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90.jpg" ContentType="image/jpg"/>
  <Override PartName="/ppt/media/image91.jpg" ContentType="image/jpg"/>
  <Override PartName="/ppt/notesSlides/notesSlide18.xml" ContentType="application/vnd.openxmlformats-officedocument.presentationml.notesSlide+xml"/>
  <Override PartName="/ppt/media/image107.jpg" ContentType="image/jpg"/>
  <Override PartName="/ppt/media/image109.jpg" ContentType="image/jpg"/>
  <Override PartName="/ppt/media/image110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  <p:sldMasterId id="2147483681" r:id="rId4"/>
    <p:sldMasterId id="2147483696" r:id="rId5"/>
  </p:sldMasterIdLst>
  <p:notesMasterIdLst>
    <p:notesMasterId r:id="rId409"/>
  </p:notesMasterIdLst>
  <p:sldIdLst>
    <p:sldId id="256" r:id="rId6"/>
    <p:sldId id="259" r:id="rId7"/>
    <p:sldId id="257" r:id="rId8"/>
    <p:sldId id="258" r:id="rId9"/>
    <p:sldId id="260" r:id="rId10"/>
    <p:sldId id="261" r:id="rId11"/>
    <p:sldId id="262" r:id="rId12"/>
    <p:sldId id="263" r:id="rId13"/>
    <p:sldId id="32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24" r:id="rId68"/>
    <p:sldId id="953" r:id="rId69"/>
    <p:sldId id="1110" r:id="rId70"/>
    <p:sldId id="1112" r:id="rId71"/>
    <p:sldId id="1113" r:id="rId72"/>
    <p:sldId id="1111" r:id="rId73"/>
    <p:sldId id="1115" r:id="rId74"/>
    <p:sldId id="1116" r:id="rId75"/>
    <p:sldId id="325" r:id="rId76"/>
    <p:sldId id="341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1038" r:id="rId93"/>
    <p:sldId id="955" r:id="rId94"/>
    <p:sldId id="956" r:id="rId95"/>
    <p:sldId id="957" r:id="rId96"/>
    <p:sldId id="958" r:id="rId97"/>
    <p:sldId id="959" r:id="rId98"/>
    <p:sldId id="960" r:id="rId99"/>
    <p:sldId id="961" r:id="rId100"/>
    <p:sldId id="962" r:id="rId101"/>
    <p:sldId id="963" r:id="rId102"/>
    <p:sldId id="964" r:id="rId103"/>
    <p:sldId id="965" r:id="rId104"/>
    <p:sldId id="966" r:id="rId105"/>
    <p:sldId id="967" r:id="rId106"/>
    <p:sldId id="968" r:id="rId107"/>
    <p:sldId id="969" r:id="rId108"/>
    <p:sldId id="970" r:id="rId109"/>
    <p:sldId id="971" r:id="rId110"/>
    <p:sldId id="972" r:id="rId111"/>
    <p:sldId id="973" r:id="rId112"/>
    <p:sldId id="974" r:id="rId113"/>
    <p:sldId id="975" r:id="rId114"/>
    <p:sldId id="976" r:id="rId115"/>
    <p:sldId id="977" r:id="rId116"/>
    <p:sldId id="978" r:id="rId117"/>
    <p:sldId id="979" r:id="rId118"/>
    <p:sldId id="980" r:id="rId119"/>
    <p:sldId id="981" r:id="rId120"/>
    <p:sldId id="982" r:id="rId121"/>
    <p:sldId id="983" r:id="rId122"/>
    <p:sldId id="984" r:id="rId123"/>
    <p:sldId id="985" r:id="rId124"/>
    <p:sldId id="986" r:id="rId125"/>
    <p:sldId id="987" r:id="rId126"/>
    <p:sldId id="988" r:id="rId127"/>
    <p:sldId id="989" r:id="rId128"/>
    <p:sldId id="990" r:id="rId129"/>
    <p:sldId id="991" r:id="rId130"/>
    <p:sldId id="992" r:id="rId131"/>
    <p:sldId id="993" r:id="rId132"/>
    <p:sldId id="994" r:id="rId133"/>
    <p:sldId id="995" r:id="rId134"/>
    <p:sldId id="996" r:id="rId135"/>
    <p:sldId id="997" r:id="rId136"/>
    <p:sldId id="998" r:id="rId137"/>
    <p:sldId id="999" r:id="rId138"/>
    <p:sldId id="1000" r:id="rId139"/>
    <p:sldId id="1001" r:id="rId140"/>
    <p:sldId id="1002" r:id="rId141"/>
    <p:sldId id="1003" r:id="rId142"/>
    <p:sldId id="1004" r:id="rId143"/>
    <p:sldId id="1005" r:id="rId144"/>
    <p:sldId id="1006" r:id="rId145"/>
    <p:sldId id="1007" r:id="rId146"/>
    <p:sldId id="1008" r:id="rId147"/>
    <p:sldId id="1009" r:id="rId148"/>
    <p:sldId id="1010" r:id="rId149"/>
    <p:sldId id="1011" r:id="rId150"/>
    <p:sldId id="1012" r:id="rId151"/>
    <p:sldId id="1013" r:id="rId152"/>
    <p:sldId id="1014" r:id="rId153"/>
    <p:sldId id="1015" r:id="rId154"/>
    <p:sldId id="1016" r:id="rId155"/>
    <p:sldId id="319" r:id="rId156"/>
    <p:sldId id="1017" r:id="rId157"/>
    <p:sldId id="1018" r:id="rId158"/>
    <p:sldId id="322" r:id="rId159"/>
    <p:sldId id="1019" r:id="rId160"/>
    <p:sldId id="1020" r:id="rId161"/>
    <p:sldId id="1021" r:id="rId162"/>
    <p:sldId id="1022" r:id="rId163"/>
    <p:sldId id="1023" r:id="rId164"/>
    <p:sldId id="1024" r:id="rId165"/>
    <p:sldId id="1026" r:id="rId166"/>
    <p:sldId id="1027" r:id="rId167"/>
    <p:sldId id="1028" r:id="rId168"/>
    <p:sldId id="1029" r:id="rId169"/>
    <p:sldId id="1030" r:id="rId170"/>
    <p:sldId id="1031" r:id="rId171"/>
    <p:sldId id="1032" r:id="rId172"/>
    <p:sldId id="1033" r:id="rId173"/>
    <p:sldId id="1034" r:id="rId174"/>
    <p:sldId id="1035" r:id="rId175"/>
    <p:sldId id="1036" r:id="rId176"/>
    <p:sldId id="1037" r:id="rId177"/>
    <p:sldId id="1109" r:id="rId178"/>
    <p:sldId id="1042" r:id="rId179"/>
    <p:sldId id="1043" r:id="rId180"/>
    <p:sldId id="1044" r:id="rId181"/>
    <p:sldId id="1045" r:id="rId182"/>
    <p:sldId id="1046" r:id="rId183"/>
    <p:sldId id="1047" r:id="rId184"/>
    <p:sldId id="1048" r:id="rId185"/>
    <p:sldId id="1049" r:id="rId186"/>
    <p:sldId id="1050" r:id="rId187"/>
    <p:sldId id="1051" r:id="rId188"/>
    <p:sldId id="1052" r:id="rId189"/>
    <p:sldId id="1053" r:id="rId190"/>
    <p:sldId id="1054" r:id="rId191"/>
    <p:sldId id="1055" r:id="rId192"/>
    <p:sldId id="1056" r:id="rId193"/>
    <p:sldId id="1057" r:id="rId194"/>
    <p:sldId id="1058" r:id="rId195"/>
    <p:sldId id="1059" r:id="rId196"/>
    <p:sldId id="1060" r:id="rId197"/>
    <p:sldId id="1061" r:id="rId198"/>
    <p:sldId id="1062" r:id="rId199"/>
    <p:sldId id="1063" r:id="rId200"/>
    <p:sldId id="1064" r:id="rId201"/>
    <p:sldId id="1065" r:id="rId202"/>
    <p:sldId id="1066" r:id="rId203"/>
    <p:sldId id="1067" r:id="rId204"/>
    <p:sldId id="1068" r:id="rId205"/>
    <p:sldId id="1069" r:id="rId206"/>
    <p:sldId id="1070" r:id="rId207"/>
    <p:sldId id="1071" r:id="rId208"/>
    <p:sldId id="1072" r:id="rId209"/>
    <p:sldId id="1073" r:id="rId210"/>
    <p:sldId id="1074" r:id="rId211"/>
    <p:sldId id="1075" r:id="rId212"/>
    <p:sldId id="1076" r:id="rId213"/>
    <p:sldId id="1077" r:id="rId214"/>
    <p:sldId id="1078" r:id="rId215"/>
    <p:sldId id="1079" r:id="rId216"/>
    <p:sldId id="1080" r:id="rId217"/>
    <p:sldId id="1081" r:id="rId218"/>
    <p:sldId id="1082" r:id="rId219"/>
    <p:sldId id="1083" r:id="rId220"/>
    <p:sldId id="1084" r:id="rId221"/>
    <p:sldId id="1085" r:id="rId222"/>
    <p:sldId id="1086" r:id="rId223"/>
    <p:sldId id="1087" r:id="rId224"/>
    <p:sldId id="1088" r:id="rId225"/>
    <p:sldId id="1089" r:id="rId226"/>
    <p:sldId id="1090" r:id="rId227"/>
    <p:sldId id="1091" r:id="rId228"/>
    <p:sldId id="1092" r:id="rId229"/>
    <p:sldId id="1093" r:id="rId230"/>
    <p:sldId id="1094" r:id="rId231"/>
    <p:sldId id="1095" r:id="rId232"/>
    <p:sldId id="1096" r:id="rId233"/>
    <p:sldId id="1097" r:id="rId234"/>
    <p:sldId id="1098" r:id="rId235"/>
    <p:sldId id="1099" r:id="rId236"/>
    <p:sldId id="1100" r:id="rId237"/>
    <p:sldId id="1101" r:id="rId238"/>
    <p:sldId id="1102" r:id="rId239"/>
    <p:sldId id="318" r:id="rId240"/>
    <p:sldId id="1103" r:id="rId241"/>
    <p:sldId id="1104" r:id="rId242"/>
    <p:sldId id="1105" r:id="rId243"/>
    <p:sldId id="1106" r:id="rId244"/>
    <p:sldId id="1107" r:id="rId245"/>
    <p:sldId id="1108" r:id="rId246"/>
    <p:sldId id="1041" r:id="rId247"/>
    <p:sldId id="342" r:id="rId248"/>
    <p:sldId id="343" r:id="rId249"/>
    <p:sldId id="344" r:id="rId250"/>
    <p:sldId id="345" r:id="rId251"/>
    <p:sldId id="346" r:id="rId252"/>
    <p:sldId id="347" r:id="rId253"/>
    <p:sldId id="348" r:id="rId254"/>
    <p:sldId id="349" r:id="rId255"/>
    <p:sldId id="350" r:id="rId256"/>
    <p:sldId id="351" r:id="rId257"/>
    <p:sldId id="352" r:id="rId258"/>
    <p:sldId id="353" r:id="rId259"/>
    <p:sldId id="354" r:id="rId260"/>
    <p:sldId id="355" r:id="rId261"/>
    <p:sldId id="356" r:id="rId262"/>
    <p:sldId id="357" r:id="rId263"/>
    <p:sldId id="358" r:id="rId264"/>
    <p:sldId id="359" r:id="rId265"/>
    <p:sldId id="360" r:id="rId266"/>
    <p:sldId id="361" r:id="rId267"/>
    <p:sldId id="362" r:id="rId268"/>
    <p:sldId id="363" r:id="rId269"/>
    <p:sldId id="364" r:id="rId270"/>
    <p:sldId id="365" r:id="rId271"/>
    <p:sldId id="366" r:id="rId272"/>
    <p:sldId id="367" r:id="rId273"/>
    <p:sldId id="368" r:id="rId274"/>
    <p:sldId id="369" r:id="rId275"/>
    <p:sldId id="370" r:id="rId276"/>
    <p:sldId id="371" r:id="rId277"/>
    <p:sldId id="372" r:id="rId278"/>
    <p:sldId id="373" r:id="rId279"/>
    <p:sldId id="374" r:id="rId280"/>
    <p:sldId id="375" r:id="rId281"/>
    <p:sldId id="1040" r:id="rId282"/>
    <p:sldId id="843" r:id="rId283"/>
    <p:sldId id="844" r:id="rId284"/>
    <p:sldId id="845" r:id="rId285"/>
    <p:sldId id="846" r:id="rId286"/>
    <p:sldId id="888" r:id="rId287"/>
    <p:sldId id="850" r:id="rId288"/>
    <p:sldId id="851" r:id="rId289"/>
    <p:sldId id="852" r:id="rId290"/>
    <p:sldId id="387" r:id="rId291"/>
    <p:sldId id="853" r:id="rId292"/>
    <p:sldId id="854" r:id="rId293"/>
    <p:sldId id="388" r:id="rId294"/>
    <p:sldId id="855" r:id="rId295"/>
    <p:sldId id="320" r:id="rId296"/>
    <p:sldId id="856" r:id="rId297"/>
    <p:sldId id="321" r:id="rId298"/>
    <p:sldId id="857" r:id="rId299"/>
    <p:sldId id="858" r:id="rId300"/>
    <p:sldId id="859" r:id="rId301"/>
    <p:sldId id="860" r:id="rId302"/>
    <p:sldId id="861" r:id="rId303"/>
    <p:sldId id="862" r:id="rId304"/>
    <p:sldId id="863" r:id="rId305"/>
    <p:sldId id="389" r:id="rId306"/>
    <p:sldId id="864" r:id="rId307"/>
    <p:sldId id="865" r:id="rId308"/>
    <p:sldId id="866" r:id="rId309"/>
    <p:sldId id="867" r:id="rId310"/>
    <p:sldId id="868" r:id="rId311"/>
    <p:sldId id="869" r:id="rId312"/>
    <p:sldId id="870" r:id="rId313"/>
    <p:sldId id="871" r:id="rId314"/>
    <p:sldId id="872" r:id="rId315"/>
    <p:sldId id="390" r:id="rId316"/>
    <p:sldId id="873" r:id="rId317"/>
    <p:sldId id="874" r:id="rId318"/>
    <p:sldId id="875" r:id="rId319"/>
    <p:sldId id="876" r:id="rId320"/>
    <p:sldId id="877" r:id="rId321"/>
    <p:sldId id="391" r:id="rId322"/>
    <p:sldId id="878" r:id="rId323"/>
    <p:sldId id="879" r:id="rId324"/>
    <p:sldId id="880" r:id="rId325"/>
    <p:sldId id="881" r:id="rId326"/>
    <p:sldId id="882" r:id="rId327"/>
    <p:sldId id="883" r:id="rId328"/>
    <p:sldId id="884" r:id="rId329"/>
    <p:sldId id="885" r:id="rId330"/>
    <p:sldId id="886" r:id="rId331"/>
    <p:sldId id="887" r:id="rId332"/>
    <p:sldId id="376" r:id="rId333"/>
    <p:sldId id="377" r:id="rId334"/>
    <p:sldId id="378" r:id="rId335"/>
    <p:sldId id="379" r:id="rId336"/>
    <p:sldId id="380" r:id="rId337"/>
    <p:sldId id="386" r:id="rId338"/>
    <p:sldId id="381" r:id="rId339"/>
    <p:sldId id="382" r:id="rId340"/>
    <p:sldId id="383" r:id="rId341"/>
    <p:sldId id="384" r:id="rId342"/>
    <p:sldId id="385" r:id="rId343"/>
    <p:sldId id="317" r:id="rId344"/>
    <p:sldId id="952" r:id="rId345"/>
    <p:sldId id="890" r:id="rId346"/>
    <p:sldId id="891" r:id="rId347"/>
    <p:sldId id="892" r:id="rId348"/>
    <p:sldId id="893" r:id="rId349"/>
    <p:sldId id="894" r:id="rId350"/>
    <p:sldId id="895" r:id="rId351"/>
    <p:sldId id="896" r:id="rId352"/>
    <p:sldId id="897" r:id="rId353"/>
    <p:sldId id="898" r:id="rId354"/>
    <p:sldId id="899" r:id="rId355"/>
    <p:sldId id="900" r:id="rId356"/>
    <p:sldId id="901" r:id="rId357"/>
    <p:sldId id="902" r:id="rId358"/>
    <p:sldId id="903" r:id="rId359"/>
    <p:sldId id="904" r:id="rId360"/>
    <p:sldId id="905" r:id="rId361"/>
    <p:sldId id="906" r:id="rId362"/>
    <p:sldId id="907" r:id="rId363"/>
    <p:sldId id="908" r:id="rId364"/>
    <p:sldId id="909" r:id="rId365"/>
    <p:sldId id="910" r:id="rId366"/>
    <p:sldId id="911" r:id="rId367"/>
    <p:sldId id="912" r:id="rId368"/>
    <p:sldId id="913" r:id="rId369"/>
    <p:sldId id="914" r:id="rId370"/>
    <p:sldId id="915" r:id="rId371"/>
    <p:sldId id="916" r:id="rId372"/>
    <p:sldId id="917" r:id="rId373"/>
    <p:sldId id="918" r:id="rId374"/>
    <p:sldId id="919" r:id="rId375"/>
    <p:sldId id="920" r:id="rId376"/>
    <p:sldId id="921" r:id="rId377"/>
    <p:sldId id="922" r:id="rId378"/>
    <p:sldId id="923" r:id="rId379"/>
    <p:sldId id="924" r:id="rId380"/>
    <p:sldId id="925" r:id="rId381"/>
    <p:sldId id="926" r:id="rId382"/>
    <p:sldId id="927" r:id="rId383"/>
    <p:sldId id="928" r:id="rId384"/>
    <p:sldId id="929" r:id="rId385"/>
    <p:sldId id="930" r:id="rId386"/>
    <p:sldId id="931" r:id="rId387"/>
    <p:sldId id="932" r:id="rId388"/>
    <p:sldId id="933" r:id="rId389"/>
    <p:sldId id="934" r:id="rId390"/>
    <p:sldId id="935" r:id="rId391"/>
    <p:sldId id="936" r:id="rId392"/>
    <p:sldId id="937" r:id="rId393"/>
    <p:sldId id="938" r:id="rId394"/>
    <p:sldId id="939" r:id="rId395"/>
    <p:sldId id="940" r:id="rId396"/>
    <p:sldId id="941" r:id="rId397"/>
    <p:sldId id="942" r:id="rId398"/>
    <p:sldId id="943" r:id="rId399"/>
    <p:sldId id="944" r:id="rId400"/>
    <p:sldId id="945" r:id="rId401"/>
    <p:sldId id="946" r:id="rId402"/>
    <p:sldId id="947" r:id="rId403"/>
    <p:sldId id="948" r:id="rId404"/>
    <p:sldId id="949" r:id="rId405"/>
    <p:sldId id="950" r:id="rId406"/>
    <p:sldId id="951" r:id="rId407"/>
    <p:sldId id="1039" r:id="rId4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21" Type="http://schemas.openxmlformats.org/officeDocument/2006/relationships/slide" Target="slides/slide16.xml"/><Relationship Id="rId63" Type="http://schemas.openxmlformats.org/officeDocument/2006/relationships/slide" Target="slides/slide58.xml"/><Relationship Id="rId159" Type="http://schemas.openxmlformats.org/officeDocument/2006/relationships/slide" Target="slides/slide154.xml"/><Relationship Id="rId324" Type="http://schemas.openxmlformats.org/officeDocument/2006/relationships/slide" Target="slides/slide319.xml"/><Relationship Id="rId366" Type="http://schemas.openxmlformats.org/officeDocument/2006/relationships/slide" Target="slides/slide361.xml"/><Relationship Id="rId170" Type="http://schemas.openxmlformats.org/officeDocument/2006/relationships/slide" Target="slides/slide165.xml"/><Relationship Id="rId226" Type="http://schemas.openxmlformats.org/officeDocument/2006/relationships/slide" Target="slides/slide221.xml"/><Relationship Id="rId268" Type="http://schemas.openxmlformats.org/officeDocument/2006/relationships/slide" Target="slides/slide263.xml"/><Relationship Id="rId32" Type="http://schemas.openxmlformats.org/officeDocument/2006/relationships/slide" Target="slides/slide27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335" Type="http://schemas.openxmlformats.org/officeDocument/2006/relationships/slide" Target="slides/slide330.xml"/><Relationship Id="rId377" Type="http://schemas.openxmlformats.org/officeDocument/2006/relationships/slide" Target="slides/slide372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76.xml"/><Relationship Id="rId237" Type="http://schemas.openxmlformats.org/officeDocument/2006/relationships/slide" Target="slides/slide232.xml"/><Relationship Id="rId402" Type="http://schemas.openxmlformats.org/officeDocument/2006/relationships/slide" Target="slides/slide397.xml"/><Relationship Id="rId279" Type="http://schemas.openxmlformats.org/officeDocument/2006/relationships/slide" Target="slides/slide274.xml"/><Relationship Id="rId43" Type="http://schemas.openxmlformats.org/officeDocument/2006/relationships/slide" Target="slides/slide38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346" Type="http://schemas.openxmlformats.org/officeDocument/2006/relationships/slide" Target="slides/slide341.xml"/><Relationship Id="rId388" Type="http://schemas.openxmlformats.org/officeDocument/2006/relationships/slide" Target="slides/slide383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413" Type="http://schemas.openxmlformats.org/officeDocument/2006/relationships/tableStyles" Target="tableStyles.xml"/><Relationship Id="rId248" Type="http://schemas.openxmlformats.org/officeDocument/2006/relationships/slide" Target="slides/slide243.xml"/><Relationship Id="rId12" Type="http://schemas.openxmlformats.org/officeDocument/2006/relationships/slide" Target="slides/slide7.xml"/><Relationship Id="rId108" Type="http://schemas.openxmlformats.org/officeDocument/2006/relationships/slide" Target="slides/slide103.xml"/><Relationship Id="rId315" Type="http://schemas.openxmlformats.org/officeDocument/2006/relationships/slide" Target="slides/slide310.xml"/><Relationship Id="rId357" Type="http://schemas.openxmlformats.org/officeDocument/2006/relationships/slide" Target="slides/slide352.xml"/><Relationship Id="rId54" Type="http://schemas.openxmlformats.org/officeDocument/2006/relationships/slide" Target="slides/slide49.xml"/><Relationship Id="rId96" Type="http://schemas.openxmlformats.org/officeDocument/2006/relationships/slide" Target="slides/slide91.xml"/><Relationship Id="rId161" Type="http://schemas.openxmlformats.org/officeDocument/2006/relationships/slide" Target="slides/slide156.xml"/><Relationship Id="rId217" Type="http://schemas.openxmlformats.org/officeDocument/2006/relationships/slide" Target="slides/slide212.xml"/><Relationship Id="rId399" Type="http://schemas.openxmlformats.org/officeDocument/2006/relationships/slide" Target="slides/slide394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326" Type="http://schemas.openxmlformats.org/officeDocument/2006/relationships/slide" Target="slides/slide321.xml"/><Relationship Id="rId65" Type="http://schemas.openxmlformats.org/officeDocument/2006/relationships/slide" Target="slides/slide60.xml"/><Relationship Id="rId130" Type="http://schemas.openxmlformats.org/officeDocument/2006/relationships/slide" Target="slides/slide125.xml"/><Relationship Id="rId368" Type="http://schemas.openxmlformats.org/officeDocument/2006/relationships/slide" Target="slides/slide363.xml"/><Relationship Id="rId172" Type="http://schemas.openxmlformats.org/officeDocument/2006/relationships/slide" Target="slides/slide167.xml"/><Relationship Id="rId228" Type="http://schemas.openxmlformats.org/officeDocument/2006/relationships/slide" Target="slides/slide223.xml"/><Relationship Id="rId281" Type="http://schemas.openxmlformats.org/officeDocument/2006/relationships/slide" Target="slides/slide276.xml"/><Relationship Id="rId337" Type="http://schemas.openxmlformats.org/officeDocument/2006/relationships/slide" Target="slides/slide332.xml"/><Relationship Id="rId34" Type="http://schemas.openxmlformats.org/officeDocument/2006/relationships/slide" Target="slides/slide29.xml"/><Relationship Id="rId76" Type="http://schemas.openxmlformats.org/officeDocument/2006/relationships/slide" Target="slides/slide71.xml"/><Relationship Id="rId141" Type="http://schemas.openxmlformats.org/officeDocument/2006/relationships/slide" Target="slides/slide136.xml"/><Relationship Id="rId379" Type="http://schemas.openxmlformats.org/officeDocument/2006/relationships/slide" Target="slides/slide374.xml"/><Relationship Id="rId7" Type="http://schemas.openxmlformats.org/officeDocument/2006/relationships/slide" Target="slides/slide2.xml"/><Relationship Id="rId183" Type="http://schemas.openxmlformats.org/officeDocument/2006/relationships/slide" Target="slides/slide178.xml"/><Relationship Id="rId239" Type="http://schemas.openxmlformats.org/officeDocument/2006/relationships/slide" Target="slides/slide234.xml"/><Relationship Id="rId390" Type="http://schemas.openxmlformats.org/officeDocument/2006/relationships/slide" Target="slides/slide385.xml"/><Relationship Id="rId404" Type="http://schemas.openxmlformats.org/officeDocument/2006/relationships/slide" Target="slides/slide399.xml"/><Relationship Id="rId250" Type="http://schemas.openxmlformats.org/officeDocument/2006/relationships/slide" Target="slides/slide245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45" Type="http://schemas.openxmlformats.org/officeDocument/2006/relationships/slide" Target="slides/slide40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348" Type="http://schemas.openxmlformats.org/officeDocument/2006/relationships/slide" Target="slides/slide343.xml"/><Relationship Id="rId152" Type="http://schemas.openxmlformats.org/officeDocument/2006/relationships/slide" Target="slides/slide147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56" Type="http://schemas.openxmlformats.org/officeDocument/2006/relationships/slide" Target="slides/slide51.xml"/><Relationship Id="rId317" Type="http://schemas.openxmlformats.org/officeDocument/2006/relationships/slide" Target="slides/slide312.xml"/><Relationship Id="rId359" Type="http://schemas.openxmlformats.org/officeDocument/2006/relationships/slide" Target="slides/slide354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63" Type="http://schemas.openxmlformats.org/officeDocument/2006/relationships/slide" Target="slides/slide158.xml"/><Relationship Id="rId219" Type="http://schemas.openxmlformats.org/officeDocument/2006/relationships/slide" Target="slides/slide214.xml"/><Relationship Id="rId370" Type="http://schemas.openxmlformats.org/officeDocument/2006/relationships/slide" Target="slides/slide365.xml"/><Relationship Id="rId230" Type="http://schemas.openxmlformats.org/officeDocument/2006/relationships/slide" Target="slides/slide225.xml"/><Relationship Id="rId25" Type="http://schemas.openxmlformats.org/officeDocument/2006/relationships/slide" Target="slides/slide20.xml"/><Relationship Id="rId67" Type="http://schemas.openxmlformats.org/officeDocument/2006/relationships/slide" Target="slides/slide62.xml"/><Relationship Id="rId272" Type="http://schemas.openxmlformats.org/officeDocument/2006/relationships/slide" Target="slides/slide267.xml"/><Relationship Id="rId328" Type="http://schemas.openxmlformats.org/officeDocument/2006/relationships/slide" Target="slides/slide323.xml"/><Relationship Id="rId132" Type="http://schemas.openxmlformats.org/officeDocument/2006/relationships/slide" Target="slides/slide127.xml"/><Relationship Id="rId174" Type="http://schemas.openxmlformats.org/officeDocument/2006/relationships/slide" Target="slides/slide169.xml"/><Relationship Id="rId381" Type="http://schemas.openxmlformats.org/officeDocument/2006/relationships/slide" Target="slides/slide376.xml"/><Relationship Id="rId241" Type="http://schemas.openxmlformats.org/officeDocument/2006/relationships/slide" Target="slides/slide236.xml"/><Relationship Id="rId36" Type="http://schemas.openxmlformats.org/officeDocument/2006/relationships/slide" Target="slides/slide31.xml"/><Relationship Id="rId283" Type="http://schemas.openxmlformats.org/officeDocument/2006/relationships/slide" Target="slides/slide278.xml"/><Relationship Id="rId339" Type="http://schemas.openxmlformats.org/officeDocument/2006/relationships/slide" Target="slides/slide334.xml"/><Relationship Id="rId78" Type="http://schemas.openxmlformats.org/officeDocument/2006/relationships/slide" Target="slides/slide73.xml"/><Relationship Id="rId101" Type="http://schemas.openxmlformats.org/officeDocument/2006/relationships/slide" Target="slides/slide96.xml"/><Relationship Id="rId143" Type="http://schemas.openxmlformats.org/officeDocument/2006/relationships/slide" Target="slides/slide138.xml"/><Relationship Id="rId185" Type="http://schemas.openxmlformats.org/officeDocument/2006/relationships/slide" Target="slides/slide180.xml"/><Relationship Id="rId350" Type="http://schemas.openxmlformats.org/officeDocument/2006/relationships/slide" Target="slides/slide345.xml"/><Relationship Id="rId406" Type="http://schemas.openxmlformats.org/officeDocument/2006/relationships/slide" Target="slides/slide401.xml"/><Relationship Id="rId9" Type="http://schemas.openxmlformats.org/officeDocument/2006/relationships/slide" Target="slides/slide4.xml"/><Relationship Id="rId210" Type="http://schemas.openxmlformats.org/officeDocument/2006/relationships/slide" Target="slides/slide205.xml"/><Relationship Id="rId392" Type="http://schemas.openxmlformats.org/officeDocument/2006/relationships/slide" Target="slides/slide387.xml"/><Relationship Id="rId252" Type="http://schemas.openxmlformats.org/officeDocument/2006/relationships/slide" Target="slides/slide247.xml"/><Relationship Id="rId294" Type="http://schemas.openxmlformats.org/officeDocument/2006/relationships/slide" Target="slides/slide289.xml"/><Relationship Id="rId308" Type="http://schemas.openxmlformats.org/officeDocument/2006/relationships/slide" Target="slides/slide303.xml"/><Relationship Id="rId47" Type="http://schemas.openxmlformats.org/officeDocument/2006/relationships/slide" Target="slides/slide42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54" Type="http://schemas.openxmlformats.org/officeDocument/2006/relationships/slide" Target="slides/slide149.xml"/><Relationship Id="rId361" Type="http://schemas.openxmlformats.org/officeDocument/2006/relationships/slide" Target="slides/slide356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63" Type="http://schemas.openxmlformats.org/officeDocument/2006/relationships/slide" Target="slides/slide258.xml"/><Relationship Id="rId319" Type="http://schemas.openxmlformats.org/officeDocument/2006/relationships/slide" Target="slides/slide314.xml"/><Relationship Id="rId58" Type="http://schemas.openxmlformats.org/officeDocument/2006/relationships/slide" Target="slides/slide53.xml"/><Relationship Id="rId123" Type="http://schemas.openxmlformats.org/officeDocument/2006/relationships/slide" Target="slides/slide118.xml"/><Relationship Id="rId330" Type="http://schemas.openxmlformats.org/officeDocument/2006/relationships/slide" Target="slides/slide325.xml"/><Relationship Id="rId165" Type="http://schemas.openxmlformats.org/officeDocument/2006/relationships/slide" Target="slides/slide160.xml"/><Relationship Id="rId372" Type="http://schemas.openxmlformats.org/officeDocument/2006/relationships/slide" Target="slides/slide367.xml"/><Relationship Id="rId232" Type="http://schemas.openxmlformats.org/officeDocument/2006/relationships/slide" Target="slides/slide227.xml"/><Relationship Id="rId274" Type="http://schemas.openxmlformats.org/officeDocument/2006/relationships/slide" Target="slides/slide269.xml"/><Relationship Id="rId27" Type="http://schemas.openxmlformats.org/officeDocument/2006/relationships/slide" Target="slides/slide22.xml"/><Relationship Id="rId69" Type="http://schemas.openxmlformats.org/officeDocument/2006/relationships/slide" Target="slides/slide64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341" Type="http://schemas.openxmlformats.org/officeDocument/2006/relationships/slide" Target="slides/slide336.xml"/><Relationship Id="rId362" Type="http://schemas.openxmlformats.org/officeDocument/2006/relationships/slide" Target="slides/slide357.xml"/><Relationship Id="rId383" Type="http://schemas.openxmlformats.org/officeDocument/2006/relationships/slide" Target="slides/slide378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slide" Target="slides/slide305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331" Type="http://schemas.openxmlformats.org/officeDocument/2006/relationships/slide" Target="slides/slide326.xml"/><Relationship Id="rId352" Type="http://schemas.openxmlformats.org/officeDocument/2006/relationships/slide" Target="slides/slide347.xml"/><Relationship Id="rId373" Type="http://schemas.openxmlformats.org/officeDocument/2006/relationships/slide" Target="slides/slide368.xml"/><Relationship Id="rId394" Type="http://schemas.openxmlformats.org/officeDocument/2006/relationships/slide" Target="slides/slide389.xml"/><Relationship Id="rId408" Type="http://schemas.openxmlformats.org/officeDocument/2006/relationships/slide" Target="slides/slide40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slide" Target="slides/slide316.xml"/><Relationship Id="rId342" Type="http://schemas.openxmlformats.org/officeDocument/2006/relationships/slide" Target="slides/slide337.xml"/><Relationship Id="rId363" Type="http://schemas.openxmlformats.org/officeDocument/2006/relationships/slide" Target="slides/slide358.xml"/><Relationship Id="rId384" Type="http://schemas.openxmlformats.org/officeDocument/2006/relationships/slide" Target="slides/slide379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slide" Target="slides/slide306.xml"/><Relationship Id="rId332" Type="http://schemas.openxmlformats.org/officeDocument/2006/relationships/slide" Target="slides/slide327.xml"/><Relationship Id="rId353" Type="http://schemas.openxmlformats.org/officeDocument/2006/relationships/slide" Target="slides/slide348.xml"/><Relationship Id="rId374" Type="http://schemas.openxmlformats.org/officeDocument/2006/relationships/slide" Target="slides/slide369.xml"/><Relationship Id="rId395" Type="http://schemas.openxmlformats.org/officeDocument/2006/relationships/slide" Target="slides/slide390.xml"/><Relationship Id="rId409" Type="http://schemas.openxmlformats.org/officeDocument/2006/relationships/notesMaster" Target="notesMasters/notesMaster1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slide" Target="slides/slide317.xml"/><Relationship Id="rId343" Type="http://schemas.openxmlformats.org/officeDocument/2006/relationships/slide" Target="slides/slide338.xml"/><Relationship Id="rId364" Type="http://schemas.openxmlformats.org/officeDocument/2006/relationships/slide" Target="slides/slide359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385" Type="http://schemas.openxmlformats.org/officeDocument/2006/relationships/slide" Target="slides/slide380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410" Type="http://schemas.openxmlformats.org/officeDocument/2006/relationships/presProps" Target="presProps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slide" Target="slides/slide307.xml"/><Relationship Id="rId333" Type="http://schemas.openxmlformats.org/officeDocument/2006/relationships/slide" Target="slides/slide328.xml"/><Relationship Id="rId354" Type="http://schemas.openxmlformats.org/officeDocument/2006/relationships/slide" Target="slides/slide349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75" Type="http://schemas.openxmlformats.org/officeDocument/2006/relationships/slide" Target="slides/slide370.xml"/><Relationship Id="rId396" Type="http://schemas.openxmlformats.org/officeDocument/2006/relationships/slide" Target="slides/slide391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5" Type="http://schemas.openxmlformats.org/officeDocument/2006/relationships/slide" Target="slides/slide230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400" Type="http://schemas.openxmlformats.org/officeDocument/2006/relationships/slide" Target="slides/slide395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302" Type="http://schemas.openxmlformats.org/officeDocument/2006/relationships/slide" Target="slides/slide297.xml"/><Relationship Id="rId323" Type="http://schemas.openxmlformats.org/officeDocument/2006/relationships/slide" Target="slides/slide318.xml"/><Relationship Id="rId344" Type="http://schemas.openxmlformats.org/officeDocument/2006/relationships/slide" Target="slides/slide339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365" Type="http://schemas.openxmlformats.org/officeDocument/2006/relationships/slide" Target="slides/slide360.xml"/><Relationship Id="rId386" Type="http://schemas.openxmlformats.org/officeDocument/2006/relationships/slide" Target="slides/slide381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5" Type="http://schemas.openxmlformats.org/officeDocument/2006/relationships/slide" Target="slides/slide220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411" Type="http://schemas.openxmlformats.org/officeDocument/2006/relationships/viewProps" Target="viewProps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313" Type="http://schemas.openxmlformats.org/officeDocument/2006/relationships/slide" Target="slides/slide308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94" Type="http://schemas.openxmlformats.org/officeDocument/2006/relationships/slide" Target="slides/slide89.xml"/><Relationship Id="rId148" Type="http://schemas.openxmlformats.org/officeDocument/2006/relationships/slide" Target="slides/slide143.xml"/><Relationship Id="rId169" Type="http://schemas.openxmlformats.org/officeDocument/2006/relationships/slide" Target="slides/slide164.xml"/><Relationship Id="rId334" Type="http://schemas.openxmlformats.org/officeDocument/2006/relationships/slide" Target="slides/slide329.xml"/><Relationship Id="rId355" Type="http://schemas.openxmlformats.org/officeDocument/2006/relationships/slide" Target="slides/slide350.xml"/><Relationship Id="rId376" Type="http://schemas.openxmlformats.org/officeDocument/2006/relationships/slide" Target="slides/slide371.xml"/><Relationship Id="rId397" Type="http://schemas.openxmlformats.org/officeDocument/2006/relationships/slide" Target="slides/slide392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401" Type="http://schemas.openxmlformats.org/officeDocument/2006/relationships/slide" Target="slides/slide396.xml"/><Relationship Id="rId303" Type="http://schemas.openxmlformats.org/officeDocument/2006/relationships/slide" Target="slides/slide298.xml"/><Relationship Id="rId42" Type="http://schemas.openxmlformats.org/officeDocument/2006/relationships/slide" Target="slides/slide37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345" Type="http://schemas.openxmlformats.org/officeDocument/2006/relationships/slide" Target="slides/slide340.xml"/><Relationship Id="rId387" Type="http://schemas.openxmlformats.org/officeDocument/2006/relationships/slide" Target="slides/slide382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47" Type="http://schemas.openxmlformats.org/officeDocument/2006/relationships/slide" Target="slides/slide242.xml"/><Relationship Id="rId412" Type="http://schemas.openxmlformats.org/officeDocument/2006/relationships/theme" Target="theme/theme1.xml"/><Relationship Id="rId107" Type="http://schemas.openxmlformats.org/officeDocument/2006/relationships/slide" Target="slides/slide102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53" Type="http://schemas.openxmlformats.org/officeDocument/2006/relationships/slide" Target="slides/slide48.xml"/><Relationship Id="rId149" Type="http://schemas.openxmlformats.org/officeDocument/2006/relationships/slide" Target="slides/slide144.xml"/><Relationship Id="rId314" Type="http://schemas.openxmlformats.org/officeDocument/2006/relationships/slide" Target="slides/slide309.xml"/><Relationship Id="rId356" Type="http://schemas.openxmlformats.org/officeDocument/2006/relationships/slide" Target="slides/slide351.xml"/><Relationship Id="rId398" Type="http://schemas.openxmlformats.org/officeDocument/2006/relationships/slide" Target="slides/slide393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16" Type="http://schemas.openxmlformats.org/officeDocument/2006/relationships/slide" Target="slides/slide211.xml"/><Relationship Id="rId258" Type="http://schemas.openxmlformats.org/officeDocument/2006/relationships/slide" Target="slides/slide253.xml"/><Relationship Id="rId22" Type="http://schemas.openxmlformats.org/officeDocument/2006/relationships/slide" Target="slides/slide17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325" Type="http://schemas.openxmlformats.org/officeDocument/2006/relationships/slide" Target="slides/slide320.xml"/><Relationship Id="rId367" Type="http://schemas.openxmlformats.org/officeDocument/2006/relationships/slide" Target="slides/slide362.xml"/><Relationship Id="rId171" Type="http://schemas.openxmlformats.org/officeDocument/2006/relationships/slide" Target="slides/slide166.xml"/><Relationship Id="rId227" Type="http://schemas.openxmlformats.org/officeDocument/2006/relationships/slide" Target="slides/slide222.xml"/><Relationship Id="rId269" Type="http://schemas.openxmlformats.org/officeDocument/2006/relationships/slide" Target="slides/slide264.xml"/><Relationship Id="rId33" Type="http://schemas.openxmlformats.org/officeDocument/2006/relationships/slide" Target="slides/slide28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336" Type="http://schemas.openxmlformats.org/officeDocument/2006/relationships/slide" Target="slides/slide331.xml"/><Relationship Id="rId75" Type="http://schemas.openxmlformats.org/officeDocument/2006/relationships/slide" Target="slides/slide70.xml"/><Relationship Id="rId140" Type="http://schemas.openxmlformats.org/officeDocument/2006/relationships/slide" Target="slides/slide135.xml"/><Relationship Id="rId182" Type="http://schemas.openxmlformats.org/officeDocument/2006/relationships/slide" Target="slides/slide177.xml"/><Relationship Id="rId378" Type="http://schemas.openxmlformats.org/officeDocument/2006/relationships/slide" Target="slides/slide373.xml"/><Relationship Id="rId403" Type="http://schemas.openxmlformats.org/officeDocument/2006/relationships/slide" Target="slides/slide398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347" Type="http://schemas.openxmlformats.org/officeDocument/2006/relationships/slide" Target="slides/slide342.xml"/><Relationship Id="rId44" Type="http://schemas.openxmlformats.org/officeDocument/2006/relationships/slide" Target="slides/slide39.xml"/><Relationship Id="rId86" Type="http://schemas.openxmlformats.org/officeDocument/2006/relationships/slide" Target="slides/slide81.xml"/><Relationship Id="rId151" Type="http://schemas.openxmlformats.org/officeDocument/2006/relationships/slide" Target="slides/slide146.xml"/><Relationship Id="rId389" Type="http://schemas.openxmlformats.org/officeDocument/2006/relationships/slide" Target="slides/slide384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316" Type="http://schemas.openxmlformats.org/officeDocument/2006/relationships/slide" Target="slides/slide311.xml"/><Relationship Id="rId55" Type="http://schemas.openxmlformats.org/officeDocument/2006/relationships/slide" Target="slides/slide50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358" Type="http://schemas.openxmlformats.org/officeDocument/2006/relationships/slide" Target="slides/slide353.xml"/><Relationship Id="rId162" Type="http://schemas.openxmlformats.org/officeDocument/2006/relationships/slide" Target="slides/slide157.xml"/><Relationship Id="rId218" Type="http://schemas.openxmlformats.org/officeDocument/2006/relationships/slide" Target="slides/slide213.xml"/><Relationship Id="rId271" Type="http://schemas.openxmlformats.org/officeDocument/2006/relationships/slide" Target="slides/slide266.xml"/><Relationship Id="rId24" Type="http://schemas.openxmlformats.org/officeDocument/2006/relationships/slide" Target="slides/slide19.xml"/><Relationship Id="rId66" Type="http://schemas.openxmlformats.org/officeDocument/2006/relationships/slide" Target="slides/slide61.xml"/><Relationship Id="rId131" Type="http://schemas.openxmlformats.org/officeDocument/2006/relationships/slide" Target="slides/slide126.xml"/><Relationship Id="rId327" Type="http://schemas.openxmlformats.org/officeDocument/2006/relationships/slide" Target="slides/slide322.xml"/><Relationship Id="rId369" Type="http://schemas.openxmlformats.org/officeDocument/2006/relationships/slide" Target="slides/slide364.xml"/><Relationship Id="rId173" Type="http://schemas.openxmlformats.org/officeDocument/2006/relationships/slide" Target="slides/slide168.xml"/><Relationship Id="rId229" Type="http://schemas.openxmlformats.org/officeDocument/2006/relationships/slide" Target="slides/slide224.xml"/><Relationship Id="rId380" Type="http://schemas.openxmlformats.org/officeDocument/2006/relationships/slide" Target="slides/slide375.xml"/><Relationship Id="rId240" Type="http://schemas.openxmlformats.org/officeDocument/2006/relationships/slide" Target="slides/slide235.xml"/><Relationship Id="rId35" Type="http://schemas.openxmlformats.org/officeDocument/2006/relationships/slide" Target="slides/slide30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38" Type="http://schemas.openxmlformats.org/officeDocument/2006/relationships/slide" Target="slides/slide333.xml"/><Relationship Id="rId8" Type="http://schemas.openxmlformats.org/officeDocument/2006/relationships/slide" Target="slides/slide3.xml"/><Relationship Id="rId142" Type="http://schemas.openxmlformats.org/officeDocument/2006/relationships/slide" Target="slides/slide137.xml"/><Relationship Id="rId184" Type="http://schemas.openxmlformats.org/officeDocument/2006/relationships/slide" Target="slides/slide179.xml"/><Relationship Id="rId391" Type="http://schemas.openxmlformats.org/officeDocument/2006/relationships/slide" Target="slides/slide386.xml"/><Relationship Id="rId405" Type="http://schemas.openxmlformats.org/officeDocument/2006/relationships/slide" Target="slides/slide400.xml"/><Relationship Id="rId251" Type="http://schemas.openxmlformats.org/officeDocument/2006/relationships/slide" Target="slides/slide246.xml"/><Relationship Id="rId46" Type="http://schemas.openxmlformats.org/officeDocument/2006/relationships/slide" Target="slides/slide41.xml"/><Relationship Id="rId293" Type="http://schemas.openxmlformats.org/officeDocument/2006/relationships/slide" Target="slides/slide288.xml"/><Relationship Id="rId307" Type="http://schemas.openxmlformats.org/officeDocument/2006/relationships/slide" Target="slides/slide302.xml"/><Relationship Id="rId349" Type="http://schemas.openxmlformats.org/officeDocument/2006/relationships/slide" Target="slides/slide344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3" Type="http://schemas.openxmlformats.org/officeDocument/2006/relationships/slide" Target="slides/slide148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360" Type="http://schemas.openxmlformats.org/officeDocument/2006/relationships/slide" Target="slides/slide355.xml"/><Relationship Id="rId220" Type="http://schemas.openxmlformats.org/officeDocument/2006/relationships/slide" Target="slides/slide215.xml"/><Relationship Id="rId15" Type="http://schemas.openxmlformats.org/officeDocument/2006/relationships/slide" Target="slides/slide10.xml"/><Relationship Id="rId57" Type="http://schemas.openxmlformats.org/officeDocument/2006/relationships/slide" Target="slides/slide52.xml"/><Relationship Id="rId262" Type="http://schemas.openxmlformats.org/officeDocument/2006/relationships/slide" Target="slides/slide257.xml"/><Relationship Id="rId318" Type="http://schemas.openxmlformats.org/officeDocument/2006/relationships/slide" Target="slides/slide313.xml"/><Relationship Id="rId99" Type="http://schemas.openxmlformats.org/officeDocument/2006/relationships/slide" Target="slides/slide94.xml"/><Relationship Id="rId122" Type="http://schemas.openxmlformats.org/officeDocument/2006/relationships/slide" Target="slides/slide117.xml"/><Relationship Id="rId164" Type="http://schemas.openxmlformats.org/officeDocument/2006/relationships/slide" Target="slides/slide159.xml"/><Relationship Id="rId371" Type="http://schemas.openxmlformats.org/officeDocument/2006/relationships/slide" Target="slides/slide366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73" Type="http://schemas.openxmlformats.org/officeDocument/2006/relationships/slide" Target="slides/slide268.xml"/><Relationship Id="rId329" Type="http://schemas.openxmlformats.org/officeDocument/2006/relationships/slide" Target="slides/slide324.xml"/><Relationship Id="rId68" Type="http://schemas.openxmlformats.org/officeDocument/2006/relationships/slide" Target="slides/slide63.xml"/><Relationship Id="rId133" Type="http://schemas.openxmlformats.org/officeDocument/2006/relationships/slide" Target="slides/slide128.xml"/><Relationship Id="rId175" Type="http://schemas.openxmlformats.org/officeDocument/2006/relationships/slide" Target="slides/slide170.xml"/><Relationship Id="rId340" Type="http://schemas.openxmlformats.org/officeDocument/2006/relationships/slide" Target="slides/slide335.xml"/><Relationship Id="rId200" Type="http://schemas.openxmlformats.org/officeDocument/2006/relationships/slide" Target="slides/slide195.xml"/><Relationship Id="rId382" Type="http://schemas.openxmlformats.org/officeDocument/2006/relationships/slide" Target="slides/slide377.xml"/><Relationship Id="rId242" Type="http://schemas.openxmlformats.org/officeDocument/2006/relationships/slide" Target="slides/slide237.xml"/><Relationship Id="rId284" Type="http://schemas.openxmlformats.org/officeDocument/2006/relationships/slide" Target="slides/slide279.xml"/><Relationship Id="rId37" Type="http://schemas.openxmlformats.org/officeDocument/2006/relationships/slide" Target="slides/slide32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86" Type="http://schemas.openxmlformats.org/officeDocument/2006/relationships/slide" Target="slides/slide181.xml"/><Relationship Id="rId351" Type="http://schemas.openxmlformats.org/officeDocument/2006/relationships/slide" Target="slides/slide346.xml"/><Relationship Id="rId393" Type="http://schemas.openxmlformats.org/officeDocument/2006/relationships/slide" Target="slides/slide388.xml"/><Relationship Id="rId407" Type="http://schemas.openxmlformats.org/officeDocument/2006/relationships/slide" Target="slides/slide402.xml"/><Relationship Id="rId211" Type="http://schemas.openxmlformats.org/officeDocument/2006/relationships/slide" Target="slides/slide206.xml"/><Relationship Id="rId253" Type="http://schemas.openxmlformats.org/officeDocument/2006/relationships/slide" Target="slides/slide248.xml"/><Relationship Id="rId295" Type="http://schemas.openxmlformats.org/officeDocument/2006/relationships/slide" Target="slides/slide290.xml"/><Relationship Id="rId309" Type="http://schemas.openxmlformats.org/officeDocument/2006/relationships/slide" Target="slides/slide304.xml"/><Relationship Id="rId48" Type="http://schemas.openxmlformats.org/officeDocument/2006/relationships/slide" Target="slides/slide43.xml"/><Relationship Id="rId113" Type="http://schemas.openxmlformats.org/officeDocument/2006/relationships/slide" Target="slides/slide108.xml"/><Relationship Id="rId320" Type="http://schemas.openxmlformats.org/officeDocument/2006/relationships/slide" Target="slides/slide3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BEA0E-CCA4-49BD-AFC7-B3C1330D6D4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C4BC7-F0EC-41F1-8DFD-0651CB51E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97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72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013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161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400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228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1353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76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C4BC7-F0EC-41F1-8DFD-0651CB51EB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59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C4BC7-F0EC-41F1-8DFD-0651CB51EB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580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64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" name="Google Shape;52;p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rebuchet MS"/>
                <a:buNone/>
                <a:tabLst/>
                <a:defRPr/>
              </a:pPr>
              <a:t>73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" name="Google Shape;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Google Shape;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" name="Google Shape;1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Google Shape;60;p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rebuchet MS"/>
                <a:buNone/>
                <a:tabLst/>
                <a:defRPr/>
              </a:pPr>
              <a:t>74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2" name="Google Shape;2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5" name="Google Shape;3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8" name="Google Shape;3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2" name="Google Shape;38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" name="Google Shape;98;p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rebuchet MS"/>
                <a:buNone/>
                <a:tabLst/>
                <a:defRPr/>
              </a:pPr>
              <a:t>75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7" name="Google Shape;4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3" name="Google Shape;43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5244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378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990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916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5536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71863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3580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259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rebuchet MS"/>
                <a:buNone/>
                <a:tabLst/>
                <a:defRPr/>
              </a:pPr>
              <a:t>76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61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366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8353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0889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03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C4BC7-F0EC-41F1-8DFD-0651CB51EB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5976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28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C4BC7-F0EC-41F1-8DFD-0651CB51EB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5234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403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51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2" name="Google Shape;482;p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rebuchet MS"/>
                <a:buNone/>
                <a:tabLst/>
                <a:defRPr/>
              </a:pPr>
              <a:t>77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3" name="Google Shape;653;p1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rebuchet MS"/>
                <a:buNone/>
                <a:tabLst/>
                <a:defRPr/>
              </a:pPr>
              <a:t>78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1" name="Google Shape;821;p1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Trebuchet MS"/>
                <a:buNone/>
                <a:tabLst/>
                <a:defRPr/>
              </a:pPr>
              <a:t>79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698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30BFC-DF11-47F5-84B6-212BC0AA6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CF316-FF80-4297-BDD7-2B0F2DBFC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77837-7B9A-4FCC-ACDF-9032E784D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8E48-2E0C-47A2-8A67-1B6BAB69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ED1FE-05C5-42A7-AB80-2F9D3008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30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518A-37EA-4E1C-8CFA-048A7B99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CA3F2-148F-41EC-A052-B0A3BE29A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31598-0B47-4E44-8778-E225549A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6B011-F302-41D5-A3CE-606F20C3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92A2-B5D7-47C6-B257-272E9E1B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6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3BF4AB-C135-47D3-A70D-48C6A4CE6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9A5C0-0D6A-41B7-A5D2-37F76E1F1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7C4A7-F87B-434B-9566-A8F5D116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1DF2-DD1A-4F10-8B18-F4FAD639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E2FBC-9CFD-45B2-8E73-5849B940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89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44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42333">
              <a:spcBef>
                <a:spcPts val="56"/>
              </a:spcBef>
            </a:pPr>
            <a:fld id="{81D60167-4931-47E6-BA6A-407CBD079E47}" type="slidenum">
              <a:rPr lang="en-US" smtClean="0"/>
              <a:pPr marL="42333">
                <a:spcBef>
                  <a:spcPts val="56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03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6582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574167" y="2336706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marR="0" lvl="0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668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7495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l="-7771" t="26753" r="64277" b="-168"/>
          <a:stretch/>
        </p:blipFill>
        <p:spPr>
          <a:xfrm>
            <a:off x="0" y="1"/>
            <a:ext cx="12192000" cy="660277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52" y="4336019"/>
            <a:ext cx="3592064" cy="125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/>
        </p:nvSpPr>
        <p:spPr>
          <a:xfrm>
            <a:off x="535168" y="5731778"/>
            <a:ext cx="3047000" cy="41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</a:pPr>
            <a:r>
              <a:rPr lang="en-US" sz="2222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507906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74167" y="2336706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marR="0" lvl="0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89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572315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553721" y="2346291"/>
            <a:ext cx="5494514" cy="410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marR="0" lvl="0" indent="-4233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6143767" y="2346291"/>
            <a:ext cx="5494513" cy="410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marR="0" lvl="0" indent="-4233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39510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38099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38099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553720" y="1311743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marR="0" lvl="0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15990" marR="0" lvl="1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3985" marR="0" lvl="2" indent="-25399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31980" marR="0" lvl="3" indent="-25399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39975" marR="0" lvl="4" indent="-253997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47970" marR="0" lvl="5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55964" marR="0" lvl="6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63959" marR="0" lvl="7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71954" marR="0" lvl="8" indent="-395107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090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Vide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222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3635" y="5713473"/>
            <a:ext cx="8384731" cy="115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227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556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342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08AE-5485-4EE1-9C76-F4964533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3A0C1-277A-44DC-B8B1-00E89BF4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B7E48-6DA7-474C-A9E2-FE8EB36D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23AB1-D30F-426F-B565-E1AE0015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DF33A-16A5-47A5-BC19-9210604F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42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84806-5252-415D-8619-5486D7A5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FA77E-984C-4BAB-9F55-A747CD17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52889-866B-406F-9C13-DAAF10E45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3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44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42333">
              <a:spcBef>
                <a:spcPts val="56"/>
              </a:spcBef>
            </a:pPr>
            <a:fld id="{81D60167-4931-47E6-BA6A-407CBD079E47}" type="slidenum">
              <a:rPr lang="en-US" smtClean="0"/>
              <a:pPr marL="42333">
                <a:spcBef>
                  <a:spcPts val="56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06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9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9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44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42333">
              <a:spcBef>
                <a:spcPts val="56"/>
              </a:spcBef>
            </a:pPr>
            <a:fld id="{81D60167-4931-47E6-BA6A-407CBD079E47}" type="slidenum">
              <a:rPr lang="en-US" smtClean="0"/>
              <a:pPr marL="42333">
                <a:spcBef>
                  <a:spcPts val="56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93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10972800" y="0"/>
                </a:moveTo>
                <a:lnTo>
                  <a:pt x="0" y="0"/>
                </a:lnTo>
                <a:lnTo>
                  <a:pt x="0" y="6172200"/>
                </a:lnTo>
                <a:lnTo>
                  <a:pt x="10972800" y="6172200"/>
                </a:lnTo>
                <a:lnTo>
                  <a:pt x="10972800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44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42333">
              <a:spcBef>
                <a:spcPts val="56"/>
              </a:spcBef>
            </a:pPr>
            <a:fld id="{81D60167-4931-47E6-BA6A-407CBD079E47}" type="slidenum">
              <a:rPr lang="en-US" smtClean="0"/>
              <a:pPr marL="42333">
                <a:spcBef>
                  <a:spcPts val="56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23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62471597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0" y="6492875"/>
            <a:ext cx="38608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7440249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0" y="6492875"/>
            <a:ext cx="38608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1748396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2371" y="1439868"/>
            <a:ext cx="6481233" cy="40735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6805" y="1439868"/>
            <a:ext cx="6481233" cy="40735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31200" y="6492876"/>
            <a:ext cx="38608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866098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31200" y="6492876"/>
            <a:ext cx="38608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1804319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31200" y="6492876"/>
            <a:ext cx="3860800" cy="365126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44440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0E07E-A1C2-434D-A04D-0B3D7C23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0D5DD-80AF-4DC8-8C02-67491193D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59C9-E73B-423B-9B88-960397C5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4DD6-1CD0-4824-9A57-950D1D65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0F49A-8D58-44DE-A3AA-EE3B4282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11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31200" y="6492876"/>
            <a:ext cx="38608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8430580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6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1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31200" y="6492876"/>
            <a:ext cx="38608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781318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0" y="6492876"/>
            <a:ext cx="38608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4576590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6617" y="247650"/>
            <a:ext cx="3291416" cy="52657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2367" y="247650"/>
            <a:ext cx="9671051" cy="52657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0" y="6492876"/>
            <a:ext cx="38608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4705334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73254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A9251-A9BC-480F-A07A-8D1B3B09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</p:spTree>
    <p:extLst>
      <p:ext uri="{BB962C8B-B14F-4D97-AF65-F5344CB8AC3E}">
        <p14:creationId xmlns:p14="http://schemas.microsoft.com/office/powerpoint/2010/main" val="2425909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25647-4B0B-42D9-A170-0C1D3FB4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</p:spTree>
    <p:extLst>
      <p:ext uri="{BB962C8B-B14F-4D97-AF65-F5344CB8AC3E}">
        <p14:creationId xmlns:p14="http://schemas.microsoft.com/office/powerpoint/2010/main" val="17121487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4240A-4920-499E-B626-66BC8EC0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</p:spTree>
    <p:extLst>
      <p:ext uri="{BB962C8B-B14F-4D97-AF65-F5344CB8AC3E}">
        <p14:creationId xmlns:p14="http://schemas.microsoft.com/office/powerpoint/2010/main" val="32406210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2371" y="1439868"/>
            <a:ext cx="6481233" cy="40735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6805" y="1439868"/>
            <a:ext cx="6481233" cy="40735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757CCD-1E88-49FC-81A2-62FDEDF7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</p:spTree>
    <p:extLst>
      <p:ext uri="{BB962C8B-B14F-4D97-AF65-F5344CB8AC3E}">
        <p14:creationId xmlns:p14="http://schemas.microsoft.com/office/powerpoint/2010/main" val="1277475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E9D169E-EABE-40AA-AF0B-0FB6E7B4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</p:spTree>
    <p:extLst>
      <p:ext uri="{BB962C8B-B14F-4D97-AF65-F5344CB8AC3E}">
        <p14:creationId xmlns:p14="http://schemas.microsoft.com/office/powerpoint/2010/main" val="211626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4D30-BD4C-42C0-AF66-0150BC62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3CBF0-F0BC-41C6-8C91-F2EB8F8CE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62A4C-AE8A-4E02-ADDC-E9FF58527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E0618-8DB2-4608-B8DE-FF5B765D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68764-B310-4EA6-9865-9B976C69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BA9F8-F467-48B1-BE5D-B60F5FC7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373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E1E5E1-71C6-491A-86E1-F567B144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</p:spTree>
    <p:extLst>
      <p:ext uri="{BB962C8B-B14F-4D97-AF65-F5344CB8AC3E}">
        <p14:creationId xmlns:p14="http://schemas.microsoft.com/office/powerpoint/2010/main" val="9487491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8C848A1-EC41-40F6-B706-520548939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</p:spTree>
    <p:extLst>
      <p:ext uri="{BB962C8B-B14F-4D97-AF65-F5344CB8AC3E}">
        <p14:creationId xmlns:p14="http://schemas.microsoft.com/office/powerpoint/2010/main" val="16469856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6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1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E5273B4-9BE5-4B5C-83D7-3EA2CACE1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</p:spTree>
    <p:extLst>
      <p:ext uri="{BB962C8B-B14F-4D97-AF65-F5344CB8AC3E}">
        <p14:creationId xmlns:p14="http://schemas.microsoft.com/office/powerpoint/2010/main" val="19653729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D7612-7DE3-4478-81BD-EBE76493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</p:spTree>
    <p:extLst>
      <p:ext uri="{BB962C8B-B14F-4D97-AF65-F5344CB8AC3E}">
        <p14:creationId xmlns:p14="http://schemas.microsoft.com/office/powerpoint/2010/main" val="39096531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6617" y="247650"/>
            <a:ext cx="3291416" cy="52657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2367" y="247650"/>
            <a:ext cx="9671051" cy="52657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B3572-5810-4D11-AB9E-AC6F430B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</p:spTree>
    <p:extLst>
      <p:ext uri="{BB962C8B-B14F-4D97-AF65-F5344CB8AC3E}">
        <p14:creationId xmlns:p14="http://schemas.microsoft.com/office/powerpoint/2010/main" val="26049712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44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42333">
              <a:spcBef>
                <a:spcPts val="56"/>
              </a:spcBef>
            </a:pPr>
            <a:fld id="{81D60167-4931-47E6-BA6A-407CBD079E47}" type="slidenum">
              <a:rPr lang="en-US" smtClean="0"/>
              <a:pPr marL="42333">
                <a:spcBef>
                  <a:spcPts val="56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410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0665" y="701548"/>
            <a:ext cx="8050670" cy="615553"/>
          </a:xfrm>
        </p:spPr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1867" y="1300564"/>
            <a:ext cx="7187494" cy="410433"/>
          </a:xfrm>
        </p:spPr>
        <p:txBody>
          <a:bodyPr lIns="0" tIns="0" rIns="0" bIns="0"/>
          <a:lstStyle>
            <a:lvl1pPr>
              <a:defRPr sz="2667" b="0" i="0">
                <a:solidFill>
                  <a:srgbClr val="76B8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44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42333">
              <a:spcBef>
                <a:spcPts val="56"/>
              </a:spcBef>
            </a:pPr>
            <a:fld id="{81D60167-4931-47E6-BA6A-407CBD079E47}" type="slidenum">
              <a:rPr lang="en-US" smtClean="0"/>
              <a:pPr marL="42333">
                <a:spcBef>
                  <a:spcPts val="56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89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0665" y="701548"/>
            <a:ext cx="8050670" cy="615553"/>
          </a:xfrm>
        </p:spPr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44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42333">
              <a:spcBef>
                <a:spcPts val="56"/>
              </a:spcBef>
            </a:pPr>
            <a:fld id="{81D60167-4931-47E6-BA6A-407CBD079E47}" type="slidenum">
              <a:rPr lang="en-US" smtClean="0"/>
              <a:pPr marL="42333">
                <a:spcBef>
                  <a:spcPts val="56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551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876800" cy="6858000"/>
          </a:xfrm>
          <a:custGeom>
            <a:avLst/>
            <a:gdLst/>
            <a:ahLst/>
            <a:cxnLst/>
            <a:rect l="l" t="t" r="r" b="b"/>
            <a:pathLst>
              <a:path w="4389120" h="6172200">
                <a:moveTo>
                  <a:pt x="4389120" y="0"/>
                </a:moveTo>
                <a:lnTo>
                  <a:pt x="0" y="0"/>
                </a:lnTo>
                <a:lnTo>
                  <a:pt x="0" y="6172200"/>
                </a:lnTo>
                <a:lnTo>
                  <a:pt x="4389120" y="6172200"/>
                </a:lnTo>
                <a:lnTo>
                  <a:pt x="4389120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0665" y="701548"/>
            <a:ext cx="8050670" cy="615553"/>
          </a:xfrm>
        </p:spPr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44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42333">
              <a:spcBef>
                <a:spcPts val="56"/>
              </a:spcBef>
            </a:pPr>
            <a:fld id="{81D60167-4931-47E6-BA6A-407CBD079E47}" type="slidenum">
              <a:rPr lang="en-US" smtClean="0"/>
              <a:pPr marL="42333">
                <a:spcBef>
                  <a:spcPts val="56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049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44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42333">
              <a:spcBef>
                <a:spcPts val="56"/>
              </a:spcBef>
            </a:pPr>
            <a:fld id="{81D60167-4931-47E6-BA6A-407CBD079E47}" type="slidenum">
              <a:rPr lang="en-US" smtClean="0"/>
              <a:pPr marL="42333">
                <a:spcBef>
                  <a:spcPts val="56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9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B6C1-2FCC-4305-B7DB-471E75EB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5CD38-5ABB-4C4C-BAC8-B4C1759BD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A4796-3824-43CE-92A6-3607445E3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0F1C-BF18-425A-91F8-7232D49DF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E056F-14F9-426E-92F5-0F20B554E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E035D2-A260-4BFE-9C6C-C5CA2B32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BC7C6D-D2D4-4431-970A-5DB807D0C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D36C1-265B-4F88-A0EF-9C718EB2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CD0F-B6E5-411C-8105-F9AFEC33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25569C-1E7F-4A02-96AD-F5380C3C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13F41-7871-4329-823A-B69AE8C9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E71AA-1529-425A-AA0D-82AA5D4B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84806-5252-415D-8619-5486D7A5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FA77E-984C-4BAB-9F55-A747CD17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52889-866B-406F-9C13-DAAF10E45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1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132D-7326-491A-AB9F-A58E72BC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01D37-DEF2-471C-BFB6-108A59DB6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7532C-3D7A-4780-B294-39A40BED5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D3ED-7EC9-47C3-B349-A0F06C2B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0629A-91E0-4550-B25F-750BECABA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AA734-B2BD-48FC-9058-49491276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7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021B-37B6-4336-AF5E-D73D4F5C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743BC-CECB-4D12-89F2-00F89BE40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7C324-6941-45A2-8C9D-E39DB0351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796BB-FE66-4454-A57F-980AE8F6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16EC4-EFFD-47D7-9CBC-5AF520A9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F2517-93A4-43B3-8D44-779624A9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5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01F84-6307-47E9-8456-BAF446FF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B42FB-69B7-4E54-913E-626E273A2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AC52F-B88C-4BCA-A088-5EA5BD09E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32002-57EF-4FE7-B896-13BC19A5601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6056-3DD9-4633-AC6F-DE708E7F2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208B5-13E5-4131-9524-48D72F2BC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4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555271" y="726147"/>
            <a:ext cx="11081461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74892" y="2224853"/>
            <a:ext cx="11054368" cy="4342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256464" y="6428244"/>
            <a:ext cx="645209" cy="229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1938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80" r:id="rId8"/>
    <p:sldLayoutId id="2147483693" r:id="rId9"/>
    <p:sldLayoutId id="2147483694" r:id="rId10"/>
    <p:sldLayoutId id="214748369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1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6492875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87968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D42488B-4878-4C17-A090-7F6B53DBF03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1708F03-A8AF-4045-AFC5-9B7DBDAFF6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5E714-07F6-45B7-9B34-A0EFEDD3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ea typeface="ヒラギノ角ゴ ProN W3" charset="0"/>
              </a:defRPr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</p:spTree>
    <p:extLst>
      <p:ext uri="{BB962C8B-B14F-4D97-AF65-F5344CB8AC3E}">
        <p14:creationId xmlns:p14="http://schemas.microsoft.com/office/powerpoint/2010/main" val="2530409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92654" y="6541347"/>
            <a:ext cx="437444" cy="81844"/>
          </a:xfrm>
          <a:custGeom>
            <a:avLst/>
            <a:gdLst/>
            <a:ahLst/>
            <a:cxnLst/>
            <a:rect l="l" t="t" r="r" b="b"/>
            <a:pathLst>
              <a:path w="393700" h="73660">
                <a:moveTo>
                  <a:pt x="70739" y="31343"/>
                </a:moveTo>
                <a:lnTo>
                  <a:pt x="35687" y="0"/>
                </a:lnTo>
                <a:lnTo>
                  <a:pt x="0" y="0"/>
                </a:lnTo>
                <a:lnTo>
                  <a:pt x="0" y="70104"/>
                </a:lnTo>
                <a:lnTo>
                  <a:pt x="20066" y="70104"/>
                </a:lnTo>
                <a:lnTo>
                  <a:pt x="20066" y="15595"/>
                </a:lnTo>
                <a:lnTo>
                  <a:pt x="35687" y="15748"/>
                </a:lnTo>
                <a:lnTo>
                  <a:pt x="40767" y="15748"/>
                </a:lnTo>
                <a:lnTo>
                  <a:pt x="44323" y="16929"/>
                </a:lnTo>
                <a:lnTo>
                  <a:pt x="46863" y="19608"/>
                </a:lnTo>
                <a:lnTo>
                  <a:pt x="50038" y="22872"/>
                </a:lnTo>
                <a:lnTo>
                  <a:pt x="51435" y="28371"/>
                </a:lnTo>
                <a:lnTo>
                  <a:pt x="51435" y="70104"/>
                </a:lnTo>
                <a:lnTo>
                  <a:pt x="70739" y="70104"/>
                </a:lnTo>
                <a:lnTo>
                  <a:pt x="70739" y="31343"/>
                </a:lnTo>
                <a:close/>
              </a:path>
              <a:path w="393700" h="73660">
                <a:moveTo>
                  <a:pt x="148209" y="0"/>
                </a:moveTo>
                <a:lnTo>
                  <a:pt x="127889" y="0"/>
                </a:lnTo>
                <a:lnTo>
                  <a:pt x="111252" y="55549"/>
                </a:lnTo>
                <a:lnTo>
                  <a:pt x="95250" y="0"/>
                </a:lnTo>
                <a:lnTo>
                  <a:pt x="73787" y="0"/>
                </a:lnTo>
                <a:lnTo>
                  <a:pt x="96520" y="70104"/>
                </a:lnTo>
                <a:lnTo>
                  <a:pt x="125222" y="70104"/>
                </a:lnTo>
                <a:lnTo>
                  <a:pt x="129984" y="55549"/>
                </a:lnTo>
                <a:lnTo>
                  <a:pt x="148209" y="0"/>
                </a:lnTo>
                <a:close/>
              </a:path>
              <a:path w="393700" h="73660">
                <a:moveTo>
                  <a:pt x="176403" y="0"/>
                </a:moveTo>
                <a:lnTo>
                  <a:pt x="156591" y="0"/>
                </a:lnTo>
                <a:lnTo>
                  <a:pt x="156591" y="70104"/>
                </a:lnTo>
                <a:lnTo>
                  <a:pt x="176403" y="70104"/>
                </a:lnTo>
                <a:lnTo>
                  <a:pt x="176403" y="0"/>
                </a:lnTo>
                <a:close/>
              </a:path>
              <a:path w="393700" h="73660">
                <a:moveTo>
                  <a:pt x="256794" y="25996"/>
                </a:moveTo>
                <a:lnTo>
                  <a:pt x="254508" y="17233"/>
                </a:lnTo>
                <a:lnTo>
                  <a:pt x="253034" y="15303"/>
                </a:lnTo>
                <a:lnTo>
                  <a:pt x="250317" y="11734"/>
                </a:lnTo>
                <a:lnTo>
                  <a:pt x="244208" y="5765"/>
                </a:lnTo>
                <a:lnTo>
                  <a:pt x="237363" y="2540"/>
                </a:lnTo>
                <a:lnTo>
                  <a:pt x="237363" y="35204"/>
                </a:lnTo>
                <a:lnTo>
                  <a:pt x="235889" y="44411"/>
                </a:lnTo>
                <a:lnTo>
                  <a:pt x="231749" y="50634"/>
                </a:lnTo>
                <a:lnTo>
                  <a:pt x="225298" y="54140"/>
                </a:lnTo>
                <a:lnTo>
                  <a:pt x="216916" y="55245"/>
                </a:lnTo>
                <a:lnTo>
                  <a:pt x="208407" y="55245"/>
                </a:lnTo>
                <a:lnTo>
                  <a:pt x="208407" y="15303"/>
                </a:lnTo>
                <a:lnTo>
                  <a:pt x="216916" y="15303"/>
                </a:lnTo>
                <a:lnTo>
                  <a:pt x="225298" y="16395"/>
                </a:lnTo>
                <a:lnTo>
                  <a:pt x="231749" y="19850"/>
                </a:lnTo>
                <a:lnTo>
                  <a:pt x="235889" y="26022"/>
                </a:lnTo>
                <a:lnTo>
                  <a:pt x="237363" y="35204"/>
                </a:lnTo>
                <a:lnTo>
                  <a:pt x="237363" y="2540"/>
                </a:lnTo>
                <a:lnTo>
                  <a:pt x="236639" y="2197"/>
                </a:lnTo>
                <a:lnTo>
                  <a:pt x="227431" y="457"/>
                </a:lnTo>
                <a:lnTo>
                  <a:pt x="216408" y="0"/>
                </a:lnTo>
                <a:lnTo>
                  <a:pt x="188468" y="0"/>
                </a:lnTo>
                <a:lnTo>
                  <a:pt x="188468" y="70104"/>
                </a:lnTo>
                <a:lnTo>
                  <a:pt x="220980" y="70104"/>
                </a:lnTo>
                <a:lnTo>
                  <a:pt x="253225" y="55245"/>
                </a:lnTo>
                <a:lnTo>
                  <a:pt x="254914" y="50761"/>
                </a:lnTo>
                <a:lnTo>
                  <a:pt x="256298" y="43726"/>
                </a:lnTo>
                <a:lnTo>
                  <a:pt x="256794" y="35941"/>
                </a:lnTo>
                <a:lnTo>
                  <a:pt x="256794" y="25996"/>
                </a:lnTo>
                <a:close/>
              </a:path>
              <a:path w="393700" h="73660">
                <a:moveTo>
                  <a:pt x="286004" y="0"/>
                </a:moveTo>
                <a:lnTo>
                  <a:pt x="266065" y="0"/>
                </a:lnTo>
                <a:lnTo>
                  <a:pt x="266065" y="70104"/>
                </a:lnTo>
                <a:lnTo>
                  <a:pt x="286004" y="70104"/>
                </a:lnTo>
                <a:lnTo>
                  <a:pt x="286004" y="0"/>
                </a:lnTo>
                <a:close/>
              </a:path>
              <a:path w="393700" h="73660">
                <a:moveTo>
                  <a:pt x="376428" y="70104"/>
                </a:moveTo>
                <a:lnTo>
                  <a:pt x="371500" y="57772"/>
                </a:lnTo>
                <a:lnTo>
                  <a:pt x="366636" y="45593"/>
                </a:lnTo>
                <a:lnTo>
                  <a:pt x="353580" y="12915"/>
                </a:lnTo>
                <a:lnTo>
                  <a:pt x="348488" y="152"/>
                </a:lnTo>
                <a:lnTo>
                  <a:pt x="346837" y="152"/>
                </a:lnTo>
                <a:lnTo>
                  <a:pt x="346837" y="45593"/>
                </a:lnTo>
                <a:lnTo>
                  <a:pt x="322326" y="45593"/>
                </a:lnTo>
                <a:lnTo>
                  <a:pt x="334772" y="12915"/>
                </a:lnTo>
                <a:lnTo>
                  <a:pt x="346837" y="45593"/>
                </a:lnTo>
                <a:lnTo>
                  <a:pt x="346837" y="152"/>
                </a:lnTo>
                <a:lnTo>
                  <a:pt x="321945" y="152"/>
                </a:lnTo>
                <a:lnTo>
                  <a:pt x="294132" y="70104"/>
                </a:lnTo>
                <a:lnTo>
                  <a:pt x="313690" y="70104"/>
                </a:lnTo>
                <a:lnTo>
                  <a:pt x="318135" y="57772"/>
                </a:lnTo>
                <a:lnTo>
                  <a:pt x="351028" y="57772"/>
                </a:lnTo>
                <a:lnTo>
                  <a:pt x="355219" y="70104"/>
                </a:lnTo>
                <a:lnTo>
                  <a:pt x="376428" y="70104"/>
                </a:lnTo>
                <a:close/>
              </a:path>
              <a:path w="393700" h="73660">
                <a:moveTo>
                  <a:pt x="389890" y="63068"/>
                </a:moveTo>
                <a:lnTo>
                  <a:pt x="388874" y="62572"/>
                </a:lnTo>
                <a:lnTo>
                  <a:pt x="388239" y="62572"/>
                </a:lnTo>
                <a:lnTo>
                  <a:pt x="388239" y="63893"/>
                </a:lnTo>
                <a:lnTo>
                  <a:pt x="388239" y="65379"/>
                </a:lnTo>
                <a:lnTo>
                  <a:pt x="387985" y="65544"/>
                </a:lnTo>
                <a:lnTo>
                  <a:pt x="386080" y="65544"/>
                </a:lnTo>
                <a:lnTo>
                  <a:pt x="386080" y="63728"/>
                </a:lnTo>
                <a:lnTo>
                  <a:pt x="387604" y="63728"/>
                </a:lnTo>
                <a:lnTo>
                  <a:pt x="388239" y="63893"/>
                </a:lnTo>
                <a:lnTo>
                  <a:pt x="388239" y="62572"/>
                </a:lnTo>
                <a:lnTo>
                  <a:pt x="384683" y="62572"/>
                </a:lnTo>
                <a:lnTo>
                  <a:pt x="384683" y="69850"/>
                </a:lnTo>
                <a:lnTo>
                  <a:pt x="386080" y="69850"/>
                </a:lnTo>
                <a:lnTo>
                  <a:pt x="386080" y="66878"/>
                </a:lnTo>
                <a:lnTo>
                  <a:pt x="386715" y="66878"/>
                </a:lnTo>
                <a:lnTo>
                  <a:pt x="388239" y="69850"/>
                </a:lnTo>
                <a:lnTo>
                  <a:pt x="389890" y="69850"/>
                </a:lnTo>
                <a:lnTo>
                  <a:pt x="388315" y="66878"/>
                </a:lnTo>
                <a:lnTo>
                  <a:pt x="388239" y="66713"/>
                </a:lnTo>
                <a:lnTo>
                  <a:pt x="389128" y="66535"/>
                </a:lnTo>
                <a:lnTo>
                  <a:pt x="389890" y="66205"/>
                </a:lnTo>
                <a:lnTo>
                  <a:pt x="389890" y="65544"/>
                </a:lnTo>
                <a:lnTo>
                  <a:pt x="389890" y="63728"/>
                </a:lnTo>
                <a:lnTo>
                  <a:pt x="389890" y="63068"/>
                </a:lnTo>
                <a:close/>
              </a:path>
              <a:path w="393700" h="73660">
                <a:moveTo>
                  <a:pt x="393192" y="61912"/>
                </a:moveTo>
                <a:lnTo>
                  <a:pt x="392023" y="60921"/>
                </a:lnTo>
                <a:lnTo>
                  <a:pt x="391414" y="60413"/>
                </a:lnTo>
                <a:lnTo>
                  <a:pt x="391414" y="63068"/>
                </a:lnTo>
                <a:lnTo>
                  <a:pt x="391414" y="69354"/>
                </a:lnTo>
                <a:lnTo>
                  <a:pt x="389382" y="71501"/>
                </a:lnTo>
                <a:lnTo>
                  <a:pt x="384683" y="71501"/>
                </a:lnTo>
                <a:lnTo>
                  <a:pt x="382778" y="69354"/>
                </a:lnTo>
                <a:lnTo>
                  <a:pt x="382778" y="63068"/>
                </a:lnTo>
                <a:lnTo>
                  <a:pt x="384683" y="60921"/>
                </a:lnTo>
                <a:lnTo>
                  <a:pt x="389382" y="60921"/>
                </a:lnTo>
                <a:lnTo>
                  <a:pt x="391414" y="63068"/>
                </a:lnTo>
                <a:lnTo>
                  <a:pt x="391414" y="60413"/>
                </a:lnTo>
                <a:lnTo>
                  <a:pt x="390271" y="59436"/>
                </a:lnTo>
                <a:lnTo>
                  <a:pt x="383921" y="59436"/>
                </a:lnTo>
                <a:lnTo>
                  <a:pt x="381000" y="61912"/>
                </a:lnTo>
                <a:lnTo>
                  <a:pt x="381000" y="70510"/>
                </a:lnTo>
                <a:lnTo>
                  <a:pt x="383921" y="73152"/>
                </a:lnTo>
                <a:lnTo>
                  <a:pt x="390271" y="73152"/>
                </a:lnTo>
                <a:lnTo>
                  <a:pt x="392087" y="71501"/>
                </a:lnTo>
                <a:lnTo>
                  <a:pt x="393192" y="70510"/>
                </a:lnTo>
                <a:lnTo>
                  <a:pt x="393192" y="61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82679" y="6517640"/>
            <a:ext cx="179493" cy="1202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0665" y="701548"/>
            <a:ext cx="805067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1867" y="1300564"/>
            <a:ext cx="71874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76B8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36440" y="6500368"/>
            <a:ext cx="224366" cy="145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4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42333">
              <a:spcBef>
                <a:spcPts val="56"/>
              </a:spcBef>
            </a:pPr>
            <a:fld id="{81D60167-4931-47E6-BA6A-407CBD079E47}" type="slidenum">
              <a:rPr lang="en-US" smtClean="0"/>
              <a:pPr marL="42333">
                <a:spcBef>
                  <a:spcPts val="56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9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bvis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hidl.cse.ohio-state.edu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mvapich.cse.ohio-state.edu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lkml.org/lkml/2017/6/23/44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phoenix.ps.uci.edu/gtc_group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maximizing-unified-memory-performance-cuda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6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LNL/hypre" TargetMode="External"/><Relationship Id="rId1" Type="http://schemas.openxmlformats.org/officeDocument/2006/relationships/slideLayout" Target="../slideLayouts/slideLayout2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hyperlink" Target="http://kbvis.com/" TargetMode="External"/><Relationship Id="rId7" Type="http://schemas.openxmlformats.org/officeDocument/2006/relationships/image" Target="../media/image13.gif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9.jp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8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8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hyperlink" Target="http://crd.lbl.gov/departments/computer-science/PAR/research/hpgmg/" TargetMode="Externa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3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devblogs.nvidia.com/parallelforall/beyond-gpu-memory-limits-unified-memory-pascal/" TargetMode="Externa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bvis3d/toshiba-cuda-2021" TargetMode="Externa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github.com/kbvis3d/toshiba-cuda-2021" TargetMode="Externa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3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26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32.png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6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6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6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bvis3d/toshiba-cuda-2021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149.png"/><Relationship Id="rId21" Type="http://schemas.openxmlformats.org/officeDocument/2006/relationships/image" Target="../media/image167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/Relationships>
</file>

<file path=ppt/slides/_rels/slide3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50.png"/><Relationship Id="rId18" Type="http://schemas.openxmlformats.org/officeDocument/2006/relationships/image" Target="../media/image162.png"/><Relationship Id="rId3" Type="http://schemas.openxmlformats.org/officeDocument/2006/relationships/image" Target="../media/image149.png"/><Relationship Id="rId21" Type="http://schemas.openxmlformats.org/officeDocument/2006/relationships/image" Target="../media/image156.png"/><Relationship Id="rId7" Type="http://schemas.openxmlformats.org/officeDocument/2006/relationships/image" Target="../media/image168.png"/><Relationship Id="rId12" Type="http://schemas.openxmlformats.org/officeDocument/2006/relationships/image" Target="../media/image151.png"/><Relationship Id="rId17" Type="http://schemas.openxmlformats.org/officeDocument/2006/relationships/image" Target="../media/image160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55.png"/><Relationship Id="rId24" Type="http://schemas.openxmlformats.org/officeDocument/2006/relationships/image" Target="../media/image169.png"/><Relationship Id="rId5" Type="http://schemas.openxmlformats.org/officeDocument/2006/relationships/image" Target="../media/image166.png"/><Relationship Id="rId15" Type="http://schemas.openxmlformats.org/officeDocument/2006/relationships/image" Target="../media/image157.png"/><Relationship Id="rId23" Type="http://schemas.openxmlformats.org/officeDocument/2006/relationships/image" Target="../media/image161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65.png"/><Relationship Id="rId9" Type="http://schemas.openxmlformats.org/officeDocument/2006/relationships/image" Target="../media/image153.png"/><Relationship Id="rId14" Type="http://schemas.openxmlformats.org/officeDocument/2006/relationships/image" Target="../media/image164.png"/><Relationship Id="rId22" Type="http://schemas.openxmlformats.org/officeDocument/2006/relationships/image" Target="../media/image1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4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48.png"/><Relationship Id="rId4" Type="http://schemas.openxmlformats.org/officeDocument/2006/relationships/image" Target="../media/image169.png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10" Type="http://schemas.openxmlformats.org/officeDocument/2006/relationships/image" Target="../media/image21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3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149.png"/><Relationship Id="rId21" Type="http://schemas.openxmlformats.org/officeDocument/2006/relationships/image" Target="../media/image167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50.png"/><Relationship Id="rId18" Type="http://schemas.openxmlformats.org/officeDocument/2006/relationships/image" Target="../media/image162.png"/><Relationship Id="rId3" Type="http://schemas.openxmlformats.org/officeDocument/2006/relationships/image" Target="../media/image149.png"/><Relationship Id="rId21" Type="http://schemas.openxmlformats.org/officeDocument/2006/relationships/image" Target="../media/image156.png"/><Relationship Id="rId7" Type="http://schemas.openxmlformats.org/officeDocument/2006/relationships/image" Target="../media/image168.png"/><Relationship Id="rId12" Type="http://schemas.openxmlformats.org/officeDocument/2006/relationships/image" Target="../media/image151.png"/><Relationship Id="rId17" Type="http://schemas.openxmlformats.org/officeDocument/2006/relationships/image" Target="../media/image160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55.png"/><Relationship Id="rId24" Type="http://schemas.openxmlformats.org/officeDocument/2006/relationships/image" Target="../media/image169.png"/><Relationship Id="rId5" Type="http://schemas.openxmlformats.org/officeDocument/2006/relationships/image" Target="../media/image166.png"/><Relationship Id="rId15" Type="http://schemas.openxmlformats.org/officeDocument/2006/relationships/image" Target="../media/image157.png"/><Relationship Id="rId23" Type="http://schemas.openxmlformats.org/officeDocument/2006/relationships/image" Target="../media/image161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65.png"/><Relationship Id="rId9" Type="http://schemas.openxmlformats.org/officeDocument/2006/relationships/image" Target="../media/image153.png"/><Relationship Id="rId14" Type="http://schemas.openxmlformats.org/officeDocument/2006/relationships/image" Target="../media/image164.png"/><Relationship Id="rId22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4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48.png"/><Relationship Id="rId4" Type="http://schemas.openxmlformats.org/officeDocument/2006/relationships/image" Target="../media/image169.png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bvis3d/toshiba-cuda-2021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docs/CUDA_C_Best_Practices_Guide.pdf" TargetMode="External"/><Relationship Id="rId3" Type="http://schemas.openxmlformats.org/officeDocument/2006/relationships/hyperlink" Target="https://developer.nvidia.com/cuda-toolkit" TargetMode="External"/><Relationship Id="rId7" Type="http://schemas.openxmlformats.org/officeDocument/2006/relationships/hyperlink" Target="https://docs.nvidia.com/cuda/cuda-c-best-practices-guide/index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docs/CUDA_C_Programming_Guide.pdf" TargetMode="External"/><Relationship Id="rId5" Type="http://schemas.openxmlformats.org/officeDocument/2006/relationships/hyperlink" Target="https://docs.nvidia.com/cuda/cuda-c-programming-guide/index.html" TargetMode="External"/><Relationship Id="rId10" Type="http://schemas.openxmlformats.org/officeDocument/2006/relationships/hyperlink" Target="https://courses.nvidia.com/courses/course-v1:DLI+C-AC-01+V1/about" TargetMode="External"/><Relationship Id="rId4" Type="http://schemas.openxmlformats.org/officeDocument/2006/relationships/hyperlink" Target="https://developer.nvidia.com/cuda-downloads" TargetMode="External"/><Relationship Id="rId9" Type="http://schemas.openxmlformats.org/officeDocument/2006/relationships/hyperlink" Target="https://developer.nvidia.com/accelerated-computing-training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l="-3000" t="-51000" r="-27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2D8C-6D6A-4205-B509-604D68C14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4931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Introduction to </a:t>
            </a:r>
            <a:br>
              <a:rPr lang="en-US" b="1" dirty="0"/>
            </a:br>
            <a:r>
              <a:rPr lang="en-US" b="1" dirty="0"/>
              <a:t>Accelerated Computing using</a:t>
            </a:r>
            <a:br>
              <a:rPr lang="en-US" b="1" dirty="0"/>
            </a:br>
            <a:r>
              <a:rPr lang="en-US" b="1" dirty="0"/>
              <a:t>CUDA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0868B-AB32-466D-8F30-0C85F1286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4884"/>
            <a:ext cx="9144000" cy="2387600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2021.08.04</a:t>
            </a:r>
          </a:p>
          <a:p>
            <a:endParaRPr lang="en-US" b="1" dirty="0"/>
          </a:p>
          <a:p>
            <a:r>
              <a:rPr lang="en-US" sz="3400" b="1" dirty="0"/>
              <a:t>Karthik Bala</a:t>
            </a:r>
          </a:p>
          <a:p>
            <a:r>
              <a:rPr lang="en-US" b="1" dirty="0"/>
              <a:t>KBVIS Software Pty. Ltd., Brisbane, Australia</a:t>
            </a:r>
          </a:p>
          <a:p>
            <a:r>
              <a:rPr lang="en-US" b="1" dirty="0">
                <a:hlinkClick r:id="rId3"/>
              </a:rPr>
              <a:t>http://kbvis.com</a:t>
            </a:r>
            <a:endParaRPr lang="en-US" b="1" dirty="0"/>
          </a:p>
          <a:p>
            <a:r>
              <a:rPr lang="en-US" b="1" dirty="0"/>
              <a:t>3d@kbvis.com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A880D5E-BA18-4CBA-B629-319CCD1D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738" y="252216"/>
            <a:ext cx="1586992" cy="1492715"/>
          </a:xfrm>
          <a:prstGeom prst="rect">
            <a:avLst/>
          </a:prstGeom>
        </p:spPr>
      </p:pic>
      <p:pic>
        <p:nvPicPr>
          <p:cNvPr id="7" name="Picture 6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54E4E450-1660-4287-8493-84130E5F5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8" y="5097295"/>
            <a:ext cx="2518183" cy="136584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21C5D5-E46B-4C4F-831D-7818BD4B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internal circulation only; contains copyrighted material.</a:t>
            </a:r>
          </a:p>
        </p:txBody>
      </p:sp>
    </p:spTree>
    <p:extLst>
      <p:ext uri="{BB962C8B-B14F-4D97-AF65-F5344CB8AC3E}">
        <p14:creationId xmlns:p14="http://schemas.microsoft.com/office/powerpoint/2010/main" val="323507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1D14503-0030-480A-81D2-CD62EA76E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556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7539" y="697082"/>
            <a:ext cx="583423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44" dirty="0"/>
              <a:t> </a:t>
            </a:r>
            <a:r>
              <a:rPr dirty="0"/>
              <a:t>MEMORY</a:t>
            </a:r>
            <a:r>
              <a:rPr spc="-33" dirty="0"/>
              <a:t> </a:t>
            </a:r>
            <a:r>
              <a:rPr spc="-6" dirty="0"/>
              <a:t>BASICS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16313" y="2049003"/>
            <a:ext cx="1577622" cy="4085167"/>
            <a:chOff x="1904682" y="1844103"/>
            <a:chExt cx="1419860" cy="3676650"/>
          </a:xfrm>
        </p:grpSpPr>
        <p:sp>
          <p:nvSpPr>
            <p:cNvPr id="4" name="object 4"/>
            <p:cNvSpPr/>
            <p:nvPr/>
          </p:nvSpPr>
          <p:spPr>
            <a:xfrm>
              <a:off x="1914144" y="2310790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909445" y="2767965"/>
              <a:ext cx="1410335" cy="0"/>
            </a:xfrm>
            <a:custGeom>
              <a:avLst/>
              <a:gdLst/>
              <a:ahLst/>
              <a:cxnLst/>
              <a:rect l="l" t="t" r="r" b="b"/>
              <a:pathLst>
                <a:path w="1410335">
                  <a:moveTo>
                    <a:pt x="0" y="0"/>
                  </a:moveTo>
                  <a:lnTo>
                    <a:pt x="141033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1914144" y="3225063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1909445" y="3225165"/>
              <a:ext cx="1410335" cy="457200"/>
            </a:xfrm>
            <a:custGeom>
              <a:avLst/>
              <a:gdLst/>
              <a:ahLst/>
              <a:cxnLst/>
              <a:rect l="l" t="t" r="r" b="b"/>
              <a:pathLst>
                <a:path w="1410335" h="457200">
                  <a:moveTo>
                    <a:pt x="0" y="0"/>
                  </a:moveTo>
                  <a:lnTo>
                    <a:pt x="1410334" y="0"/>
                  </a:lnTo>
                </a:path>
                <a:path w="1410335" h="457200">
                  <a:moveTo>
                    <a:pt x="0" y="457073"/>
                  </a:moveTo>
                  <a:lnTo>
                    <a:pt x="1410334" y="4570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1914144" y="4596625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1909445" y="1848866"/>
              <a:ext cx="1410335" cy="3667125"/>
            </a:xfrm>
            <a:custGeom>
              <a:avLst/>
              <a:gdLst/>
              <a:ahLst/>
              <a:cxnLst/>
              <a:rect l="l" t="t" r="r" b="b"/>
              <a:pathLst>
                <a:path w="1410335" h="3667125">
                  <a:moveTo>
                    <a:pt x="0" y="2747772"/>
                  </a:moveTo>
                  <a:lnTo>
                    <a:pt x="1410334" y="2747772"/>
                  </a:lnTo>
                </a:path>
                <a:path w="1410335" h="3667125">
                  <a:moveTo>
                    <a:pt x="0" y="3204933"/>
                  </a:moveTo>
                  <a:lnTo>
                    <a:pt x="1410334" y="3204933"/>
                  </a:lnTo>
                </a:path>
                <a:path w="1410335" h="3667125">
                  <a:moveTo>
                    <a:pt x="0" y="2290572"/>
                  </a:moveTo>
                  <a:lnTo>
                    <a:pt x="1410334" y="2290572"/>
                  </a:lnTo>
                </a:path>
                <a:path w="1410335" h="3667125">
                  <a:moveTo>
                    <a:pt x="4699" y="0"/>
                  </a:moveTo>
                  <a:lnTo>
                    <a:pt x="4699" y="3666871"/>
                  </a:lnTo>
                </a:path>
                <a:path w="1410335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335" h="3667125">
                  <a:moveTo>
                    <a:pt x="0" y="4699"/>
                  </a:moveTo>
                  <a:lnTo>
                    <a:pt x="1410334" y="4699"/>
                  </a:lnTo>
                </a:path>
                <a:path w="1410335" h="3667125">
                  <a:moveTo>
                    <a:pt x="0" y="3662108"/>
                  </a:moveTo>
                  <a:lnTo>
                    <a:pt x="1410334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26827" y="2567516"/>
            <a:ext cx="1557161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6857">
              <a:spcBef>
                <a:spcPts val="750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6827" y="358351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26827" y="510737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46950" y="3102539"/>
            <a:ext cx="1578328" cy="2053167"/>
            <a:chOff x="3822255" y="2792285"/>
            <a:chExt cx="1420495" cy="1847850"/>
          </a:xfrm>
        </p:grpSpPr>
        <p:sp>
          <p:nvSpPr>
            <p:cNvPr id="14" name="object 14"/>
            <p:cNvSpPr/>
            <p:nvPr/>
          </p:nvSpPr>
          <p:spPr>
            <a:xfrm>
              <a:off x="3831844" y="2801899"/>
              <a:ext cx="1400810" cy="1371600"/>
            </a:xfrm>
            <a:custGeom>
              <a:avLst/>
              <a:gdLst/>
              <a:ahLst/>
              <a:cxnLst/>
              <a:rect l="l" t="t" r="r" b="b"/>
              <a:pathLst>
                <a:path w="1400810" h="1371600">
                  <a:moveTo>
                    <a:pt x="1400810" y="914285"/>
                  </a:moveTo>
                  <a:lnTo>
                    <a:pt x="0" y="914285"/>
                  </a:lnTo>
                  <a:lnTo>
                    <a:pt x="0" y="1371447"/>
                  </a:lnTo>
                  <a:lnTo>
                    <a:pt x="1400810" y="1371447"/>
                  </a:lnTo>
                  <a:lnTo>
                    <a:pt x="1400810" y="914285"/>
                  </a:lnTo>
                  <a:close/>
                </a:path>
                <a:path w="1400810" h="13716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26540" y="2810368"/>
            <a:ext cx="2970389" cy="1106311"/>
          </a:xfrm>
          <a:custGeom>
            <a:avLst/>
            <a:gdLst/>
            <a:ahLst/>
            <a:cxnLst/>
            <a:rect l="l" t="t" r="r" b="b"/>
            <a:pathLst>
              <a:path w="2673350" h="995679">
                <a:moveTo>
                  <a:pt x="753745" y="938530"/>
                </a:moveTo>
                <a:lnTo>
                  <a:pt x="715645" y="919480"/>
                </a:lnTo>
                <a:lnTo>
                  <a:pt x="639445" y="881380"/>
                </a:lnTo>
                <a:lnTo>
                  <a:pt x="639445" y="919480"/>
                </a:lnTo>
                <a:lnTo>
                  <a:pt x="0" y="919480"/>
                </a:lnTo>
                <a:lnTo>
                  <a:pt x="0" y="957580"/>
                </a:lnTo>
                <a:lnTo>
                  <a:pt x="639445" y="957580"/>
                </a:lnTo>
                <a:lnTo>
                  <a:pt x="639445" y="995680"/>
                </a:lnTo>
                <a:lnTo>
                  <a:pt x="715645" y="957580"/>
                </a:lnTo>
                <a:lnTo>
                  <a:pt x="753745" y="938530"/>
                </a:lnTo>
                <a:close/>
              </a:path>
              <a:path w="2673350" h="995679">
                <a:moveTo>
                  <a:pt x="2673350" y="514604"/>
                </a:moveTo>
                <a:lnTo>
                  <a:pt x="2652852" y="483870"/>
                </a:lnTo>
                <a:lnTo>
                  <a:pt x="2602484" y="408305"/>
                </a:lnTo>
                <a:lnTo>
                  <a:pt x="2583599" y="441375"/>
                </a:lnTo>
                <a:lnTo>
                  <a:pt x="1810766" y="0"/>
                </a:lnTo>
                <a:lnTo>
                  <a:pt x="1791970" y="33020"/>
                </a:lnTo>
                <a:lnTo>
                  <a:pt x="2564727" y="474421"/>
                </a:lnTo>
                <a:lnTo>
                  <a:pt x="2545842" y="507492"/>
                </a:lnTo>
                <a:lnTo>
                  <a:pt x="2673350" y="51460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406092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386870" y="3904544"/>
            <a:ext cx="1545167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4111" marR="5644" indent="177798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latin typeface="Trebuchet MS"/>
                <a:cs typeface="Trebuchet MS"/>
              </a:rPr>
              <a:t>*addr2 </a:t>
            </a:r>
            <a:r>
              <a:rPr sz="2000" dirty="0">
                <a:latin typeface="Trebuchet MS"/>
                <a:cs typeface="Trebuchet MS"/>
              </a:rPr>
              <a:t>= 1 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</a:t>
            </a:r>
            <a:r>
              <a:rPr sz="2000" spc="-117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replay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26541" y="5356012"/>
            <a:ext cx="837494" cy="127000"/>
          </a:xfrm>
          <a:custGeom>
            <a:avLst/>
            <a:gdLst/>
            <a:ahLst/>
            <a:cxnLst/>
            <a:rect l="l" t="t" r="r" b="b"/>
            <a:pathLst>
              <a:path w="753744" h="114300">
                <a:moveTo>
                  <a:pt x="639444" y="0"/>
                </a:moveTo>
                <a:lnTo>
                  <a:pt x="639444" y="114300"/>
                </a:lnTo>
                <a:lnTo>
                  <a:pt x="715644" y="76200"/>
                </a:lnTo>
                <a:lnTo>
                  <a:pt x="658494" y="76200"/>
                </a:lnTo>
                <a:lnTo>
                  <a:pt x="658494" y="38100"/>
                </a:lnTo>
                <a:lnTo>
                  <a:pt x="715644" y="38100"/>
                </a:lnTo>
                <a:lnTo>
                  <a:pt x="639444" y="0"/>
                </a:lnTo>
                <a:close/>
              </a:path>
              <a:path w="753744" h="114300">
                <a:moveTo>
                  <a:pt x="63944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39444" y="76200"/>
                </a:lnTo>
                <a:lnTo>
                  <a:pt x="639444" y="38100"/>
                </a:lnTo>
                <a:close/>
              </a:path>
              <a:path w="753744" h="114300">
                <a:moveTo>
                  <a:pt x="715644" y="38100"/>
                </a:moveTo>
                <a:lnTo>
                  <a:pt x="658494" y="38100"/>
                </a:lnTo>
                <a:lnTo>
                  <a:pt x="658494" y="76200"/>
                </a:lnTo>
                <a:lnTo>
                  <a:pt x="715644" y="76200"/>
                </a:lnTo>
                <a:lnTo>
                  <a:pt x="753744" y="57150"/>
                </a:lnTo>
                <a:lnTo>
                  <a:pt x="71564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3" name="object 23"/>
          <p:cNvSpPr txBox="1"/>
          <p:nvPr/>
        </p:nvSpPr>
        <p:spPr>
          <a:xfrm>
            <a:off x="386870" y="5470257"/>
            <a:ext cx="1545167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*addr3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83"/>
              </a:lnSpc>
            </a:pPr>
            <a:r>
              <a:rPr sz="2000" spc="-6" dirty="0">
                <a:latin typeface="Trebuchet MS"/>
                <a:cs typeface="Trebuchet MS"/>
              </a:rPr>
              <a:t>access</a:t>
            </a:r>
            <a:r>
              <a:rPr sz="2000" spc="-9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replay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13244" y="3814797"/>
            <a:ext cx="984250" cy="1515533"/>
          </a:xfrm>
          <a:custGeom>
            <a:avLst/>
            <a:gdLst/>
            <a:ahLst/>
            <a:cxnLst/>
            <a:rect l="l" t="t" r="r" b="b"/>
            <a:pathLst>
              <a:path w="885825" h="1363979">
                <a:moveTo>
                  <a:pt x="850226" y="76835"/>
                </a:moveTo>
                <a:lnTo>
                  <a:pt x="789559" y="76835"/>
                </a:lnTo>
                <a:lnTo>
                  <a:pt x="770483" y="76835"/>
                </a:lnTo>
                <a:lnTo>
                  <a:pt x="769366" y="114300"/>
                </a:lnTo>
                <a:lnTo>
                  <a:pt x="850226" y="76835"/>
                </a:lnTo>
                <a:close/>
              </a:path>
              <a:path w="885825" h="1363979">
                <a:moveTo>
                  <a:pt x="885317" y="493268"/>
                </a:moveTo>
                <a:lnTo>
                  <a:pt x="763778" y="532638"/>
                </a:lnTo>
                <a:lnTo>
                  <a:pt x="790473" y="559816"/>
                </a:lnTo>
                <a:lnTo>
                  <a:pt x="0" y="1336548"/>
                </a:lnTo>
                <a:lnTo>
                  <a:pt x="26670" y="1363726"/>
                </a:lnTo>
                <a:lnTo>
                  <a:pt x="817219" y="587032"/>
                </a:lnTo>
                <a:lnTo>
                  <a:pt x="843915" y="614172"/>
                </a:lnTo>
                <a:lnTo>
                  <a:pt x="867092" y="546481"/>
                </a:lnTo>
                <a:lnTo>
                  <a:pt x="885317" y="493268"/>
                </a:lnTo>
                <a:close/>
              </a:path>
              <a:path w="885825" h="1363979">
                <a:moveTo>
                  <a:pt x="885317" y="60579"/>
                </a:moveTo>
                <a:lnTo>
                  <a:pt x="772795" y="0"/>
                </a:lnTo>
                <a:lnTo>
                  <a:pt x="771639" y="38176"/>
                </a:lnTo>
                <a:lnTo>
                  <a:pt x="13843" y="15494"/>
                </a:lnTo>
                <a:lnTo>
                  <a:pt x="12827" y="53594"/>
                </a:lnTo>
                <a:lnTo>
                  <a:pt x="770496" y="76276"/>
                </a:lnTo>
                <a:lnTo>
                  <a:pt x="789571" y="76276"/>
                </a:lnTo>
                <a:lnTo>
                  <a:pt x="851458" y="76276"/>
                </a:lnTo>
                <a:lnTo>
                  <a:pt x="885317" y="60579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5" name="object 25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100</a:t>
            </a:fld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845" y="697082"/>
            <a:ext cx="6853767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MEMORY</a:t>
            </a:r>
            <a:r>
              <a:rPr dirty="0"/>
              <a:t> </a:t>
            </a:r>
            <a:r>
              <a:rPr spc="-11" dirty="0"/>
              <a:t>OVERSUBSCRIPTION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21535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52313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406092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526541" y="5356012"/>
            <a:ext cx="837494" cy="127000"/>
          </a:xfrm>
          <a:custGeom>
            <a:avLst/>
            <a:gdLst/>
            <a:ahLst/>
            <a:cxnLst/>
            <a:rect l="l" t="t" r="r" b="b"/>
            <a:pathLst>
              <a:path w="753744" h="114300">
                <a:moveTo>
                  <a:pt x="639444" y="0"/>
                </a:moveTo>
                <a:lnTo>
                  <a:pt x="639444" y="114300"/>
                </a:lnTo>
                <a:lnTo>
                  <a:pt x="715644" y="76200"/>
                </a:lnTo>
                <a:lnTo>
                  <a:pt x="658494" y="76200"/>
                </a:lnTo>
                <a:lnTo>
                  <a:pt x="658494" y="38100"/>
                </a:lnTo>
                <a:lnTo>
                  <a:pt x="715644" y="38100"/>
                </a:lnTo>
                <a:lnTo>
                  <a:pt x="639444" y="0"/>
                </a:lnTo>
                <a:close/>
              </a:path>
              <a:path w="753744" h="114300">
                <a:moveTo>
                  <a:pt x="63944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39444" y="76200"/>
                </a:lnTo>
                <a:lnTo>
                  <a:pt x="639444" y="38100"/>
                </a:lnTo>
                <a:close/>
              </a:path>
              <a:path w="753744" h="114300">
                <a:moveTo>
                  <a:pt x="715644" y="38100"/>
                </a:moveTo>
                <a:lnTo>
                  <a:pt x="658494" y="38100"/>
                </a:lnTo>
                <a:lnTo>
                  <a:pt x="658494" y="76200"/>
                </a:lnTo>
                <a:lnTo>
                  <a:pt x="715644" y="76200"/>
                </a:lnTo>
                <a:lnTo>
                  <a:pt x="753744" y="57150"/>
                </a:lnTo>
                <a:lnTo>
                  <a:pt x="71564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566024" y="5470257"/>
            <a:ext cx="1189567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*addr5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5522">
              <a:lnSpc>
                <a:spcPts val="2283"/>
              </a:lnSpc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10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23120" y="3904404"/>
            <a:ext cx="1000478" cy="1022350"/>
          </a:xfrm>
          <a:custGeom>
            <a:avLst/>
            <a:gdLst/>
            <a:ahLst/>
            <a:cxnLst/>
            <a:rect l="l" t="t" r="r" b="b"/>
            <a:pathLst>
              <a:path w="900429" h="920114">
                <a:moveTo>
                  <a:pt x="806892" y="851304"/>
                </a:moveTo>
                <a:lnTo>
                  <a:pt x="779653" y="877951"/>
                </a:lnTo>
                <a:lnTo>
                  <a:pt x="900430" y="919734"/>
                </a:lnTo>
                <a:lnTo>
                  <a:pt x="882791" y="864869"/>
                </a:lnTo>
                <a:lnTo>
                  <a:pt x="820166" y="864869"/>
                </a:lnTo>
                <a:lnTo>
                  <a:pt x="806892" y="851304"/>
                </a:lnTo>
                <a:close/>
              </a:path>
              <a:path w="900429" h="920114">
                <a:moveTo>
                  <a:pt x="834049" y="824738"/>
                </a:moveTo>
                <a:lnTo>
                  <a:pt x="806892" y="851304"/>
                </a:lnTo>
                <a:lnTo>
                  <a:pt x="820166" y="864869"/>
                </a:lnTo>
                <a:lnTo>
                  <a:pt x="847344" y="838326"/>
                </a:lnTo>
                <a:lnTo>
                  <a:pt x="834049" y="824738"/>
                </a:lnTo>
                <a:close/>
              </a:path>
              <a:path w="900429" h="920114">
                <a:moveTo>
                  <a:pt x="861314" y="798068"/>
                </a:moveTo>
                <a:lnTo>
                  <a:pt x="834049" y="824738"/>
                </a:lnTo>
                <a:lnTo>
                  <a:pt x="847344" y="838326"/>
                </a:lnTo>
                <a:lnTo>
                  <a:pt x="820166" y="864869"/>
                </a:lnTo>
                <a:lnTo>
                  <a:pt x="882791" y="864869"/>
                </a:lnTo>
                <a:lnTo>
                  <a:pt x="861314" y="798068"/>
                </a:lnTo>
                <a:close/>
              </a:path>
              <a:path w="900429" h="920114">
                <a:moveTo>
                  <a:pt x="27178" y="0"/>
                </a:moveTo>
                <a:lnTo>
                  <a:pt x="0" y="26669"/>
                </a:lnTo>
                <a:lnTo>
                  <a:pt x="806892" y="851304"/>
                </a:lnTo>
                <a:lnTo>
                  <a:pt x="834049" y="824738"/>
                </a:lnTo>
                <a:lnTo>
                  <a:pt x="27178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2" name="object 12"/>
          <p:cNvSpPr/>
          <p:nvPr/>
        </p:nvSpPr>
        <p:spPr>
          <a:xfrm>
            <a:off x="7765484" y="3335019"/>
            <a:ext cx="965200" cy="2046111"/>
          </a:xfrm>
          <a:custGeom>
            <a:avLst/>
            <a:gdLst/>
            <a:ahLst/>
            <a:cxnLst/>
            <a:rect l="l" t="t" r="r" b="b"/>
            <a:pathLst>
              <a:path w="868679" h="1841500">
                <a:moveTo>
                  <a:pt x="69189" y="95750"/>
                </a:moveTo>
                <a:lnTo>
                  <a:pt x="34535" y="111783"/>
                </a:lnTo>
                <a:lnTo>
                  <a:pt x="833755" y="1841373"/>
                </a:lnTo>
                <a:lnTo>
                  <a:pt x="868299" y="1825498"/>
                </a:lnTo>
                <a:lnTo>
                  <a:pt x="69189" y="95750"/>
                </a:lnTo>
                <a:close/>
              </a:path>
              <a:path w="868679" h="1841500">
                <a:moveTo>
                  <a:pt x="3937" y="0"/>
                </a:moveTo>
                <a:lnTo>
                  <a:pt x="0" y="127762"/>
                </a:lnTo>
                <a:lnTo>
                  <a:pt x="34535" y="111783"/>
                </a:lnTo>
                <a:lnTo>
                  <a:pt x="26543" y="94487"/>
                </a:lnTo>
                <a:lnTo>
                  <a:pt x="61214" y="78486"/>
                </a:lnTo>
                <a:lnTo>
                  <a:pt x="102169" y="78486"/>
                </a:lnTo>
                <a:lnTo>
                  <a:pt x="3937" y="0"/>
                </a:lnTo>
                <a:close/>
              </a:path>
              <a:path w="868679" h="1841500">
                <a:moveTo>
                  <a:pt x="61214" y="78486"/>
                </a:moveTo>
                <a:lnTo>
                  <a:pt x="26543" y="94487"/>
                </a:lnTo>
                <a:lnTo>
                  <a:pt x="34535" y="111783"/>
                </a:lnTo>
                <a:lnTo>
                  <a:pt x="69189" y="95750"/>
                </a:lnTo>
                <a:lnTo>
                  <a:pt x="61214" y="78486"/>
                </a:lnTo>
                <a:close/>
              </a:path>
              <a:path w="868679" h="1841500">
                <a:moveTo>
                  <a:pt x="102169" y="78486"/>
                </a:moveTo>
                <a:lnTo>
                  <a:pt x="61214" y="78486"/>
                </a:lnTo>
                <a:lnTo>
                  <a:pt x="69189" y="95750"/>
                </a:lnTo>
                <a:lnTo>
                  <a:pt x="103759" y="79756"/>
                </a:lnTo>
                <a:lnTo>
                  <a:pt x="102169" y="78486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3" name="object 13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101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845" y="697082"/>
            <a:ext cx="6853767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MEMORY</a:t>
            </a:r>
            <a:r>
              <a:rPr dirty="0"/>
              <a:t> </a:t>
            </a:r>
            <a:r>
              <a:rPr spc="-11" dirty="0"/>
              <a:t>OVERSUBSCRIPTION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21535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4252241" y="3107832"/>
            <a:ext cx="3721100" cy="2042583"/>
            <a:chOff x="3827017" y="2797048"/>
            <a:chExt cx="3348990" cy="1838325"/>
          </a:xfrm>
        </p:grpSpPr>
        <p:sp>
          <p:nvSpPr>
            <p:cNvPr id="8" name="object 8"/>
            <p:cNvSpPr/>
            <p:nvPr/>
          </p:nvSpPr>
          <p:spPr>
            <a:xfrm>
              <a:off x="3831844" y="2801899"/>
              <a:ext cx="1400810" cy="1828800"/>
            </a:xfrm>
            <a:custGeom>
              <a:avLst/>
              <a:gdLst/>
              <a:ahLst/>
              <a:cxnLst/>
              <a:rect l="l" t="t" r="r" b="b"/>
              <a:pathLst>
                <a:path w="1400810" h="1828800">
                  <a:moveTo>
                    <a:pt x="1400810" y="1371473"/>
                  </a:moveTo>
                  <a:lnTo>
                    <a:pt x="0" y="1371473"/>
                  </a:lnTo>
                  <a:lnTo>
                    <a:pt x="0" y="1828647"/>
                  </a:lnTo>
                  <a:lnTo>
                    <a:pt x="1400810" y="1828647"/>
                  </a:lnTo>
                  <a:lnTo>
                    <a:pt x="1400810" y="1371473"/>
                  </a:lnTo>
                  <a:close/>
                </a:path>
                <a:path w="1400810" h="1828800">
                  <a:moveTo>
                    <a:pt x="1400810" y="914285"/>
                  </a:moveTo>
                  <a:lnTo>
                    <a:pt x="0" y="914285"/>
                  </a:lnTo>
                  <a:lnTo>
                    <a:pt x="0" y="1371447"/>
                  </a:lnTo>
                  <a:lnTo>
                    <a:pt x="1400810" y="1371447"/>
                  </a:lnTo>
                  <a:lnTo>
                    <a:pt x="1400810" y="914285"/>
                  </a:lnTo>
                  <a:close/>
                </a:path>
                <a:path w="1400810" h="18288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770244" y="2801899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65545" y="2797048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2025"/>
                  </a:moveTo>
                  <a:lnTo>
                    <a:pt x="1410334" y="462025"/>
                  </a:lnTo>
                </a:path>
                <a:path w="1410334" h="1838325">
                  <a:moveTo>
                    <a:pt x="0" y="919099"/>
                  </a:moveTo>
                  <a:lnTo>
                    <a:pt x="1410334" y="919099"/>
                  </a:lnTo>
                </a:path>
                <a:path w="1410334" h="1838325">
                  <a:moveTo>
                    <a:pt x="0" y="1376299"/>
                  </a:moveTo>
                  <a:lnTo>
                    <a:pt x="1410334" y="1376299"/>
                  </a:lnTo>
                </a:path>
                <a:path w="1410334" h="1838325">
                  <a:moveTo>
                    <a:pt x="4699" y="0"/>
                  </a:moveTo>
                  <a:lnTo>
                    <a:pt x="4699" y="1838198"/>
                  </a:lnTo>
                </a:path>
                <a:path w="1410334" h="1838325">
                  <a:moveTo>
                    <a:pt x="1405635" y="0"/>
                  </a:moveTo>
                  <a:lnTo>
                    <a:pt x="1405635" y="1838198"/>
                  </a:lnTo>
                </a:path>
                <a:path w="1410334" h="1838325">
                  <a:moveTo>
                    <a:pt x="0" y="4825"/>
                  </a:moveTo>
                  <a:lnTo>
                    <a:pt x="1410334" y="4825"/>
                  </a:lnTo>
                </a:path>
                <a:path w="1410334" h="1838325">
                  <a:moveTo>
                    <a:pt x="0" y="1833499"/>
                  </a:moveTo>
                  <a:lnTo>
                    <a:pt x="1410334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74411" y="3487674"/>
              <a:ext cx="875665" cy="878840"/>
            </a:xfrm>
            <a:custGeom>
              <a:avLst/>
              <a:gdLst/>
              <a:ahLst/>
              <a:cxnLst/>
              <a:rect l="l" t="t" r="r" b="b"/>
              <a:pathLst>
                <a:path w="875664" h="878839">
                  <a:moveTo>
                    <a:pt x="80645" y="770508"/>
                  </a:moveTo>
                  <a:lnTo>
                    <a:pt x="0" y="851534"/>
                  </a:lnTo>
                  <a:lnTo>
                    <a:pt x="26924" y="878458"/>
                  </a:lnTo>
                  <a:lnTo>
                    <a:pt x="107568" y="797432"/>
                  </a:lnTo>
                  <a:lnTo>
                    <a:pt x="80645" y="770508"/>
                  </a:lnTo>
                  <a:close/>
                </a:path>
                <a:path w="875664" h="878839">
                  <a:moveTo>
                    <a:pt x="188213" y="662558"/>
                  </a:moveTo>
                  <a:lnTo>
                    <a:pt x="107568" y="743584"/>
                  </a:lnTo>
                  <a:lnTo>
                    <a:pt x="134492" y="770508"/>
                  </a:lnTo>
                  <a:lnTo>
                    <a:pt x="215137" y="689482"/>
                  </a:lnTo>
                  <a:lnTo>
                    <a:pt x="188213" y="662558"/>
                  </a:lnTo>
                  <a:close/>
                </a:path>
                <a:path w="875664" h="878839">
                  <a:moveTo>
                    <a:pt x="295783" y="554608"/>
                  </a:moveTo>
                  <a:lnTo>
                    <a:pt x="215137" y="635634"/>
                  </a:lnTo>
                  <a:lnTo>
                    <a:pt x="242062" y="662432"/>
                  </a:lnTo>
                  <a:lnTo>
                    <a:pt x="322707" y="581532"/>
                  </a:lnTo>
                  <a:lnTo>
                    <a:pt x="295783" y="554608"/>
                  </a:lnTo>
                  <a:close/>
                </a:path>
                <a:path w="875664" h="878839">
                  <a:moveTo>
                    <a:pt x="403351" y="446658"/>
                  </a:moveTo>
                  <a:lnTo>
                    <a:pt x="322579" y="527684"/>
                  </a:lnTo>
                  <a:lnTo>
                    <a:pt x="349630" y="554482"/>
                  </a:lnTo>
                  <a:lnTo>
                    <a:pt x="430275" y="473582"/>
                  </a:lnTo>
                  <a:lnTo>
                    <a:pt x="403351" y="446658"/>
                  </a:lnTo>
                  <a:close/>
                </a:path>
                <a:path w="875664" h="878839">
                  <a:moveTo>
                    <a:pt x="510921" y="338708"/>
                  </a:moveTo>
                  <a:lnTo>
                    <a:pt x="430149" y="419607"/>
                  </a:lnTo>
                  <a:lnTo>
                    <a:pt x="457200" y="446531"/>
                  </a:lnTo>
                  <a:lnTo>
                    <a:pt x="537845" y="365632"/>
                  </a:lnTo>
                  <a:lnTo>
                    <a:pt x="510921" y="338708"/>
                  </a:lnTo>
                  <a:close/>
                </a:path>
                <a:path w="875664" h="878839">
                  <a:moveTo>
                    <a:pt x="618363" y="230758"/>
                  </a:moveTo>
                  <a:lnTo>
                    <a:pt x="537717" y="311657"/>
                  </a:lnTo>
                  <a:lnTo>
                    <a:pt x="564768" y="338581"/>
                  </a:lnTo>
                  <a:lnTo>
                    <a:pt x="645413" y="257556"/>
                  </a:lnTo>
                  <a:lnTo>
                    <a:pt x="618363" y="230758"/>
                  </a:lnTo>
                  <a:close/>
                </a:path>
                <a:path w="875664" h="878839">
                  <a:moveTo>
                    <a:pt x="725932" y="122808"/>
                  </a:moveTo>
                  <a:lnTo>
                    <a:pt x="645287" y="203707"/>
                  </a:lnTo>
                  <a:lnTo>
                    <a:pt x="672338" y="230631"/>
                  </a:lnTo>
                  <a:lnTo>
                    <a:pt x="752983" y="149606"/>
                  </a:lnTo>
                  <a:lnTo>
                    <a:pt x="725932" y="122808"/>
                  </a:lnTo>
                  <a:close/>
                </a:path>
                <a:path w="875664" h="878839">
                  <a:moveTo>
                    <a:pt x="780963" y="67478"/>
                  </a:moveTo>
                  <a:lnTo>
                    <a:pt x="752855" y="95757"/>
                  </a:lnTo>
                  <a:lnTo>
                    <a:pt x="779907" y="122681"/>
                  </a:lnTo>
                  <a:lnTo>
                    <a:pt x="808015" y="94402"/>
                  </a:lnTo>
                  <a:lnTo>
                    <a:pt x="780963" y="67478"/>
                  </a:lnTo>
                  <a:close/>
                </a:path>
                <a:path w="875664" h="878839">
                  <a:moveTo>
                    <a:pt x="857297" y="53975"/>
                  </a:moveTo>
                  <a:lnTo>
                    <a:pt x="794385" y="53975"/>
                  </a:lnTo>
                  <a:lnTo>
                    <a:pt x="821436" y="80899"/>
                  </a:lnTo>
                  <a:lnTo>
                    <a:pt x="808015" y="94402"/>
                  </a:lnTo>
                  <a:lnTo>
                    <a:pt x="835025" y="121284"/>
                  </a:lnTo>
                  <a:lnTo>
                    <a:pt x="857297" y="53975"/>
                  </a:lnTo>
                  <a:close/>
                </a:path>
                <a:path w="875664" h="878839">
                  <a:moveTo>
                    <a:pt x="794385" y="53975"/>
                  </a:moveTo>
                  <a:lnTo>
                    <a:pt x="780963" y="67478"/>
                  </a:lnTo>
                  <a:lnTo>
                    <a:pt x="808015" y="94402"/>
                  </a:lnTo>
                  <a:lnTo>
                    <a:pt x="821436" y="80899"/>
                  </a:lnTo>
                  <a:lnTo>
                    <a:pt x="794385" y="53975"/>
                  </a:lnTo>
                  <a:close/>
                </a:path>
                <a:path w="875664" h="878839">
                  <a:moveTo>
                    <a:pt x="875157" y="0"/>
                  </a:moveTo>
                  <a:lnTo>
                    <a:pt x="753999" y="40639"/>
                  </a:lnTo>
                  <a:lnTo>
                    <a:pt x="780963" y="67478"/>
                  </a:lnTo>
                  <a:lnTo>
                    <a:pt x="794385" y="53975"/>
                  </a:lnTo>
                  <a:lnTo>
                    <a:pt x="857297" y="53975"/>
                  </a:lnTo>
                  <a:lnTo>
                    <a:pt x="875157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3" name="object 13"/>
          <p:cNvSpPr/>
          <p:nvPr/>
        </p:nvSpPr>
        <p:spPr>
          <a:xfrm>
            <a:off x="1526541" y="5356012"/>
            <a:ext cx="837494" cy="127000"/>
          </a:xfrm>
          <a:custGeom>
            <a:avLst/>
            <a:gdLst/>
            <a:ahLst/>
            <a:cxnLst/>
            <a:rect l="l" t="t" r="r" b="b"/>
            <a:pathLst>
              <a:path w="753744" h="114300">
                <a:moveTo>
                  <a:pt x="639444" y="0"/>
                </a:moveTo>
                <a:lnTo>
                  <a:pt x="639444" y="114300"/>
                </a:lnTo>
                <a:lnTo>
                  <a:pt x="715644" y="76200"/>
                </a:lnTo>
                <a:lnTo>
                  <a:pt x="658494" y="76200"/>
                </a:lnTo>
                <a:lnTo>
                  <a:pt x="658494" y="38100"/>
                </a:lnTo>
                <a:lnTo>
                  <a:pt x="715644" y="38100"/>
                </a:lnTo>
                <a:lnTo>
                  <a:pt x="639444" y="0"/>
                </a:lnTo>
                <a:close/>
              </a:path>
              <a:path w="753744" h="114300">
                <a:moveTo>
                  <a:pt x="63944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39444" y="76200"/>
                </a:lnTo>
                <a:lnTo>
                  <a:pt x="639444" y="38100"/>
                </a:lnTo>
                <a:close/>
              </a:path>
              <a:path w="753744" h="114300">
                <a:moveTo>
                  <a:pt x="715644" y="38100"/>
                </a:moveTo>
                <a:lnTo>
                  <a:pt x="658494" y="38100"/>
                </a:lnTo>
                <a:lnTo>
                  <a:pt x="658494" y="76200"/>
                </a:lnTo>
                <a:lnTo>
                  <a:pt x="715644" y="76200"/>
                </a:lnTo>
                <a:lnTo>
                  <a:pt x="753744" y="57150"/>
                </a:lnTo>
                <a:lnTo>
                  <a:pt x="71564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4" name="object 14"/>
          <p:cNvSpPr txBox="1"/>
          <p:nvPr/>
        </p:nvSpPr>
        <p:spPr>
          <a:xfrm>
            <a:off x="566024" y="5470257"/>
            <a:ext cx="1189567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*addr5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5522">
              <a:lnSpc>
                <a:spcPts val="2283"/>
              </a:lnSpc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10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65484" y="3335019"/>
            <a:ext cx="965200" cy="2046111"/>
          </a:xfrm>
          <a:custGeom>
            <a:avLst/>
            <a:gdLst/>
            <a:ahLst/>
            <a:cxnLst/>
            <a:rect l="l" t="t" r="r" b="b"/>
            <a:pathLst>
              <a:path w="868679" h="1841500">
                <a:moveTo>
                  <a:pt x="69189" y="95750"/>
                </a:moveTo>
                <a:lnTo>
                  <a:pt x="34535" y="111783"/>
                </a:lnTo>
                <a:lnTo>
                  <a:pt x="833755" y="1841373"/>
                </a:lnTo>
                <a:lnTo>
                  <a:pt x="868299" y="1825498"/>
                </a:lnTo>
                <a:lnTo>
                  <a:pt x="69189" y="95750"/>
                </a:lnTo>
                <a:close/>
              </a:path>
              <a:path w="868679" h="1841500">
                <a:moveTo>
                  <a:pt x="3937" y="0"/>
                </a:moveTo>
                <a:lnTo>
                  <a:pt x="0" y="127762"/>
                </a:lnTo>
                <a:lnTo>
                  <a:pt x="34535" y="111783"/>
                </a:lnTo>
                <a:lnTo>
                  <a:pt x="26543" y="94487"/>
                </a:lnTo>
                <a:lnTo>
                  <a:pt x="61214" y="78486"/>
                </a:lnTo>
                <a:lnTo>
                  <a:pt x="102169" y="78486"/>
                </a:lnTo>
                <a:lnTo>
                  <a:pt x="3937" y="0"/>
                </a:lnTo>
                <a:close/>
              </a:path>
              <a:path w="868679" h="1841500">
                <a:moveTo>
                  <a:pt x="61214" y="78486"/>
                </a:moveTo>
                <a:lnTo>
                  <a:pt x="26543" y="94487"/>
                </a:lnTo>
                <a:lnTo>
                  <a:pt x="34535" y="111783"/>
                </a:lnTo>
                <a:lnTo>
                  <a:pt x="69189" y="95750"/>
                </a:lnTo>
                <a:lnTo>
                  <a:pt x="61214" y="78486"/>
                </a:lnTo>
                <a:close/>
              </a:path>
              <a:path w="868679" h="1841500">
                <a:moveTo>
                  <a:pt x="102169" y="78486"/>
                </a:moveTo>
                <a:lnTo>
                  <a:pt x="61214" y="78486"/>
                </a:lnTo>
                <a:lnTo>
                  <a:pt x="69189" y="95750"/>
                </a:lnTo>
                <a:lnTo>
                  <a:pt x="103759" y="79756"/>
                </a:lnTo>
                <a:lnTo>
                  <a:pt x="102169" y="78486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6" name="object 16"/>
          <p:cNvSpPr txBox="1"/>
          <p:nvPr/>
        </p:nvSpPr>
        <p:spPr>
          <a:xfrm>
            <a:off x="3644476" y="6288137"/>
            <a:ext cx="55294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page4 unmapped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from</a:t>
            </a:r>
            <a:r>
              <a:rPr sz="2000" spc="-111" dirty="0">
                <a:latin typeface="Trebuchet MS"/>
                <a:cs typeface="Trebuchet MS"/>
              </a:rPr>
              <a:t> </a:t>
            </a:r>
            <a:r>
              <a:rPr sz="2000" spc="-127" dirty="0">
                <a:latin typeface="Trebuchet MS"/>
                <a:cs typeface="Trebuchet MS"/>
              </a:rPr>
              <a:t>A’s</a:t>
            </a:r>
            <a:r>
              <a:rPr sz="2000" spc="-6" dirty="0">
                <a:latin typeface="Trebuchet MS"/>
                <a:cs typeface="Trebuchet MS"/>
              </a:rPr>
              <a:t> memory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and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migrated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102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845" y="697082"/>
            <a:ext cx="6853767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MEMORY</a:t>
            </a:r>
            <a:r>
              <a:rPr dirty="0"/>
              <a:t> </a:t>
            </a:r>
            <a:r>
              <a:rPr spc="-11" dirty="0"/>
              <a:t>OVERSUBSCRIPTION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21535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526541" y="5356012"/>
            <a:ext cx="837494" cy="127000"/>
          </a:xfrm>
          <a:custGeom>
            <a:avLst/>
            <a:gdLst/>
            <a:ahLst/>
            <a:cxnLst/>
            <a:rect l="l" t="t" r="r" b="b"/>
            <a:pathLst>
              <a:path w="753744" h="114300">
                <a:moveTo>
                  <a:pt x="639444" y="0"/>
                </a:moveTo>
                <a:lnTo>
                  <a:pt x="639444" y="114300"/>
                </a:lnTo>
                <a:lnTo>
                  <a:pt x="715644" y="76200"/>
                </a:lnTo>
                <a:lnTo>
                  <a:pt x="658494" y="76200"/>
                </a:lnTo>
                <a:lnTo>
                  <a:pt x="658494" y="38100"/>
                </a:lnTo>
                <a:lnTo>
                  <a:pt x="715644" y="38100"/>
                </a:lnTo>
                <a:lnTo>
                  <a:pt x="639444" y="0"/>
                </a:lnTo>
                <a:close/>
              </a:path>
              <a:path w="753744" h="114300">
                <a:moveTo>
                  <a:pt x="63944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39444" y="76200"/>
                </a:lnTo>
                <a:lnTo>
                  <a:pt x="639444" y="38100"/>
                </a:lnTo>
                <a:close/>
              </a:path>
              <a:path w="753744" h="114300">
                <a:moveTo>
                  <a:pt x="715644" y="38100"/>
                </a:moveTo>
                <a:lnTo>
                  <a:pt x="658494" y="38100"/>
                </a:lnTo>
                <a:lnTo>
                  <a:pt x="658494" y="76200"/>
                </a:lnTo>
                <a:lnTo>
                  <a:pt x="715644" y="76200"/>
                </a:lnTo>
                <a:lnTo>
                  <a:pt x="753744" y="57150"/>
                </a:lnTo>
                <a:lnTo>
                  <a:pt x="71564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/>
          <p:nvPr/>
        </p:nvSpPr>
        <p:spPr>
          <a:xfrm>
            <a:off x="7722447" y="3811692"/>
            <a:ext cx="989188" cy="127000"/>
          </a:xfrm>
          <a:custGeom>
            <a:avLst/>
            <a:gdLst/>
            <a:ahLst/>
            <a:cxnLst/>
            <a:rect l="l" t="t" r="r" b="b"/>
            <a:pathLst>
              <a:path w="89027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89027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890270" h="114300">
                <a:moveTo>
                  <a:pt x="89014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90143" y="76200"/>
                </a:lnTo>
                <a:lnTo>
                  <a:pt x="890143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9" name="object 9"/>
          <p:cNvGrpSpPr/>
          <p:nvPr/>
        </p:nvGrpSpPr>
        <p:grpSpPr>
          <a:xfrm>
            <a:off x="4252241" y="3107832"/>
            <a:ext cx="3721100" cy="2042583"/>
            <a:chOff x="3827017" y="2797048"/>
            <a:chExt cx="3348990" cy="1838325"/>
          </a:xfrm>
        </p:grpSpPr>
        <p:sp>
          <p:nvSpPr>
            <p:cNvPr id="10" name="object 10"/>
            <p:cNvSpPr/>
            <p:nvPr/>
          </p:nvSpPr>
          <p:spPr>
            <a:xfrm>
              <a:off x="3831844" y="2801899"/>
              <a:ext cx="1400810" cy="1371600"/>
            </a:xfrm>
            <a:custGeom>
              <a:avLst/>
              <a:gdLst/>
              <a:ahLst/>
              <a:cxnLst/>
              <a:rect l="l" t="t" r="r" b="b"/>
              <a:pathLst>
                <a:path w="1400810" h="1371600">
                  <a:moveTo>
                    <a:pt x="1400810" y="914285"/>
                  </a:moveTo>
                  <a:lnTo>
                    <a:pt x="0" y="914285"/>
                  </a:lnTo>
                  <a:lnTo>
                    <a:pt x="0" y="1371447"/>
                  </a:lnTo>
                  <a:lnTo>
                    <a:pt x="1400810" y="1371447"/>
                  </a:lnTo>
                  <a:lnTo>
                    <a:pt x="1400810" y="914285"/>
                  </a:lnTo>
                  <a:close/>
                </a:path>
                <a:path w="1400810" h="13716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770245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09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765545" y="2797048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2025"/>
                  </a:moveTo>
                  <a:lnTo>
                    <a:pt x="1410334" y="462025"/>
                  </a:lnTo>
                </a:path>
                <a:path w="1410334" h="1838325">
                  <a:moveTo>
                    <a:pt x="0" y="919099"/>
                  </a:moveTo>
                  <a:lnTo>
                    <a:pt x="1410334" y="919099"/>
                  </a:lnTo>
                </a:path>
                <a:path w="1410334" h="1838325">
                  <a:moveTo>
                    <a:pt x="0" y="1376299"/>
                  </a:moveTo>
                  <a:lnTo>
                    <a:pt x="1410334" y="1376299"/>
                  </a:lnTo>
                </a:path>
                <a:path w="1410334" h="1838325">
                  <a:moveTo>
                    <a:pt x="4699" y="0"/>
                  </a:moveTo>
                  <a:lnTo>
                    <a:pt x="4699" y="1838198"/>
                  </a:lnTo>
                </a:path>
                <a:path w="1410334" h="1838325">
                  <a:moveTo>
                    <a:pt x="1405635" y="0"/>
                  </a:moveTo>
                  <a:lnTo>
                    <a:pt x="1405635" y="1838198"/>
                  </a:lnTo>
                </a:path>
                <a:path w="1410334" h="1838325">
                  <a:moveTo>
                    <a:pt x="0" y="4825"/>
                  </a:moveTo>
                  <a:lnTo>
                    <a:pt x="1410334" y="4825"/>
                  </a:lnTo>
                </a:path>
                <a:path w="1410334" h="1838325">
                  <a:moveTo>
                    <a:pt x="0" y="1833499"/>
                  </a:moveTo>
                  <a:lnTo>
                    <a:pt x="1410334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9397" y="3076448"/>
              <a:ext cx="898525" cy="1367790"/>
            </a:xfrm>
            <a:custGeom>
              <a:avLst/>
              <a:gdLst/>
              <a:ahLst/>
              <a:cxnLst/>
              <a:rect l="l" t="t" r="r" b="b"/>
              <a:pathLst>
                <a:path w="898525" h="1367789">
                  <a:moveTo>
                    <a:pt x="866139" y="0"/>
                  </a:moveTo>
                  <a:lnTo>
                    <a:pt x="803910" y="95884"/>
                  </a:lnTo>
                  <a:lnTo>
                    <a:pt x="835787" y="116585"/>
                  </a:lnTo>
                  <a:lnTo>
                    <a:pt x="898143" y="20827"/>
                  </a:lnTo>
                  <a:lnTo>
                    <a:pt x="866139" y="0"/>
                  </a:lnTo>
                  <a:close/>
                </a:path>
                <a:path w="898525" h="1367789">
                  <a:moveTo>
                    <a:pt x="783081" y="127762"/>
                  </a:moveTo>
                  <a:lnTo>
                    <a:pt x="720725" y="223646"/>
                  </a:lnTo>
                  <a:lnTo>
                    <a:pt x="752728" y="244347"/>
                  </a:lnTo>
                  <a:lnTo>
                    <a:pt x="815086" y="148589"/>
                  </a:lnTo>
                  <a:lnTo>
                    <a:pt x="783081" y="127762"/>
                  </a:lnTo>
                  <a:close/>
                </a:path>
                <a:path w="898525" h="1367789">
                  <a:moveTo>
                    <a:pt x="700024" y="255524"/>
                  </a:moveTo>
                  <a:lnTo>
                    <a:pt x="637666" y="351408"/>
                  </a:lnTo>
                  <a:lnTo>
                    <a:pt x="669671" y="372109"/>
                  </a:lnTo>
                  <a:lnTo>
                    <a:pt x="731901" y="276351"/>
                  </a:lnTo>
                  <a:lnTo>
                    <a:pt x="700024" y="255524"/>
                  </a:lnTo>
                  <a:close/>
                </a:path>
                <a:path w="898525" h="1367789">
                  <a:moveTo>
                    <a:pt x="616965" y="383285"/>
                  </a:moveTo>
                  <a:lnTo>
                    <a:pt x="554609" y="479170"/>
                  </a:lnTo>
                  <a:lnTo>
                    <a:pt x="586613" y="499871"/>
                  </a:lnTo>
                  <a:lnTo>
                    <a:pt x="648842" y="404113"/>
                  </a:lnTo>
                  <a:lnTo>
                    <a:pt x="616965" y="383285"/>
                  </a:lnTo>
                  <a:close/>
                </a:path>
                <a:path w="898525" h="1367789">
                  <a:moveTo>
                    <a:pt x="533907" y="511047"/>
                  </a:moveTo>
                  <a:lnTo>
                    <a:pt x="471550" y="606932"/>
                  </a:lnTo>
                  <a:lnTo>
                    <a:pt x="503554" y="627760"/>
                  </a:lnTo>
                  <a:lnTo>
                    <a:pt x="565785" y="531876"/>
                  </a:lnTo>
                  <a:lnTo>
                    <a:pt x="533907" y="511047"/>
                  </a:lnTo>
                  <a:close/>
                </a:path>
                <a:path w="898525" h="1367789">
                  <a:moveTo>
                    <a:pt x="450850" y="638937"/>
                  </a:moveTo>
                  <a:lnTo>
                    <a:pt x="388492" y="734694"/>
                  </a:lnTo>
                  <a:lnTo>
                    <a:pt x="420497" y="755522"/>
                  </a:lnTo>
                  <a:lnTo>
                    <a:pt x="482726" y="659638"/>
                  </a:lnTo>
                  <a:lnTo>
                    <a:pt x="450850" y="638937"/>
                  </a:lnTo>
                  <a:close/>
                </a:path>
                <a:path w="898525" h="1367789">
                  <a:moveTo>
                    <a:pt x="367791" y="766699"/>
                  </a:moveTo>
                  <a:lnTo>
                    <a:pt x="305435" y="862457"/>
                  </a:lnTo>
                  <a:lnTo>
                    <a:pt x="337438" y="883284"/>
                  </a:lnTo>
                  <a:lnTo>
                    <a:pt x="399668" y="787400"/>
                  </a:lnTo>
                  <a:lnTo>
                    <a:pt x="367791" y="766699"/>
                  </a:lnTo>
                  <a:close/>
                </a:path>
                <a:path w="898525" h="1367789">
                  <a:moveTo>
                    <a:pt x="284606" y="894460"/>
                  </a:moveTo>
                  <a:lnTo>
                    <a:pt x="222376" y="990219"/>
                  </a:lnTo>
                  <a:lnTo>
                    <a:pt x="254253" y="1011046"/>
                  </a:lnTo>
                  <a:lnTo>
                    <a:pt x="316611" y="915162"/>
                  </a:lnTo>
                  <a:lnTo>
                    <a:pt x="284606" y="894460"/>
                  </a:lnTo>
                  <a:close/>
                </a:path>
                <a:path w="898525" h="1367789">
                  <a:moveTo>
                    <a:pt x="201549" y="1022222"/>
                  </a:moveTo>
                  <a:lnTo>
                    <a:pt x="139318" y="1117981"/>
                  </a:lnTo>
                  <a:lnTo>
                    <a:pt x="171196" y="1138808"/>
                  </a:lnTo>
                  <a:lnTo>
                    <a:pt x="233552" y="1042924"/>
                  </a:lnTo>
                  <a:lnTo>
                    <a:pt x="201549" y="1022222"/>
                  </a:lnTo>
                  <a:close/>
                </a:path>
                <a:path w="898525" h="1367789">
                  <a:moveTo>
                    <a:pt x="14350" y="1240282"/>
                  </a:moveTo>
                  <a:lnTo>
                    <a:pt x="0" y="1367282"/>
                  </a:lnTo>
                  <a:lnTo>
                    <a:pt x="110236" y="1302512"/>
                  </a:lnTo>
                  <a:lnTo>
                    <a:pt x="14350" y="1240282"/>
                  </a:lnTo>
                  <a:close/>
                </a:path>
                <a:path w="898525" h="1367789">
                  <a:moveTo>
                    <a:pt x="118490" y="1149984"/>
                  </a:moveTo>
                  <a:lnTo>
                    <a:pt x="56261" y="1245743"/>
                  </a:lnTo>
                  <a:lnTo>
                    <a:pt x="88137" y="1266570"/>
                  </a:lnTo>
                  <a:lnTo>
                    <a:pt x="150494" y="1170685"/>
                  </a:lnTo>
                  <a:lnTo>
                    <a:pt x="118490" y="114998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66024" y="5470257"/>
            <a:ext cx="9622367" cy="115558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*addr5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5522">
              <a:lnSpc>
                <a:spcPts val="2283"/>
              </a:lnSpc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10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  <a:p>
            <a:pPr marL="2077840">
              <a:spcBef>
                <a:spcPts val="1878"/>
              </a:spcBef>
            </a:pPr>
            <a:r>
              <a:rPr sz="2000" spc="-6" dirty="0">
                <a:latin typeface="Trebuchet MS"/>
                <a:cs typeface="Trebuchet MS"/>
              </a:rPr>
              <a:t>page4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mapped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in </a:t>
            </a:r>
            <a:r>
              <a:rPr sz="2000" spc="-44" dirty="0">
                <a:latin typeface="Trebuchet MS"/>
                <a:cs typeface="Trebuchet MS"/>
              </a:rPr>
              <a:t>B’s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39" dirty="0">
                <a:latin typeface="Trebuchet MS"/>
                <a:cs typeface="Trebuchet MS"/>
              </a:rPr>
              <a:t>memory,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page5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unmapped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and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migrated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to</a:t>
            </a:r>
            <a:r>
              <a:rPr sz="2000" spc="-117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103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845" y="697082"/>
            <a:ext cx="6853767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MEMORY</a:t>
            </a:r>
            <a:r>
              <a:rPr dirty="0"/>
              <a:t> </a:t>
            </a:r>
            <a:r>
              <a:rPr spc="-11" dirty="0"/>
              <a:t>OVERSUBSCRIPTION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21535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52313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406092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526541" y="5356012"/>
            <a:ext cx="837494" cy="127000"/>
          </a:xfrm>
          <a:custGeom>
            <a:avLst/>
            <a:gdLst/>
            <a:ahLst/>
            <a:cxnLst/>
            <a:rect l="l" t="t" r="r" b="b"/>
            <a:pathLst>
              <a:path w="753744" h="114300">
                <a:moveTo>
                  <a:pt x="639444" y="0"/>
                </a:moveTo>
                <a:lnTo>
                  <a:pt x="639444" y="114300"/>
                </a:lnTo>
                <a:lnTo>
                  <a:pt x="715644" y="76200"/>
                </a:lnTo>
                <a:lnTo>
                  <a:pt x="658494" y="76200"/>
                </a:lnTo>
                <a:lnTo>
                  <a:pt x="658494" y="38100"/>
                </a:lnTo>
                <a:lnTo>
                  <a:pt x="715644" y="38100"/>
                </a:lnTo>
                <a:lnTo>
                  <a:pt x="639444" y="0"/>
                </a:lnTo>
                <a:close/>
              </a:path>
              <a:path w="753744" h="114300">
                <a:moveTo>
                  <a:pt x="63944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39444" y="76200"/>
                </a:lnTo>
                <a:lnTo>
                  <a:pt x="639444" y="38100"/>
                </a:lnTo>
                <a:close/>
              </a:path>
              <a:path w="753744" h="114300">
                <a:moveTo>
                  <a:pt x="715644" y="38100"/>
                </a:moveTo>
                <a:lnTo>
                  <a:pt x="658494" y="38100"/>
                </a:lnTo>
                <a:lnTo>
                  <a:pt x="658494" y="76200"/>
                </a:lnTo>
                <a:lnTo>
                  <a:pt x="715644" y="76200"/>
                </a:lnTo>
                <a:lnTo>
                  <a:pt x="753744" y="57150"/>
                </a:lnTo>
                <a:lnTo>
                  <a:pt x="71564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386870" y="5470257"/>
            <a:ext cx="1545167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*addr5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83"/>
              </a:lnSpc>
            </a:pPr>
            <a:r>
              <a:rPr sz="2000" spc="-6" dirty="0">
                <a:latin typeface="Trebuchet MS"/>
                <a:cs typeface="Trebuchet MS"/>
              </a:rPr>
              <a:t>access</a:t>
            </a:r>
            <a:r>
              <a:rPr sz="2000" spc="-9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replay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22447" y="3811692"/>
            <a:ext cx="989188" cy="127000"/>
          </a:xfrm>
          <a:custGeom>
            <a:avLst/>
            <a:gdLst/>
            <a:ahLst/>
            <a:cxnLst/>
            <a:rect l="l" t="t" r="r" b="b"/>
            <a:pathLst>
              <a:path w="89027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89027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890270" h="114300">
                <a:moveTo>
                  <a:pt x="89014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90143" y="76200"/>
                </a:lnTo>
                <a:lnTo>
                  <a:pt x="890143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2" name="object 12"/>
          <p:cNvSpPr/>
          <p:nvPr/>
        </p:nvSpPr>
        <p:spPr>
          <a:xfrm>
            <a:off x="3528342" y="4925059"/>
            <a:ext cx="954617" cy="512939"/>
          </a:xfrm>
          <a:custGeom>
            <a:avLst/>
            <a:gdLst/>
            <a:ahLst/>
            <a:cxnLst/>
            <a:rect l="l" t="t" r="r" b="b"/>
            <a:pathLst>
              <a:path w="859154" h="461645">
                <a:moveTo>
                  <a:pt x="748693" y="36122"/>
                </a:moveTo>
                <a:lnTo>
                  <a:pt x="0" y="427609"/>
                </a:lnTo>
                <a:lnTo>
                  <a:pt x="17780" y="461391"/>
                </a:lnTo>
                <a:lnTo>
                  <a:pt x="766346" y="69905"/>
                </a:lnTo>
                <a:lnTo>
                  <a:pt x="748693" y="36122"/>
                </a:lnTo>
                <a:close/>
              </a:path>
              <a:path w="859154" h="461645">
                <a:moveTo>
                  <a:pt x="839064" y="27305"/>
                </a:moveTo>
                <a:lnTo>
                  <a:pt x="765556" y="27305"/>
                </a:lnTo>
                <a:lnTo>
                  <a:pt x="783208" y="61087"/>
                </a:lnTo>
                <a:lnTo>
                  <a:pt x="766346" y="69905"/>
                </a:lnTo>
                <a:lnTo>
                  <a:pt x="783970" y="103632"/>
                </a:lnTo>
                <a:lnTo>
                  <a:pt x="839064" y="27305"/>
                </a:lnTo>
                <a:close/>
              </a:path>
              <a:path w="859154" h="461645">
                <a:moveTo>
                  <a:pt x="765556" y="27305"/>
                </a:moveTo>
                <a:lnTo>
                  <a:pt x="748693" y="36122"/>
                </a:lnTo>
                <a:lnTo>
                  <a:pt x="766346" y="69905"/>
                </a:lnTo>
                <a:lnTo>
                  <a:pt x="783208" y="61087"/>
                </a:lnTo>
                <a:lnTo>
                  <a:pt x="765556" y="27305"/>
                </a:lnTo>
                <a:close/>
              </a:path>
              <a:path w="859154" h="461645">
                <a:moveTo>
                  <a:pt x="858774" y="0"/>
                </a:moveTo>
                <a:lnTo>
                  <a:pt x="731012" y="2286"/>
                </a:lnTo>
                <a:lnTo>
                  <a:pt x="748693" y="36122"/>
                </a:lnTo>
                <a:lnTo>
                  <a:pt x="765556" y="27305"/>
                </a:lnTo>
                <a:lnTo>
                  <a:pt x="839064" y="27305"/>
                </a:lnTo>
                <a:lnTo>
                  <a:pt x="858774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3" name="object 13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104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18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22543" y="689547"/>
            <a:ext cx="8746772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SIMPLIFYING</a:t>
            </a:r>
            <a:r>
              <a:rPr spc="-28" dirty="0"/>
              <a:t> </a:t>
            </a:r>
            <a:r>
              <a:rPr dirty="0"/>
              <a:t>DL</a:t>
            </a:r>
            <a:r>
              <a:rPr spc="-22" dirty="0"/>
              <a:t> </a:t>
            </a:r>
            <a:r>
              <a:rPr spc="-6" dirty="0"/>
              <a:t>FRAMEWORK</a:t>
            </a:r>
            <a:r>
              <a:rPr spc="-11" dirty="0"/>
              <a:t> </a:t>
            </a:r>
            <a:r>
              <a:rPr spc="-6" dirty="0"/>
              <a:t>DESIGN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1209" y="2050429"/>
            <a:ext cx="5281083" cy="270800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lnSpc>
                <a:spcPts val="2533"/>
              </a:lnSpc>
              <a:spcBef>
                <a:spcPts val="117"/>
              </a:spcBef>
            </a:pPr>
            <a:r>
              <a:rPr sz="2222" dirty="0">
                <a:latin typeface="Trebuchet MS"/>
                <a:cs typeface="Trebuchet MS"/>
              </a:rPr>
              <a:t>Eliminated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3,000</a:t>
            </a:r>
            <a:r>
              <a:rPr sz="2222" b="1" spc="-17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lines</a:t>
            </a:r>
            <a:r>
              <a:rPr sz="2222" b="1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of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repetitive</a:t>
            </a:r>
            <a:r>
              <a:rPr sz="2222" spc="-7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and</a:t>
            </a:r>
            <a:endParaRPr sz="2222">
              <a:latin typeface="Trebuchet MS"/>
              <a:cs typeface="Trebuchet MS"/>
            </a:endParaRPr>
          </a:p>
          <a:p>
            <a:pPr marL="14111">
              <a:lnSpc>
                <a:spcPts val="2533"/>
              </a:lnSpc>
            </a:pPr>
            <a:r>
              <a:rPr sz="2222" spc="-6" dirty="0">
                <a:latin typeface="Trebuchet MS"/>
                <a:cs typeface="Trebuchet MS"/>
              </a:rPr>
              <a:t>error-prone</a:t>
            </a:r>
            <a:r>
              <a:rPr sz="2222" spc="-6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code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in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Caffe</a:t>
            </a:r>
            <a:endParaRPr sz="2222">
              <a:latin typeface="Trebuchet MS"/>
              <a:cs typeface="Trebuchet MS"/>
            </a:endParaRPr>
          </a:p>
          <a:p>
            <a:pPr marL="14111" marR="180620">
              <a:lnSpc>
                <a:spcPts val="2400"/>
              </a:lnSpc>
              <a:spcBef>
                <a:spcPts val="2033"/>
              </a:spcBef>
            </a:pPr>
            <a:r>
              <a:rPr sz="2222" spc="-6" dirty="0">
                <a:latin typeface="Trebuchet MS"/>
                <a:cs typeface="Trebuchet MS"/>
              </a:rPr>
              <a:t>Developers </a:t>
            </a:r>
            <a:r>
              <a:rPr sz="2222" dirty="0">
                <a:latin typeface="Trebuchet MS"/>
                <a:cs typeface="Trebuchet MS"/>
              </a:rPr>
              <a:t>can </a:t>
            </a:r>
            <a:r>
              <a:rPr sz="2222" spc="-6" dirty="0">
                <a:latin typeface="Trebuchet MS"/>
                <a:cs typeface="Trebuchet MS"/>
              </a:rPr>
              <a:t>add new inherited Layer </a:t>
            </a:r>
            <a:r>
              <a:rPr sz="2222" spc="-66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classes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in</a:t>
            </a:r>
            <a:r>
              <a:rPr sz="2222" dirty="0">
                <a:latin typeface="Trebuchet MS"/>
                <a:cs typeface="Trebuchet MS"/>
              </a:rPr>
              <a:t> a</a:t>
            </a:r>
            <a:r>
              <a:rPr sz="2222" spc="-6" dirty="0">
                <a:latin typeface="Trebuchet MS"/>
                <a:cs typeface="Trebuchet MS"/>
              </a:rPr>
              <a:t> much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simpler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manner</a:t>
            </a:r>
            <a:endParaRPr sz="2222">
              <a:latin typeface="Trebuchet MS"/>
              <a:cs typeface="Trebuchet MS"/>
            </a:endParaRPr>
          </a:p>
          <a:p>
            <a:pPr marL="14111" marR="5644">
              <a:lnSpc>
                <a:spcPts val="2400"/>
              </a:lnSpc>
              <a:spcBef>
                <a:spcPts val="2006"/>
              </a:spcBef>
            </a:pPr>
            <a:r>
              <a:rPr sz="2222" dirty="0">
                <a:latin typeface="Trebuchet MS"/>
                <a:cs typeface="Trebuchet MS"/>
              </a:rPr>
              <a:t>The final call </a:t>
            </a:r>
            <a:r>
              <a:rPr sz="2222" spc="-6" dirty="0">
                <a:latin typeface="Trebuchet MS"/>
                <a:cs typeface="Trebuchet MS"/>
              </a:rPr>
              <a:t>to </a:t>
            </a:r>
            <a:r>
              <a:rPr sz="2222" dirty="0">
                <a:latin typeface="Trebuchet MS"/>
                <a:cs typeface="Trebuchet MS"/>
              </a:rPr>
              <a:t>a </a:t>
            </a:r>
            <a:r>
              <a:rPr sz="2222" spc="-6" dirty="0">
                <a:latin typeface="Trebuchet MS"/>
                <a:cs typeface="Trebuchet MS"/>
              </a:rPr>
              <a:t>CPU </a:t>
            </a:r>
            <a:r>
              <a:rPr sz="2222" dirty="0">
                <a:latin typeface="Trebuchet MS"/>
                <a:cs typeface="Trebuchet MS"/>
              </a:rPr>
              <a:t>function or a </a:t>
            </a:r>
            <a:r>
              <a:rPr sz="2222" spc="-6" dirty="0">
                <a:latin typeface="Trebuchet MS"/>
                <a:cs typeface="Trebuchet MS"/>
              </a:rPr>
              <a:t>GPU </a:t>
            </a:r>
            <a:r>
              <a:rPr sz="2222" spc="-6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kernel (caffe_gpu_gemm) </a:t>
            </a:r>
            <a:r>
              <a:rPr sz="2222" dirty="0">
                <a:latin typeface="Trebuchet MS"/>
                <a:cs typeface="Trebuchet MS"/>
              </a:rPr>
              <a:t>still </a:t>
            </a:r>
            <a:r>
              <a:rPr sz="2222" spc="-6" dirty="0">
                <a:latin typeface="Trebuchet MS"/>
                <a:cs typeface="Trebuchet MS"/>
              </a:rPr>
              <a:t>need to be </a:t>
            </a:r>
            <a:r>
              <a:rPr sz="2222" spc="-6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explicit</a:t>
            </a:r>
            <a:endParaRPr sz="2222">
              <a:latin typeface="Trebuchet MS"/>
              <a:cs typeface="Trebuchet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377093" y="1628987"/>
          <a:ext cx="5598583" cy="4718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5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5194">
                <a:tc gridSpan="2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class</a:t>
                      </a:r>
                      <a:r>
                        <a:rPr sz="11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ConvolutionLayer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2710">
                        <a:lnSpc>
                          <a:spcPts val="965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Consolas"/>
                          <a:cs typeface="Consolas"/>
                        </a:rPr>
                        <a:t>{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2710">
                        <a:lnSpc>
                          <a:spcPts val="1560"/>
                        </a:lnSpc>
                        <a:tabLst>
                          <a:tab pos="2386965" algn="l"/>
                        </a:tabLst>
                      </a:pPr>
                      <a:r>
                        <a:rPr sz="1700" spc="-7" baseline="8333" dirty="0">
                          <a:latin typeface="Consolas"/>
                          <a:cs typeface="Consolas"/>
                        </a:rPr>
                        <a:t>public:	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Existing</a:t>
                      </a:r>
                      <a:r>
                        <a:rPr sz="18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Design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02895" algn="just">
                        <a:lnSpc>
                          <a:spcPts val="1075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cpu_data()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02895" marR="2700655" algn="just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cpu_diff() </a:t>
                      </a:r>
                      <a:r>
                        <a:rPr sz="1100" spc="-5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gpu_data() </a:t>
                      </a:r>
                      <a:r>
                        <a:rPr sz="1100" spc="-5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gpu_diff()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43744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B w="38100">
                      <a:solidFill>
                        <a:srgbClr val="53823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606">
                <a:tc>
                  <a:txBody>
                    <a:bodyPr/>
                    <a:lstStyle/>
                    <a:p>
                      <a:pPr marL="302895" algn="just">
                        <a:lnSpc>
                          <a:spcPts val="585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mutable_cpu_data()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02895" marR="248285" algn="just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 mutable_cpu_diff()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 mutable_gpu_data()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mutable_gpu_diff()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2895" marR="598170" algn="just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Forward_cpu()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Forward_gpu()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02895" marR="248285" algn="just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 forward_cpu_gemm()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 forward_gpu_gemm()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 forward_cpu_bias()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forward_gpu_bias()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2895" marR="17716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6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Backward_cpu()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6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Backward_gpu()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 backward_cpu_gemm()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 backward_gpu_gemm()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 backward_cpu_bias()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backward_gpu_bias()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538235"/>
                      </a:solidFill>
                      <a:prstDash val="solid"/>
                    </a:ln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class</a:t>
                      </a:r>
                      <a:r>
                        <a:rPr sz="11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ConvolutionLayer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onsolas"/>
                          <a:cs typeface="Consolas"/>
                        </a:rPr>
                        <a:t>{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public: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01625" marR="817244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8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data()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8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diff()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1625" marR="257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 mutable_data()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mutable_diff()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162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Forward()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01625" marR="25717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 forward_gemm()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forward_bias()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1625" marR="189230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6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Backward()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backward_gemm() </a:t>
                      </a:r>
                      <a:r>
                        <a:rPr sz="1100" spc="-5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void</a:t>
                      </a:r>
                      <a:r>
                        <a:rPr sz="1100" spc="-6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backward_bias()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Consolas"/>
                          <a:cs typeface="Consolas"/>
                        </a:rPr>
                        <a:t>}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44450" marB="0">
                    <a:lnL w="38100">
                      <a:solidFill>
                        <a:srgbClr val="538235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38100">
                      <a:solidFill>
                        <a:srgbClr val="538235"/>
                      </a:solidFill>
                      <a:prstDash val="solid"/>
                    </a:lnT>
                    <a:lnB w="38100">
                      <a:solidFill>
                        <a:srgbClr val="538235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84455" marR="171450" indent="104775" algn="r">
                        <a:lnSpc>
                          <a:spcPct val="100000"/>
                        </a:lnSpc>
                      </a:pPr>
                      <a:r>
                        <a:rPr sz="1800" b="1" i="1" dirty="0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Unif</a:t>
                      </a:r>
                      <a:r>
                        <a:rPr sz="1800" b="1" i="1" spc="5" dirty="0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b="1" i="1" spc="-5" dirty="0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ed  M</a:t>
                      </a:r>
                      <a:r>
                        <a:rPr sz="1800" b="1" i="1" spc="-10" dirty="0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i="1" dirty="0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mo</a:t>
                      </a:r>
                      <a:r>
                        <a:rPr sz="1800" b="1" i="1" spc="5" dirty="0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i="1" dirty="0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y  </a:t>
                      </a:r>
                      <a:r>
                        <a:rPr sz="1800" b="1" i="1" spc="-10" dirty="0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Design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538235"/>
                      </a:solidFill>
                      <a:prstDash val="solid"/>
                    </a:lnR>
                    <a:lnT w="38100">
                      <a:solidFill>
                        <a:srgbClr val="538235"/>
                      </a:solidFill>
                      <a:prstDash val="solid"/>
                    </a:lnT>
                    <a:lnB w="38100">
                      <a:solidFill>
                        <a:srgbClr val="538235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50">
                <a:tc gridSpan="2">
                  <a:txBody>
                    <a:bodyPr/>
                    <a:lstStyle/>
                    <a:p>
                      <a:pPr marL="92710">
                        <a:lnSpc>
                          <a:spcPts val="855"/>
                        </a:lnSpc>
                      </a:pPr>
                      <a:r>
                        <a:rPr sz="1100" dirty="0">
                          <a:latin typeface="Consolas"/>
                          <a:cs typeface="Consolas"/>
                        </a:rPr>
                        <a:t>}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T w="38100">
                      <a:solidFill>
                        <a:srgbClr val="538235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87488" y="6172991"/>
            <a:ext cx="6115050" cy="6296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>
              <a:spcBef>
                <a:spcPts val="111"/>
              </a:spcBef>
            </a:pP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A. A. </a:t>
            </a:r>
            <a:r>
              <a:rPr sz="1333" b="1" spc="-11" dirty="0">
                <a:solidFill>
                  <a:srgbClr val="505050"/>
                </a:solidFill>
                <a:latin typeface="Trebuchet MS"/>
                <a:cs typeface="Trebuchet MS"/>
              </a:rPr>
              <a:t>Awan, </a:t>
            </a:r>
            <a:r>
              <a:rPr sz="1333" b="1" dirty="0">
                <a:solidFill>
                  <a:srgbClr val="505050"/>
                </a:solidFill>
                <a:latin typeface="Trebuchet MS"/>
                <a:cs typeface="Trebuchet MS"/>
              </a:rPr>
              <a:t>C-H 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Chu, H. </a:t>
            </a:r>
            <a:r>
              <a:rPr sz="1333" b="1" spc="-11" dirty="0">
                <a:solidFill>
                  <a:srgbClr val="505050"/>
                </a:solidFill>
                <a:latin typeface="Trebuchet MS"/>
                <a:cs typeface="Trebuchet MS"/>
              </a:rPr>
              <a:t>Subramoni, </a:t>
            </a:r>
            <a:r>
              <a:rPr sz="1333" b="1" dirty="0">
                <a:solidFill>
                  <a:srgbClr val="505050"/>
                </a:solidFill>
                <a:latin typeface="Trebuchet MS"/>
                <a:cs typeface="Trebuchet MS"/>
              </a:rPr>
              <a:t>X. 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Lu, </a:t>
            </a:r>
            <a:r>
              <a:rPr sz="1333" b="1" dirty="0">
                <a:solidFill>
                  <a:srgbClr val="505050"/>
                </a:solidFill>
                <a:latin typeface="Trebuchet MS"/>
                <a:cs typeface="Trebuchet MS"/>
              </a:rPr>
              <a:t>D.K. </a:t>
            </a:r>
            <a:r>
              <a:rPr sz="1333" b="1" spc="-17" dirty="0">
                <a:solidFill>
                  <a:srgbClr val="505050"/>
                </a:solidFill>
                <a:latin typeface="Trebuchet MS"/>
                <a:cs typeface="Trebuchet MS"/>
              </a:rPr>
              <a:t>Panda, 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“</a:t>
            </a:r>
            <a:r>
              <a:rPr sz="1333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OC-DNN: Designing </a:t>
            </a:r>
            <a:r>
              <a:rPr sz="1333" b="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Out-of-Core</a:t>
            </a:r>
            <a:r>
              <a:rPr sz="1333" b="1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Deep</a:t>
            </a:r>
            <a:r>
              <a:rPr sz="1333" b="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Neural</a:t>
            </a:r>
            <a:r>
              <a:rPr sz="1333" b="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Network</a:t>
            </a:r>
            <a:r>
              <a:rPr sz="1333" b="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spc="-22" dirty="0">
                <a:solidFill>
                  <a:srgbClr val="505050"/>
                </a:solidFill>
                <a:latin typeface="Trebuchet MS"/>
                <a:cs typeface="Trebuchet MS"/>
              </a:rPr>
              <a:t>Training </a:t>
            </a:r>
            <a:r>
              <a:rPr sz="1333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by</a:t>
            </a:r>
            <a:r>
              <a:rPr sz="1333" b="1" i="1" spc="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Exploiting</a:t>
            </a:r>
            <a:r>
              <a:rPr sz="1333" b="1" i="1" spc="-39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Unified Memory</a:t>
            </a:r>
            <a:r>
              <a:rPr sz="1333" b="1" i="1" spc="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dirty="0">
                <a:solidFill>
                  <a:srgbClr val="505050"/>
                </a:solidFill>
                <a:latin typeface="Trebuchet MS"/>
                <a:cs typeface="Trebuchet MS"/>
              </a:rPr>
              <a:t>on </a:t>
            </a:r>
            <a:r>
              <a:rPr sz="1333" b="1" i="1" spc="-389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Pascal</a:t>
            </a:r>
            <a:r>
              <a:rPr sz="1333" b="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and</a:t>
            </a:r>
            <a:r>
              <a:rPr sz="1333" b="1" i="1" spc="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spc="-22" dirty="0">
                <a:solidFill>
                  <a:srgbClr val="505050"/>
                </a:solidFill>
                <a:latin typeface="Trebuchet MS"/>
                <a:cs typeface="Trebuchet MS"/>
              </a:rPr>
              <a:t>Volta</a:t>
            </a:r>
            <a:r>
              <a:rPr sz="1333" b="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GPUs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”, &lt;double-blind</a:t>
            </a:r>
            <a:r>
              <a:rPr sz="1333" b="1" spc="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submission under</a:t>
            </a:r>
            <a:r>
              <a:rPr sz="1333" b="1" spc="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dirty="0">
                <a:solidFill>
                  <a:srgbClr val="505050"/>
                </a:solidFill>
                <a:latin typeface="Trebuchet MS"/>
                <a:cs typeface="Trebuchet MS"/>
              </a:rPr>
              <a:t>review&gt;</a:t>
            </a:r>
            <a:endParaRPr sz="133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19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78"/>
              </a:lnSpc>
              <a:spcBef>
                <a:spcPts val="111"/>
              </a:spcBef>
            </a:pPr>
            <a:r>
              <a:rPr dirty="0"/>
              <a:t>CAN</a:t>
            </a:r>
            <a:r>
              <a:rPr spc="-11" dirty="0"/>
              <a:t> </a:t>
            </a:r>
            <a:r>
              <a:rPr dirty="0"/>
              <a:t>THIS</a:t>
            </a:r>
            <a:r>
              <a:rPr spc="-28" dirty="0"/>
              <a:t> </a:t>
            </a:r>
            <a:r>
              <a:rPr spc="-6" dirty="0"/>
              <a:t>DESIGN</a:t>
            </a:r>
            <a:r>
              <a:rPr spc="-11" dirty="0"/>
              <a:t> </a:t>
            </a:r>
            <a:r>
              <a:rPr spc="-6" dirty="0"/>
              <a:t>OFFER</a:t>
            </a:r>
            <a:r>
              <a:rPr spc="-17" dirty="0"/>
              <a:t> </a:t>
            </a:r>
            <a:r>
              <a:rPr spc="-6" dirty="0"/>
              <a:t>GOOD</a:t>
            </a:r>
            <a:r>
              <a:rPr spc="-11" dirty="0"/>
              <a:t> </a:t>
            </a:r>
            <a:r>
              <a:rPr dirty="0"/>
              <a:t>PERF?</a:t>
            </a:r>
          </a:p>
          <a:p>
            <a:pPr>
              <a:lnSpc>
                <a:spcPts val="3178"/>
              </a:lnSpc>
            </a:pPr>
            <a:r>
              <a:rPr sz="2667" b="0" spc="-6" dirty="0">
                <a:solidFill>
                  <a:srgbClr val="76B800"/>
                </a:solidFill>
              </a:rPr>
              <a:t>DL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training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with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Unified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Memory</a:t>
            </a:r>
            <a:endParaRPr sz="2667"/>
          </a:p>
        </p:txBody>
      </p:sp>
      <p:grpSp>
        <p:nvGrpSpPr>
          <p:cNvPr id="7" name="object 7"/>
          <p:cNvGrpSpPr/>
          <p:nvPr/>
        </p:nvGrpSpPr>
        <p:grpSpPr>
          <a:xfrm>
            <a:off x="7184602" y="3449108"/>
            <a:ext cx="4303183" cy="2496961"/>
            <a:chOff x="6466141" y="3104197"/>
            <a:chExt cx="3872865" cy="2247265"/>
          </a:xfrm>
        </p:grpSpPr>
        <p:sp>
          <p:nvSpPr>
            <p:cNvPr id="8" name="object 8"/>
            <p:cNvSpPr/>
            <p:nvPr/>
          </p:nvSpPr>
          <p:spPr>
            <a:xfrm>
              <a:off x="6470903" y="4786883"/>
              <a:ext cx="1026160" cy="279400"/>
            </a:xfrm>
            <a:custGeom>
              <a:avLst/>
              <a:gdLst/>
              <a:ahLst/>
              <a:cxnLst/>
              <a:rect l="l" t="t" r="r" b="b"/>
              <a:pathLst>
                <a:path w="1026159" h="279400">
                  <a:moveTo>
                    <a:pt x="0" y="278891"/>
                  </a:moveTo>
                  <a:lnTo>
                    <a:pt x="475488" y="278891"/>
                  </a:lnTo>
                </a:path>
                <a:path w="1026159" h="279400">
                  <a:moveTo>
                    <a:pt x="908304" y="278891"/>
                  </a:moveTo>
                  <a:lnTo>
                    <a:pt x="1025651" y="278891"/>
                  </a:lnTo>
                </a:path>
                <a:path w="1026159" h="279400">
                  <a:moveTo>
                    <a:pt x="0" y="0"/>
                  </a:moveTo>
                  <a:lnTo>
                    <a:pt x="475488" y="0"/>
                  </a:lnTo>
                </a:path>
                <a:path w="1026159" h="279400">
                  <a:moveTo>
                    <a:pt x="908304" y="0"/>
                  </a:moveTo>
                  <a:lnTo>
                    <a:pt x="1025651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6470903" y="4227576"/>
              <a:ext cx="1026160" cy="279400"/>
            </a:xfrm>
            <a:custGeom>
              <a:avLst/>
              <a:gdLst/>
              <a:ahLst/>
              <a:cxnLst/>
              <a:rect l="l" t="t" r="r" b="b"/>
              <a:pathLst>
                <a:path w="1026159" h="279400">
                  <a:moveTo>
                    <a:pt x="0" y="278892"/>
                  </a:moveTo>
                  <a:lnTo>
                    <a:pt x="475488" y="278892"/>
                  </a:lnTo>
                </a:path>
                <a:path w="1026159" h="279400">
                  <a:moveTo>
                    <a:pt x="908304" y="278892"/>
                  </a:moveTo>
                  <a:lnTo>
                    <a:pt x="1025651" y="278892"/>
                  </a:lnTo>
                </a:path>
                <a:path w="1026159" h="279400">
                  <a:moveTo>
                    <a:pt x="0" y="0"/>
                  </a:moveTo>
                  <a:lnTo>
                    <a:pt x="475488" y="0"/>
                  </a:lnTo>
                </a:path>
                <a:path w="1026159" h="279400">
                  <a:moveTo>
                    <a:pt x="908304" y="0"/>
                  </a:moveTo>
                  <a:lnTo>
                    <a:pt x="1025651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946391" y="4221480"/>
              <a:ext cx="433070" cy="1125220"/>
            </a:xfrm>
            <a:custGeom>
              <a:avLst/>
              <a:gdLst/>
              <a:ahLst/>
              <a:cxnLst/>
              <a:rect l="l" t="t" r="r" b="b"/>
              <a:pathLst>
                <a:path w="433070" h="1125220">
                  <a:moveTo>
                    <a:pt x="0" y="1124712"/>
                  </a:moveTo>
                  <a:lnTo>
                    <a:pt x="432816" y="1124712"/>
                  </a:lnTo>
                  <a:lnTo>
                    <a:pt x="432816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929371" y="4786883"/>
              <a:ext cx="2405380" cy="279400"/>
            </a:xfrm>
            <a:custGeom>
              <a:avLst/>
              <a:gdLst/>
              <a:ahLst/>
              <a:cxnLst/>
              <a:rect l="l" t="t" r="r" b="b"/>
              <a:pathLst>
                <a:path w="2405379" h="279400">
                  <a:moveTo>
                    <a:pt x="0" y="278891"/>
                  </a:moveTo>
                  <a:lnTo>
                    <a:pt x="2404872" y="278891"/>
                  </a:lnTo>
                </a:path>
                <a:path w="2405379" h="279400">
                  <a:moveTo>
                    <a:pt x="0" y="0"/>
                  </a:moveTo>
                  <a:lnTo>
                    <a:pt x="2404872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9371" y="4227576"/>
              <a:ext cx="2405380" cy="279400"/>
            </a:xfrm>
            <a:custGeom>
              <a:avLst/>
              <a:gdLst/>
              <a:ahLst/>
              <a:cxnLst/>
              <a:rect l="l" t="t" r="r" b="b"/>
              <a:pathLst>
                <a:path w="2405379" h="279400">
                  <a:moveTo>
                    <a:pt x="0" y="278892"/>
                  </a:moveTo>
                  <a:lnTo>
                    <a:pt x="2404872" y="278892"/>
                  </a:lnTo>
                </a:path>
                <a:path w="2405379" h="279400">
                  <a:moveTo>
                    <a:pt x="0" y="0"/>
                  </a:moveTo>
                  <a:lnTo>
                    <a:pt x="240487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496556" y="4221479"/>
              <a:ext cx="2364105" cy="1125220"/>
            </a:xfrm>
            <a:custGeom>
              <a:avLst/>
              <a:gdLst/>
              <a:ahLst/>
              <a:cxnLst/>
              <a:rect l="l" t="t" r="r" b="b"/>
              <a:pathLst>
                <a:path w="2364104" h="1125220">
                  <a:moveTo>
                    <a:pt x="432816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432816" y="1124712"/>
                  </a:lnTo>
                  <a:lnTo>
                    <a:pt x="432816" y="0"/>
                  </a:lnTo>
                  <a:close/>
                </a:path>
                <a:path w="2364104" h="1125220">
                  <a:moveTo>
                    <a:pt x="2363724" y="886968"/>
                  </a:moveTo>
                  <a:lnTo>
                    <a:pt x="1930908" y="886968"/>
                  </a:lnTo>
                  <a:lnTo>
                    <a:pt x="1930908" y="1124712"/>
                  </a:lnTo>
                  <a:lnTo>
                    <a:pt x="2363724" y="1124712"/>
                  </a:lnTo>
                  <a:lnTo>
                    <a:pt x="2363724" y="88696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70903" y="5346192"/>
              <a:ext cx="3863340" cy="0"/>
            </a:xfrm>
            <a:custGeom>
              <a:avLst/>
              <a:gdLst/>
              <a:ahLst/>
              <a:cxnLst/>
              <a:rect l="l" t="t" r="r" b="b"/>
              <a:pathLst>
                <a:path w="3863340">
                  <a:moveTo>
                    <a:pt x="0" y="0"/>
                  </a:moveTo>
                  <a:lnTo>
                    <a:pt x="386334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470903" y="3387852"/>
              <a:ext cx="3863340" cy="559435"/>
            </a:xfrm>
            <a:custGeom>
              <a:avLst/>
              <a:gdLst/>
              <a:ahLst/>
              <a:cxnLst/>
              <a:rect l="l" t="t" r="r" b="b"/>
              <a:pathLst>
                <a:path w="3863340" h="559435">
                  <a:moveTo>
                    <a:pt x="1618488" y="559308"/>
                  </a:moveTo>
                  <a:lnTo>
                    <a:pt x="2389631" y="559308"/>
                  </a:lnTo>
                </a:path>
                <a:path w="3863340" h="559435">
                  <a:moveTo>
                    <a:pt x="3747515" y="559308"/>
                  </a:moveTo>
                  <a:lnTo>
                    <a:pt x="3863340" y="559308"/>
                  </a:lnTo>
                </a:path>
                <a:path w="3863340" h="559435">
                  <a:moveTo>
                    <a:pt x="0" y="280416"/>
                  </a:moveTo>
                  <a:lnTo>
                    <a:pt x="475488" y="280416"/>
                  </a:lnTo>
                </a:path>
                <a:path w="3863340" h="559435">
                  <a:moveTo>
                    <a:pt x="908304" y="280416"/>
                  </a:moveTo>
                  <a:lnTo>
                    <a:pt x="1025651" y="280416"/>
                  </a:lnTo>
                </a:path>
                <a:path w="3863340" h="559435">
                  <a:moveTo>
                    <a:pt x="0" y="0"/>
                  </a:moveTo>
                  <a:lnTo>
                    <a:pt x="475488" y="0"/>
                  </a:lnTo>
                </a:path>
                <a:path w="3863340" h="559435">
                  <a:moveTo>
                    <a:pt x="908304" y="0"/>
                  </a:moveTo>
                  <a:lnTo>
                    <a:pt x="386334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946391" y="3374136"/>
              <a:ext cx="433070" cy="506095"/>
            </a:xfrm>
            <a:custGeom>
              <a:avLst/>
              <a:gdLst/>
              <a:ahLst/>
              <a:cxnLst/>
              <a:rect l="l" t="t" r="r" b="b"/>
              <a:pathLst>
                <a:path w="433070" h="506095">
                  <a:moveTo>
                    <a:pt x="0" y="505968"/>
                  </a:moveTo>
                  <a:lnTo>
                    <a:pt x="432816" y="505968"/>
                  </a:lnTo>
                  <a:lnTo>
                    <a:pt x="432816" y="0"/>
                  </a:lnTo>
                  <a:lnTo>
                    <a:pt x="0" y="0"/>
                  </a:lnTo>
                  <a:lnTo>
                    <a:pt x="0" y="50596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929371" y="3668268"/>
              <a:ext cx="2405380" cy="0"/>
            </a:xfrm>
            <a:custGeom>
              <a:avLst/>
              <a:gdLst/>
              <a:ahLst/>
              <a:cxnLst/>
              <a:rect l="l" t="t" r="r" b="b"/>
              <a:pathLst>
                <a:path w="2405379">
                  <a:moveTo>
                    <a:pt x="0" y="0"/>
                  </a:moveTo>
                  <a:lnTo>
                    <a:pt x="240487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496555" y="3500628"/>
              <a:ext cx="433070" cy="379730"/>
            </a:xfrm>
            <a:custGeom>
              <a:avLst/>
              <a:gdLst/>
              <a:ahLst/>
              <a:cxnLst/>
              <a:rect l="l" t="t" r="r" b="b"/>
              <a:pathLst>
                <a:path w="433070" h="379729">
                  <a:moveTo>
                    <a:pt x="0" y="379476"/>
                  </a:moveTo>
                  <a:lnTo>
                    <a:pt x="432816" y="379476"/>
                  </a:lnTo>
                  <a:lnTo>
                    <a:pt x="432816" y="0"/>
                  </a:lnTo>
                  <a:lnTo>
                    <a:pt x="0" y="0"/>
                  </a:lnTo>
                  <a:lnTo>
                    <a:pt x="0" y="37947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860535" y="3880104"/>
              <a:ext cx="1358265" cy="341630"/>
            </a:xfrm>
            <a:custGeom>
              <a:avLst/>
              <a:gdLst/>
              <a:ahLst/>
              <a:cxnLst/>
              <a:rect l="l" t="t" r="r" b="b"/>
              <a:pathLst>
                <a:path w="1358265" h="341629">
                  <a:moveTo>
                    <a:pt x="0" y="341376"/>
                  </a:moveTo>
                  <a:lnTo>
                    <a:pt x="1357883" y="341376"/>
                  </a:lnTo>
                  <a:lnTo>
                    <a:pt x="1357883" y="0"/>
                  </a:lnTo>
                  <a:lnTo>
                    <a:pt x="0" y="0"/>
                  </a:lnTo>
                  <a:lnTo>
                    <a:pt x="0" y="341376"/>
                  </a:lnTo>
                  <a:close/>
                </a:path>
              </a:pathLst>
            </a:custGeom>
            <a:ln w="609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470903" y="3947160"/>
              <a:ext cx="318770" cy="0"/>
            </a:xfrm>
            <a:custGeom>
              <a:avLst/>
              <a:gdLst/>
              <a:ahLst/>
              <a:cxnLst/>
              <a:rect l="l" t="t" r="r" b="b"/>
              <a:pathLst>
                <a:path w="318770">
                  <a:moveTo>
                    <a:pt x="0" y="0"/>
                  </a:moveTo>
                  <a:lnTo>
                    <a:pt x="31851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470903" y="3108960"/>
              <a:ext cx="3863340" cy="0"/>
            </a:xfrm>
            <a:custGeom>
              <a:avLst/>
              <a:gdLst/>
              <a:ahLst/>
              <a:cxnLst/>
              <a:rect l="l" t="t" r="r" b="b"/>
              <a:pathLst>
                <a:path w="3863340">
                  <a:moveTo>
                    <a:pt x="0" y="0"/>
                  </a:moveTo>
                  <a:lnTo>
                    <a:pt x="386334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624744" y="3239798"/>
            <a:ext cx="373239" cy="2824328"/>
          </a:xfrm>
          <a:prstGeom prst="rect">
            <a:avLst/>
          </a:prstGeom>
        </p:spPr>
        <p:txBody>
          <a:bodyPr vert="horz" wrap="square" lIns="0" tIns="53622" rIns="0" bIns="0" rtlCol="0">
            <a:spAutoFit/>
          </a:bodyPr>
          <a:lstStyle/>
          <a:p>
            <a:pPr marR="7761" algn="r">
              <a:spcBef>
                <a:spcPts val="422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  <a:p>
            <a:pPr marR="7761" algn="r">
              <a:spcBef>
                <a:spcPts val="317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  <a:p>
            <a:pPr marR="7761" algn="r">
              <a:spcBef>
                <a:spcPts val="317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  <a:p>
            <a:pPr marR="7055" algn="r">
              <a:spcBef>
                <a:spcPts val="311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7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  <a:p>
            <a:pPr marR="5644" algn="r">
              <a:spcBef>
                <a:spcPts val="316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80</a:t>
            </a:r>
            <a:endParaRPr sz="1778">
              <a:latin typeface="Calibri"/>
              <a:cs typeface="Calibri"/>
            </a:endParaRPr>
          </a:p>
          <a:p>
            <a:pPr marR="5644" algn="r">
              <a:spcBef>
                <a:spcPts val="311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60</a:t>
            </a:r>
            <a:endParaRPr sz="1778">
              <a:latin typeface="Calibri"/>
              <a:cs typeface="Calibri"/>
            </a:endParaRPr>
          </a:p>
          <a:p>
            <a:pPr marR="5644" algn="r">
              <a:spcBef>
                <a:spcPts val="311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40</a:t>
            </a:r>
            <a:endParaRPr sz="1778">
              <a:latin typeface="Calibri"/>
              <a:cs typeface="Calibri"/>
            </a:endParaRPr>
          </a:p>
          <a:p>
            <a:pPr marR="5644" algn="r">
              <a:spcBef>
                <a:spcPts val="317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1778">
              <a:latin typeface="Calibri"/>
              <a:cs typeface="Calibri"/>
            </a:endParaRPr>
          </a:p>
          <a:p>
            <a:pPr marR="7055" algn="r">
              <a:spcBef>
                <a:spcPts val="316"/>
              </a:spcBef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96876" y="6060552"/>
            <a:ext cx="827617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Batch</a:t>
            </a:r>
            <a:r>
              <a:rPr sz="1778" spc="-6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45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52962" y="4171399"/>
            <a:ext cx="233334" cy="105551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Ima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g</a:t>
            </a: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r>
              <a:rPr sz="1778" spc="-50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sec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58947" y="3005667"/>
            <a:ext cx="124178" cy="124178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6" name="object 26"/>
          <p:cNvSpPr/>
          <p:nvPr/>
        </p:nvSpPr>
        <p:spPr>
          <a:xfrm>
            <a:off x="9203267" y="3005667"/>
            <a:ext cx="124178" cy="124178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7" name="object 27"/>
          <p:cNvSpPr txBox="1"/>
          <p:nvPr/>
        </p:nvSpPr>
        <p:spPr>
          <a:xfrm>
            <a:off x="6830624" y="2252690"/>
            <a:ext cx="4119739" cy="930433"/>
          </a:xfrm>
          <a:prstGeom prst="rect">
            <a:avLst/>
          </a:prstGeom>
        </p:spPr>
        <p:txBody>
          <a:bodyPr vert="horz" wrap="square" lIns="0" tIns="189089" rIns="0" bIns="0" rtlCol="0">
            <a:spAutoFit/>
          </a:bodyPr>
          <a:lstStyle/>
          <a:p>
            <a:pPr marL="14111">
              <a:spcBef>
                <a:spcPts val="1489"/>
              </a:spcBef>
            </a:pPr>
            <a:r>
              <a:rPr sz="2111" spc="6" dirty="0">
                <a:solidFill>
                  <a:srgbClr val="585858"/>
                </a:solidFill>
                <a:latin typeface="Calibri"/>
                <a:cs typeface="Calibri"/>
              </a:rPr>
              <a:t>ResNet-50</a:t>
            </a:r>
            <a:r>
              <a:rPr sz="2111" spc="-3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111" dirty="0">
                <a:solidFill>
                  <a:srgbClr val="585858"/>
                </a:solidFill>
                <a:latin typeface="Calibri"/>
                <a:cs typeface="Calibri"/>
              </a:rPr>
              <a:t>training</a:t>
            </a:r>
            <a:r>
              <a:rPr sz="2111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111" spc="6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2111" spc="-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111" spc="11" dirty="0">
                <a:solidFill>
                  <a:srgbClr val="585858"/>
                </a:solidFill>
                <a:latin typeface="Calibri"/>
                <a:cs typeface="Calibri"/>
              </a:rPr>
              <a:t>1xV100</a:t>
            </a:r>
            <a:r>
              <a:rPr sz="2111" spc="-22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111" dirty="0">
                <a:solidFill>
                  <a:srgbClr val="585858"/>
                </a:solidFill>
                <a:latin typeface="Calibri"/>
                <a:cs typeface="Calibri"/>
              </a:rPr>
              <a:t>(16GB)</a:t>
            </a:r>
            <a:endParaRPr sz="2111">
              <a:latin typeface="Calibri"/>
              <a:cs typeface="Calibri"/>
            </a:endParaRPr>
          </a:p>
          <a:p>
            <a:pPr marL="1009640">
              <a:spcBef>
                <a:spcPts val="1128"/>
              </a:spcBef>
              <a:tabLst>
                <a:tab pos="2553380" algn="l"/>
              </a:tabLst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Caffe</a:t>
            </a:r>
            <a:r>
              <a:rPr sz="1778" spc="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(BVLC)	OC-Caffe</a:t>
            </a:r>
            <a:endParaRPr sz="1778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594909" y="3423708"/>
            <a:ext cx="4303183" cy="2522361"/>
            <a:chOff x="1435417" y="3081337"/>
            <a:chExt cx="3872865" cy="2270125"/>
          </a:xfrm>
        </p:grpSpPr>
        <p:sp>
          <p:nvSpPr>
            <p:cNvPr id="29" name="object 29"/>
            <p:cNvSpPr/>
            <p:nvPr/>
          </p:nvSpPr>
          <p:spPr>
            <a:xfrm>
              <a:off x="1440180" y="4786883"/>
              <a:ext cx="1024255" cy="279400"/>
            </a:xfrm>
            <a:custGeom>
              <a:avLst/>
              <a:gdLst/>
              <a:ahLst/>
              <a:cxnLst/>
              <a:rect l="l" t="t" r="r" b="b"/>
              <a:pathLst>
                <a:path w="1024255" h="279400">
                  <a:moveTo>
                    <a:pt x="0" y="278891"/>
                  </a:moveTo>
                  <a:lnTo>
                    <a:pt x="475488" y="278891"/>
                  </a:lnTo>
                </a:path>
                <a:path w="1024255" h="279400">
                  <a:moveTo>
                    <a:pt x="908304" y="278891"/>
                  </a:moveTo>
                  <a:lnTo>
                    <a:pt x="1024127" y="278891"/>
                  </a:lnTo>
                </a:path>
                <a:path w="1024255" h="279400">
                  <a:moveTo>
                    <a:pt x="0" y="0"/>
                  </a:moveTo>
                  <a:lnTo>
                    <a:pt x="475488" y="0"/>
                  </a:lnTo>
                </a:path>
                <a:path w="1024255" h="279400">
                  <a:moveTo>
                    <a:pt x="908304" y="0"/>
                  </a:moveTo>
                  <a:lnTo>
                    <a:pt x="1024127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0180" y="4227575"/>
              <a:ext cx="1024255" cy="279400"/>
            </a:xfrm>
            <a:custGeom>
              <a:avLst/>
              <a:gdLst/>
              <a:ahLst/>
              <a:cxnLst/>
              <a:rect l="l" t="t" r="r" b="b"/>
              <a:pathLst>
                <a:path w="1024255" h="279400">
                  <a:moveTo>
                    <a:pt x="0" y="278892"/>
                  </a:moveTo>
                  <a:lnTo>
                    <a:pt x="475488" y="278892"/>
                  </a:lnTo>
                </a:path>
                <a:path w="1024255" h="279400">
                  <a:moveTo>
                    <a:pt x="908304" y="278892"/>
                  </a:moveTo>
                  <a:lnTo>
                    <a:pt x="1024127" y="278892"/>
                  </a:lnTo>
                </a:path>
                <a:path w="1024255" h="279400">
                  <a:moveTo>
                    <a:pt x="0" y="0"/>
                  </a:moveTo>
                  <a:lnTo>
                    <a:pt x="475488" y="0"/>
                  </a:lnTo>
                </a:path>
                <a:path w="1024255" h="279400">
                  <a:moveTo>
                    <a:pt x="908304" y="0"/>
                  </a:moveTo>
                  <a:lnTo>
                    <a:pt x="102412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915668" y="4221480"/>
              <a:ext cx="433070" cy="1125220"/>
            </a:xfrm>
            <a:custGeom>
              <a:avLst/>
              <a:gdLst/>
              <a:ahLst/>
              <a:cxnLst/>
              <a:rect l="l" t="t" r="r" b="b"/>
              <a:pathLst>
                <a:path w="433069" h="1125220">
                  <a:moveTo>
                    <a:pt x="0" y="1124712"/>
                  </a:moveTo>
                  <a:lnTo>
                    <a:pt x="432816" y="1124712"/>
                  </a:lnTo>
                  <a:lnTo>
                    <a:pt x="432816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8647" y="4786883"/>
              <a:ext cx="2405380" cy="279400"/>
            </a:xfrm>
            <a:custGeom>
              <a:avLst/>
              <a:gdLst/>
              <a:ahLst/>
              <a:cxnLst/>
              <a:rect l="l" t="t" r="r" b="b"/>
              <a:pathLst>
                <a:path w="2405379" h="279400">
                  <a:moveTo>
                    <a:pt x="0" y="278891"/>
                  </a:moveTo>
                  <a:lnTo>
                    <a:pt x="1498091" y="278891"/>
                  </a:lnTo>
                </a:path>
                <a:path w="2405379" h="279400">
                  <a:moveTo>
                    <a:pt x="0" y="0"/>
                  </a:moveTo>
                  <a:lnTo>
                    <a:pt x="2404872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898647" y="4227575"/>
              <a:ext cx="2405380" cy="279400"/>
            </a:xfrm>
            <a:custGeom>
              <a:avLst/>
              <a:gdLst/>
              <a:ahLst/>
              <a:cxnLst/>
              <a:rect l="l" t="t" r="r" b="b"/>
              <a:pathLst>
                <a:path w="2405379" h="279400">
                  <a:moveTo>
                    <a:pt x="0" y="278892"/>
                  </a:moveTo>
                  <a:lnTo>
                    <a:pt x="2404872" y="278892"/>
                  </a:lnTo>
                </a:path>
                <a:path w="2405379" h="279400">
                  <a:moveTo>
                    <a:pt x="0" y="0"/>
                  </a:moveTo>
                  <a:lnTo>
                    <a:pt x="240487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464308" y="4221480"/>
              <a:ext cx="434340" cy="1125220"/>
            </a:xfrm>
            <a:custGeom>
              <a:avLst/>
              <a:gdLst/>
              <a:ahLst/>
              <a:cxnLst/>
              <a:rect l="l" t="t" r="r" b="b"/>
              <a:pathLst>
                <a:path w="434339" h="1125220">
                  <a:moveTo>
                    <a:pt x="0" y="1124712"/>
                  </a:moveTo>
                  <a:lnTo>
                    <a:pt x="434340" y="1124712"/>
                  </a:lnTo>
                  <a:lnTo>
                    <a:pt x="434340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829556" y="5065776"/>
              <a:ext cx="474345" cy="0"/>
            </a:xfrm>
            <a:custGeom>
              <a:avLst/>
              <a:gdLst/>
              <a:ahLst/>
              <a:cxnLst/>
              <a:rect l="l" t="t" r="r" b="b"/>
              <a:pathLst>
                <a:path w="474345">
                  <a:moveTo>
                    <a:pt x="0" y="0"/>
                  </a:moveTo>
                  <a:lnTo>
                    <a:pt x="473964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396740" y="4870704"/>
              <a:ext cx="433070" cy="475615"/>
            </a:xfrm>
            <a:custGeom>
              <a:avLst/>
              <a:gdLst/>
              <a:ahLst/>
              <a:cxnLst/>
              <a:rect l="l" t="t" r="r" b="b"/>
              <a:pathLst>
                <a:path w="433070" h="475614">
                  <a:moveTo>
                    <a:pt x="432815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32815" y="475488"/>
                  </a:lnTo>
                  <a:lnTo>
                    <a:pt x="4328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40180" y="5346192"/>
              <a:ext cx="3863340" cy="0"/>
            </a:xfrm>
            <a:custGeom>
              <a:avLst/>
              <a:gdLst/>
              <a:ahLst/>
              <a:cxnLst/>
              <a:rect l="l" t="t" r="r" b="b"/>
              <a:pathLst>
                <a:path w="3863340">
                  <a:moveTo>
                    <a:pt x="0" y="0"/>
                  </a:moveTo>
                  <a:lnTo>
                    <a:pt x="386334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440180" y="3668268"/>
              <a:ext cx="2383790" cy="279400"/>
            </a:xfrm>
            <a:custGeom>
              <a:avLst/>
              <a:gdLst/>
              <a:ahLst/>
              <a:cxnLst/>
              <a:rect l="l" t="t" r="r" b="b"/>
              <a:pathLst>
                <a:path w="2383790" h="279400">
                  <a:moveTo>
                    <a:pt x="1612392" y="278891"/>
                  </a:moveTo>
                  <a:lnTo>
                    <a:pt x="2383535" y="278891"/>
                  </a:lnTo>
                </a:path>
                <a:path w="2383790" h="279400">
                  <a:moveTo>
                    <a:pt x="0" y="0"/>
                  </a:moveTo>
                  <a:lnTo>
                    <a:pt x="475488" y="0"/>
                  </a:lnTo>
                </a:path>
                <a:path w="2383790" h="279400">
                  <a:moveTo>
                    <a:pt x="908304" y="0"/>
                  </a:moveTo>
                  <a:lnTo>
                    <a:pt x="102412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440180" y="3385565"/>
              <a:ext cx="3863340" cy="5080"/>
            </a:xfrm>
            <a:custGeom>
              <a:avLst/>
              <a:gdLst/>
              <a:ahLst/>
              <a:cxnLst/>
              <a:rect l="l" t="t" r="r" b="b"/>
              <a:pathLst>
                <a:path w="3863340" h="5079">
                  <a:moveTo>
                    <a:pt x="0" y="4572"/>
                  </a:moveTo>
                  <a:lnTo>
                    <a:pt x="3863340" y="4572"/>
                  </a:lnTo>
                </a:path>
                <a:path w="3863340" h="5079">
                  <a:moveTo>
                    <a:pt x="0" y="0"/>
                  </a:moveTo>
                  <a:lnTo>
                    <a:pt x="3863340" y="0"/>
                  </a:lnTo>
                </a:path>
              </a:pathLst>
            </a:custGeom>
            <a:ln w="457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915668" y="3387852"/>
              <a:ext cx="433070" cy="492759"/>
            </a:xfrm>
            <a:custGeom>
              <a:avLst/>
              <a:gdLst/>
              <a:ahLst/>
              <a:cxnLst/>
              <a:rect l="l" t="t" r="r" b="b"/>
              <a:pathLst>
                <a:path w="433069" h="492760">
                  <a:moveTo>
                    <a:pt x="0" y="492252"/>
                  </a:moveTo>
                  <a:lnTo>
                    <a:pt x="432816" y="492252"/>
                  </a:lnTo>
                  <a:lnTo>
                    <a:pt x="432816" y="0"/>
                  </a:lnTo>
                  <a:lnTo>
                    <a:pt x="0" y="0"/>
                  </a:lnTo>
                  <a:lnTo>
                    <a:pt x="0" y="49225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898647" y="3668268"/>
              <a:ext cx="2405380" cy="0"/>
            </a:xfrm>
            <a:custGeom>
              <a:avLst/>
              <a:gdLst/>
              <a:ahLst/>
              <a:cxnLst/>
              <a:rect l="l" t="t" r="r" b="b"/>
              <a:pathLst>
                <a:path w="2405379">
                  <a:moveTo>
                    <a:pt x="0" y="0"/>
                  </a:moveTo>
                  <a:lnTo>
                    <a:pt x="240487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464308" y="3528059"/>
              <a:ext cx="434340" cy="352425"/>
            </a:xfrm>
            <a:custGeom>
              <a:avLst/>
              <a:gdLst/>
              <a:ahLst/>
              <a:cxnLst/>
              <a:rect l="l" t="t" r="r" b="b"/>
              <a:pathLst>
                <a:path w="434339" h="352425">
                  <a:moveTo>
                    <a:pt x="0" y="352044"/>
                  </a:moveTo>
                  <a:lnTo>
                    <a:pt x="434340" y="352044"/>
                  </a:lnTo>
                  <a:lnTo>
                    <a:pt x="434340" y="0"/>
                  </a:lnTo>
                  <a:lnTo>
                    <a:pt x="0" y="0"/>
                  </a:lnTo>
                  <a:lnTo>
                    <a:pt x="0" y="35204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440180" y="3108959"/>
              <a:ext cx="3863340" cy="0"/>
            </a:xfrm>
            <a:custGeom>
              <a:avLst/>
              <a:gdLst/>
              <a:ahLst/>
              <a:cxnLst/>
              <a:rect l="l" t="t" r="r" b="b"/>
              <a:pathLst>
                <a:path w="3863340">
                  <a:moveTo>
                    <a:pt x="0" y="0"/>
                  </a:moveTo>
                  <a:lnTo>
                    <a:pt x="386334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453384" y="3086100"/>
              <a:ext cx="0" cy="2260600"/>
            </a:xfrm>
            <a:custGeom>
              <a:avLst/>
              <a:gdLst/>
              <a:ahLst/>
              <a:cxnLst/>
              <a:rect l="l" t="t" r="r" b="b"/>
              <a:pathLst>
                <a:path h="2260600">
                  <a:moveTo>
                    <a:pt x="0" y="0"/>
                  </a:moveTo>
                  <a:lnTo>
                    <a:pt x="0" y="2260447"/>
                  </a:lnTo>
                </a:path>
              </a:pathLst>
            </a:custGeom>
            <a:ln w="914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81600" y="394716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823715" y="3880104"/>
              <a:ext cx="1358265" cy="341630"/>
            </a:xfrm>
            <a:custGeom>
              <a:avLst/>
              <a:gdLst/>
              <a:ahLst/>
              <a:cxnLst/>
              <a:rect l="l" t="t" r="r" b="b"/>
              <a:pathLst>
                <a:path w="1358264" h="341629">
                  <a:moveTo>
                    <a:pt x="0" y="341376"/>
                  </a:moveTo>
                  <a:lnTo>
                    <a:pt x="1357884" y="341376"/>
                  </a:lnTo>
                  <a:lnTo>
                    <a:pt x="1357884" y="0"/>
                  </a:lnTo>
                  <a:lnTo>
                    <a:pt x="0" y="0"/>
                  </a:lnTo>
                  <a:lnTo>
                    <a:pt x="0" y="341376"/>
                  </a:lnTo>
                  <a:close/>
                </a:path>
              </a:pathLst>
            </a:custGeom>
            <a:ln w="6096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440180" y="3947160"/>
              <a:ext cx="312420" cy="0"/>
            </a:xfrm>
            <a:custGeom>
              <a:avLst/>
              <a:gdLst/>
              <a:ahLst/>
              <a:cxnLst/>
              <a:rect l="l" t="t" r="r" b="b"/>
              <a:pathLst>
                <a:path w="312419">
                  <a:moveTo>
                    <a:pt x="0" y="0"/>
                  </a:moveTo>
                  <a:lnTo>
                    <a:pt x="312419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34062" y="3239798"/>
            <a:ext cx="373239" cy="2824328"/>
          </a:xfrm>
          <a:prstGeom prst="rect">
            <a:avLst/>
          </a:prstGeom>
        </p:spPr>
        <p:txBody>
          <a:bodyPr vert="horz" wrap="square" lIns="0" tIns="53622" rIns="0" bIns="0" rtlCol="0">
            <a:spAutoFit/>
          </a:bodyPr>
          <a:lstStyle/>
          <a:p>
            <a:pPr marR="7761" algn="r">
              <a:spcBef>
                <a:spcPts val="422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  <a:p>
            <a:pPr marR="7761" algn="r">
              <a:spcBef>
                <a:spcPts val="317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  <a:p>
            <a:pPr marR="7761" algn="r">
              <a:spcBef>
                <a:spcPts val="317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  <a:p>
            <a:pPr marR="7055" algn="r">
              <a:spcBef>
                <a:spcPts val="311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7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  <a:p>
            <a:pPr marR="5644" algn="r">
              <a:spcBef>
                <a:spcPts val="316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80</a:t>
            </a:r>
            <a:endParaRPr sz="1778">
              <a:latin typeface="Calibri"/>
              <a:cs typeface="Calibri"/>
            </a:endParaRPr>
          </a:p>
          <a:p>
            <a:pPr marR="5644" algn="r">
              <a:spcBef>
                <a:spcPts val="311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60</a:t>
            </a:r>
            <a:endParaRPr sz="1778">
              <a:latin typeface="Calibri"/>
              <a:cs typeface="Calibri"/>
            </a:endParaRPr>
          </a:p>
          <a:p>
            <a:pPr marR="5644" algn="r">
              <a:spcBef>
                <a:spcPts val="311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40</a:t>
            </a:r>
            <a:endParaRPr sz="1778">
              <a:latin typeface="Calibri"/>
              <a:cs typeface="Calibri"/>
            </a:endParaRPr>
          </a:p>
          <a:p>
            <a:pPr marR="5644" algn="r">
              <a:spcBef>
                <a:spcPts val="317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1778">
              <a:latin typeface="Calibri"/>
              <a:cs typeface="Calibri"/>
            </a:endParaRPr>
          </a:p>
          <a:p>
            <a:pPr marR="7055" algn="r">
              <a:spcBef>
                <a:spcPts val="316"/>
              </a:spcBef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7489" y="6060553"/>
            <a:ext cx="8590843" cy="731682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2129345">
              <a:spcBef>
                <a:spcPts val="106"/>
              </a:spcBef>
              <a:tabLst>
                <a:tab pos="4275624" algn="l"/>
                <a:tab pos="7776556" algn="l"/>
              </a:tabLst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Batch</a:t>
            </a:r>
            <a:r>
              <a:rPr sz="1778" spc="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110	Batch</a:t>
            </a:r>
            <a:r>
              <a:rPr sz="1778" spc="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120	Batch</a:t>
            </a:r>
            <a:r>
              <a:rPr sz="1778" spc="-6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40</a:t>
            </a:r>
            <a:endParaRPr sz="1778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1556">
              <a:latin typeface="Calibri"/>
              <a:cs typeface="Calibri"/>
            </a:endParaRPr>
          </a:p>
          <a:p>
            <a:pPr marL="14111">
              <a:spcBef>
                <a:spcPts val="6"/>
              </a:spcBef>
            </a:pP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OC-Caffe</a:t>
            </a:r>
            <a:r>
              <a:rPr sz="1333" b="1" spc="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will</a:t>
            </a:r>
            <a:r>
              <a:rPr sz="1333" b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dirty="0">
                <a:solidFill>
                  <a:srgbClr val="505050"/>
                </a:solidFill>
                <a:latin typeface="Trebuchet MS"/>
                <a:cs typeface="Trebuchet MS"/>
              </a:rPr>
              <a:t>be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spc="-11" dirty="0">
                <a:solidFill>
                  <a:srgbClr val="505050"/>
                </a:solidFill>
                <a:latin typeface="Trebuchet MS"/>
                <a:cs typeface="Trebuchet MS"/>
              </a:rPr>
              <a:t>released</a:t>
            </a:r>
            <a:r>
              <a:rPr sz="1333" b="1" spc="39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dirty="0">
                <a:solidFill>
                  <a:srgbClr val="505050"/>
                </a:solidFill>
                <a:latin typeface="Trebuchet MS"/>
                <a:cs typeface="Trebuchet MS"/>
              </a:rPr>
              <a:t>by the</a:t>
            </a:r>
            <a:r>
              <a:rPr sz="1333" b="1" spc="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HiDL</a:t>
            </a:r>
            <a:r>
              <a:rPr sz="1333" b="1" spc="-5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spc="-22" dirty="0">
                <a:solidFill>
                  <a:srgbClr val="505050"/>
                </a:solidFill>
                <a:latin typeface="Trebuchet MS"/>
                <a:cs typeface="Trebuchet MS"/>
              </a:rPr>
              <a:t>Team@OSU:</a:t>
            </a:r>
            <a:r>
              <a:rPr sz="1333" b="1" spc="39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u="sng" spc="-6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Trebuchet MS"/>
                <a:cs typeface="Trebuchet MS"/>
                <a:hlinkClick r:id="rId3"/>
              </a:rPr>
              <a:t>hidl.cse.ohio-state.edu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,</a:t>
            </a:r>
            <a:r>
              <a:rPr sz="1333" b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u="sng" spc="-6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Trebuchet MS"/>
                <a:cs typeface="Trebuchet MS"/>
                <a:hlinkClick r:id="rId4"/>
              </a:rPr>
              <a:t>mvapich.cse.ohio-state.edu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2536" y="4171399"/>
            <a:ext cx="233334" cy="105551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Ima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g</a:t>
            </a: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es</a:t>
            </a:r>
            <a:r>
              <a:rPr sz="1778" spc="-50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sec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069252" y="3005667"/>
            <a:ext cx="124178" cy="124178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" name="object 52"/>
          <p:cNvSpPr/>
          <p:nvPr/>
        </p:nvSpPr>
        <p:spPr>
          <a:xfrm>
            <a:off x="3613572" y="3005667"/>
            <a:ext cx="124178" cy="124178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" name="object 53"/>
          <p:cNvSpPr txBox="1"/>
          <p:nvPr/>
        </p:nvSpPr>
        <p:spPr>
          <a:xfrm>
            <a:off x="1426209" y="2252690"/>
            <a:ext cx="3749322" cy="930433"/>
          </a:xfrm>
          <a:prstGeom prst="rect">
            <a:avLst/>
          </a:prstGeom>
        </p:spPr>
        <p:txBody>
          <a:bodyPr vert="horz" wrap="square" lIns="0" tIns="189089" rIns="0" bIns="0" rtlCol="0">
            <a:spAutoFit/>
          </a:bodyPr>
          <a:lstStyle/>
          <a:p>
            <a:pPr marL="14111">
              <a:spcBef>
                <a:spcPts val="1489"/>
              </a:spcBef>
            </a:pPr>
            <a:r>
              <a:rPr sz="2111" spc="6" dirty="0">
                <a:solidFill>
                  <a:srgbClr val="585858"/>
                </a:solidFill>
                <a:latin typeface="Calibri"/>
                <a:cs typeface="Calibri"/>
              </a:rPr>
              <a:t>VGG19</a:t>
            </a:r>
            <a:r>
              <a:rPr sz="2111" spc="-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111" dirty="0">
                <a:solidFill>
                  <a:srgbClr val="585858"/>
                </a:solidFill>
                <a:latin typeface="Calibri"/>
                <a:cs typeface="Calibri"/>
              </a:rPr>
              <a:t>training</a:t>
            </a:r>
            <a:r>
              <a:rPr sz="2111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111" spc="6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2111" spc="-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111" spc="11" dirty="0">
                <a:solidFill>
                  <a:srgbClr val="585858"/>
                </a:solidFill>
                <a:latin typeface="Calibri"/>
                <a:cs typeface="Calibri"/>
              </a:rPr>
              <a:t>1xV100</a:t>
            </a:r>
            <a:r>
              <a:rPr sz="2111" dirty="0">
                <a:solidFill>
                  <a:srgbClr val="585858"/>
                </a:solidFill>
                <a:latin typeface="Calibri"/>
                <a:cs typeface="Calibri"/>
              </a:rPr>
              <a:t> (16GB)</a:t>
            </a:r>
            <a:endParaRPr sz="2111">
              <a:latin typeface="Calibri"/>
              <a:cs typeface="Calibri"/>
            </a:endParaRPr>
          </a:p>
          <a:p>
            <a:pPr marL="823375">
              <a:spcBef>
                <a:spcPts val="1128"/>
              </a:spcBef>
              <a:tabLst>
                <a:tab pos="2367115" algn="l"/>
              </a:tabLst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Caffe</a:t>
            </a:r>
            <a:r>
              <a:rPr sz="1778" spc="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(BVLC)	OC-Caffe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51960" y="4313767"/>
            <a:ext cx="150212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07949">
              <a:spcBef>
                <a:spcPts val="111"/>
              </a:spcBef>
            </a:pPr>
            <a:r>
              <a:rPr sz="2000" spc="-11" dirty="0">
                <a:latin typeface="Trebuchet MS"/>
                <a:cs typeface="Trebuchet MS"/>
              </a:rPr>
              <a:t>out-of-core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47333" y="4311226"/>
            <a:ext cx="1444978" cy="379589"/>
          </a:xfrm>
          <a:custGeom>
            <a:avLst/>
            <a:gdLst/>
            <a:ahLst/>
            <a:cxnLst/>
            <a:rect l="l" t="t" r="r" b="b"/>
            <a:pathLst>
              <a:path w="1300480" h="341629">
                <a:moveTo>
                  <a:pt x="0" y="341376"/>
                </a:moveTo>
                <a:lnTo>
                  <a:pt x="1299972" y="341376"/>
                </a:lnTo>
                <a:lnTo>
                  <a:pt x="1299972" y="0"/>
                </a:lnTo>
                <a:lnTo>
                  <a:pt x="0" y="0"/>
                </a:lnTo>
                <a:lnTo>
                  <a:pt x="0" y="341376"/>
                </a:lnTo>
                <a:close/>
              </a:path>
            </a:pathLst>
          </a:custGeom>
          <a:ln w="6095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" name="object 56"/>
          <p:cNvSpPr txBox="1"/>
          <p:nvPr/>
        </p:nvSpPr>
        <p:spPr>
          <a:xfrm>
            <a:off x="1950720" y="4313767"/>
            <a:ext cx="143792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05832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in-memory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48426" y="4313767"/>
            <a:ext cx="150212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07949">
              <a:spcBef>
                <a:spcPts val="111"/>
              </a:spcBef>
            </a:pPr>
            <a:r>
              <a:rPr sz="2000" spc="-11" dirty="0">
                <a:latin typeface="Trebuchet MS"/>
                <a:cs typeface="Trebuchet MS"/>
              </a:rPr>
              <a:t>out-of-core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543799" y="4311226"/>
            <a:ext cx="1444978" cy="379589"/>
          </a:xfrm>
          <a:custGeom>
            <a:avLst/>
            <a:gdLst/>
            <a:ahLst/>
            <a:cxnLst/>
            <a:rect l="l" t="t" r="r" b="b"/>
            <a:pathLst>
              <a:path w="1300479" h="341629">
                <a:moveTo>
                  <a:pt x="0" y="341376"/>
                </a:moveTo>
                <a:lnTo>
                  <a:pt x="1299972" y="341376"/>
                </a:lnTo>
                <a:lnTo>
                  <a:pt x="1299972" y="0"/>
                </a:lnTo>
                <a:lnTo>
                  <a:pt x="0" y="0"/>
                </a:lnTo>
                <a:lnTo>
                  <a:pt x="0" y="341376"/>
                </a:lnTo>
                <a:close/>
              </a:path>
            </a:pathLst>
          </a:custGeom>
          <a:ln w="6095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" name="object 59"/>
          <p:cNvSpPr txBox="1"/>
          <p:nvPr/>
        </p:nvSpPr>
        <p:spPr>
          <a:xfrm>
            <a:off x="7547187" y="4313767"/>
            <a:ext cx="143792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06538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in-memory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457267" y="3429000"/>
            <a:ext cx="0" cy="2511778"/>
          </a:xfrm>
          <a:custGeom>
            <a:avLst/>
            <a:gdLst/>
            <a:ahLst/>
            <a:cxnLst/>
            <a:rect l="l" t="t" r="r" b="b"/>
            <a:pathLst>
              <a:path h="2260600">
                <a:moveTo>
                  <a:pt x="0" y="0"/>
                </a:moveTo>
                <a:lnTo>
                  <a:pt x="0" y="2260447"/>
                </a:lnTo>
              </a:path>
            </a:pathLst>
          </a:custGeom>
          <a:ln w="9144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20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7900" y="697082"/>
            <a:ext cx="5157611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CONCURRENT</a:t>
            </a:r>
            <a:r>
              <a:rPr spc="-78" dirty="0"/>
              <a:t> </a:t>
            </a:r>
            <a:r>
              <a:rPr spc="-6" dirty="0"/>
              <a:t>ACCESS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121535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252313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17617" y="2810369"/>
            <a:ext cx="979311" cy="572204"/>
          </a:xfrm>
          <a:custGeom>
            <a:avLst/>
            <a:gdLst/>
            <a:ahLst/>
            <a:cxnLst/>
            <a:rect l="l" t="t" r="r" b="b"/>
            <a:pathLst>
              <a:path w="881379" h="514985">
                <a:moveTo>
                  <a:pt x="772758" y="474418"/>
                </a:moveTo>
                <a:lnTo>
                  <a:pt x="753871" y="507491"/>
                </a:lnTo>
                <a:lnTo>
                  <a:pt x="881380" y="514603"/>
                </a:lnTo>
                <a:lnTo>
                  <a:pt x="860890" y="483869"/>
                </a:lnTo>
                <a:lnTo>
                  <a:pt x="789305" y="483869"/>
                </a:lnTo>
                <a:lnTo>
                  <a:pt x="772758" y="474418"/>
                </a:lnTo>
                <a:close/>
              </a:path>
              <a:path w="881379" h="514985">
                <a:moveTo>
                  <a:pt x="791631" y="441371"/>
                </a:moveTo>
                <a:lnTo>
                  <a:pt x="772758" y="474418"/>
                </a:lnTo>
                <a:lnTo>
                  <a:pt x="789305" y="483869"/>
                </a:lnTo>
                <a:lnTo>
                  <a:pt x="808228" y="450849"/>
                </a:lnTo>
                <a:lnTo>
                  <a:pt x="791631" y="441371"/>
                </a:lnTo>
                <a:close/>
              </a:path>
              <a:path w="881379" h="514985">
                <a:moveTo>
                  <a:pt x="810514" y="408304"/>
                </a:moveTo>
                <a:lnTo>
                  <a:pt x="791631" y="441371"/>
                </a:lnTo>
                <a:lnTo>
                  <a:pt x="808228" y="450849"/>
                </a:lnTo>
                <a:lnTo>
                  <a:pt x="789305" y="483869"/>
                </a:lnTo>
                <a:lnTo>
                  <a:pt x="860890" y="483869"/>
                </a:lnTo>
                <a:lnTo>
                  <a:pt x="810514" y="408304"/>
                </a:lnTo>
                <a:close/>
              </a:path>
              <a:path w="881379" h="514985">
                <a:moveTo>
                  <a:pt x="18795" y="0"/>
                </a:moveTo>
                <a:lnTo>
                  <a:pt x="0" y="33019"/>
                </a:lnTo>
                <a:lnTo>
                  <a:pt x="772758" y="474418"/>
                </a:lnTo>
                <a:lnTo>
                  <a:pt x="791631" y="441371"/>
                </a:lnTo>
                <a:lnTo>
                  <a:pt x="18795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406092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7747846" y="3335019"/>
            <a:ext cx="982132" cy="1992488"/>
          </a:xfrm>
          <a:custGeom>
            <a:avLst/>
            <a:gdLst/>
            <a:ahLst/>
            <a:cxnLst/>
            <a:rect l="l" t="t" r="r" b="b"/>
            <a:pathLst>
              <a:path w="883920" h="1793239">
                <a:moveTo>
                  <a:pt x="877443" y="475996"/>
                </a:moveTo>
                <a:lnTo>
                  <a:pt x="113334" y="40068"/>
                </a:lnTo>
                <a:lnTo>
                  <a:pt x="118732" y="30607"/>
                </a:lnTo>
                <a:lnTo>
                  <a:pt x="132207" y="6985"/>
                </a:lnTo>
                <a:lnTo>
                  <a:pt x="4572" y="0"/>
                </a:lnTo>
                <a:lnTo>
                  <a:pt x="75565" y="106299"/>
                </a:lnTo>
                <a:lnTo>
                  <a:pt x="94424" y="73215"/>
                </a:lnTo>
                <a:lnTo>
                  <a:pt x="858520" y="509143"/>
                </a:lnTo>
                <a:lnTo>
                  <a:pt x="877443" y="475996"/>
                </a:lnTo>
                <a:close/>
              </a:path>
              <a:path w="883920" h="1793239">
                <a:moveTo>
                  <a:pt x="883539" y="1771777"/>
                </a:moveTo>
                <a:lnTo>
                  <a:pt x="79082" y="561657"/>
                </a:lnTo>
                <a:lnTo>
                  <a:pt x="102844" y="545846"/>
                </a:lnTo>
                <a:lnTo>
                  <a:pt x="110871" y="540512"/>
                </a:lnTo>
                <a:lnTo>
                  <a:pt x="0" y="477012"/>
                </a:lnTo>
                <a:lnTo>
                  <a:pt x="15621" y="603885"/>
                </a:lnTo>
                <a:lnTo>
                  <a:pt x="47358" y="582777"/>
                </a:lnTo>
                <a:lnTo>
                  <a:pt x="851916" y="1792859"/>
                </a:lnTo>
                <a:lnTo>
                  <a:pt x="883539" y="177177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5" name="object 15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21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">
              <a:lnSpc>
                <a:spcPts val="4761"/>
              </a:lnSpc>
              <a:spcBef>
                <a:spcPts val="111"/>
              </a:spcBef>
            </a:pPr>
            <a:r>
              <a:rPr dirty="0"/>
              <a:t>CONCURRENT</a:t>
            </a:r>
            <a:r>
              <a:rPr spc="-72" dirty="0"/>
              <a:t> </a:t>
            </a:r>
            <a:r>
              <a:rPr spc="-6" dirty="0"/>
              <a:t>ACCESS</a:t>
            </a:r>
          </a:p>
          <a:p>
            <a:pPr marL="4939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Exclusive</a:t>
            </a:r>
            <a:r>
              <a:rPr sz="2667" b="0" spc="-44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Access*</a:t>
            </a:r>
            <a:endParaRPr sz="2667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121535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252313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17617" y="2810369"/>
            <a:ext cx="979311" cy="572204"/>
          </a:xfrm>
          <a:custGeom>
            <a:avLst/>
            <a:gdLst/>
            <a:ahLst/>
            <a:cxnLst/>
            <a:rect l="l" t="t" r="r" b="b"/>
            <a:pathLst>
              <a:path w="881379" h="514985">
                <a:moveTo>
                  <a:pt x="772758" y="474418"/>
                </a:moveTo>
                <a:lnTo>
                  <a:pt x="753871" y="507491"/>
                </a:lnTo>
                <a:lnTo>
                  <a:pt x="881380" y="514603"/>
                </a:lnTo>
                <a:lnTo>
                  <a:pt x="860890" y="483869"/>
                </a:lnTo>
                <a:lnTo>
                  <a:pt x="789305" y="483869"/>
                </a:lnTo>
                <a:lnTo>
                  <a:pt x="772758" y="474418"/>
                </a:lnTo>
                <a:close/>
              </a:path>
              <a:path w="881379" h="514985">
                <a:moveTo>
                  <a:pt x="791631" y="441371"/>
                </a:moveTo>
                <a:lnTo>
                  <a:pt x="772758" y="474418"/>
                </a:lnTo>
                <a:lnTo>
                  <a:pt x="789305" y="483869"/>
                </a:lnTo>
                <a:lnTo>
                  <a:pt x="808228" y="450849"/>
                </a:lnTo>
                <a:lnTo>
                  <a:pt x="791631" y="441371"/>
                </a:lnTo>
                <a:close/>
              </a:path>
              <a:path w="881379" h="514985">
                <a:moveTo>
                  <a:pt x="810514" y="408304"/>
                </a:moveTo>
                <a:lnTo>
                  <a:pt x="791631" y="441371"/>
                </a:lnTo>
                <a:lnTo>
                  <a:pt x="808228" y="450849"/>
                </a:lnTo>
                <a:lnTo>
                  <a:pt x="789305" y="483869"/>
                </a:lnTo>
                <a:lnTo>
                  <a:pt x="860890" y="483869"/>
                </a:lnTo>
                <a:lnTo>
                  <a:pt x="810514" y="408304"/>
                </a:lnTo>
                <a:close/>
              </a:path>
              <a:path w="881379" h="514985">
                <a:moveTo>
                  <a:pt x="18795" y="0"/>
                </a:moveTo>
                <a:lnTo>
                  <a:pt x="0" y="33019"/>
                </a:lnTo>
                <a:lnTo>
                  <a:pt x="772758" y="474418"/>
                </a:lnTo>
                <a:lnTo>
                  <a:pt x="791631" y="441371"/>
                </a:lnTo>
                <a:lnTo>
                  <a:pt x="18795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11" name="object 11"/>
          <p:cNvGrpSpPr/>
          <p:nvPr/>
        </p:nvGrpSpPr>
        <p:grpSpPr>
          <a:xfrm>
            <a:off x="6400871" y="2049003"/>
            <a:ext cx="3731683" cy="4085167"/>
            <a:chOff x="5760783" y="1844103"/>
            <a:chExt cx="3358515" cy="3676650"/>
          </a:xfrm>
        </p:grpSpPr>
        <p:sp>
          <p:nvSpPr>
            <p:cNvPr id="12" name="object 12"/>
            <p:cNvSpPr/>
            <p:nvPr/>
          </p:nvSpPr>
          <p:spPr>
            <a:xfrm>
              <a:off x="5770245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09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765546" y="2797048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2025"/>
                  </a:moveTo>
                  <a:lnTo>
                    <a:pt x="1410334" y="462025"/>
                  </a:lnTo>
                </a:path>
                <a:path w="1410334" h="1838325">
                  <a:moveTo>
                    <a:pt x="0" y="919099"/>
                  </a:moveTo>
                  <a:lnTo>
                    <a:pt x="1410334" y="919099"/>
                  </a:lnTo>
                </a:path>
                <a:path w="1410334" h="1838325">
                  <a:moveTo>
                    <a:pt x="0" y="1376299"/>
                  </a:moveTo>
                  <a:lnTo>
                    <a:pt x="1410334" y="1376299"/>
                  </a:lnTo>
                </a:path>
                <a:path w="1410334" h="1838325">
                  <a:moveTo>
                    <a:pt x="4699" y="0"/>
                  </a:moveTo>
                  <a:lnTo>
                    <a:pt x="4699" y="1838198"/>
                  </a:lnTo>
                </a:path>
                <a:path w="1410334" h="1838325">
                  <a:moveTo>
                    <a:pt x="1405635" y="0"/>
                  </a:moveTo>
                  <a:lnTo>
                    <a:pt x="1405635" y="1838198"/>
                  </a:lnTo>
                </a:path>
                <a:path w="1410334" h="1838325">
                  <a:moveTo>
                    <a:pt x="0" y="4825"/>
                  </a:moveTo>
                  <a:lnTo>
                    <a:pt x="1410334" y="4825"/>
                  </a:lnTo>
                </a:path>
                <a:path w="1410334" h="1838325">
                  <a:moveTo>
                    <a:pt x="0" y="1833499"/>
                  </a:moveTo>
                  <a:lnTo>
                    <a:pt x="1410334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708773" y="3225063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703947" y="3225165"/>
              <a:ext cx="1410970" cy="457200"/>
            </a:xfrm>
            <a:custGeom>
              <a:avLst/>
              <a:gdLst/>
              <a:ahLst/>
              <a:cxnLst/>
              <a:rect l="l" t="t" r="r" b="b"/>
              <a:pathLst>
                <a:path w="1410970" h="457200">
                  <a:moveTo>
                    <a:pt x="0" y="0"/>
                  </a:moveTo>
                  <a:lnTo>
                    <a:pt x="1410461" y="0"/>
                  </a:lnTo>
                </a:path>
                <a:path w="1410970" h="457200">
                  <a:moveTo>
                    <a:pt x="0" y="457073"/>
                  </a:moveTo>
                  <a:lnTo>
                    <a:pt x="1410461" y="4570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708773" y="4596625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703947" y="1848866"/>
              <a:ext cx="1410970" cy="3667125"/>
            </a:xfrm>
            <a:custGeom>
              <a:avLst/>
              <a:gdLst/>
              <a:ahLst/>
              <a:cxnLst/>
              <a:rect l="l" t="t" r="r" b="b"/>
              <a:pathLst>
                <a:path w="1410970" h="3667125">
                  <a:moveTo>
                    <a:pt x="0" y="3204933"/>
                  </a:moveTo>
                  <a:lnTo>
                    <a:pt x="1410461" y="3204933"/>
                  </a:lnTo>
                </a:path>
                <a:path w="1410970" h="3667125">
                  <a:moveTo>
                    <a:pt x="0" y="919099"/>
                  </a:moveTo>
                  <a:lnTo>
                    <a:pt x="1410461" y="919099"/>
                  </a:lnTo>
                </a:path>
                <a:path w="1410970" h="3667125">
                  <a:moveTo>
                    <a:pt x="0" y="2290572"/>
                  </a:moveTo>
                  <a:lnTo>
                    <a:pt x="1410461" y="2290572"/>
                  </a:lnTo>
                </a:path>
                <a:path w="1410970" h="3667125">
                  <a:moveTo>
                    <a:pt x="4825" y="0"/>
                  </a:moveTo>
                  <a:lnTo>
                    <a:pt x="4825" y="3666871"/>
                  </a:lnTo>
                </a:path>
                <a:path w="1410970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970" h="3667125">
                  <a:moveTo>
                    <a:pt x="0" y="4699"/>
                  </a:moveTo>
                  <a:lnTo>
                    <a:pt x="1410461" y="4699"/>
                  </a:lnTo>
                </a:path>
                <a:path w="1410970" h="3667125">
                  <a:moveTo>
                    <a:pt x="0" y="3662108"/>
                  </a:moveTo>
                  <a:lnTo>
                    <a:pt x="1410461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65302" y="2567516"/>
            <a:ext cx="1556456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8268">
              <a:spcBef>
                <a:spcPts val="750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65302" y="3583515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65302" y="5107375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47846" y="3335019"/>
            <a:ext cx="982132" cy="1992488"/>
          </a:xfrm>
          <a:custGeom>
            <a:avLst/>
            <a:gdLst/>
            <a:ahLst/>
            <a:cxnLst/>
            <a:rect l="l" t="t" r="r" b="b"/>
            <a:pathLst>
              <a:path w="883920" h="1793239">
                <a:moveTo>
                  <a:pt x="877443" y="475996"/>
                </a:moveTo>
                <a:lnTo>
                  <a:pt x="113334" y="40068"/>
                </a:lnTo>
                <a:lnTo>
                  <a:pt x="118732" y="30607"/>
                </a:lnTo>
                <a:lnTo>
                  <a:pt x="132207" y="6985"/>
                </a:lnTo>
                <a:lnTo>
                  <a:pt x="4572" y="0"/>
                </a:lnTo>
                <a:lnTo>
                  <a:pt x="75565" y="106299"/>
                </a:lnTo>
                <a:lnTo>
                  <a:pt x="94424" y="73215"/>
                </a:lnTo>
                <a:lnTo>
                  <a:pt x="858520" y="509143"/>
                </a:lnTo>
                <a:lnTo>
                  <a:pt x="877443" y="475996"/>
                </a:lnTo>
                <a:close/>
              </a:path>
              <a:path w="883920" h="1793239">
                <a:moveTo>
                  <a:pt x="883539" y="1771777"/>
                </a:moveTo>
                <a:lnTo>
                  <a:pt x="79082" y="561657"/>
                </a:lnTo>
                <a:lnTo>
                  <a:pt x="102844" y="545846"/>
                </a:lnTo>
                <a:lnTo>
                  <a:pt x="110871" y="540512"/>
                </a:lnTo>
                <a:lnTo>
                  <a:pt x="0" y="477012"/>
                </a:lnTo>
                <a:lnTo>
                  <a:pt x="15621" y="603885"/>
                </a:lnTo>
                <a:lnTo>
                  <a:pt x="47358" y="582777"/>
                </a:lnTo>
                <a:lnTo>
                  <a:pt x="851916" y="1792859"/>
                </a:lnTo>
                <a:lnTo>
                  <a:pt x="883539" y="177177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3" name="object 23"/>
          <p:cNvSpPr/>
          <p:nvPr/>
        </p:nvSpPr>
        <p:spPr>
          <a:xfrm>
            <a:off x="1526541" y="3789679"/>
            <a:ext cx="837494" cy="127000"/>
          </a:xfrm>
          <a:custGeom>
            <a:avLst/>
            <a:gdLst/>
            <a:ahLst/>
            <a:cxnLst/>
            <a:rect l="l" t="t" r="r" b="b"/>
            <a:pathLst>
              <a:path w="753744" h="114300">
                <a:moveTo>
                  <a:pt x="639444" y="0"/>
                </a:moveTo>
                <a:lnTo>
                  <a:pt x="639444" y="114300"/>
                </a:lnTo>
                <a:lnTo>
                  <a:pt x="715644" y="76200"/>
                </a:lnTo>
                <a:lnTo>
                  <a:pt x="658494" y="76200"/>
                </a:lnTo>
                <a:lnTo>
                  <a:pt x="658494" y="38100"/>
                </a:lnTo>
                <a:lnTo>
                  <a:pt x="715644" y="38100"/>
                </a:lnTo>
                <a:lnTo>
                  <a:pt x="639444" y="0"/>
                </a:lnTo>
                <a:close/>
              </a:path>
              <a:path w="753744" h="114300">
                <a:moveTo>
                  <a:pt x="63944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39444" y="76200"/>
                </a:lnTo>
                <a:lnTo>
                  <a:pt x="639444" y="38100"/>
                </a:lnTo>
                <a:close/>
              </a:path>
              <a:path w="753744" h="114300">
                <a:moveTo>
                  <a:pt x="715644" y="38100"/>
                </a:moveTo>
                <a:lnTo>
                  <a:pt x="658494" y="38100"/>
                </a:lnTo>
                <a:lnTo>
                  <a:pt x="658494" y="76200"/>
                </a:lnTo>
                <a:lnTo>
                  <a:pt x="715644" y="76200"/>
                </a:lnTo>
                <a:lnTo>
                  <a:pt x="753744" y="57150"/>
                </a:lnTo>
                <a:lnTo>
                  <a:pt x="71564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4" name="object 24"/>
          <p:cNvSpPr txBox="1"/>
          <p:nvPr/>
        </p:nvSpPr>
        <p:spPr>
          <a:xfrm>
            <a:off x="260886" y="3064736"/>
            <a:ext cx="1716617" cy="69463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47977">
              <a:lnSpc>
                <a:spcPts val="1772"/>
              </a:lnSpc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atomicAdd_system</a:t>
            </a:r>
            <a:endParaRPr sz="1556">
              <a:latin typeface="Trebuchet MS"/>
              <a:cs typeface="Trebuchet MS"/>
            </a:endParaRPr>
          </a:p>
          <a:p>
            <a:pPr marL="14111">
              <a:lnSpc>
                <a:spcPts val="1683"/>
              </a:lnSpc>
            </a:pPr>
            <a:r>
              <a:rPr sz="1556" spc="-6" dirty="0">
                <a:latin typeface="Trebuchet MS"/>
                <a:cs typeface="Trebuchet MS"/>
              </a:rPr>
              <a:t>(addr2,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1)</a:t>
            </a:r>
            <a:endParaRPr sz="1556">
              <a:latin typeface="Trebuchet MS"/>
              <a:cs typeface="Trebuchet MS"/>
            </a:endParaRPr>
          </a:p>
          <a:p>
            <a:pPr marL="522106">
              <a:lnSpc>
                <a:spcPts val="1772"/>
              </a:lnSpc>
            </a:pPr>
            <a:r>
              <a:rPr sz="1556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1556" spc="-4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01675" y="3064736"/>
            <a:ext cx="1742017" cy="69463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73377">
              <a:lnSpc>
                <a:spcPts val="1772"/>
              </a:lnSpc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atomicAdd_system</a:t>
            </a:r>
            <a:endParaRPr sz="1556">
              <a:latin typeface="Trebuchet MS"/>
              <a:cs typeface="Trebuchet MS"/>
            </a:endParaRPr>
          </a:p>
          <a:p>
            <a:pPr marL="14111">
              <a:lnSpc>
                <a:spcPts val="1683"/>
              </a:lnSpc>
            </a:pPr>
            <a:r>
              <a:rPr sz="1556" spc="-6" dirty="0">
                <a:latin typeface="Trebuchet MS"/>
                <a:cs typeface="Trebuchet MS"/>
              </a:rPr>
              <a:t>(addr2,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1)</a:t>
            </a:r>
            <a:endParaRPr sz="1556">
              <a:latin typeface="Trebuchet MS"/>
              <a:cs typeface="Trebuchet MS"/>
            </a:endParaRPr>
          </a:p>
          <a:p>
            <a:pPr marL="522106">
              <a:lnSpc>
                <a:spcPts val="1772"/>
              </a:lnSpc>
            </a:pPr>
            <a:r>
              <a:rPr sz="1556" dirty="0">
                <a:latin typeface="Trebuchet MS"/>
                <a:cs typeface="Trebuchet MS"/>
              </a:rPr>
              <a:t>local</a:t>
            </a:r>
            <a:r>
              <a:rPr sz="1556" spc="-67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access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871286" y="3787987"/>
            <a:ext cx="895350" cy="127000"/>
          </a:xfrm>
          <a:custGeom>
            <a:avLst/>
            <a:gdLst/>
            <a:ahLst/>
            <a:cxnLst/>
            <a:rect l="l" t="t" r="r" b="b"/>
            <a:pathLst>
              <a:path w="80581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80581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805815" h="114300">
                <a:moveTo>
                  <a:pt x="805434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05434" y="76200"/>
                </a:lnTo>
                <a:lnTo>
                  <a:pt x="80543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7" name="object 27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3899" y="6587180"/>
            <a:ext cx="6845300" cy="184481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111" i="1" spc="-11" dirty="0">
                <a:solidFill>
                  <a:srgbClr val="505050"/>
                </a:solidFill>
                <a:latin typeface="Trebuchet MS"/>
                <a:cs typeface="Trebuchet MS"/>
              </a:rPr>
              <a:t>*this</a:t>
            </a:r>
            <a:r>
              <a:rPr sz="1111" i="1" spc="33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11" dirty="0">
                <a:solidFill>
                  <a:srgbClr val="505050"/>
                </a:solidFill>
                <a:latin typeface="Trebuchet MS"/>
                <a:cs typeface="Trebuchet MS"/>
              </a:rPr>
              <a:t>is</a:t>
            </a:r>
            <a:r>
              <a:rPr sz="111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a</a:t>
            </a:r>
            <a:r>
              <a:rPr sz="111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possible</a:t>
            </a:r>
            <a:r>
              <a:rPr sz="1111" i="1" spc="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implementation</a:t>
            </a:r>
            <a:r>
              <a:rPr sz="1111" i="1" spc="50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and</a:t>
            </a:r>
            <a:r>
              <a:rPr sz="1111" i="1" spc="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to</a:t>
            </a:r>
            <a:r>
              <a:rPr sz="1111" i="1" spc="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guarantee</a:t>
            </a:r>
            <a:r>
              <a:rPr sz="111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this</a:t>
            </a:r>
            <a:r>
              <a:rPr sz="1111" i="1" spc="33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11" dirty="0">
                <a:solidFill>
                  <a:srgbClr val="505050"/>
                </a:solidFill>
                <a:latin typeface="Trebuchet MS"/>
                <a:cs typeface="Trebuchet MS"/>
              </a:rPr>
              <a:t>behavior</a:t>
            </a:r>
            <a:r>
              <a:rPr sz="1111" i="1" spc="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you</a:t>
            </a:r>
            <a:r>
              <a:rPr sz="111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need</a:t>
            </a:r>
            <a:r>
              <a:rPr sz="1111" i="1" spc="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to</a:t>
            </a:r>
            <a:r>
              <a:rPr sz="111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use</a:t>
            </a:r>
            <a:r>
              <a:rPr sz="1111" i="1" spc="6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11" dirty="0">
                <a:solidFill>
                  <a:srgbClr val="505050"/>
                </a:solidFill>
                <a:latin typeface="Trebuchet MS"/>
                <a:cs typeface="Trebuchet MS"/>
              </a:rPr>
              <a:t>cudaMemAdvise</a:t>
            </a:r>
            <a:r>
              <a:rPr sz="1111" i="1" spc="50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policies</a:t>
            </a:r>
            <a:endParaRPr sz="1111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">
              <a:lnSpc>
                <a:spcPts val="4761"/>
              </a:lnSpc>
              <a:spcBef>
                <a:spcPts val="111"/>
              </a:spcBef>
            </a:pPr>
            <a:r>
              <a:rPr dirty="0"/>
              <a:t>CONCURRENT</a:t>
            </a:r>
            <a:r>
              <a:rPr spc="-72" dirty="0"/>
              <a:t> </a:t>
            </a:r>
            <a:r>
              <a:rPr spc="-6" dirty="0"/>
              <a:t>ACCESS</a:t>
            </a:r>
          </a:p>
          <a:p>
            <a:pPr marL="2117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Exclusive</a:t>
            </a:r>
            <a:r>
              <a:rPr sz="2667" b="0" spc="-44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Access</a:t>
            </a:r>
            <a:endParaRPr sz="2667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21535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4252241" y="3107832"/>
            <a:ext cx="3721100" cy="2042583"/>
            <a:chOff x="3827017" y="2797048"/>
            <a:chExt cx="3348990" cy="1838325"/>
          </a:xfrm>
        </p:grpSpPr>
        <p:sp>
          <p:nvSpPr>
            <p:cNvPr id="5" name="object 5"/>
            <p:cNvSpPr/>
            <p:nvPr/>
          </p:nvSpPr>
          <p:spPr>
            <a:xfrm>
              <a:off x="3831843" y="2801899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1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5770245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09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5765545" y="2797048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2025"/>
                  </a:moveTo>
                  <a:lnTo>
                    <a:pt x="1410334" y="462025"/>
                  </a:lnTo>
                </a:path>
                <a:path w="1410334" h="1838325">
                  <a:moveTo>
                    <a:pt x="0" y="919099"/>
                  </a:moveTo>
                  <a:lnTo>
                    <a:pt x="1410334" y="919099"/>
                  </a:lnTo>
                </a:path>
                <a:path w="1410334" h="1838325">
                  <a:moveTo>
                    <a:pt x="0" y="1376299"/>
                  </a:moveTo>
                  <a:lnTo>
                    <a:pt x="1410334" y="1376299"/>
                  </a:lnTo>
                </a:path>
                <a:path w="1410334" h="1838325">
                  <a:moveTo>
                    <a:pt x="4699" y="0"/>
                  </a:moveTo>
                  <a:lnTo>
                    <a:pt x="4699" y="1838198"/>
                  </a:lnTo>
                </a:path>
                <a:path w="1410334" h="1838325">
                  <a:moveTo>
                    <a:pt x="1405635" y="0"/>
                  </a:moveTo>
                  <a:lnTo>
                    <a:pt x="1405635" y="1838198"/>
                  </a:lnTo>
                </a:path>
                <a:path w="1410334" h="1838325">
                  <a:moveTo>
                    <a:pt x="0" y="4825"/>
                  </a:moveTo>
                  <a:lnTo>
                    <a:pt x="1410334" y="4825"/>
                  </a:lnTo>
                </a:path>
                <a:path w="1410334" h="1838325">
                  <a:moveTo>
                    <a:pt x="0" y="1833499"/>
                  </a:moveTo>
                  <a:lnTo>
                    <a:pt x="1410334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5042153" y="3027172"/>
              <a:ext cx="862965" cy="452120"/>
            </a:xfrm>
            <a:custGeom>
              <a:avLst/>
              <a:gdLst/>
              <a:ahLst/>
              <a:cxnLst/>
              <a:rect l="l" t="t" r="r" b="b"/>
              <a:pathLst>
                <a:path w="862964" h="452120">
                  <a:moveTo>
                    <a:pt x="845185" y="0"/>
                  </a:moveTo>
                  <a:lnTo>
                    <a:pt x="743331" y="51942"/>
                  </a:lnTo>
                  <a:lnTo>
                    <a:pt x="760603" y="85851"/>
                  </a:lnTo>
                  <a:lnTo>
                    <a:pt x="862457" y="34035"/>
                  </a:lnTo>
                  <a:lnTo>
                    <a:pt x="845185" y="0"/>
                  </a:lnTo>
                  <a:close/>
                </a:path>
                <a:path w="862964" h="452120">
                  <a:moveTo>
                    <a:pt x="709422" y="69214"/>
                  </a:moveTo>
                  <a:lnTo>
                    <a:pt x="607568" y="121030"/>
                  </a:lnTo>
                  <a:lnTo>
                    <a:pt x="624840" y="154939"/>
                  </a:lnTo>
                  <a:lnTo>
                    <a:pt x="726694" y="103123"/>
                  </a:lnTo>
                  <a:lnTo>
                    <a:pt x="709422" y="69214"/>
                  </a:lnTo>
                  <a:close/>
                </a:path>
                <a:path w="862964" h="452120">
                  <a:moveTo>
                    <a:pt x="573532" y="138302"/>
                  </a:moveTo>
                  <a:lnTo>
                    <a:pt x="471678" y="190119"/>
                  </a:lnTo>
                  <a:lnTo>
                    <a:pt x="488950" y="224154"/>
                  </a:lnTo>
                  <a:lnTo>
                    <a:pt x="590804" y="172211"/>
                  </a:lnTo>
                  <a:lnTo>
                    <a:pt x="573532" y="138302"/>
                  </a:lnTo>
                  <a:close/>
                </a:path>
                <a:path w="862964" h="452120">
                  <a:moveTo>
                    <a:pt x="437769" y="207390"/>
                  </a:moveTo>
                  <a:lnTo>
                    <a:pt x="335915" y="259333"/>
                  </a:lnTo>
                  <a:lnTo>
                    <a:pt x="353187" y="293242"/>
                  </a:lnTo>
                  <a:lnTo>
                    <a:pt x="455041" y="241426"/>
                  </a:lnTo>
                  <a:lnTo>
                    <a:pt x="437769" y="207390"/>
                  </a:lnTo>
                  <a:close/>
                </a:path>
                <a:path w="862964" h="452120">
                  <a:moveTo>
                    <a:pt x="301879" y="276605"/>
                  </a:moveTo>
                  <a:lnTo>
                    <a:pt x="200025" y="328421"/>
                  </a:lnTo>
                  <a:lnTo>
                    <a:pt x="217297" y="362330"/>
                  </a:lnTo>
                  <a:lnTo>
                    <a:pt x="319150" y="310514"/>
                  </a:lnTo>
                  <a:lnTo>
                    <a:pt x="301879" y="276605"/>
                  </a:lnTo>
                  <a:close/>
                </a:path>
                <a:path w="862964" h="452120">
                  <a:moveTo>
                    <a:pt x="75946" y="348869"/>
                  </a:moveTo>
                  <a:lnTo>
                    <a:pt x="0" y="451611"/>
                  </a:lnTo>
                  <a:lnTo>
                    <a:pt x="127762" y="450722"/>
                  </a:lnTo>
                  <a:lnTo>
                    <a:pt x="114840" y="425322"/>
                  </a:lnTo>
                  <a:lnTo>
                    <a:pt x="93472" y="425322"/>
                  </a:lnTo>
                  <a:lnTo>
                    <a:pt x="76200" y="391413"/>
                  </a:lnTo>
                  <a:lnTo>
                    <a:pt x="93193" y="382773"/>
                  </a:lnTo>
                  <a:lnTo>
                    <a:pt x="75946" y="348869"/>
                  </a:lnTo>
                  <a:close/>
                </a:path>
                <a:path w="862964" h="452120">
                  <a:moveTo>
                    <a:pt x="93193" y="382773"/>
                  </a:moveTo>
                  <a:lnTo>
                    <a:pt x="76200" y="391413"/>
                  </a:lnTo>
                  <a:lnTo>
                    <a:pt x="93472" y="425322"/>
                  </a:lnTo>
                  <a:lnTo>
                    <a:pt x="110448" y="416690"/>
                  </a:lnTo>
                  <a:lnTo>
                    <a:pt x="93193" y="382773"/>
                  </a:lnTo>
                  <a:close/>
                </a:path>
                <a:path w="862964" h="452120">
                  <a:moveTo>
                    <a:pt x="110448" y="416690"/>
                  </a:moveTo>
                  <a:lnTo>
                    <a:pt x="93472" y="425322"/>
                  </a:lnTo>
                  <a:lnTo>
                    <a:pt x="114840" y="425322"/>
                  </a:lnTo>
                  <a:lnTo>
                    <a:pt x="110448" y="416690"/>
                  </a:lnTo>
                  <a:close/>
                </a:path>
                <a:path w="862964" h="452120">
                  <a:moveTo>
                    <a:pt x="166116" y="345694"/>
                  </a:moveTo>
                  <a:lnTo>
                    <a:pt x="93193" y="382773"/>
                  </a:lnTo>
                  <a:lnTo>
                    <a:pt x="110448" y="416690"/>
                  </a:lnTo>
                  <a:lnTo>
                    <a:pt x="183387" y="379602"/>
                  </a:lnTo>
                  <a:lnTo>
                    <a:pt x="166116" y="34569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17617" y="2810369"/>
            <a:ext cx="979311" cy="572204"/>
          </a:xfrm>
          <a:custGeom>
            <a:avLst/>
            <a:gdLst/>
            <a:ahLst/>
            <a:cxnLst/>
            <a:rect l="l" t="t" r="r" b="b"/>
            <a:pathLst>
              <a:path w="881379" h="514985">
                <a:moveTo>
                  <a:pt x="772758" y="474418"/>
                </a:moveTo>
                <a:lnTo>
                  <a:pt x="753871" y="507491"/>
                </a:lnTo>
                <a:lnTo>
                  <a:pt x="881380" y="514603"/>
                </a:lnTo>
                <a:lnTo>
                  <a:pt x="860890" y="483869"/>
                </a:lnTo>
                <a:lnTo>
                  <a:pt x="789305" y="483869"/>
                </a:lnTo>
                <a:lnTo>
                  <a:pt x="772758" y="474418"/>
                </a:lnTo>
                <a:close/>
              </a:path>
              <a:path w="881379" h="514985">
                <a:moveTo>
                  <a:pt x="791631" y="441371"/>
                </a:moveTo>
                <a:lnTo>
                  <a:pt x="772758" y="474418"/>
                </a:lnTo>
                <a:lnTo>
                  <a:pt x="789305" y="483869"/>
                </a:lnTo>
                <a:lnTo>
                  <a:pt x="808228" y="450849"/>
                </a:lnTo>
                <a:lnTo>
                  <a:pt x="791631" y="441371"/>
                </a:lnTo>
                <a:close/>
              </a:path>
              <a:path w="881379" h="514985">
                <a:moveTo>
                  <a:pt x="810514" y="408304"/>
                </a:moveTo>
                <a:lnTo>
                  <a:pt x="791631" y="441371"/>
                </a:lnTo>
                <a:lnTo>
                  <a:pt x="808228" y="450849"/>
                </a:lnTo>
                <a:lnTo>
                  <a:pt x="789305" y="483869"/>
                </a:lnTo>
                <a:lnTo>
                  <a:pt x="860890" y="483869"/>
                </a:lnTo>
                <a:lnTo>
                  <a:pt x="810514" y="408304"/>
                </a:lnTo>
                <a:close/>
              </a:path>
              <a:path w="881379" h="514985">
                <a:moveTo>
                  <a:pt x="18795" y="0"/>
                </a:moveTo>
                <a:lnTo>
                  <a:pt x="0" y="33019"/>
                </a:lnTo>
                <a:lnTo>
                  <a:pt x="772758" y="474418"/>
                </a:lnTo>
                <a:lnTo>
                  <a:pt x="791631" y="441371"/>
                </a:lnTo>
                <a:lnTo>
                  <a:pt x="18795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2" name="object 12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7747846" y="3865033"/>
            <a:ext cx="982132" cy="1462617"/>
          </a:xfrm>
          <a:custGeom>
            <a:avLst/>
            <a:gdLst/>
            <a:ahLst/>
            <a:cxnLst/>
            <a:rect l="l" t="t" r="r" b="b"/>
            <a:pathLst>
              <a:path w="883920" h="1316354">
                <a:moveTo>
                  <a:pt x="79090" y="84644"/>
                </a:moveTo>
                <a:lnTo>
                  <a:pt x="47361" y="105755"/>
                </a:lnTo>
                <a:lnTo>
                  <a:pt x="851916" y="1315847"/>
                </a:lnTo>
                <a:lnTo>
                  <a:pt x="883539" y="1294765"/>
                </a:lnTo>
                <a:lnTo>
                  <a:pt x="79090" y="84644"/>
                </a:lnTo>
                <a:close/>
              </a:path>
              <a:path w="883920" h="1316354">
                <a:moveTo>
                  <a:pt x="0" y="0"/>
                </a:moveTo>
                <a:lnTo>
                  <a:pt x="15621" y="126873"/>
                </a:lnTo>
                <a:lnTo>
                  <a:pt x="47361" y="105755"/>
                </a:lnTo>
                <a:lnTo>
                  <a:pt x="36830" y="89916"/>
                </a:lnTo>
                <a:lnTo>
                  <a:pt x="68580" y="68834"/>
                </a:lnTo>
                <a:lnTo>
                  <a:pt x="102853" y="68834"/>
                </a:lnTo>
                <a:lnTo>
                  <a:pt x="110871" y="63500"/>
                </a:lnTo>
                <a:lnTo>
                  <a:pt x="0" y="0"/>
                </a:lnTo>
                <a:close/>
              </a:path>
              <a:path w="883920" h="1316354">
                <a:moveTo>
                  <a:pt x="68580" y="68834"/>
                </a:moveTo>
                <a:lnTo>
                  <a:pt x="36830" y="89916"/>
                </a:lnTo>
                <a:lnTo>
                  <a:pt x="47361" y="105755"/>
                </a:lnTo>
                <a:lnTo>
                  <a:pt x="79090" y="84644"/>
                </a:lnTo>
                <a:lnTo>
                  <a:pt x="68580" y="68834"/>
                </a:lnTo>
                <a:close/>
              </a:path>
              <a:path w="883920" h="1316354">
                <a:moveTo>
                  <a:pt x="102853" y="68834"/>
                </a:moveTo>
                <a:lnTo>
                  <a:pt x="68580" y="68834"/>
                </a:lnTo>
                <a:lnTo>
                  <a:pt x="79090" y="84644"/>
                </a:lnTo>
                <a:lnTo>
                  <a:pt x="102853" y="6883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5" name="object 15"/>
          <p:cNvSpPr/>
          <p:nvPr/>
        </p:nvSpPr>
        <p:spPr>
          <a:xfrm>
            <a:off x="1526541" y="3789679"/>
            <a:ext cx="837494" cy="127000"/>
          </a:xfrm>
          <a:custGeom>
            <a:avLst/>
            <a:gdLst/>
            <a:ahLst/>
            <a:cxnLst/>
            <a:rect l="l" t="t" r="r" b="b"/>
            <a:pathLst>
              <a:path w="753744" h="114300">
                <a:moveTo>
                  <a:pt x="639444" y="0"/>
                </a:moveTo>
                <a:lnTo>
                  <a:pt x="639444" y="114300"/>
                </a:lnTo>
                <a:lnTo>
                  <a:pt x="715644" y="76200"/>
                </a:lnTo>
                <a:lnTo>
                  <a:pt x="658494" y="76200"/>
                </a:lnTo>
                <a:lnTo>
                  <a:pt x="658494" y="38100"/>
                </a:lnTo>
                <a:lnTo>
                  <a:pt x="715644" y="38100"/>
                </a:lnTo>
                <a:lnTo>
                  <a:pt x="639444" y="0"/>
                </a:lnTo>
                <a:close/>
              </a:path>
              <a:path w="753744" h="114300">
                <a:moveTo>
                  <a:pt x="63944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39444" y="76200"/>
                </a:lnTo>
                <a:lnTo>
                  <a:pt x="639444" y="38100"/>
                </a:lnTo>
                <a:close/>
              </a:path>
              <a:path w="753744" h="114300">
                <a:moveTo>
                  <a:pt x="715644" y="38100"/>
                </a:moveTo>
                <a:lnTo>
                  <a:pt x="658494" y="38100"/>
                </a:lnTo>
                <a:lnTo>
                  <a:pt x="658494" y="76200"/>
                </a:lnTo>
                <a:lnTo>
                  <a:pt x="715644" y="76200"/>
                </a:lnTo>
                <a:lnTo>
                  <a:pt x="753744" y="57150"/>
                </a:lnTo>
                <a:lnTo>
                  <a:pt x="71564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6" name="object 16"/>
          <p:cNvSpPr txBox="1"/>
          <p:nvPr/>
        </p:nvSpPr>
        <p:spPr>
          <a:xfrm>
            <a:off x="260886" y="3064736"/>
            <a:ext cx="1716617" cy="69463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47977">
              <a:lnSpc>
                <a:spcPts val="1772"/>
              </a:lnSpc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atomicAdd_system</a:t>
            </a:r>
            <a:endParaRPr sz="1556">
              <a:latin typeface="Trebuchet MS"/>
              <a:cs typeface="Trebuchet MS"/>
            </a:endParaRPr>
          </a:p>
          <a:p>
            <a:pPr marL="14111">
              <a:lnSpc>
                <a:spcPts val="1683"/>
              </a:lnSpc>
            </a:pPr>
            <a:r>
              <a:rPr sz="1556" spc="-6" dirty="0">
                <a:latin typeface="Trebuchet MS"/>
                <a:cs typeface="Trebuchet MS"/>
              </a:rPr>
              <a:t>(addr2,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1)</a:t>
            </a:r>
            <a:endParaRPr sz="1556">
              <a:latin typeface="Trebuchet MS"/>
              <a:cs typeface="Trebuchet MS"/>
            </a:endParaRPr>
          </a:p>
          <a:p>
            <a:pPr marL="522106">
              <a:lnSpc>
                <a:spcPts val="1772"/>
              </a:lnSpc>
            </a:pPr>
            <a:r>
              <a:rPr sz="1556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1556" spc="-4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109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529330" y="6288137"/>
            <a:ext cx="5761567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page2 unmapped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in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44" dirty="0">
                <a:latin typeface="Trebuchet MS"/>
                <a:cs typeface="Trebuchet MS"/>
              </a:rPr>
              <a:t>B’s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 and migrated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to</a:t>
            </a:r>
            <a:r>
              <a:rPr sz="2000" spc="-117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A241BE7-FA98-4C09-8A28-CDCCE08BD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11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">
              <a:lnSpc>
                <a:spcPts val="4761"/>
              </a:lnSpc>
              <a:spcBef>
                <a:spcPts val="111"/>
              </a:spcBef>
            </a:pPr>
            <a:r>
              <a:rPr dirty="0"/>
              <a:t>CONCURRENT</a:t>
            </a:r>
            <a:r>
              <a:rPr spc="-72" dirty="0"/>
              <a:t> </a:t>
            </a:r>
            <a:r>
              <a:rPr spc="-6" dirty="0"/>
              <a:t>ACCESS</a:t>
            </a:r>
          </a:p>
          <a:p>
            <a:pPr marL="2117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Exclusive</a:t>
            </a:r>
            <a:r>
              <a:rPr sz="2667" b="0" spc="-44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Access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2116313" y="2049003"/>
            <a:ext cx="1577622" cy="4085167"/>
            <a:chOff x="1904682" y="1844103"/>
            <a:chExt cx="1419860" cy="3676650"/>
          </a:xfrm>
        </p:grpSpPr>
        <p:sp>
          <p:nvSpPr>
            <p:cNvPr id="4" name="object 4"/>
            <p:cNvSpPr/>
            <p:nvPr/>
          </p:nvSpPr>
          <p:spPr>
            <a:xfrm>
              <a:off x="1914144" y="2310790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909445" y="2767965"/>
              <a:ext cx="1410335" cy="0"/>
            </a:xfrm>
            <a:custGeom>
              <a:avLst/>
              <a:gdLst/>
              <a:ahLst/>
              <a:cxnLst/>
              <a:rect l="l" t="t" r="r" b="b"/>
              <a:pathLst>
                <a:path w="1410335">
                  <a:moveTo>
                    <a:pt x="0" y="0"/>
                  </a:moveTo>
                  <a:lnTo>
                    <a:pt x="141033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1914144" y="3225063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1909445" y="1848866"/>
              <a:ext cx="1410335" cy="3667125"/>
            </a:xfrm>
            <a:custGeom>
              <a:avLst/>
              <a:gdLst/>
              <a:ahLst/>
              <a:cxnLst/>
              <a:rect l="l" t="t" r="r" b="b"/>
              <a:pathLst>
                <a:path w="1410335" h="3667125">
                  <a:moveTo>
                    <a:pt x="0" y="1376299"/>
                  </a:moveTo>
                  <a:lnTo>
                    <a:pt x="1410334" y="1376299"/>
                  </a:lnTo>
                </a:path>
                <a:path w="1410335" h="3667125">
                  <a:moveTo>
                    <a:pt x="0" y="1833372"/>
                  </a:moveTo>
                  <a:lnTo>
                    <a:pt x="1410334" y="1833372"/>
                  </a:lnTo>
                </a:path>
                <a:path w="1410335" h="3667125">
                  <a:moveTo>
                    <a:pt x="0" y="2290572"/>
                  </a:moveTo>
                  <a:lnTo>
                    <a:pt x="1410334" y="2290572"/>
                  </a:lnTo>
                </a:path>
                <a:path w="1410335" h="3667125">
                  <a:moveTo>
                    <a:pt x="0" y="3204933"/>
                  </a:moveTo>
                  <a:lnTo>
                    <a:pt x="1410334" y="3204933"/>
                  </a:lnTo>
                </a:path>
                <a:path w="1410335" h="3667125">
                  <a:moveTo>
                    <a:pt x="4699" y="0"/>
                  </a:moveTo>
                  <a:lnTo>
                    <a:pt x="4699" y="3666871"/>
                  </a:lnTo>
                </a:path>
                <a:path w="1410335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335" h="3667125">
                  <a:moveTo>
                    <a:pt x="0" y="4699"/>
                  </a:moveTo>
                  <a:lnTo>
                    <a:pt x="1410334" y="4699"/>
                  </a:lnTo>
                </a:path>
                <a:path w="1410335" h="3667125">
                  <a:moveTo>
                    <a:pt x="0" y="3662108"/>
                  </a:moveTo>
                  <a:lnTo>
                    <a:pt x="1410334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26827" y="2567516"/>
            <a:ext cx="1557161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6857">
              <a:spcBef>
                <a:spcPts val="750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6827" y="358351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6827" y="510737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46950" y="3102539"/>
            <a:ext cx="1578328" cy="2053167"/>
            <a:chOff x="3822255" y="2792285"/>
            <a:chExt cx="1420495" cy="1847850"/>
          </a:xfrm>
        </p:grpSpPr>
        <p:sp>
          <p:nvSpPr>
            <p:cNvPr id="12" name="object 12"/>
            <p:cNvSpPr/>
            <p:nvPr/>
          </p:nvSpPr>
          <p:spPr>
            <a:xfrm>
              <a:off x="3831844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10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26540" y="2810368"/>
            <a:ext cx="2970389" cy="1106311"/>
          </a:xfrm>
          <a:custGeom>
            <a:avLst/>
            <a:gdLst/>
            <a:ahLst/>
            <a:cxnLst/>
            <a:rect l="l" t="t" r="r" b="b"/>
            <a:pathLst>
              <a:path w="2673350" h="995679">
                <a:moveTo>
                  <a:pt x="753745" y="938530"/>
                </a:moveTo>
                <a:lnTo>
                  <a:pt x="715645" y="919480"/>
                </a:lnTo>
                <a:lnTo>
                  <a:pt x="639445" y="881380"/>
                </a:lnTo>
                <a:lnTo>
                  <a:pt x="639445" y="919480"/>
                </a:lnTo>
                <a:lnTo>
                  <a:pt x="0" y="919480"/>
                </a:lnTo>
                <a:lnTo>
                  <a:pt x="0" y="957580"/>
                </a:lnTo>
                <a:lnTo>
                  <a:pt x="639445" y="957580"/>
                </a:lnTo>
                <a:lnTo>
                  <a:pt x="639445" y="995680"/>
                </a:lnTo>
                <a:lnTo>
                  <a:pt x="715645" y="957580"/>
                </a:lnTo>
                <a:lnTo>
                  <a:pt x="753745" y="938530"/>
                </a:lnTo>
                <a:close/>
              </a:path>
              <a:path w="2673350" h="995679">
                <a:moveTo>
                  <a:pt x="2673350" y="514604"/>
                </a:moveTo>
                <a:lnTo>
                  <a:pt x="2652852" y="483870"/>
                </a:lnTo>
                <a:lnTo>
                  <a:pt x="2602484" y="408305"/>
                </a:lnTo>
                <a:lnTo>
                  <a:pt x="2583599" y="441375"/>
                </a:lnTo>
                <a:lnTo>
                  <a:pt x="1810766" y="0"/>
                </a:lnTo>
                <a:lnTo>
                  <a:pt x="1791970" y="33020"/>
                </a:lnTo>
                <a:lnTo>
                  <a:pt x="2564727" y="474421"/>
                </a:lnTo>
                <a:lnTo>
                  <a:pt x="2545842" y="507492"/>
                </a:lnTo>
                <a:lnTo>
                  <a:pt x="2673350" y="51460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406092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7747846" y="3865033"/>
            <a:ext cx="982132" cy="1462617"/>
          </a:xfrm>
          <a:custGeom>
            <a:avLst/>
            <a:gdLst/>
            <a:ahLst/>
            <a:cxnLst/>
            <a:rect l="l" t="t" r="r" b="b"/>
            <a:pathLst>
              <a:path w="883920" h="1316354">
                <a:moveTo>
                  <a:pt x="79090" y="84644"/>
                </a:moveTo>
                <a:lnTo>
                  <a:pt x="47361" y="105755"/>
                </a:lnTo>
                <a:lnTo>
                  <a:pt x="851916" y="1315847"/>
                </a:lnTo>
                <a:lnTo>
                  <a:pt x="883539" y="1294765"/>
                </a:lnTo>
                <a:lnTo>
                  <a:pt x="79090" y="84644"/>
                </a:lnTo>
                <a:close/>
              </a:path>
              <a:path w="883920" h="1316354">
                <a:moveTo>
                  <a:pt x="0" y="0"/>
                </a:moveTo>
                <a:lnTo>
                  <a:pt x="15621" y="126873"/>
                </a:lnTo>
                <a:lnTo>
                  <a:pt x="47361" y="105755"/>
                </a:lnTo>
                <a:lnTo>
                  <a:pt x="36830" y="89916"/>
                </a:lnTo>
                <a:lnTo>
                  <a:pt x="68580" y="68834"/>
                </a:lnTo>
                <a:lnTo>
                  <a:pt x="102853" y="68834"/>
                </a:lnTo>
                <a:lnTo>
                  <a:pt x="110871" y="63500"/>
                </a:lnTo>
                <a:lnTo>
                  <a:pt x="0" y="0"/>
                </a:lnTo>
                <a:close/>
              </a:path>
              <a:path w="883920" h="1316354">
                <a:moveTo>
                  <a:pt x="68580" y="68834"/>
                </a:moveTo>
                <a:lnTo>
                  <a:pt x="36830" y="89916"/>
                </a:lnTo>
                <a:lnTo>
                  <a:pt x="47361" y="105755"/>
                </a:lnTo>
                <a:lnTo>
                  <a:pt x="79090" y="84644"/>
                </a:lnTo>
                <a:lnTo>
                  <a:pt x="68580" y="68834"/>
                </a:lnTo>
                <a:close/>
              </a:path>
              <a:path w="883920" h="1316354">
                <a:moveTo>
                  <a:pt x="102853" y="68834"/>
                </a:moveTo>
                <a:lnTo>
                  <a:pt x="68580" y="68834"/>
                </a:lnTo>
                <a:lnTo>
                  <a:pt x="79090" y="84644"/>
                </a:lnTo>
                <a:lnTo>
                  <a:pt x="102853" y="6883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0" name="object 20"/>
          <p:cNvSpPr txBox="1"/>
          <p:nvPr/>
        </p:nvSpPr>
        <p:spPr>
          <a:xfrm>
            <a:off x="260886" y="3064736"/>
            <a:ext cx="1716617" cy="69463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47977">
              <a:lnSpc>
                <a:spcPts val="1772"/>
              </a:lnSpc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atomicAdd_system</a:t>
            </a:r>
            <a:endParaRPr sz="1556">
              <a:latin typeface="Trebuchet MS"/>
              <a:cs typeface="Trebuchet MS"/>
            </a:endParaRPr>
          </a:p>
          <a:p>
            <a:pPr marL="14111">
              <a:lnSpc>
                <a:spcPts val="1683"/>
              </a:lnSpc>
            </a:pPr>
            <a:r>
              <a:rPr sz="1556" spc="-6" dirty="0">
                <a:latin typeface="Trebuchet MS"/>
                <a:cs typeface="Trebuchet MS"/>
              </a:rPr>
              <a:t>(addr2,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1)</a:t>
            </a:r>
            <a:endParaRPr sz="1556">
              <a:latin typeface="Trebuchet MS"/>
              <a:cs typeface="Trebuchet MS"/>
            </a:endParaRPr>
          </a:p>
          <a:p>
            <a:pPr marL="522106">
              <a:lnSpc>
                <a:spcPts val="1772"/>
              </a:lnSpc>
            </a:pPr>
            <a:r>
              <a:rPr sz="1556" dirty="0">
                <a:latin typeface="Trebuchet MS"/>
                <a:cs typeface="Trebuchet MS"/>
              </a:rPr>
              <a:t>local</a:t>
            </a:r>
            <a:r>
              <a:rPr sz="1556" spc="-67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access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8060" y="3801532"/>
            <a:ext cx="969433" cy="127000"/>
          </a:xfrm>
          <a:custGeom>
            <a:avLst/>
            <a:gdLst/>
            <a:ahLst/>
            <a:cxnLst/>
            <a:rect l="l" t="t" r="r" b="b"/>
            <a:pathLst>
              <a:path w="872489" h="114300">
                <a:moveTo>
                  <a:pt x="757682" y="0"/>
                </a:moveTo>
                <a:lnTo>
                  <a:pt x="757682" y="114300"/>
                </a:lnTo>
                <a:lnTo>
                  <a:pt x="833882" y="76200"/>
                </a:lnTo>
                <a:lnTo>
                  <a:pt x="776732" y="76200"/>
                </a:lnTo>
                <a:lnTo>
                  <a:pt x="776732" y="38100"/>
                </a:lnTo>
                <a:lnTo>
                  <a:pt x="833882" y="38100"/>
                </a:lnTo>
                <a:lnTo>
                  <a:pt x="757682" y="0"/>
                </a:lnTo>
                <a:close/>
              </a:path>
              <a:path w="872489" h="114300">
                <a:moveTo>
                  <a:pt x="7576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57682" y="76200"/>
                </a:lnTo>
                <a:lnTo>
                  <a:pt x="757682" y="38100"/>
                </a:lnTo>
                <a:close/>
              </a:path>
              <a:path w="872489" h="114300">
                <a:moveTo>
                  <a:pt x="833882" y="38100"/>
                </a:moveTo>
                <a:lnTo>
                  <a:pt x="776732" y="38100"/>
                </a:lnTo>
                <a:lnTo>
                  <a:pt x="776732" y="76200"/>
                </a:lnTo>
                <a:lnTo>
                  <a:pt x="833882" y="76200"/>
                </a:lnTo>
                <a:lnTo>
                  <a:pt x="871982" y="57150"/>
                </a:lnTo>
                <a:lnTo>
                  <a:pt x="833882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2" name="object 22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110</a:t>
            </a:fld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24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">
              <a:lnSpc>
                <a:spcPts val="4761"/>
              </a:lnSpc>
              <a:spcBef>
                <a:spcPts val="111"/>
              </a:spcBef>
            </a:pPr>
            <a:r>
              <a:rPr dirty="0"/>
              <a:t>CONCURRENT</a:t>
            </a:r>
            <a:r>
              <a:rPr spc="-72" dirty="0"/>
              <a:t> </a:t>
            </a:r>
            <a:r>
              <a:rPr spc="-6" dirty="0"/>
              <a:t>ACCESS</a:t>
            </a:r>
          </a:p>
          <a:p>
            <a:pPr marL="2822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Atomics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over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NVLINK*</a:t>
            </a:r>
            <a:endParaRPr sz="2667"/>
          </a:p>
        </p:txBody>
      </p:sp>
      <p:grpSp>
        <p:nvGrpSpPr>
          <p:cNvPr id="7" name="object 7"/>
          <p:cNvGrpSpPr/>
          <p:nvPr/>
        </p:nvGrpSpPr>
        <p:grpSpPr>
          <a:xfrm>
            <a:off x="2116313" y="2049003"/>
            <a:ext cx="1577622" cy="4085167"/>
            <a:chOff x="1904682" y="1844103"/>
            <a:chExt cx="1419860" cy="3676650"/>
          </a:xfrm>
        </p:grpSpPr>
        <p:sp>
          <p:nvSpPr>
            <p:cNvPr id="8" name="object 8"/>
            <p:cNvSpPr/>
            <p:nvPr/>
          </p:nvSpPr>
          <p:spPr>
            <a:xfrm>
              <a:off x="1914144" y="2310790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1909445" y="2767965"/>
              <a:ext cx="1410335" cy="0"/>
            </a:xfrm>
            <a:custGeom>
              <a:avLst/>
              <a:gdLst/>
              <a:ahLst/>
              <a:cxnLst/>
              <a:rect l="l" t="t" r="r" b="b"/>
              <a:pathLst>
                <a:path w="1410335">
                  <a:moveTo>
                    <a:pt x="0" y="0"/>
                  </a:moveTo>
                  <a:lnTo>
                    <a:pt x="141033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4144" y="3225063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9445" y="1848866"/>
              <a:ext cx="1410335" cy="3667125"/>
            </a:xfrm>
            <a:custGeom>
              <a:avLst/>
              <a:gdLst/>
              <a:ahLst/>
              <a:cxnLst/>
              <a:rect l="l" t="t" r="r" b="b"/>
              <a:pathLst>
                <a:path w="1410335" h="3667125">
                  <a:moveTo>
                    <a:pt x="0" y="1376299"/>
                  </a:moveTo>
                  <a:lnTo>
                    <a:pt x="1410334" y="1376299"/>
                  </a:lnTo>
                </a:path>
                <a:path w="1410335" h="3667125">
                  <a:moveTo>
                    <a:pt x="0" y="1833372"/>
                  </a:moveTo>
                  <a:lnTo>
                    <a:pt x="1410334" y="1833372"/>
                  </a:lnTo>
                </a:path>
                <a:path w="1410335" h="3667125">
                  <a:moveTo>
                    <a:pt x="0" y="2290572"/>
                  </a:moveTo>
                  <a:lnTo>
                    <a:pt x="1410334" y="2290572"/>
                  </a:lnTo>
                </a:path>
                <a:path w="1410335" h="3667125">
                  <a:moveTo>
                    <a:pt x="0" y="3204933"/>
                  </a:moveTo>
                  <a:lnTo>
                    <a:pt x="1410334" y="3204933"/>
                  </a:lnTo>
                </a:path>
                <a:path w="1410335" h="3667125">
                  <a:moveTo>
                    <a:pt x="4699" y="0"/>
                  </a:moveTo>
                  <a:lnTo>
                    <a:pt x="4699" y="3666871"/>
                  </a:lnTo>
                </a:path>
                <a:path w="1410335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335" h="3667125">
                  <a:moveTo>
                    <a:pt x="0" y="4699"/>
                  </a:moveTo>
                  <a:lnTo>
                    <a:pt x="1410334" y="4699"/>
                  </a:lnTo>
                </a:path>
                <a:path w="1410335" h="3667125">
                  <a:moveTo>
                    <a:pt x="0" y="3662108"/>
                  </a:moveTo>
                  <a:lnTo>
                    <a:pt x="1410334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26827" y="2567516"/>
            <a:ext cx="1557161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6857">
              <a:spcBef>
                <a:spcPts val="750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6827" y="358351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26827" y="510737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46950" y="3102539"/>
            <a:ext cx="1578328" cy="2053167"/>
            <a:chOff x="3822255" y="2792285"/>
            <a:chExt cx="1420495" cy="1847850"/>
          </a:xfrm>
        </p:grpSpPr>
        <p:sp>
          <p:nvSpPr>
            <p:cNvPr id="16" name="object 16"/>
            <p:cNvSpPr/>
            <p:nvPr/>
          </p:nvSpPr>
          <p:spPr>
            <a:xfrm>
              <a:off x="3831843" y="2801899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1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17617" y="2049003"/>
            <a:ext cx="6615289" cy="4085167"/>
            <a:chOff x="3165855" y="1844103"/>
            <a:chExt cx="5953760" cy="3676650"/>
          </a:xfrm>
        </p:grpSpPr>
        <p:sp>
          <p:nvSpPr>
            <p:cNvPr id="20" name="object 20"/>
            <p:cNvSpPr/>
            <p:nvPr/>
          </p:nvSpPr>
          <p:spPr>
            <a:xfrm>
              <a:off x="3165855" y="2529332"/>
              <a:ext cx="881380" cy="514984"/>
            </a:xfrm>
            <a:custGeom>
              <a:avLst/>
              <a:gdLst/>
              <a:ahLst/>
              <a:cxnLst/>
              <a:rect l="l" t="t" r="r" b="b"/>
              <a:pathLst>
                <a:path w="881379" h="514985">
                  <a:moveTo>
                    <a:pt x="772758" y="474418"/>
                  </a:moveTo>
                  <a:lnTo>
                    <a:pt x="753871" y="507491"/>
                  </a:lnTo>
                  <a:lnTo>
                    <a:pt x="881380" y="514603"/>
                  </a:lnTo>
                  <a:lnTo>
                    <a:pt x="860890" y="483869"/>
                  </a:lnTo>
                  <a:lnTo>
                    <a:pt x="789305" y="483869"/>
                  </a:lnTo>
                  <a:lnTo>
                    <a:pt x="772758" y="474418"/>
                  </a:lnTo>
                  <a:close/>
                </a:path>
                <a:path w="881379" h="514985">
                  <a:moveTo>
                    <a:pt x="791631" y="441371"/>
                  </a:moveTo>
                  <a:lnTo>
                    <a:pt x="772758" y="474418"/>
                  </a:lnTo>
                  <a:lnTo>
                    <a:pt x="789305" y="483869"/>
                  </a:lnTo>
                  <a:lnTo>
                    <a:pt x="808228" y="450849"/>
                  </a:lnTo>
                  <a:lnTo>
                    <a:pt x="791631" y="441371"/>
                  </a:lnTo>
                  <a:close/>
                </a:path>
                <a:path w="881379" h="514985">
                  <a:moveTo>
                    <a:pt x="810514" y="408304"/>
                  </a:moveTo>
                  <a:lnTo>
                    <a:pt x="791631" y="441371"/>
                  </a:lnTo>
                  <a:lnTo>
                    <a:pt x="808228" y="450849"/>
                  </a:lnTo>
                  <a:lnTo>
                    <a:pt x="789305" y="483869"/>
                  </a:lnTo>
                  <a:lnTo>
                    <a:pt x="860890" y="483869"/>
                  </a:lnTo>
                  <a:lnTo>
                    <a:pt x="810514" y="408304"/>
                  </a:lnTo>
                  <a:close/>
                </a:path>
                <a:path w="881379" h="514985">
                  <a:moveTo>
                    <a:pt x="18795" y="0"/>
                  </a:moveTo>
                  <a:lnTo>
                    <a:pt x="0" y="33019"/>
                  </a:lnTo>
                  <a:lnTo>
                    <a:pt x="772758" y="474418"/>
                  </a:lnTo>
                  <a:lnTo>
                    <a:pt x="791631" y="441371"/>
                  </a:lnTo>
                  <a:lnTo>
                    <a:pt x="18795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770245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09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765545" y="2797048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2025"/>
                  </a:moveTo>
                  <a:lnTo>
                    <a:pt x="1410334" y="462025"/>
                  </a:lnTo>
                </a:path>
                <a:path w="1410334" h="1838325">
                  <a:moveTo>
                    <a:pt x="0" y="919099"/>
                  </a:moveTo>
                  <a:lnTo>
                    <a:pt x="1410334" y="919099"/>
                  </a:lnTo>
                </a:path>
                <a:path w="1410334" h="1838325">
                  <a:moveTo>
                    <a:pt x="0" y="1376299"/>
                  </a:moveTo>
                  <a:lnTo>
                    <a:pt x="1410334" y="1376299"/>
                  </a:lnTo>
                </a:path>
                <a:path w="1410334" h="1838325">
                  <a:moveTo>
                    <a:pt x="4699" y="0"/>
                  </a:moveTo>
                  <a:lnTo>
                    <a:pt x="4699" y="1838198"/>
                  </a:lnTo>
                </a:path>
                <a:path w="1410334" h="1838325">
                  <a:moveTo>
                    <a:pt x="1405635" y="0"/>
                  </a:moveTo>
                  <a:lnTo>
                    <a:pt x="1405635" y="1838198"/>
                  </a:lnTo>
                </a:path>
                <a:path w="1410334" h="1838325">
                  <a:moveTo>
                    <a:pt x="0" y="4825"/>
                  </a:moveTo>
                  <a:lnTo>
                    <a:pt x="1410334" y="4825"/>
                  </a:lnTo>
                </a:path>
                <a:path w="1410334" h="1838325">
                  <a:moveTo>
                    <a:pt x="0" y="1833499"/>
                  </a:moveTo>
                  <a:lnTo>
                    <a:pt x="1410334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708772" y="3225063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03946" y="3225165"/>
              <a:ext cx="1410970" cy="457200"/>
            </a:xfrm>
            <a:custGeom>
              <a:avLst/>
              <a:gdLst/>
              <a:ahLst/>
              <a:cxnLst/>
              <a:rect l="l" t="t" r="r" b="b"/>
              <a:pathLst>
                <a:path w="1410970" h="457200">
                  <a:moveTo>
                    <a:pt x="0" y="0"/>
                  </a:moveTo>
                  <a:lnTo>
                    <a:pt x="1410461" y="0"/>
                  </a:lnTo>
                </a:path>
                <a:path w="1410970" h="457200">
                  <a:moveTo>
                    <a:pt x="0" y="457073"/>
                  </a:moveTo>
                  <a:lnTo>
                    <a:pt x="1410461" y="4570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708772" y="4596625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703946" y="1848866"/>
              <a:ext cx="1410970" cy="3667125"/>
            </a:xfrm>
            <a:custGeom>
              <a:avLst/>
              <a:gdLst/>
              <a:ahLst/>
              <a:cxnLst/>
              <a:rect l="l" t="t" r="r" b="b"/>
              <a:pathLst>
                <a:path w="1410970" h="3667125">
                  <a:moveTo>
                    <a:pt x="0" y="3204933"/>
                  </a:moveTo>
                  <a:lnTo>
                    <a:pt x="1410461" y="3204933"/>
                  </a:lnTo>
                </a:path>
                <a:path w="1410970" h="3667125">
                  <a:moveTo>
                    <a:pt x="0" y="919099"/>
                  </a:moveTo>
                  <a:lnTo>
                    <a:pt x="1410461" y="919099"/>
                  </a:lnTo>
                </a:path>
                <a:path w="1410970" h="3667125">
                  <a:moveTo>
                    <a:pt x="0" y="2290572"/>
                  </a:moveTo>
                  <a:lnTo>
                    <a:pt x="1410461" y="2290572"/>
                  </a:lnTo>
                </a:path>
                <a:path w="1410970" h="3667125">
                  <a:moveTo>
                    <a:pt x="4825" y="0"/>
                  </a:moveTo>
                  <a:lnTo>
                    <a:pt x="4825" y="3666871"/>
                  </a:lnTo>
                </a:path>
                <a:path w="1410970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970" h="3667125">
                  <a:moveTo>
                    <a:pt x="0" y="4699"/>
                  </a:moveTo>
                  <a:lnTo>
                    <a:pt x="1410461" y="4699"/>
                  </a:lnTo>
                </a:path>
                <a:path w="1410970" h="3667125">
                  <a:moveTo>
                    <a:pt x="0" y="3662108"/>
                  </a:moveTo>
                  <a:lnTo>
                    <a:pt x="1410461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65302" y="2567516"/>
            <a:ext cx="1556456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8268">
              <a:spcBef>
                <a:spcPts val="750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65302" y="3583515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65302" y="5107375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26540" y="3789679"/>
            <a:ext cx="7203017" cy="1537406"/>
          </a:xfrm>
          <a:custGeom>
            <a:avLst/>
            <a:gdLst/>
            <a:ahLst/>
            <a:cxnLst/>
            <a:rect l="l" t="t" r="r" b="b"/>
            <a:pathLst>
              <a:path w="6482715" h="1383664">
                <a:moveTo>
                  <a:pt x="753745" y="57150"/>
                </a:moveTo>
                <a:lnTo>
                  <a:pt x="715645" y="38100"/>
                </a:lnTo>
                <a:lnTo>
                  <a:pt x="639445" y="0"/>
                </a:lnTo>
                <a:lnTo>
                  <a:pt x="639445" y="38100"/>
                </a:lnTo>
                <a:lnTo>
                  <a:pt x="0" y="38100"/>
                </a:lnTo>
                <a:lnTo>
                  <a:pt x="0" y="76200"/>
                </a:lnTo>
                <a:lnTo>
                  <a:pt x="639445" y="76200"/>
                </a:lnTo>
                <a:lnTo>
                  <a:pt x="639445" y="114300"/>
                </a:lnTo>
                <a:lnTo>
                  <a:pt x="715645" y="76200"/>
                </a:lnTo>
                <a:lnTo>
                  <a:pt x="753745" y="57150"/>
                </a:lnTo>
                <a:close/>
              </a:path>
              <a:path w="6482715" h="1383664">
                <a:moveTo>
                  <a:pt x="6482715" y="1362583"/>
                </a:moveTo>
                <a:lnTo>
                  <a:pt x="5678259" y="152463"/>
                </a:lnTo>
                <a:lnTo>
                  <a:pt x="5702020" y="136652"/>
                </a:lnTo>
                <a:lnTo>
                  <a:pt x="5710047" y="131318"/>
                </a:lnTo>
                <a:lnTo>
                  <a:pt x="5599176" y="67818"/>
                </a:lnTo>
                <a:lnTo>
                  <a:pt x="5614797" y="194691"/>
                </a:lnTo>
                <a:lnTo>
                  <a:pt x="5646534" y="173583"/>
                </a:lnTo>
                <a:lnTo>
                  <a:pt x="6451092" y="1383665"/>
                </a:lnTo>
                <a:lnTo>
                  <a:pt x="6482715" y="1362583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2" name="object 32"/>
          <p:cNvSpPr txBox="1"/>
          <p:nvPr/>
        </p:nvSpPr>
        <p:spPr>
          <a:xfrm>
            <a:off x="260886" y="3064736"/>
            <a:ext cx="1716617" cy="69463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47977">
              <a:lnSpc>
                <a:spcPts val="1772"/>
              </a:lnSpc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atomicAdd_system</a:t>
            </a:r>
            <a:endParaRPr sz="1556">
              <a:latin typeface="Trebuchet MS"/>
              <a:cs typeface="Trebuchet MS"/>
            </a:endParaRPr>
          </a:p>
          <a:p>
            <a:pPr marL="14111">
              <a:lnSpc>
                <a:spcPts val="1683"/>
              </a:lnSpc>
            </a:pPr>
            <a:r>
              <a:rPr sz="1556" spc="-6" dirty="0">
                <a:latin typeface="Trebuchet MS"/>
                <a:cs typeface="Trebuchet MS"/>
              </a:rPr>
              <a:t>(addr2,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1)</a:t>
            </a:r>
            <a:endParaRPr sz="1556">
              <a:latin typeface="Trebuchet MS"/>
              <a:cs typeface="Trebuchet MS"/>
            </a:endParaRPr>
          </a:p>
          <a:p>
            <a:pPr marL="433912">
              <a:lnSpc>
                <a:spcPts val="1772"/>
              </a:lnSpc>
            </a:pPr>
            <a:r>
              <a:rPr sz="1556" spc="-6" dirty="0">
                <a:latin typeface="Trebuchet MS"/>
                <a:cs typeface="Trebuchet MS"/>
              </a:rPr>
              <a:t>remote</a:t>
            </a:r>
            <a:r>
              <a:rPr sz="1556" spc="-78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access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24815" y="3335019"/>
            <a:ext cx="5198533" cy="565856"/>
          </a:xfrm>
          <a:custGeom>
            <a:avLst/>
            <a:gdLst/>
            <a:ahLst/>
            <a:cxnLst/>
            <a:rect l="l" t="t" r="r" b="b"/>
            <a:pathLst>
              <a:path w="4678680" h="509270">
                <a:moveTo>
                  <a:pt x="2841498" y="42672"/>
                </a:moveTo>
                <a:lnTo>
                  <a:pt x="2827705" y="38227"/>
                </a:lnTo>
                <a:lnTo>
                  <a:pt x="2719832" y="3429"/>
                </a:lnTo>
                <a:lnTo>
                  <a:pt x="2725623" y="41122"/>
                </a:lnTo>
                <a:lnTo>
                  <a:pt x="0" y="458470"/>
                </a:lnTo>
                <a:lnTo>
                  <a:pt x="5842" y="496062"/>
                </a:lnTo>
                <a:lnTo>
                  <a:pt x="2731427" y="78816"/>
                </a:lnTo>
                <a:lnTo>
                  <a:pt x="2737231" y="116459"/>
                </a:lnTo>
                <a:lnTo>
                  <a:pt x="2841498" y="42672"/>
                </a:lnTo>
                <a:close/>
              </a:path>
              <a:path w="4678680" h="509270">
                <a:moveTo>
                  <a:pt x="4678172" y="475996"/>
                </a:moveTo>
                <a:lnTo>
                  <a:pt x="3914063" y="40068"/>
                </a:lnTo>
                <a:lnTo>
                  <a:pt x="3919461" y="30607"/>
                </a:lnTo>
                <a:lnTo>
                  <a:pt x="3932936" y="6985"/>
                </a:lnTo>
                <a:lnTo>
                  <a:pt x="3805301" y="0"/>
                </a:lnTo>
                <a:lnTo>
                  <a:pt x="3876294" y="106299"/>
                </a:lnTo>
                <a:lnTo>
                  <a:pt x="3895153" y="73215"/>
                </a:lnTo>
                <a:lnTo>
                  <a:pt x="4659249" y="509143"/>
                </a:lnTo>
                <a:lnTo>
                  <a:pt x="4678172" y="475996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4" name="object 34"/>
          <p:cNvSpPr txBox="1"/>
          <p:nvPr/>
        </p:nvSpPr>
        <p:spPr>
          <a:xfrm>
            <a:off x="663899" y="6587180"/>
            <a:ext cx="3329517" cy="184481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111" i="1" spc="-11" dirty="0">
                <a:solidFill>
                  <a:srgbClr val="505050"/>
                </a:solidFill>
                <a:latin typeface="Trebuchet MS"/>
                <a:cs typeface="Trebuchet MS"/>
              </a:rPr>
              <a:t>*both</a:t>
            </a:r>
            <a:r>
              <a:rPr sz="1111" i="1" spc="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processors</a:t>
            </a:r>
            <a:r>
              <a:rPr sz="1111" i="1" spc="-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need</a:t>
            </a:r>
            <a:r>
              <a:rPr sz="111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to</a:t>
            </a:r>
            <a:r>
              <a:rPr sz="111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support</a:t>
            </a:r>
            <a:r>
              <a:rPr sz="1111" i="1" spc="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atomic</a:t>
            </a:r>
            <a:r>
              <a:rPr sz="1111" i="1" spc="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operations</a:t>
            </a:r>
            <a:endParaRPr sz="1111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01675" y="3064736"/>
            <a:ext cx="1742017" cy="69463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73377">
              <a:lnSpc>
                <a:spcPts val="1772"/>
              </a:lnSpc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atomicAdd_system</a:t>
            </a:r>
            <a:endParaRPr sz="1556">
              <a:latin typeface="Trebuchet MS"/>
              <a:cs typeface="Trebuchet MS"/>
            </a:endParaRPr>
          </a:p>
          <a:p>
            <a:pPr marL="14111">
              <a:lnSpc>
                <a:spcPts val="1683"/>
              </a:lnSpc>
            </a:pPr>
            <a:r>
              <a:rPr sz="1556" spc="-6" dirty="0">
                <a:latin typeface="Trebuchet MS"/>
                <a:cs typeface="Trebuchet MS"/>
              </a:rPr>
              <a:t>(addr2,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1)</a:t>
            </a:r>
            <a:endParaRPr sz="1556">
              <a:latin typeface="Trebuchet MS"/>
              <a:cs typeface="Trebuchet MS"/>
            </a:endParaRPr>
          </a:p>
          <a:p>
            <a:pPr marL="522106">
              <a:lnSpc>
                <a:spcPts val="1772"/>
              </a:lnSpc>
            </a:pPr>
            <a:r>
              <a:rPr sz="1556" dirty="0">
                <a:latin typeface="Trebuchet MS"/>
                <a:cs typeface="Trebuchet MS"/>
              </a:rPr>
              <a:t>local</a:t>
            </a:r>
            <a:r>
              <a:rPr sz="1556" spc="-67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access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871286" y="3787987"/>
            <a:ext cx="895350" cy="127000"/>
          </a:xfrm>
          <a:custGeom>
            <a:avLst/>
            <a:gdLst/>
            <a:ahLst/>
            <a:cxnLst/>
            <a:rect l="l" t="t" r="r" b="b"/>
            <a:pathLst>
              <a:path w="80581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80581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805815" h="114300">
                <a:moveTo>
                  <a:pt x="805434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05434" y="76200"/>
                </a:lnTo>
                <a:lnTo>
                  <a:pt x="80543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" name="object 37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25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">
              <a:lnSpc>
                <a:spcPts val="4761"/>
              </a:lnSpc>
              <a:spcBef>
                <a:spcPts val="111"/>
              </a:spcBef>
            </a:pPr>
            <a:r>
              <a:rPr dirty="0"/>
              <a:t>CONCURRENT</a:t>
            </a:r>
            <a:r>
              <a:rPr spc="-72" dirty="0"/>
              <a:t> </a:t>
            </a:r>
            <a:r>
              <a:rPr spc="-6" dirty="0"/>
              <a:t>ACCESS</a:t>
            </a:r>
          </a:p>
          <a:p>
            <a:pPr marL="3528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Read</a:t>
            </a:r>
            <a:r>
              <a:rPr sz="2667" b="0" spc="-39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duplication*</a:t>
            </a:r>
            <a:endParaRPr sz="2667"/>
          </a:p>
        </p:txBody>
      </p:sp>
      <p:grpSp>
        <p:nvGrpSpPr>
          <p:cNvPr id="7" name="object 7"/>
          <p:cNvGrpSpPr/>
          <p:nvPr/>
        </p:nvGrpSpPr>
        <p:grpSpPr>
          <a:xfrm>
            <a:off x="2116313" y="2049003"/>
            <a:ext cx="1577622" cy="4085167"/>
            <a:chOff x="1904682" y="1844103"/>
            <a:chExt cx="1419860" cy="3676650"/>
          </a:xfrm>
        </p:grpSpPr>
        <p:sp>
          <p:nvSpPr>
            <p:cNvPr id="8" name="object 8"/>
            <p:cNvSpPr/>
            <p:nvPr/>
          </p:nvSpPr>
          <p:spPr>
            <a:xfrm>
              <a:off x="1914144" y="2310790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1909445" y="2767965"/>
              <a:ext cx="1410335" cy="0"/>
            </a:xfrm>
            <a:custGeom>
              <a:avLst/>
              <a:gdLst/>
              <a:ahLst/>
              <a:cxnLst/>
              <a:rect l="l" t="t" r="r" b="b"/>
              <a:pathLst>
                <a:path w="1410335">
                  <a:moveTo>
                    <a:pt x="0" y="0"/>
                  </a:moveTo>
                  <a:lnTo>
                    <a:pt x="141033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4144" y="3225063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9445" y="1848866"/>
              <a:ext cx="1410335" cy="3667125"/>
            </a:xfrm>
            <a:custGeom>
              <a:avLst/>
              <a:gdLst/>
              <a:ahLst/>
              <a:cxnLst/>
              <a:rect l="l" t="t" r="r" b="b"/>
              <a:pathLst>
                <a:path w="1410335" h="3667125">
                  <a:moveTo>
                    <a:pt x="0" y="1376299"/>
                  </a:moveTo>
                  <a:lnTo>
                    <a:pt x="1410334" y="1376299"/>
                  </a:lnTo>
                </a:path>
                <a:path w="1410335" h="3667125">
                  <a:moveTo>
                    <a:pt x="0" y="1833372"/>
                  </a:moveTo>
                  <a:lnTo>
                    <a:pt x="1410334" y="1833372"/>
                  </a:lnTo>
                </a:path>
                <a:path w="1410335" h="3667125">
                  <a:moveTo>
                    <a:pt x="0" y="2290572"/>
                  </a:moveTo>
                  <a:lnTo>
                    <a:pt x="1410334" y="2290572"/>
                  </a:lnTo>
                </a:path>
                <a:path w="1410335" h="3667125">
                  <a:moveTo>
                    <a:pt x="0" y="3204933"/>
                  </a:moveTo>
                  <a:lnTo>
                    <a:pt x="1410334" y="3204933"/>
                  </a:lnTo>
                </a:path>
                <a:path w="1410335" h="3667125">
                  <a:moveTo>
                    <a:pt x="4699" y="0"/>
                  </a:moveTo>
                  <a:lnTo>
                    <a:pt x="4699" y="3666871"/>
                  </a:lnTo>
                </a:path>
                <a:path w="1410335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335" h="3667125">
                  <a:moveTo>
                    <a:pt x="0" y="4699"/>
                  </a:moveTo>
                  <a:lnTo>
                    <a:pt x="1410334" y="4699"/>
                  </a:lnTo>
                </a:path>
                <a:path w="1410335" h="3667125">
                  <a:moveTo>
                    <a:pt x="0" y="3662108"/>
                  </a:moveTo>
                  <a:lnTo>
                    <a:pt x="1410334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26827" y="2567516"/>
            <a:ext cx="1557161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6857">
              <a:spcBef>
                <a:spcPts val="750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6827" y="358351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26827" y="510737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46950" y="3102539"/>
            <a:ext cx="1578328" cy="2053167"/>
            <a:chOff x="3822255" y="2792285"/>
            <a:chExt cx="1420495" cy="1847850"/>
          </a:xfrm>
        </p:grpSpPr>
        <p:sp>
          <p:nvSpPr>
            <p:cNvPr id="16" name="object 16"/>
            <p:cNvSpPr/>
            <p:nvPr/>
          </p:nvSpPr>
          <p:spPr>
            <a:xfrm>
              <a:off x="3831844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10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6540" y="2810368"/>
            <a:ext cx="2970389" cy="1118306"/>
          </a:xfrm>
          <a:custGeom>
            <a:avLst/>
            <a:gdLst/>
            <a:ahLst/>
            <a:cxnLst/>
            <a:rect l="l" t="t" r="r" b="b"/>
            <a:pathLst>
              <a:path w="2673350" h="1006475">
                <a:moveTo>
                  <a:pt x="753745" y="938530"/>
                </a:moveTo>
                <a:lnTo>
                  <a:pt x="715645" y="919480"/>
                </a:lnTo>
                <a:lnTo>
                  <a:pt x="639445" y="881380"/>
                </a:lnTo>
                <a:lnTo>
                  <a:pt x="639445" y="919480"/>
                </a:lnTo>
                <a:lnTo>
                  <a:pt x="0" y="919480"/>
                </a:lnTo>
                <a:lnTo>
                  <a:pt x="0" y="957580"/>
                </a:lnTo>
                <a:lnTo>
                  <a:pt x="639445" y="957580"/>
                </a:lnTo>
                <a:lnTo>
                  <a:pt x="639445" y="995680"/>
                </a:lnTo>
                <a:lnTo>
                  <a:pt x="715645" y="957580"/>
                </a:lnTo>
                <a:lnTo>
                  <a:pt x="753745" y="938530"/>
                </a:lnTo>
                <a:close/>
              </a:path>
              <a:path w="2673350" h="1006475">
                <a:moveTo>
                  <a:pt x="2673350" y="949198"/>
                </a:moveTo>
                <a:lnTo>
                  <a:pt x="2635250" y="930148"/>
                </a:lnTo>
                <a:lnTo>
                  <a:pt x="2559050" y="892048"/>
                </a:lnTo>
                <a:lnTo>
                  <a:pt x="2559050" y="930148"/>
                </a:lnTo>
                <a:lnTo>
                  <a:pt x="1801368" y="930148"/>
                </a:lnTo>
                <a:lnTo>
                  <a:pt x="1801368" y="968248"/>
                </a:lnTo>
                <a:lnTo>
                  <a:pt x="2559050" y="968248"/>
                </a:lnTo>
                <a:lnTo>
                  <a:pt x="2559050" y="1006348"/>
                </a:lnTo>
                <a:lnTo>
                  <a:pt x="2635250" y="968248"/>
                </a:lnTo>
                <a:lnTo>
                  <a:pt x="2673350" y="949198"/>
                </a:lnTo>
                <a:close/>
              </a:path>
              <a:path w="2673350" h="1006475">
                <a:moveTo>
                  <a:pt x="2673350" y="514604"/>
                </a:moveTo>
                <a:lnTo>
                  <a:pt x="2652852" y="483870"/>
                </a:lnTo>
                <a:lnTo>
                  <a:pt x="2602484" y="408305"/>
                </a:lnTo>
                <a:lnTo>
                  <a:pt x="2583599" y="441375"/>
                </a:lnTo>
                <a:lnTo>
                  <a:pt x="1810766" y="0"/>
                </a:lnTo>
                <a:lnTo>
                  <a:pt x="1791970" y="33020"/>
                </a:lnTo>
                <a:lnTo>
                  <a:pt x="2564727" y="474421"/>
                </a:lnTo>
                <a:lnTo>
                  <a:pt x="2545842" y="507492"/>
                </a:lnTo>
                <a:lnTo>
                  <a:pt x="2673350" y="51460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20" name="object 20"/>
          <p:cNvGrpSpPr/>
          <p:nvPr/>
        </p:nvGrpSpPr>
        <p:grpSpPr>
          <a:xfrm>
            <a:off x="6400871" y="2049003"/>
            <a:ext cx="3731683" cy="4085167"/>
            <a:chOff x="5760783" y="1844103"/>
            <a:chExt cx="3358515" cy="3676650"/>
          </a:xfrm>
        </p:grpSpPr>
        <p:sp>
          <p:nvSpPr>
            <p:cNvPr id="21" name="object 21"/>
            <p:cNvSpPr/>
            <p:nvPr/>
          </p:nvSpPr>
          <p:spPr>
            <a:xfrm>
              <a:off x="5770245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09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765546" y="2797048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2025"/>
                  </a:moveTo>
                  <a:lnTo>
                    <a:pt x="1410334" y="462025"/>
                  </a:lnTo>
                </a:path>
                <a:path w="1410334" h="1838325">
                  <a:moveTo>
                    <a:pt x="0" y="919099"/>
                  </a:moveTo>
                  <a:lnTo>
                    <a:pt x="1410334" y="919099"/>
                  </a:lnTo>
                </a:path>
                <a:path w="1410334" h="1838325">
                  <a:moveTo>
                    <a:pt x="0" y="1376299"/>
                  </a:moveTo>
                  <a:lnTo>
                    <a:pt x="1410334" y="1376299"/>
                  </a:lnTo>
                </a:path>
                <a:path w="1410334" h="1838325">
                  <a:moveTo>
                    <a:pt x="4699" y="0"/>
                  </a:moveTo>
                  <a:lnTo>
                    <a:pt x="4699" y="1838198"/>
                  </a:lnTo>
                </a:path>
                <a:path w="1410334" h="1838325">
                  <a:moveTo>
                    <a:pt x="1405635" y="0"/>
                  </a:moveTo>
                  <a:lnTo>
                    <a:pt x="1405635" y="1838198"/>
                  </a:lnTo>
                </a:path>
                <a:path w="1410334" h="1838325">
                  <a:moveTo>
                    <a:pt x="0" y="4825"/>
                  </a:moveTo>
                  <a:lnTo>
                    <a:pt x="1410334" y="4825"/>
                  </a:lnTo>
                </a:path>
                <a:path w="1410334" h="1838325">
                  <a:moveTo>
                    <a:pt x="0" y="1833499"/>
                  </a:moveTo>
                  <a:lnTo>
                    <a:pt x="1410334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708773" y="3225063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03947" y="3225165"/>
              <a:ext cx="1410970" cy="457200"/>
            </a:xfrm>
            <a:custGeom>
              <a:avLst/>
              <a:gdLst/>
              <a:ahLst/>
              <a:cxnLst/>
              <a:rect l="l" t="t" r="r" b="b"/>
              <a:pathLst>
                <a:path w="1410970" h="457200">
                  <a:moveTo>
                    <a:pt x="0" y="0"/>
                  </a:moveTo>
                  <a:lnTo>
                    <a:pt x="1410461" y="0"/>
                  </a:lnTo>
                </a:path>
                <a:path w="1410970" h="457200">
                  <a:moveTo>
                    <a:pt x="0" y="457073"/>
                  </a:moveTo>
                  <a:lnTo>
                    <a:pt x="1410461" y="4570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708773" y="4596625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703947" y="1848866"/>
              <a:ext cx="1410970" cy="3667125"/>
            </a:xfrm>
            <a:custGeom>
              <a:avLst/>
              <a:gdLst/>
              <a:ahLst/>
              <a:cxnLst/>
              <a:rect l="l" t="t" r="r" b="b"/>
              <a:pathLst>
                <a:path w="1410970" h="3667125">
                  <a:moveTo>
                    <a:pt x="0" y="3204933"/>
                  </a:moveTo>
                  <a:lnTo>
                    <a:pt x="1410461" y="3204933"/>
                  </a:lnTo>
                </a:path>
                <a:path w="1410970" h="3667125">
                  <a:moveTo>
                    <a:pt x="0" y="919099"/>
                  </a:moveTo>
                  <a:lnTo>
                    <a:pt x="1410461" y="919099"/>
                  </a:lnTo>
                </a:path>
                <a:path w="1410970" h="3667125">
                  <a:moveTo>
                    <a:pt x="0" y="2290572"/>
                  </a:moveTo>
                  <a:lnTo>
                    <a:pt x="1410461" y="2290572"/>
                  </a:lnTo>
                </a:path>
                <a:path w="1410970" h="3667125">
                  <a:moveTo>
                    <a:pt x="4825" y="0"/>
                  </a:moveTo>
                  <a:lnTo>
                    <a:pt x="4825" y="3666871"/>
                  </a:lnTo>
                </a:path>
                <a:path w="1410970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970" h="3667125">
                  <a:moveTo>
                    <a:pt x="0" y="4699"/>
                  </a:moveTo>
                  <a:lnTo>
                    <a:pt x="1410461" y="4699"/>
                  </a:lnTo>
                </a:path>
                <a:path w="1410970" h="3667125">
                  <a:moveTo>
                    <a:pt x="0" y="3662108"/>
                  </a:moveTo>
                  <a:lnTo>
                    <a:pt x="1410461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65302" y="2567516"/>
            <a:ext cx="1556456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8268">
              <a:spcBef>
                <a:spcPts val="750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65302" y="3583515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65302" y="5107375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47845" y="3335019"/>
            <a:ext cx="3018367" cy="1992488"/>
          </a:xfrm>
          <a:custGeom>
            <a:avLst/>
            <a:gdLst/>
            <a:ahLst/>
            <a:cxnLst/>
            <a:rect l="l" t="t" r="r" b="b"/>
            <a:pathLst>
              <a:path w="2716529" h="1793239">
                <a:moveTo>
                  <a:pt x="877443" y="475996"/>
                </a:moveTo>
                <a:lnTo>
                  <a:pt x="113334" y="40068"/>
                </a:lnTo>
                <a:lnTo>
                  <a:pt x="118732" y="30607"/>
                </a:lnTo>
                <a:lnTo>
                  <a:pt x="132207" y="6985"/>
                </a:lnTo>
                <a:lnTo>
                  <a:pt x="4572" y="0"/>
                </a:lnTo>
                <a:lnTo>
                  <a:pt x="75565" y="106299"/>
                </a:lnTo>
                <a:lnTo>
                  <a:pt x="94424" y="73215"/>
                </a:lnTo>
                <a:lnTo>
                  <a:pt x="858520" y="509143"/>
                </a:lnTo>
                <a:lnTo>
                  <a:pt x="877443" y="475996"/>
                </a:lnTo>
                <a:close/>
              </a:path>
              <a:path w="2716529" h="1793239">
                <a:moveTo>
                  <a:pt x="883539" y="1771777"/>
                </a:moveTo>
                <a:lnTo>
                  <a:pt x="79082" y="561657"/>
                </a:lnTo>
                <a:lnTo>
                  <a:pt x="102844" y="545846"/>
                </a:lnTo>
                <a:lnTo>
                  <a:pt x="110871" y="540512"/>
                </a:lnTo>
                <a:lnTo>
                  <a:pt x="0" y="477012"/>
                </a:lnTo>
                <a:lnTo>
                  <a:pt x="15621" y="603885"/>
                </a:lnTo>
                <a:lnTo>
                  <a:pt x="47358" y="582777"/>
                </a:lnTo>
                <a:lnTo>
                  <a:pt x="851916" y="1792859"/>
                </a:lnTo>
                <a:lnTo>
                  <a:pt x="883539" y="1771777"/>
                </a:lnTo>
                <a:close/>
              </a:path>
              <a:path w="2716529" h="1793239">
                <a:moveTo>
                  <a:pt x="2716530" y="445770"/>
                </a:moveTo>
                <a:lnTo>
                  <a:pt x="2025396" y="445770"/>
                </a:lnTo>
                <a:lnTo>
                  <a:pt x="2025396" y="407670"/>
                </a:lnTo>
                <a:lnTo>
                  <a:pt x="1911096" y="464820"/>
                </a:lnTo>
                <a:lnTo>
                  <a:pt x="2025396" y="521970"/>
                </a:lnTo>
                <a:lnTo>
                  <a:pt x="2025396" y="483870"/>
                </a:lnTo>
                <a:lnTo>
                  <a:pt x="2716530" y="483870"/>
                </a:lnTo>
                <a:lnTo>
                  <a:pt x="2716530" y="44577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2" name="object 32"/>
          <p:cNvSpPr txBox="1"/>
          <p:nvPr/>
        </p:nvSpPr>
        <p:spPr>
          <a:xfrm>
            <a:off x="731971" y="3171416"/>
            <a:ext cx="1159933" cy="47662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lnSpc>
                <a:spcPts val="1772"/>
              </a:lnSpc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val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dirty="0">
                <a:latin typeface="Trebuchet MS"/>
                <a:cs typeface="Trebuchet MS"/>
              </a:rPr>
              <a:t>=</a:t>
            </a:r>
            <a:r>
              <a:rPr sz="1556" spc="-56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*addr2;</a:t>
            </a:r>
            <a:endParaRPr sz="1556">
              <a:latin typeface="Trebuchet MS"/>
              <a:cs typeface="Trebuchet MS"/>
            </a:endParaRPr>
          </a:p>
          <a:p>
            <a:pPr marL="81138">
              <a:lnSpc>
                <a:spcPts val="1772"/>
              </a:lnSpc>
            </a:pPr>
            <a:r>
              <a:rPr sz="1556" dirty="0">
                <a:latin typeface="Trebuchet MS"/>
                <a:cs typeface="Trebuchet MS"/>
              </a:rPr>
              <a:t>local</a:t>
            </a:r>
            <a:r>
              <a:rPr sz="1556" spc="-111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access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3899" y="6587180"/>
            <a:ext cx="3200400" cy="184481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*each processor</a:t>
            </a:r>
            <a:r>
              <a:rPr sz="1111" i="1" spc="-33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must</a:t>
            </a:r>
            <a:r>
              <a:rPr sz="1111" i="1" spc="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11" dirty="0">
                <a:solidFill>
                  <a:srgbClr val="505050"/>
                </a:solidFill>
                <a:latin typeface="Trebuchet MS"/>
                <a:cs typeface="Trebuchet MS"/>
              </a:rPr>
              <a:t>maintain</a:t>
            </a:r>
            <a:r>
              <a:rPr sz="1111" i="1" spc="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its</a:t>
            </a:r>
            <a:r>
              <a:rPr sz="1111" i="1" spc="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own</a:t>
            </a:r>
            <a:r>
              <a:rPr sz="111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page</a:t>
            </a:r>
            <a:r>
              <a:rPr sz="111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table</a:t>
            </a:r>
            <a:endParaRPr sz="1111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403275" y="3171416"/>
            <a:ext cx="1159933" cy="47662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lnSpc>
                <a:spcPts val="1772"/>
              </a:lnSpc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val</a:t>
            </a:r>
            <a:r>
              <a:rPr sz="1556" spc="-33" dirty="0">
                <a:latin typeface="Trebuchet MS"/>
                <a:cs typeface="Trebuchet MS"/>
              </a:rPr>
              <a:t> </a:t>
            </a:r>
            <a:r>
              <a:rPr sz="1556" dirty="0">
                <a:latin typeface="Trebuchet MS"/>
                <a:cs typeface="Trebuchet MS"/>
              </a:rPr>
              <a:t>=</a:t>
            </a:r>
            <a:r>
              <a:rPr sz="1556" spc="-44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*addr2;</a:t>
            </a:r>
            <a:endParaRPr sz="1556">
              <a:latin typeface="Trebuchet MS"/>
              <a:cs typeface="Trebuchet MS"/>
            </a:endParaRPr>
          </a:p>
          <a:p>
            <a:pPr marL="14111">
              <a:lnSpc>
                <a:spcPts val="1772"/>
              </a:lnSpc>
            </a:pPr>
            <a:r>
              <a:rPr sz="1556" dirty="0">
                <a:latin typeface="Trebuchet MS"/>
                <a:cs typeface="Trebuchet MS"/>
              </a:rPr>
              <a:t>local</a:t>
            </a:r>
            <a:r>
              <a:rPr sz="1556" spc="-67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access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">
              <a:lnSpc>
                <a:spcPts val="4761"/>
              </a:lnSpc>
              <a:spcBef>
                <a:spcPts val="111"/>
              </a:spcBef>
            </a:pPr>
            <a:r>
              <a:rPr dirty="0"/>
              <a:t>CONCURRENT</a:t>
            </a:r>
            <a:r>
              <a:rPr spc="-72" dirty="0"/>
              <a:t> </a:t>
            </a:r>
            <a:r>
              <a:rPr spc="-6" dirty="0"/>
              <a:t>ACCESS</a:t>
            </a:r>
          </a:p>
          <a:p>
            <a:pPr marL="1411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Read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duplication:</a:t>
            </a:r>
            <a:r>
              <a:rPr sz="2667" b="0" spc="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write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2116313" y="2049003"/>
            <a:ext cx="1577622" cy="4085167"/>
            <a:chOff x="1904682" y="1844103"/>
            <a:chExt cx="1419860" cy="3676650"/>
          </a:xfrm>
        </p:grpSpPr>
        <p:sp>
          <p:nvSpPr>
            <p:cNvPr id="4" name="object 4"/>
            <p:cNvSpPr/>
            <p:nvPr/>
          </p:nvSpPr>
          <p:spPr>
            <a:xfrm>
              <a:off x="1914144" y="2310790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909445" y="2767965"/>
              <a:ext cx="1410335" cy="0"/>
            </a:xfrm>
            <a:custGeom>
              <a:avLst/>
              <a:gdLst/>
              <a:ahLst/>
              <a:cxnLst/>
              <a:rect l="l" t="t" r="r" b="b"/>
              <a:pathLst>
                <a:path w="1410335">
                  <a:moveTo>
                    <a:pt x="0" y="0"/>
                  </a:moveTo>
                  <a:lnTo>
                    <a:pt x="141033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1914144" y="3225063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1909445" y="1848866"/>
              <a:ext cx="1410335" cy="3667125"/>
            </a:xfrm>
            <a:custGeom>
              <a:avLst/>
              <a:gdLst/>
              <a:ahLst/>
              <a:cxnLst/>
              <a:rect l="l" t="t" r="r" b="b"/>
              <a:pathLst>
                <a:path w="1410335" h="3667125">
                  <a:moveTo>
                    <a:pt x="0" y="1376299"/>
                  </a:moveTo>
                  <a:lnTo>
                    <a:pt x="1410334" y="1376299"/>
                  </a:lnTo>
                </a:path>
                <a:path w="1410335" h="3667125">
                  <a:moveTo>
                    <a:pt x="0" y="1833372"/>
                  </a:moveTo>
                  <a:lnTo>
                    <a:pt x="1410334" y="1833372"/>
                  </a:lnTo>
                </a:path>
                <a:path w="1410335" h="3667125">
                  <a:moveTo>
                    <a:pt x="0" y="2290572"/>
                  </a:moveTo>
                  <a:lnTo>
                    <a:pt x="1410334" y="2290572"/>
                  </a:lnTo>
                </a:path>
                <a:path w="1410335" h="3667125">
                  <a:moveTo>
                    <a:pt x="0" y="3204933"/>
                  </a:moveTo>
                  <a:lnTo>
                    <a:pt x="1410334" y="3204933"/>
                  </a:lnTo>
                </a:path>
                <a:path w="1410335" h="3667125">
                  <a:moveTo>
                    <a:pt x="4699" y="0"/>
                  </a:moveTo>
                  <a:lnTo>
                    <a:pt x="4699" y="3666871"/>
                  </a:lnTo>
                </a:path>
                <a:path w="1410335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335" h="3667125">
                  <a:moveTo>
                    <a:pt x="0" y="4699"/>
                  </a:moveTo>
                  <a:lnTo>
                    <a:pt x="1410334" y="4699"/>
                  </a:lnTo>
                </a:path>
                <a:path w="1410335" h="3667125">
                  <a:moveTo>
                    <a:pt x="0" y="3662108"/>
                  </a:moveTo>
                  <a:lnTo>
                    <a:pt x="1410334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26827" y="2567516"/>
            <a:ext cx="1557161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6857">
              <a:spcBef>
                <a:spcPts val="750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6827" y="358351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6827" y="510737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46950" y="3102539"/>
            <a:ext cx="1578328" cy="2053167"/>
            <a:chOff x="3822255" y="2792285"/>
            <a:chExt cx="1420495" cy="1847850"/>
          </a:xfrm>
        </p:grpSpPr>
        <p:sp>
          <p:nvSpPr>
            <p:cNvPr id="12" name="object 12"/>
            <p:cNvSpPr/>
            <p:nvPr/>
          </p:nvSpPr>
          <p:spPr>
            <a:xfrm>
              <a:off x="3831844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10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26540" y="2810368"/>
            <a:ext cx="2970389" cy="1118306"/>
          </a:xfrm>
          <a:custGeom>
            <a:avLst/>
            <a:gdLst/>
            <a:ahLst/>
            <a:cxnLst/>
            <a:rect l="l" t="t" r="r" b="b"/>
            <a:pathLst>
              <a:path w="2673350" h="1006475">
                <a:moveTo>
                  <a:pt x="753745" y="938530"/>
                </a:moveTo>
                <a:lnTo>
                  <a:pt x="715645" y="919480"/>
                </a:lnTo>
                <a:lnTo>
                  <a:pt x="639445" y="881380"/>
                </a:lnTo>
                <a:lnTo>
                  <a:pt x="639445" y="919480"/>
                </a:lnTo>
                <a:lnTo>
                  <a:pt x="0" y="919480"/>
                </a:lnTo>
                <a:lnTo>
                  <a:pt x="0" y="957580"/>
                </a:lnTo>
                <a:lnTo>
                  <a:pt x="639445" y="957580"/>
                </a:lnTo>
                <a:lnTo>
                  <a:pt x="639445" y="995680"/>
                </a:lnTo>
                <a:lnTo>
                  <a:pt x="715645" y="957580"/>
                </a:lnTo>
                <a:lnTo>
                  <a:pt x="753745" y="938530"/>
                </a:lnTo>
                <a:close/>
              </a:path>
              <a:path w="2673350" h="1006475">
                <a:moveTo>
                  <a:pt x="2673350" y="949198"/>
                </a:moveTo>
                <a:lnTo>
                  <a:pt x="2635250" y="930148"/>
                </a:lnTo>
                <a:lnTo>
                  <a:pt x="2559050" y="892048"/>
                </a:lnTo>
                <a:lnTo>
                  <a:pt x="2559050" y="930148"/>
                </a:lnTo>
                <a:lnTo>
                  <a:pt x="1801368" y="930148"/>
                </a:lnTo>
                <a:lnTo>
                  <a:pt x="1801368" y="968248"/>
                </a:lnTo>
                <a:lnTo>
                  <a:pt x="2559050" y="968248"/>
                </a:lnTo>
                <a:lnTo>
                  <a:pt x="2559050" y="1006348"/>
                </a:lnTo>
                <a:lnTo>
                  <a:pt x="2635250" y="968248"/>
                </a:lnTo>
                <a:lnTo>
                  <a:pt x="2673350" y="949198"/>
                </a:lnTo>
                <a:close/>
              </a:path>
              <a:path w="2673350" h="1006475">
                <a:moveTo>
                  <a:pt x="2673350" y="514604"/>
                </a:moveTo>
                <a:lnTo>
                  <a:pt x="2652852" y="483870"/>
                </a:lnTo>
                <a:lnTo>
                  <a:pt x="2602484" y="408305"/>
                </a:lnTo>
                <a:lnTo>
                  <a:pt x="2583599" y="441375"/>
                </a:lnTo>
                <a:lnTo>
                  <a:pt x="1810766" y="0"/>
                </a:lnTo>
                <a:lnTo>
                  <a:pt x="1791970" y="33020"/>
                </a:lnTo>
                <a:lnTo>
                  <a:pt x="2564727" y="474421"/>
                </a:lnTo>
                <a:lnTo>
                  <a:pt x="2545842" y="507492"/>
                </a:lnTo>
                <a:lnTo>
                  <a:pt x="2673350" y="51460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406092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7747846" y="3865033"/>
            <a:ext cx="982132" cy="1462617"/>
          </a:xfrm>
          <a:custGeom>
            <a:avLst/>
            <a:gdLst/>
            <a:ahLst/>
            <a:cxnLst/>
            <a:rect l="l" t="t" r="r" b="b"/>
            <a:pathLst>
              <a:path w="883920" h="1316354">
                <a:moveTo>
                  <a:pt x="79090" y="84644"/>
                </a:moveTo>
                <a:lnTo>
                  <a:pt x="47361" y="105755"/>
                </a:lnTo>
                <a:lnTo>
                  <a:pt x="851916" y="1315847"/>
                </a:lnTo>
                <a:lnTo>
                  <a:pt x="883539" y="1294765"/>
                </a:lnTo>
                <a:lnTo>
                  <a:pt x="79090" y="84644"/>
                </a:lnTo>
                <a:close/>
              </a:path>
              <a:path w="883920" h="1316354">
                <a:moveTo>
                  <a:pt x="0" y="0"/>
                </a:moveTo>
                <a:lnTo>
                  <a:pt x="15621" y="126873"/>
                </a:lnTo>
                <a:lnTo>
                  <a:pt x="47361" y="105755"/>
                </a:lnTo>
                <a:lnTo>
                  <a:pt x="36830" y="89916"/>
                </a:lnTo>
                <a:lnTo>
                  <a:pt x="68580" y="68834"/>
                </a:lnTo>
                <a:lnTo>
                  <a:pt x="102853" y="68834"/>
                </a:lnTo>
                <a:lnTo>
                  <a:pt x="110871" y="63500"/>
                </a:lnTo>
                <a:lnTo>
                  <a:pt x="0" y="0"/>
                </a:lnTo>
                <a:close/>
              </a:path>
              <a:path w="883920" h="1316354">
                <a:moveTo>
                  <a:pt x="68580" y="68834"/>
                </a:moveTo>
                <a:lnTo>
                  <a:pt x="36830" y="89916"/>
                </a:lnTo>
                <a:lnTo>
                  <a:pt x="47361" y="105755"/>
                </a:lnTo>
                <a:lnTo>
                  <a:pt x="79090" y="84644"/>
                </a:lnTo>
                <a:lnTo>
                  <a:pt x="68580" y="68834"/>
                </a:lnTo>
                <a:close/>
              </a:path>
              <a:path w="883920" h="1316354">
                <a:moveTo>
                  <a:pt x="102853" y="68834"/>
                </a:moveTo>
                <a:lnTo>
                  <a:pt x="68580" y="68834"/>
                </a:lnTo>
                <a:lnTo>
                  <a:pt x="79090" y="84644"/>
                </a:lnTo>
                <a:lnTo>
                  <a:pt x="102853" y="6883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0" name="object 20"/>
          <p:cNvSpPr txBox="1"/>
          <p:nvPr/>
        </p:nvSpPr>
        <p:spPr>
          <a:xfrm>
            <a:off x="626985" y="3171416"/>
            <a:ext cx="1263650" cy="47662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R="5644" algn="r">
              <a:lnSpc>
                <a:spcPts val="1772"/>
              </a:lnSpc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*addr2</a:t>
            </a:r>
            <a:r>
              <a:rPr sz="1556" spc="-44" dirty="0">
                <a:latin typeface="Trebuchet MS"/>
                <a:cs typeface="Trebuchet MS"/>
              </a:rPr>
              <a:t> </a:t>
            </a:r>
            <a:r>
              <a:rPr sz="1556" dirty="0">
                <a:latin typeface="Trebuchet MS"/>
                <a:cs typeface="Trebuchet MS"/>
              </a:rPr>
              <a:t>=</a:t>
            </a:r>
            <a:r>
              <a:rPr sz="1556" spc="-44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val2;</a:t>
            </a:r>
            <a:endParaRPr sz="1556">
              <a:latin typeface="Trebuchet MS"/>
              <a:cs typeface="Trebuchet MS"/>
            </a:endParaRPr>
          </a:p>
          <a:p>
            <a:pPr marR="16933" algn="r">
              <a:lnSpc>
                <a:spcPts val="1772"/>
              </a:lnSpc>
            </a:pPr>
            <a:r>
              <a:rPr sz="1556" dirty="0">
                <a:latin typeface="Trebuchet MS"/>
                <a:cs typeface="Trebuchet MS"/>
              </a:rPr>
              <a:t>local</a:t>
            </a:r>
            <a:r>
              <a:rPr sz="1556" spc="-111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access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113</a:t>
            </a:fld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3881544" y="5554246"/>
            <a:ext cx="448592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a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write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will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collapse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all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copies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into </a:t>
            </a:r>
            <a:r>
              <a:rPr sz="2000" spc="-11" dirty="0">
                <a:latin typeface="Trebuchet MS"/>
                <a:cs typeface="Trebuchet MS"/>
              </a:rPr>
              <a:t>one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7900" y="697082"/>
            <a:ext cx="5157611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CONCURRENT</a:t>
            </a:r>
            <a:r>
              <a:rPr spc="-78" dirty="0"/>
              <a:t> </a:t>
            </a:r>
            <a:r>
              <a:rPr spc="-6" dirty="0"/>
              <a:t>ACCESS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8793" y="1301327"/>
            <a:ext cx="5254978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Read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duplication:</a:t>
            </a:r>
            <a:r>
              <a:rPr sz="2667" spc="33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read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after write</a:t>
            </a:r>
            <a:endParaRPr sz="2667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21535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4246950" y="2049003"/>
            <a:ext cx="5885744" cy="4085167"/>
            <a:chOff x="3822255" y="1844103"/>
            <a:chExt cx="5297170" cy="3676650"/>
          </a:xfrm>
        </p:grpSpPr>
        <p:sp>
          <p:nvSpPr>
            <p:cNvPr id="6" name="object 6"/>
            <p:cNvSpPr/>
            <p:nvPr/>
          </p:nvSpPr>
          <p:spPr>
            <a:xfrm>
              <a:off x="3831844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10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5770245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09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5765545" y="2797048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2025"/>
                  </a:moveTo>
                  <a:lnTo>
                    <a:pt x="1410334" y="462025"/>
                  </a:lnTo>
                </a:path>
                <a:path w="1410334" h="1838325">
                  <a:moveTo>
                    <a:pt x="0" y="919099"/>
                  </a:moveTo>
                  <a:lnTo>
                    <a:pt x="1410334" y="919099"/>
                  </a:lnTo>
                </a:path>
                <a:path w="1410334" h="1838325">
                  <a:moveTo>
                    <a:pt x="0" y="1376299"/>
                  </a:moveTo>
                  <a:lnTo>
                    <a:pt x="1410334" y="1376299"/>
                  </a:lnTo>
                </a:path>
                <a:path w="1410334" h="1838325">
                  <a:moveTo>
                    <a:pt x="4699" y="0"/>
                  </a:moveTo>
                  <a:lnTo>
                    <a:pt x="4699" y="1838198"/>
                  </a:lnTo>
                </a:path>
                <a:path w="1410334" h="1838325">
                  <a:moveTo>
                    <a:pt x="1405635" y="0"/>
                  </a:moveTo>
                  <a:lnTo>
                    <a:pt x="1405635" y="1838198"/>
                  </a:lnTo>
                </a:path>
                <a:path w="1410334" h="1838325">
                  <a:moveTo>
                    <a:pt x="0" y="4825"/>
                  </a:moveTo>
                  <a:lnTo>
                    <a:pt x="1410334" y="4825"/>
                  </a:lnTo>
                </a:path>
                <a:path w="1410334" h="1838325">
                  <a:moveTo>
                    <a:pt x="0" y="1833499"/>
                  </a:moveTo>
                  <a:lnTo>
                    <a:pt x="1410334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708772" y="3225063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703946" y="3225165"/>
              <a:ext cx="1410970" cy="457200"/>
            </a:xfrm>
            <a:custGeom>
              <a:avLst/>
              <a:gdLst/>
              <a:ahLst/>
              <a:cxnLst/>
              <a:rect l="l" t="t" r="r" b="b"/>
              <a:pathLst>
                <a:path w="1410970" h="457200">
                  <a:moveTo>
                    <a:pt x="0" y="0"/>
                  </a:moveTo>
                  <a:lnTo>
                    <a:pt x="1410461" y="0"/>
                  </a:lnTo>
                </a:path>
                <a:path w="1410970" h="457200">
                  <a:moveTo>
                    <a:pt x="0" y="457073"/>
                  </a:moveTo>
                  <a:lnTo>
                    <a:pt x="1410461" y="4570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708772" y="4596625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703946" y="1848866"/>
              <a:ext cx="1410970" cy="3667125"/>
            </a:xfrm>
            <a:custGeom>
              <a:avLst/>
              <a:gdLst/>
              <a:ahLst/>
              <a:cxnLst/>
              <a:rect l="l" t="t" r="r" b="b"/>
              <a:pathLst>
                <a:path w="1410970" h="3667125">
                  <a:moveTo>
                    <a:pt x="0" y="3204933"/>
                  </a:moveTo>
                  <a:lnTo>
                    <a:pt x="1410461" y="3204933"/>
                  </a:lnTo>
                </a:path>
                <a:path w="1410970" h="3667125">
                  <a:moveTo>
                    <a:pt x="0" y="919099"/>
                  </a:moveTo>
                  <a:lnTo>
                    <a:pt x="1410461" y="919099"/>
                  </a:lnTo>
                </a:path>
                <a:path w="1410970" h="3667125">
                  <a:moveTo>
                    <a:pt x="0" y="2290572"/>
                  </a:moveTo>
                  <a:lnTo>
                    <a:pt x="1410461" y="2290572"/>
                  </a:lnTo>
                </a:path>
                <a:path w="1410970" h="3667125">
                  <a:moveTo>
                    <a:pt x="4825" y="0"/>
                  </a:moveTo>
                  <a:lnTo>
                    <a:pt x="4825" y="3666871"/>
                  </a:lnTo>
                </a:path>
                <a:path w="1410970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970" h="3667125">
                  <a:moveTo>
                    <a:pt x="0" y="4699"/>
                  </a:moveTo>
                  <a:lnTo>
                    <a:pt x="1410461" y="4699"/>
                  </a:lnTo>
                </a:path>
                <a:path w="1410970" h="3667125">
                  <a:moveTo>
                    <a:pt x="0" y="3662108"/>
                  </a:moveTo>
                  <a:lnTo>
                    <a:pt x="1410461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17617" y="2810369"/>
            <a:ext cx="979311" cy="572204"/>
          </a:xfrm>
          <a:custGeom>
            <a:avLst/>
            <a:gdLst/>
            <a:ahLst/>
            <a:cxnLst/>
            <a:rect l="l" t="t" r="r" b="b"/>
            <a:pathLst>
              <a:path w="881379" h="514985">
                <a:moveTo>
                  <a:pt x="772758" y="474418"/>
                </a:moveTo>
                <a:lnTo>
                  <a:pt x="753871" y="507491"/>
                </a:lnTo>
                <a:lnTo>
                  <a:pt x="881380" y="514603"/>
                </a:lnTo>
                <a:lnTo>
                  <a:pt x="860890" y="483869"/>
                </a:lnTo>
                <a:lnTo>
                  <a:pt x="789305" y="483869"/>
                </a:lnTo>
                <a:lnTo>
                  <a:pt x="772758" y="474418"/>
                </a:lnTo>
                <a:close/>
              </a:path>
              <a:path w="881379" h="514985">
                <a:moveTo>
                  <a:pt x="791631" y="441371"/>
                </a:moveTo>
                <a:lnTo>
                  <a:pt x="772758" y="474418"/>
                </a:lnTo>
                <a:lnTo>
                  <a:pt x="789305" y="483869"/>
                </a:lnTo>
                <a:lnTo>
                  <a:pt x="808228" y="450849"/>
                </a:lnTo>
                <a:lnTo>
                  <a:pt x="791631" y="441371"/>
                </a:lnTo>
                <a:close/>
              </a:path>
              <a:path w="881379" h="514985">
                <a:moveTo>
                  <a:pt x="810514" y="408304"/>
                </a:moveTo>
                <a:lnTo>
                  <a:pt x="791631" y="441371"/>
                </a:lnTo>
                <a:lnTo>
                  <a:pt x="808228" y="450849"/>
                </a:lnTo>
                <a:lnTo>
                  <a:pt x="789305" y="483869"/>
                </a:lnTo>
                <a:lnTo>
                  <a:pt x="860890" y="483869"/>
                </a:lnTo>
                <a:lnTo>
                  <a:pt x="810514" y="408304"/>
                </a:lnTo>
                <a:close/>
              </a:path>
              <a:path w="881379" h="514985">
                <a:moveTo>
                  <a:pt x="18795" y="0"/>
                </a:moveTo>
                <a:lnTo>
                  <a:pt x="0" y="33019"/>
                </a:lnTo>
                <a:lnTo>
                  <a:pt x="772758" y="474418"/>
                </a:lnTo>
                <a:lnTo>
                  <a:pt x="791631" y="441371"/>
                </a:lnTo>
                <a:lnTo>
                  <a:pt x="18795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6" name="object 16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65302" y="2567516"/>
            <a:ext cx="1556456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8268">
              <a:spcBef>
                <a:spcPts val="750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65302" y="3583515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65302" y="5107375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92798" y="3335019"/>
            <a:ext cx="5173839" cy="1992488"/>
          </a:xfrm>
          <a:custGeom>
            <a:avLst/>
            <a:gdLst/>
            <a:ahLst/>
            <a:cxnLst/>
            <a:rect l="l" t="t" r="r" b="b"/>
            <a:pathLst>
              <a:path w="4656455" h="1793239">
                <a:moveTo>
                  <a:pt x="107188" y="448437"/>
                </a:moveTo>
                <a:lnTo>
                  <a:pt x="89789" y="414528"/>
                </a:lnTo>
                <a:lnTo>
                  <a:pt x="0" y="460248"/>
                </a:lnTo>
                <a:lnTo>
                  <a:pt x="17272" y="494284"/>
                </a:lnTo>
                <a:lnTo>
                  <a:pt x="107188" y="448437"/>
                </a:lnTo>
                <a:close/>
              </a:path>
              <a:path w="4656455" h="1793239">
                <a:moveTo>
                  <a:pt x="242951" y="379349"/>
                </a:moveTo>
                <a:lnTo>
                  <a:pt x="225679" y="345440"/>
                </a:lnTo>
                <a:lnTo>
                  <a:pt x="123825" y="397256"/>
                </a:lnTo>
                <a:lnTo>
                  <a:pt x="141097" y="431165"/>
                </a:lnTo>
                <a:lnTo>
                  <a:pt x="242951" y="379349"/>
                </a:lnTo>
                <a:close/>
              </a:path>
              <a:path w="4656455" h="1793239">
                <a:moveTo>
                  <a:pt x="378714" y="310261"/>
                </a:moveTo>
                <a:lnTo>
                  <a:pt x="361442" y="276225"/>
                </a:lnTo>
                <a:lnTo>
                  <a:pt x="259588" y="328168"/>
                </a:lnTo>
                <a:lnTo>
                  <a:pt x="276860" y="362077"/>
                </a:lnTo>
                <a:lnTo>
                  <a:pt x="378714" y="310261"/>
                </a:lnTo>
                <a:close/>
              </a:path>
              <a:path w="4656455" h="1793239">
                <a:moveTo>
                  <a:pt x="514604" y="241173"/>
                </a:moveTo>
                <a:lnTo>
                  <a:pt x="497332" y="207137"/>
                </a:lnTo>
                <a:lnTo>
                  <a:pt x="395478" y="258953"/>
                </a:lnTo>
                <a:lnTo>
                  <a:pt x="412750" y="292989"/>
                </a:lnTo>
                <a:lnTo>
                  <a:pt x="514604" y="241173"/>
                </a:lnTo>
                <a:close/>
              </a:path>
              <a:path w="4656455" h="1793239">
                <a:moveTo>
                  <a:pt x="650367" y="171958"/>
                </a:moveTo>
                <a:lnTo>
                  <a:pt x="633095" y="138049"/>
                </a:lnTo>
                <a:lnTo>
                  <a:pt x="531241" y="189865"/>
                </a:lnTo>
                <a:lnTo>
                  <a:pt x="548513" y="223774"/>
                </a:lnTo>
                <a:lnTo>
                  <a:pt x="650367" y="171958"/>
                </a:lnTo>
                <a:close/>
              </a:path>
              <a:path w="4656455" h="1793239">
                <a:moveTo>
                  <a:pt x="862457" y="42672"/>
                </a:moveTo>
                <a:lnTo>
                  <a:pt x="734695" y="43561"/>
                </a:lnTo>
                <a:lnTo>
                  <a:pt x="752005" y="77597"/>
                </a:lnTo>
                <a:lnTo>
                  <a:pt x="667131" y="120777"/>
                </a:lnTo>
                <a:lnTo>
                  <a:pt x="684403" y="154686"/>
                </a:lnTo>
                <a:lnTo>
                  <a:pt x="769264" y="111518"/>
                </a:lnTo>
                <a:lnTo>
                  <a:pt x="786511" y="145415"/>
                </a:lnTo>
                <a:lnTo>
                  <a:pt x="843013" y="68961"/>
                </a:lnTo>
                <a:lnTo>
                  <a:pt x="862457" y="42672"/>
                </a:lnTo>
                <a:close/>
              </a:path>
              <a:path w="4656455" h="1793239">
                <a:moveTo>
                  <a:pt x="2816987" y="475996"/>
                </a:moveTo>
                <a:lnTo>
                  <a:pt x="2052878" y="40068"/>
                </a:lnTo>
                <a:lnTo>
                  <a:pt x="2058276" y="30607"/>
                </a:lnTo>
                <a:lnTo>
                  <a:pt x="2071751" y="6985"/>
                </a:lnTo>
                <a:lnTo>
                  <a:pt x="1944116" y="0"/>
                </a:lnTo>
                <a:lnTo>
                  <a:pt x="2015109" y="106299"/>
                </a:lnTo>
                <a:lnTo>
                  <a:pt x="2033968" y="73215"/>
                </a:lnTo>
                <a:lnTo>
                  <a:pt x="2798064" y="509143"/>
                </a:lnTo>
                <a:lnTo>
                  <a:pt x="2816987" y="475996"/>
                </a:lnTo>
                <a:close/>
              </a:path>
              <a:path w="4656455" h="1793239">
                <a:moveTo>
                  <a:pt x="2823083" y="1771777"/>
                </a:moveTo>
                <a:lnTo>
                  <a:pt x="2018626" y="561657"/>
                </a:lnTo>
                <a:lnTo>
                  <a:pt x="2042388" y="545846"/>
                </a:lnTo>
                <a:lnTo>
                  <a:pt x="2050415" y="540512"/>
                </a:lnTo>
                <a:lnTo>
                  <a:pt x="1939544" y="477012"/>
                </a:lnTo>
                <a:lnTo>
                  <a:pt x="1955165" y="603885"/>
                </a:lnTo>
                <a:lnTo>
                  <a:pt x="1986902" y="582777"/>
                </a:lnTo>
                <a:lnTo>
                  <a:pt x="2791460" y="1792859"/>
                </a:lnTo>
                <a:lnTo>
                  <a:pt x="2823083" y="1771777"/>
                </a:lnTo>
                <a:close/>
              </a:path>
              <a:path w="4656455" h="1793239">
                <a:moveTo>
                  <a:pt x="4656074" y="445770"/>
                </a:moveTo>
                <a:lnTo>
                  <a:pt x="3964940" y="445770"/>
                </a:lnTo>
                <a:lnTo>
                  <a:pt x="3964940" y="407670"/>
                </a:lnTo>
                <a:lnTo>
                  <a:pt x="3850640" y="464820"/>
                </a:lnTo>
                <a:lnTo>
                  <a:pt x="3964940" y="521970"/>
                </a:lnTo>
                <a:lnTo>
                  <a:pt x="3964940" y="483870"/>
                </a:lnTo>
                <a:lnTo>
                  <a:pt x="4656074" y="483870"/>
                </a:lnTo>
                <a:lnTo>
                  <a:pt x="4656074" y="44577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1" name="object 21"/>
          <p:cNvSpPr txBox="1"/>
          <p:nvPr/>
        </p:nvSpPr>
        <p:spPr>
          <a:xfrm>
            <a:off x="10403275" y="3171416"/>
            <a:ext cx="1159933" cy="47662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lnSpc>
                <a:spcPts val="1772"/>
              </a:lnSpc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val</a:t>
            </a:r>
            <a:r>
              <a:rPr sz="1556" spc="-33" dirty="0">
                <a:latin typeface="Trebuchet MS"/>
                <a:cs typeface="Trebuchet MS"/>
              </a:rPr>
              <a:t> </a:t>
            </a:r>
            <a:r>
              <a:rPr sz="1556" dirty="0">
                <a:latin typeface="Trebuchet MS"/>
                <a:cs typeface="Trebuchet MS"/>
              </a:rPr>
              <a:t>=</a:t>
            </a:r>
            <a:r>
              <a:rPr sz="1556" spc="-44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*addr2;</a:t>
            </a:r>
            <a:endParaRPr sz="1556">
              <a:latin typeface="Trebuchet MS"/>
              <a:cs typeface="Trebuchet MS"/>
            </a:endParaRPr>
          </a:p>
          <a:p>
            <a:pPr marL="14111">
              <a:lnSpc>
                <a:spcPts val="1772"/>
              </a:lnSpc>
            </a:pPr>
            <a:r>
              <a:rPr sz="1556" dirty="0">
                <a:latin typeface="Trebuchet MS"/>
                <a:cs typeface="Trebuchet MS"/>
              </a:rPr>
              <a:t>local</a:t>
            </a:r>
            <a:r>
              <a:rPr sz="1556" spc="-67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access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28060" y="3801532"/>
            <a:ext cx="969433" cy="127000"/>
          </a:xfrm>
          <a:custGeom>
            <a:avLst/>
            <a:gdLst/>
            <a:ahLst/>
            <a:cxnLst/>
            <a:rect l="l" t="t" r="r" b="b"/>
            <a:pathLst>
              <a:path w="872489" h="114300">
                <a:moveTo>
                  <a:pt x="757682" y="0"/>
                </a:moveTo>
                <a:lnTo>
                  <a:pt x="757682" y="114300"/>
                </a:lnTo>
                <a:lnTo>
                  <a:pt x="833882" y="76200"/>
                </a:lnTo>
                <a:lnTo>
                  <a:pt x="776732" y="76200"/>
                </a:lnTo>
                <a:lnTo>
                  <a:pt x="776732" y="38100"/>
                </a:lnTo>
                <a:lnTo>
                  <a:pt x="833882" y="38100"/>
                </a:lnTo>
                <a:lnTo>
                  <a:pt x="757682" y="0"/>
                </a:lnTo>
                <a:close/>
              </a:path>
              <a:path w="872489" h="114300">
                <a:moveTo>
                  <a:pt x="7576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57682" y="76200"/>
                </a:lnTo>
                <a:lnTo>
                  <a:pt x="757682" y="38100"/>
                </a:lnTo>
                <a:close/>
              </a:path>
              <a:path w="872489" h="114300">
                <a:moveTo>
                  <a:pt x="833882" y="38100"/>
                </a:moveTo>
                <a:lnTo>
                  <a:pt x="776732" y="38100"/>
                </a:lnTo>
                <a:lnTo>
                  <a:pt x="776732" y="76200"/>
                </a:lnTo>
                <a:lnTo>
                  <a:pt x="833882" y="76200"/>
                </a:lnTo>
                <a:lnTo>
                  <a:pt x="871982" y="57150"/>
                </a:lnTo>
                <a:lnTo>
                  <a:pt x="833882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3" name="object 23"/>
          <p:cNvSpPr txBox="1"/>
          <p:nvPr/>
        </p:nvSpPr>
        <p:spPr>
          <a:xfrm>
            <a:off x="4047489" y="5554246"/>
            <a:ext cx="4155017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pages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are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duplicated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again on </a:t>
            </a:r>
            <a:r>
              <a:rPr sz="2000" spc="-11" dirty="0">
                <a:latin typeface="Trebuchet MS"/>
                <a:cs typeface="Trebuchet MS"/>
              </a:rPr>
              <a:t>faults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114</a:t>
            </a:fld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28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4100" y="697082"/>
            <a:ext cx="5003094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ANALYTICS</a:t>
            </a:r>
            <a:r>
              <a:rPr spc="-67" dirty="0"/>
              <a:t> </a:t>
            </a:r>
            <a:r>
              <a:rPr dirty="0"/>
              <a:t>USE</a:t>
            </a:r>
            <a:r>
              <a:rPr spc="-50" dirty="0"/>
              <a:t> </a:t>
            </a:r>
            <a:r>
              <a:rPr dirty="0"/>
              <a:t>CASE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40102" y="2272452"/>
            <a:ext cx="9896122" cy="3939116"/>
            <a:chOff x="486092" y="2045207"/>
            <a:chExt cx="8906510" cy="3545204"/>
          </a:xfrm>
        </p:grpSpPr>
        <p:sp>
          <p:nvSpPr>
            <p:cNvPr id="8" name="object 8"/>
            <p:cNvSpPr/>
            <p:nvPr/>
          </p:nvSpPr>
          <p:spPr>
            <a:xfrm>
              <a:off x="2674619" y="2045207"/>
              <a:ext cx="4777740" cy="1463040"/>
            </a:xfrm>
            <a:custGeom>
              <a:avLst/>
              <a:gdLst/>
              <a:ahLst/>
              <a:cxnLst/>
              <a:rect l="l" t="t" r="r" b="b"/>
              <a:pathLst>
                <a:path w="4777740" h="1463039">
                  <a:moveTo>
                    <a:pt x="4533900" y="0"/>
                  </a:moveTo>
                  <a:lnTo>
                    <a:pt x="243840" y="0"/>
                  </a:lnTo>
                  <a:lnTo>
                    <a:pt x="194711" y="4955"/>
                  </a:lnTo>
                  <a:lnTo>
                    <a:pt x="148947" y="19169"/>
                  </a:lnTo>
                  <a:lnTo>
                    <a:pt x="107528" y="41656"/>
                  </a:lnTo>
                  <a:lnTo>
                    <a:pt x="71437" y="71437"/>
                  </a:lnTo>
                  <a:lnTo>
                    <a:pt x="41656" y="107528"/>
                  </a:lnTo>
                  <a:lnTo>
                    <a:pt x="19169" y="148947"/>
                  </a:lnTo>
                  <a:lnTo>
                    <a:pt x="4955" y="194711"/>
                  </a:lnTo>
                  <a:lnTo>
                    <a:pt x="0" y="243839"/>
                  </a:lnTo>
                  <a:lnTo>
                    <a:pt x="0" y="1219199"/>
                  </a:lnTo>
                  <a:lnTo>
                    <a:pt x="4955" y="1268328"/>
                  </a:lnTo>
                  <a:lnTo>
                    <a:pt x="19169" y="1314092"/>
                  </a:lnTo>
                  <a:lnTo>
                    <a:pt x="41656" y="1355511"/>
                  </a:lnTo>
                  <a:lnTo>
                    <a:pt x="71437" y="1391602"/>
                  </a:lnTo>
                  <a:lnTo>
                    <a:pt x="107528" y="1421383"/>
                  </a:lnTo>
                  <a:lnTo>
                    <a:pt x="148947" y="1443870"/>
                  </a:lnTo>
                  <a:lnTo>
                    <a:pt x="194711" y="1458084"/>
                  </a:lnTo>
                  <a:lnTo>
                    <a:pt x="243840" y="1463039"/>
                  </a:lnTo>
                  <a:lnTo>
                    <a:pt x="4533900" y="1463039"/>
                  </a:lnTo>
                  <a:lnTo>
                    <a:pt x="4583028" y="1458084"/>
                  </a:lnTo>
                  <a:lnTo>
                    <a:pt x="4628792" y="1443870"/>
                  </a:lnTo>
                  <a:lnTo>
                    <a:pt x="4670211" y="1421383"/>
                  </a:lnTo>
                  <a:lnTo>
                    <a:pt x="4706302" y="1391602"/>
                  </a:lnTo>
                  <a:lnTo>
                    <a:pt x="4736083" y="1355511"/>
                  </a:lnTo>
                  <a:lnTo>
                    <a:pt x="4758570" y="1314092"/>
                  </a:lnTo>
                  <a:lnTo>
                    <a:pt x="4772784" y="1268328"/>
                  </a:lnTo>
                  <a:lnTo>
                    <a:pt x="4777739" y="1219199"/>
                  </a:lnTo>
                  <a:lnTo>
                    <a:pt x="4777739" y="243839"/>
                  </a:lnTo>
                  <a:lnTo>
                    <a:pt x="4772784" y="194711"/>
                  </a:lnTo>
                  <a:lnTo>
                    <a:pt x="4758570" y="148947"/>
                  </a:lnTo>
                  <a:lnTo>
                    <a:pt x="4736083" y="107528"/>
                  </a:lnTo>
                  <a:lnTo>
                    <a:pt x="4706302" y="71437"/>
                  </a:lnTo>
                  <a:lnTo>
                    <a:pt x="4670211" y="41656"/>
                  </a:lnTo>
                  <a:lnTo>
                    <a:pt x="4628792" y="19169"/>
                  </a:lnTo>
                  <a:lnTo>
                    <a:pt x="4583028" y="4955"/>
                  </a:lnTo>
                  <a:lnTo>
                    <a:pt x="4533900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3038094" y="2367533"/>
              <a:ext cx="1755775" cy="982980"/>
            </a:xfrm>
            <a:custGeom>
              <a:avLst/>
              <a:gdLst/>
              <a:ahLst/>
              <a:cxnLst/>
              <a:rect l="l" t="t" r="r" b="b"/>
              <a:pathLst>
                <a:path w="1755775" h="982979">
                  <a:moveTo>
                    <a:pt x="76200" y="906653"/>
                  </a:moveTo>
                  <a:lnTo>
                    <a:pt x="48006" y="906653"/>
                  </a:lnTo>
                  <a:lnTo>
                    <a:pt x="48006" y="0"/>
                  </a:lnTo>
                  <a:lnTo>
                    <a:pt x="28194" y="0"/>
                  </a:lnTo>
                  <a:lnTo>
                    <a:pt x="28194" y="906653"/>
                  </a:lnTo>
                  <a:lnTo>
                    <a:pt x="0" y="906653"/>
                  </a:lnTo>
                  <a:lnTo>
                    <a:pt x="38100" y="982853"/>
                  </a:lnTo>
                  <a:lnTo>
                    <a:pt x="69850" y="919353"/>
                  </a:lnTo>
                  <a:lnTo>
                    <a:pt x="76200" y="906653"/>
                  </a:lnTo>
                  <a:close/>
                </a:path>
                <a:path w="1755775" h="982979">
                  <a:moveTo>
                    <a:pt x="211836" y="906653"/>
                  </a:moveTo>
                  <a:lnTo>
                    <a:pt x="183642" y="906653"/>
                  </a:lnTo>
                  <a:lnTo>
                    <a:pt x="183642" y="0"/>
                  </a:lnTo>
                  <a:lnTo>
                    <a:pt x="163830" y="0"/>
                  </a:lnTo>
                  <a:lnTo>
                    <a:pt x="163830" y="906653"/>
                  </a:lnTo>
                  <a:lnTo>
                    <a:pt x="135636" y="906653"/>
                  </a:lnTo>
                  <a:lnTo>
                    <a:pt x="173736" y="982853"/>
                  </a:lnTo>
                  <a:lnTo>
                    <a:pt x="205486" y="919353"/>
                  </a:lnTo>
                  <a:lnTo>
                    <a:pt x="211836" y="906653"/>
                  </a:lnTo>
                  <a:close/>
                </a:path>
                <a:path w="1755775" h="982979">
                  <a:moveTo>
                    <a:pt x="365760" y="906653"/>
                  </a:moveTo>
                  <a:lnTo>
                    <a:pt x="337566" y="906653"/>
                  </a:lnTo>
                  <a:lnTo>
                    <a:pt x="337566" y="0"/>
                  </a:lnTo>
                  <a:lnTo>
                    <a:pt x="317754" y="0"/>
                  </a:lnTo>
                  <a:lnTo>
                    <a:pt x="317754" y="906653"/>
                  </a:lnTo>
                  <a:lnTo>
                    <a:pt x="289547" y="906653"/>
                  </a:lnTo>
                  <a:lnTo>
                    <a:pt x="327660" y="982853"/>
                  </a:lnTo>
                  <a:lnTo>
                    <a:pt x="359410" y="919353"/>
                  </a:lnTo>
                  <a:lnTo>
                    <a:pt x="365760" y="906653"/>
                  </a:lnTo>
                  <a:close/>
                </a:path>
                <a:path w="1755775" h="982979">
                  <a:moveTo>
                    <a:pt x="522732" y="906653"/>
                  </a:moveTo>
                  <a:lnTo>
                    <a:pt x="494538" y="906653"/>
                  </a:lnTo>
                  <a:lnTo>
                    <a:pt x="494538" y="0"/>
                  </a:lnTo>
                  <a:lnTo>
                    <a:pt x="474726" y="0"/>
                  </a:lnTo>
                  <a:lnTo>
                    <a:pt x="474726" y="906653"/>
                  </a:lnTo>
                  <a:lnTo>
                    <a:pt x="446532" y="906653"/>
                  </a:lnTo>
                  <a:lnTo>
                    <a:pt x="484632" y="982853"/>
                  </a:lnTo>
                  <a:lnTo>
                    <a:pt x="516382" y="919353"/>
                  </a:lnTo>
                  <a:lnTo>
                    <a:pt x="522732" y="906653"/>
                  </a:lnTo>
                  <a:close/>
                </a:path>
                <a:path w="1755775" h="982979">
                  <a:moveTo>
                    <a:pt x="672084" y="906653"/>
                  </a:moveTo>
                  <a:lnTo>
                    <a:pt x="643890" y="906653"/>
                  </a:lnTo>
                  <a:lnTo>
                    <a:pt x="643890" y="0"/>
                  </a:lnTo>
                  <a:lnTo>
                    <a:pt x="624078" y="0"/>
                  </a:lnTo>
                  <a:lnTo>
                    <a:pt x="624078" y="906653"/>
                  </a:lnTo>
                  <a:lnTo>
                    <a:pt x="595884" y="906653"/>
                  </a:lnTo>
                  <a:lnTo>
                    <a:pt x="633984" y="982853"/>
                  </a:lnTo>
                  <a:lnTo>
                    <a:pt x="665734" y="919353"/>
                  </a:lnTo>
                  <a:lnTo>
                    <a:pt x="672084" y="906653"/>
                  </a:lnTo>
                  <a:close/>
                </a:path>
                <a:path w="1755775" h="982979">
                  <a:moveTo>
                    <a:pt x="848868" y="906653"/>
                  </a:moveTo>
                  <a:lnTo>
                    <a:pt x="820674" y="906653"/>
                  </a:lnTo>
                  <a:lnTo>
                    <a:pt x="820674" y="0"/>
                  </a:lnTo>
                  <a:lnTo>
                    <a:pt x="800862" y="0"/>
                  </a:lnTo>
                  <a:lnTo>
                    <a:pt x="800862" y="906653"/>
                  </a:lnTo>
                  <a:lnTo>
                    <a:pt x="772668" y="906653"/>
                  </a:lnTo>
                  <a:lnTo>
                    <a:pt x="810768" y="982853"/>
                  </a:lnTo>
                  <a:lnTo>
                    <a:pt x="842518" y="919353"/>
                  </a:lnTo>
                  <a:lnTo>
                    <a:pt x="848868" y="906653"/>
                  </a:lnTo>
                  <a:close/>
                </a:path>
                <a:path w="1755775" h="982979">
                  <a:moveTo>
                    <a:pt x="996696" y="906653"/>
                  </a:moveTo>
                  <a:lnTo>
                    <a:pt x="968502" y="906653"/>
                  </a:lnTo>
                  <a:lnTo>
                    <a:pt x="968502" y="0"/>
                  </a:lnTo>
                  <a:lnTo>
                    <a:pt x="948690" y="0"/>
                  </a:lnTo>
                  <a:lnTo>
                    <a:pt x="948690" y="906653"/>
                  </a:lnTo>
                  <a:lnTo>
                    <a:pt x="920496" y="906653"/>
                  </a:lnTo>
                  <a:lnTo>
                    <a:pt x="958596" y="982853"/>
                  </a:lnTo>
                  <a:lnTo>
                    <a:pt x="990346" y="919353"/>
                  </a:lnTo>
                  <a:lnTo>
                    <a:pt x="996696" y="906653"/>
                  </a:lnTo>
                  <a:close/>
                </a:path>
                <a:path w="1755775" h="982979">
                  <a:moveTo>
                    <a:pt x="1146048" y="906653"/>
                  </a:moveTo>
                  <a:lnTo>
                    <a:pt x="1117854" y="906653"/>
                  </a:lnTo>
                  <a:lnTo>
                    <a:pt x="1117854" y="0"/>
                  </a:lnTo>
                  <a:lnTo>
                    <a:pt x="1098042" y="0"/>
                  </a:lnTo>
                  <a:lnTo>
                    <a:pt x="1098042" y="906653"/>
                  </a:lnTo>
                  <a:lnTo>
                    <a:pt x="1069848" y="906653"/>
                  </a:lnTo>
                  <a:lnTo>
                    <a:pt x="1107948" y="982853"/>
                  </a:lnTo>
                  <a:lnTo>
                    <a:pt x="1139698" y="919353"/>
                  </a:lnTo>
                  <a:lnTo>
                    <a:pt x="1146048" y="906653"/>
                  </a:lnTo>
                  <a:close/>
                </a:path>
                <a:path w="1755775" h="982979">
                  <a:moveTo>
                    <a:pt x="1309116" y="906653"/>
                  </a:moveTo>
                  <a:lnTo>
                    <a:pt x="1280922" y="906653"/>
                  </a:lnTo>
                  <a:lnTo>
                    <a:pt x="1280922" y="0"/>
                  </a:lnTo>
                  <a:lnTo>
                    <a:pt x="1261110" y="0"/>
                  </a:lnTo>
                  <a:lnTo>
                    <a:pt x="1261110" y="906653"/>
                  </a:lnTo>
                  <a:lnTo>
                    <a:pt x="1232916" y="906653"/>
                  </a:lnTo>
                  <a:lnTo>
                    <a:pt x="1271016" y="982853"/>
                  </a:lnTo>
                  <a:lnTo>
                    <a:pt x="1302766" y="919353"/>
                  </a:lnTo>
                  <a:lnTo>
                    <a:pt x="1309116" y="906653"/>
                  </a:lnTo>
                  <a:close/>
                </a:path>
                <a:path w="1755775" h="982979">
                  <a:moveTo>
                    <a:pt x="1470660" y="906653"/>
                  </a:moveTo>
                  <a:lnTo>
                    <a:pt x="1442466" y="906653"/>
                  </a:lnTo>
                  <a:lnTo>
                    <a:pt x="1442466" y="0"/>
                  </a:lnTo>
                  <a:lnTo>
                    <a:pt x="1422654" y="0"/>
                  </a:lnTo>
                  <a:lnTo>
                    <a:pt x="1422654" y="906653"/>
                  </a:lnTo>
                  <a:lnTo>
                    <a:pt x="1394460" y="906653"/>
                  </a:lnTo>
                  <a:lnTo>
                    <a:pt x="1432560" y="982853"/>
                  </a:lnTo>
                  <a:lnTo>
                    <a:pt x="1464310" y="919353"/>
                  </a:lnTo>
                  <a:lnTo>
                    <a:pt x="1470660" y="906653"/>
                  </a:lnTo>
                  <a:close/>
                </a:path>
                <a:path w="1755775" h="982979">
                  <a:moveTo>
                    <a:pt x="1620012" y="906653"/>
                  </a:moveTo>
                  <a:lnTo>
                    <a:pt x="1591818" y="906653"/>
                  </a:lnTo>
                  <a:lnTo>
                    <a:pt x="1591818" y="0"/>
                  </a:lnTo>
                  <a:lnTo>
                    <a:pt x="1572006" y="0"/>
                  </a:lnTo>
                  <a:lnTo>
                    <a:pt x="1572006" y="906653"/>
                  </a:lnTo>
                  <a:lnTo>
                    <a:pt x="1543812" y="906653"/>
                  </a:lnTo>
                  <a:lnTo>
                    <a:pt x="1581912" y="982853"/>
                  </a:lnTo>
                  <a:lnTo>
                    <a:pt x="1613662" y="919353"/>
                  </a:lnTo>
                  <a:lnTo>
                    <a:pt x="1620012" y="906653"/>
                  </a:lnTo>
                  <a:close/>
                </a:path>
                <a:path w="1755775" h="982979">
                  <a:moveTo>
                    <a:pt x="1755648" y="906653"/>
                  </a:moveTo>
                  <a:lnTo>
                    <a:pt x="1727454" y="906653"/>
                  </a:lnTo>
                  <a:lnTo>
                    <a:pt x="1727454" y="0"/>
                  </a:lnTo>
                  <a:lnTo>
                    <a:pt x="1707642" y="0"/>
                  </a:lnTo>
                  <a:lnTo>
                    <a:pt x="1707642" y="906653"/>
                  </a:lnTo>
                  <a:lnTo>
                    <a:pt x="1679448" y="906653"/>
                  </a:lnTo>
                  <a:lnTo>
                    <a:pt x="1717548" y="982853"/>
                  </a:lnTo>
                  <a:lnTo>
                    <a:pt x="1749298" y="919353"/>
                  </a:lnTo>
                  <a:lnTo>
                    <a:pt x="1755648" y="9066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879086" y="2367533"/>
              <a:ext cx="250190" cy="1567815"/>
            </a:xfrm>
            <a:custGeom>
              <a:avLst/>
              <a:gdLst/>
              <a:ahLst/>
              <a:cxnLst/>
              <a:rect l="l" t="t" r="r" b="b"/>
              <a:pathLst>
                <a:path w="250189" h="1567814">
                  <a:moveTo>
                    <a:pt x="76200" y="1491361"/>
                  </a:moveTo>
                  <a:lnTo>
                    <a:pt x="48006" y="1491361"/>
                  </a:lnTo>
                  <a:lnTo>
                    <a:pt x="48006" y="0"/>
                  </a:lnTo>
                  <a:lnTo>
                    <a:pt x="28194" y="0"/>
                  </a:lnTo>
                  <a:lnTo>
                    <a:pt x="28194" y="1491361"/>
                  </a:lnTo>
                  <a:lnTo>
                    <a:pt x="0" y="1491361"/>
                  </a:lnTo>
                  <a:lnTo>
                    <a:pt x="38100" y="1567561"/>
                  </a:lnTo>
                  <a:lnTo>
                    <a:pt x="69850" y="1504061"/>
                  </a:lnTo>
                  <a:lnTo>
                    <a:pt x="76200" y="1491361"/>
                  </a:lnTo>
                  <a:close/>
                </a:path>
                <a:path w="250189" h="1567814">
                  <a:moveTo>
                    <a:pt x="249936" y="1491361"/>
                  </a:moveTo>
                  <a:lnTo>
                    <a:pt x="221742" y="1491361"/>
                  </a:lnTo>
                  <a:lnTo>
                    <a:pt x="221742" y="0"/>
                  </a:lnTo>
                  <a:lnTo>
                    <a:pt x="201930" y="0"/>
                  </a:lnTo>
                  <a:lnTo>
                    <a:pt x="201930" y="1491361"/>
                  </a:lnTo>
                  <a:lnTo>
                    <a:pt x="173736" y="1491361"/>
                  </a:lnTo>
                  <a:lnTo>
                    <a:pt x="211836" y="1567561"/>
                  </a:lnTo>
                  <a:lnTo>
                    <a:pt x="243586" y="1504061"/>
                  </a:lnTo>
                  <a:lnTo>
                    <a:pt x="249936" y="1491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205222" y="2367533"/>
              <a:ext cx="1971039" cy="995044"/>
            </a:xfrm>
            <a:custGeom>
              <a:avLst/>
              <a:gdLst/>
              <a:ahLst/>
              <a:cxnLst/>
              <a:rect l="l" t="t" r="r" b="b"/>
              <a:pathLst>
                <a:path w="1971040" h="995045">
                  <a:moveTo>
                    <a:pt x="76200" y="906653"/>
                  </a:moveTo>
                  <a:lnTo>
                    <a:pt x="48006" y="906653"/>
                  </a:lnTo>
                  <a:lnTo>
                    <a:pt x="48006" y="0"/>
                  </a:lnTo>
                  <a:lnTo>
                    <a:pt x="28194" y="0"/>
                  </a:lnTo>
                  <a:lnTo>
                    <a:pt x="28194" y="906653"/>
                  </a:lnTo>
                  <a:lnTo>
                    <a:pt x="0" y="906653"/>
                  </a:lnTo>
                  <a:lnTo>
                    <a:pt x="38100" y="982853"/>
                  </a:lnTo>
                  <a:lnTo>
                    <a:pt x="69850" y="919353"/>
                  </a:lnTo>
                  <a:lnTo>
                    <a:pt x="76200" y="906653"/>
                  </a:lnTo>
                  <a:close/>
                </a:path>
                <a:path w="1971040" h="995045">
                  <a:moveTo>
                    <a:pt x="237744" y="906653"/>
                  </a:moveTo>
                  <a:lnTo>
                    <a:pt x="209550" y="906653"/>
                  </a:lnTo>
                  <a:lnTo>
                    <a:pt x="209550" y="0"/>
                  </a:lnTo>
                  <a:lnTo>
                    <a:pt x="189738" y="0"/>
                  </a:lnTo>
                  <a:lnTo>
                    <a:pt x="189738" y="906653"/>
                  </a:lnTo>
                  <a:lnTo>
                    <a:pt x="161544" y="906653"/>
                  </a:lnTo>
                  <a:lnTo>
                    <a:pt x="199644" y="982853"/>
                  </a:lnTo>
                  <a:lnTo>
                    <a:pt x="231394" y="919353"/>
                  </a:lnTo>
                  <a:lnTo>
                    <a:pt x="237744" y="906653"/>
                  </a:lnTo>
                  <a:close/>
                </a:path>
                <a:path w="1971040" h="995045">
                  <a:moveTo>
                    <a:pt x="428244" y="906653"/>
                  </a:moveTo>
                  <a:lnTo>
                    <a:pt x="400050" y="906653"/>
                  </a:lnTo>
                  <a:lnTo>
                    <a:pt x="400050" y="0"/>
                  </a:lnTo>
                  <a:lnTo>
                    <a:pt x="380238" y="0"/>
                  </a:lnTo>
                  <a:lnTo>
                    <a:pt x="380238" y="906653"/>
                  </a:lnTo>
                  <a:lnTo>
                    <a:pt x="352044" y="906653"/>
                  </a:lnTo>
                  <a:lnTo>
                    <a:pt x="390144" y="982853"/>
                  </a:lnTo>
                  <a:lnTo>
                    <a:pt x="421894" y="919353"/>
                  </a:lnTo>
                  <a:lnTo>
                    <a:pt x="428244" y="906653"/>
                  </a:lnTo>
                  <a:close/>
                </a:path>
                <a:path w="1971040" h="995045">
                  <a:moveTo>
                    <a:pt x="589788" y="906653"/>
                  </a:moveTo>
                  <a:lnTo>
                    <a:pt x="561594" y="906653"/>
                  </a:lnTo>
                  <a:lnTo>
                    <a:pt x="561594" y="0"/>
                  </a:lnTo>
                  <a:lnTo>
                    <a:pt x="541782" y="0"/>
                  </a:lnTo>
                  <a:lnTo>
                    <a:pt x="541782" y="906653"/>
                  </a:lnTo>
                  <a:lnTo>
                    <a:pt x="513588" y="906653"/>
                  </a:lnTo>
                  <a:lnTo>
                    <a:pt x="551688" y="982853"/>
                  </a:lnTo>
                  <a:lnTo>
                    <a:pt x="583438" y="919353"/>
                  </a:lnTo>
                  <a:lnTo>
                    <a:pt x="589788" y="906653"/>
                  </a:lnTo>
                  <a:close/>
                </a:path>
                <a:path w="1971040" h="995045">
                  <a:moveTo>
                    <a:pt x="792480" y="906653"/>
                  </a:moveTo>
                  <a:lnTo>
                    <a:pt x="764286" y="906653"/>
                  </a:lnTo>
                  <a:lnTo>
                    <a:pt x="764286" y="0"/>
                  </a:lnTo>
                  <a:lnTo>
                    <a:pt x="744474" y="0"/>
                  </a:lnTo>
                  <a:lnTo>
                    <a:pt x="744474" y="906653"/>
                  </a:lnTo>
                  <a:lnTo>
                    <a:pt x="716280" y="906653"/>
                  </a:lnTo>
                  <a:lnTo>
                    <a:pt x="754380" y="982853"/>
                  </a:lnTo>
                  <a:lnTo>
                    <a:pt x="786130" y="919353"/>
                  </a:lnTo>
                  <a:lnTo>
                    <a:pt x="792480" y="906653"/>
                  </a:lnTo>
                  <a:close/>
                </a:path>
                <a:path w="1971040" h="995045">
                  <a:moveTo>
                    <a:pt x="955548" y="918845"/>
                  </a:moveTo>
                  <a:lnTo>
                    <a:pt x="927354" y="918845"/>
                  </a:lnTo>
                  <a:lnTo>
                    <a:pt x="927354" y="12192"/>
                  </a:lnTo>
                  <a:lnTo>
                    <a:pt x="907542" y="12192"/>
                  </a:lnTo>
                  <a:lnTo>
                    <a:pt x="907542" y="918845"/>
                  </a:lnTo>
                  <a:lnTo>
                    <a:pt x="879348" y="918845"/>
                  </a:lnTo>
                  <a:lnTo>
                    <a:pt x="917448" y="995045"/>
                  </a:lnTo>
                  <a:lnTo>
                    <a:pt x="949198" y="931545"/>
                  </a:lnTo>
                  <a:lnTo>
                    <a:pt x="955548" y="918845"/>
                  </a:lnTo>
                  <a:close/>
                </a:path>
                <a:path w="1971040" h="995045">
                  <a:moveTo>
                    <a:pt x="1130808" y="918845"/>
                  </a:moveTo>
                  <a:lnTo>
                    <a:pt x="1102614" y="918845"/>
                  </a:lnTo>
                  <a:lnTo>
                    <a:pt x="1102614" y="12192"/>
                  </a:lnTo>
                  <a:lnTo>
                    <a:pt x="1082802" y="12192"/>
                  </a:lnTo>
                  <a:lnTo>
                    <a:pt x="1082802" y="918845"/>
                  </a:lnTo>
                  <a:lnTo>
                    <a:pt x="1054608" y="918845"/>
                  </a:lnTo>
                  <a:lnTo>
                    <a:pt x="1092708" y="995045"/>
                  </a:lnTo>
                  <a:lnTo>
                    <a:pt x="1124458" y="931545"/>
                  </a:lnTo>
                  <a:lnTo>
                    <a:pt x="1130808" y="918845"/>
                  </a:lnTo>
                  <a:close/>
                </a:path>
                <a:path w="1971040" h="995045">
                  <a:moveTo>
                    <a:pt x="1307592" y="918845"/>
                  </a:moveTo>
                  <a:lnTo>
                    <a:pt x="1279398" y="918845"/>
                  </a:lnTo>
                  <a:lnTo>
                    <a:pt x="1279398" y="12192"/>
                  </a:lnTo>
                  <a:lnTo>
                    <a:pt x="1259586" y="12192"/>
                  </a:lnTo>
                  <a:lnTo>
                    <a:pt x="1259586" y="918845"/>
                  </a:lnTo>
                  <a:lnTo>
                    <a:pt x="1231392" y="918845"/>
                  </a:lnTo>
                  <a:lnTo>
                    <a:pt x="1269492" y="995045"/>
                  </a:lnTo>
                  <a:lnTo>
                    <a:pt x="1301242" y="931545"/>
                  </a:lnTo>
                  <a:lnTo>
                    <a:pt x="1307592" y="918845"/>
                  </a:lnTo>
                  <a:close/>
                </a:path>
                <a:path w="1971040" h="995045">
                  <a:moveTo>
                    <a:pt x="1482852" y="918845"/>
                  </a:moveTo>
                  <a:lnTo>
                    <a:pt x="1454658" y="918845"/>
                  </a:lnTo>
                  <a:lnTo>
                    <a:pt x="1454658" y="12192"/>
                  </a:lnTo>
                  <a:lnTo>
                    <a:pt x="1434846" y="12192"/>
                  </a:lnTo>
                  <a:lnTo>
                    <a:pt x="1434846" y="918845"/>
                  </a:lnTo>
                  <a:lnTo>
                    <a:pt x="1406652" y="918845"/>
                  </a:lnTo>
                  <a:lnTo>
                    <a:pt x="1444752" y="995045"/>
                  </a:lnTo>
                  <a:lnTo>
                    <a:pt x="1476502" y="931545"/>
                  </a:lnTo>
                  <a:lnTo>
                    <a:pt x="1482852" y="918845"/>
                  </a:lnTo>
                  <a:close/>
                </a:path>
                <a:path w="1971040" h="995045">
                  <a:moveTo>
                    <a:pt x="1659636" y="906653"/>
                  </a:moveTo>
                  <a:lnTo>
                    <a:pt x="1631442" y="906653"/>
                  </a:lnTo>
                  <a:lnTo>
                    <a:pt x="1631442" y="0"/>
                  </a:lnTo>
                  <a:lnTo>
                    <a:pt x="1611630" y="0"/>
                  </a:lnTo>
                  <a:lnTo>
                    <a:pt x="1611630" y="906653"/>
                  </a:lnTo>
                  <a:lnTo>
                    <a:pt x="1583436" y="906653"/>
                  </a:lnTo>
                  <a:lnTo>
                    <a:pt x="1621536" y="982853"/>
                  </a:lnTo>
                  <a:lnTo>
                    <a:pt x="1653286" y="919353"/>
                  </a:lnTo>
                  <a:lnTo>
                    <a:pt x="1659636" y="906653"/>
                  </a:lnTo>
                  <a:close/>
                </a:path>
                <a:path w="1971040" h="995045">
                  <a:moveTo>
                    <a:pt x="1821180" y="906653"/>
                  </a:moveTo>
                  <a:lnTo>
                    <a:pt x="1792986" y="906653"/>
                  </a:lnTo>
                  <a:lnTo>
                    <a:pt x="1792986" y="0"/>
                  </a:lnTo>
                  <a:lnTo>
                    <a:pt x="1773174" y="0"/>
                  </a:lnTo>
                  <a:lnTo>
                    <a:pt x="1773174" y="906653"/>
                  </a:lnTo>
                  <a:lnTo>
                    <a:pt x="1744980" y="906653"/>
                  </a:lnTo>
                  <a:lnTo>
                    <a:pt x="1783080" y="982853"/>
                  </a:lnTo>
                  <a:lnTo>
                    <a:pt x="1814830" y="919353"/>
                  </a:lnTo>
                  <a:lnTo>
                    <a:pt x="1821180" y="906653"/>
                  </a:lnTo>
                  <a:close/>
                </a:path>
                <a:path w="1971040" h="995045">
                  <a:moveTo>
                    <a:pt x="1970532" y="906653"/>
                  </a:moveTo>
                  <a:lnTo>
                    <a:pt x="1942338" y="906653"/>
                  </a:lnTo>
                  <a:lnTo>
                    <a:pt x="1942338" y="0"/>
                  </a:lnTo>
                  <a:lnTo>
                    <a:pt x="1922526" y="0"/>
                  </a:lnTo>
                  <a:lnTo>
                    <a:pt x="1922526" y="906653"/>
                  </a:lnTo>
                  <a:lnTo>
                    <a:pt x="1894332" y="906653"/>
                  </a:lnTo>
                  <a:lnTo>
                    <a:pt x="1932432" y="982853"/>
                  </a:lnTo>
                  <a:lnTo>
                    <a:pt x="1964182" y="919353"/>
                  </a:lnTo>
                  <a:lnTo>
                    <a:pt x="1970532" y="9066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64108" y="4271772"/>
              <a:ext cx="3886200" cy="1318260"/>
            </a:xfrm>
            <a:custGeom>
              <a:avLst/>
              <a:gdLst/>
              <a:ahLst/>
              <a:cxnLst/>
              <a:rect l="l" t="t" r="r" b="b"/>
              <a:pathLst>
                <a:path w="3886200" h="1318260">
                  <a:moveTo>
                    <a:pt x="3666490" y="0"/>
                  </a:moveTo>
                  <a:lnTo>
                    <a:pt x="219709" y="0"/>
                  </a:lnTo>
                  <a:lnTo>
                    <a:pt x="175432" y="4466"/>
                  </a:lnTo>
                  <a:lnTo>
                    <a:pt x="134191" y="17273"/>
                  </a:lnTo>
                  <a:lnTo>
                    <a:pt x="96870" y="37538"/>
                  </a:lnTo>
                  <a:lnTo>
                    <a:pt x="64354" y="64373"/>
                  </a:lnTo>
                  <a:lnTo>
                    <a:pt x="37524" y="96893"/>
                  </a:lnTo>
                  <a:lnTo>
                    <a:pt x="17266" y="134213"/>
                  </a:lnTo>
                  <a:lnTo>
                    <a:pt x="4464" y="175447"/>
                  </a:lnTo>
                  <a:lnTo>
                    <a:pt x="0" y="219709"/>
                  </a:lnTo>
                  <a:lnTo>
                    <a:pt x="0" y="1098549"/>
                  </a:lnTo>
                  <a:lnTo>
                    <a:pt x="4464" y="1142827"/>
                  </a:lnTo>
                  <a:lnTo>
                    <a:pt x="17266" y="1184068"/>
                  </a:lnTo>
                  <a:lnTo>
                    <a:pt x="37524" y="1221389"/>
                  </a:lnTo>
                  <a:lnTo>
                    <a:pt x="64354" y="1253905"/>
                  </a:lnTo>
                  <a:lnTo>
                    <a:pt x="96870" y="1280735"/>
                  </a:lnTo>
                  <a:lnTo>
                    <a:pt x="134191" y="1300993"/>
                  </a:lnTo>
                  <a:lnTo>
                    <a:pt x="175432" y="1313795"/>
                  </a:lnTo>
                  <a:lnTo>
                    <a:pt x="219709" y="1318259"/>
                  </a:lnTo>
                  <a:lnTo>
                    <a:pt x="3666490" y="1318259"/>
                  </a:lnTo>
                  <a:lnTo>
                    <a:pt x="3710752" y="1313795"/>
                  </a:lnTo>
                  <a:lnTo>
                    <a:pt x="3751986" y="1300993"/>
                  </a:lnTo>
                  <a:lnTo>
                    <a:pt x="3789306" y="1280735"/>
                  </a:lnTo>
                  <a:lnTo>
                    <a:pt x="3821826" y="1253905"/>
                  </a:lnTo>
                  <a:lnTo>
                    <a:pt x="3848661" y="1221389"/>
                  </a:lnTo>
                  <a:lnTo>
                    <a:pt x="3868926" y="1184068"/>
                  </a:lnTo>
                  <a:lnTo>
                    <a:pt x="3881733" y="1142827"/>
                  </a:lnTo>
                  <a:lnTo>
                    <a:pt x="3886200" y="1098549"/>
                  </a:lnTo>
                  <a:lnTo>
                    <a:pt x="3886200" y="219709"/>
                  </a:lnTo>
                  <a:lnTo>
                    <a:pt x="3881733" y="175447"/>
                  </a:lnTo>
                  <a:lnTo>
                    <a:pt x="3868926" y="134213"/>
                  </a:lnTo>
                  <a:lnTo>
                    <a:pt x="3848661" y="96893"/>
                  </a:lnTo>
                  <a:lnTo>
                    <a:pt x="3821826" y="64373"/>
                  </a:lnTo>
                  <a:lnTo>
                    <a:pt x="3789306" y="37538"/>
                  </a:lnTo>
                  <a:lnTo>
                    <a:pt x="3751986" y="17273"/>
                  </a:lnTo>
                  <a:lnTo>
                    <a:pt x="3710752" y="4466"/>
                  </a:lnTo>
                  <a:lnTo>
                    <a:pt x="366649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4796" y="4375403"/>
              <a:ext cx="3497579" cy="900430"/>
            </a:xfrm>
            <a:custGeom>
              <a:avLst/>
              <a:gdLst/>
              <a:ahLst/>
              <a:cxnLst/>
              <a:rect l="l" t="t" r="r" b="b"/>
              <a:pathLst>
                <a:path w="3497579" h="900429">
                  <a:moveTo>
                    <a:pt x="76200" y="83820"/>
                  </a:moveTo>
                  <a:lnTo>
                    <a:pt x="69850" y="71120"/>
                  </a:lnTo>
                  <a:lnTo>
                    <a:pt x="38100" y="7620"/>
                  </a:lnTo>
                  <a:lnTo>
                    <a:pt x="0" y="83820"/>
                  </a:lnTo>
                  <a:lnTo>
                    <a:pt x="31750" y="83820"/>
                  </a:lnTo>
                  <a:lnTo>
                    <a:pt x="31750" y="900150"/>
                  </a:lnTo>
                  <a:lnTo>
                    <a:pt x="44450" y="900150"/>
                  </a:lnTo>
                  <a:lnTo>
                    <a:pt x="44450" y="83820"/>
                  </a:lnTo>
                  <a:lnTo>
                    <a:pt x="76200" y="83820"/>
                  </a:lnTo>
                  <a:close/>
                </a:path>
                <a:path w="3497579" h="900429">
                  <a:moveTo>
                    <a:pt x="216408" y="83820"/>
                  </a:moveTo>
                  <a:lnTo>
                    <a:pt x="210058" y="71120"/>
                  </a:lnTo>
                  <a:lnTo>
                    <a:pt x="178308" y="7620"/>
                  </a:lnTo>
                  <a:lnTo>
                    <a:pt x="140208" y="83820"/>
                  </a:lnTo>
                  <a:lnTo>
                    <a:pt x="171958" y="83820"/>
                  </a:lnTo>
                  <a:lnTo>
                    <a:pt x="171958" y="900150"/>
                  </a:lnTo>
                  <a:lnTo>
                    <a:pt x="184658" y="900150"/>
                  </a:lnTo>
                  <a:lnTo>
                    <a:pt x="184658" y="83820"/>
                  </a:lnTo>
                  <a:lnTo>
                    <a:pt x="216408" y="83820"/>
                  </a:lnTo>
                  <a:close/>
                </a:path>
                <a:path w="3497579" h="900429">
                  <a:moveTo>
                    <a:pt x="379476" y="83820"/>
                  </a:moveTo>
                  <a:lnTo>
                    <a:pt x="373126" y="71120"/>
                  </a:lnTo>
                  <a:lnTo>
                    <a:pt x="341376" y="7620"/>
                  </a:lnTo>
                  <a:lnTo>
                    <a:pt x="303276" y="83820"/>
                  </a:lnTo>
                  <a:lnTo>
                    <a:pt x="335026" y="83820"/>
                  </a:lnTo>
                  <a:lnTo>
                    <a:pt x="335026" y="900150"/>
                  </a:lnTo>
                  <a:lnTo>
                    <a:pt x="347726" y="900150"/>
                  </a:lnTo>
                  <a:lnTo>
                    <a:pt x="347726" y="83820"/>
                  </a:lnTo>
                  <a:lnTo>
                    <a:pt x="379476" y="83820"/>
                  </a:lnTo>
                  <a:close/>
                </a:path>
                <a:path w="3497579" h="900429">
                  <a:moveTo>
                    <a:pt x="518160" y="76200"/>
                  </a:moveTo>
                  <a:lnTo>
                    <a:pt x="511810" y="63500"/>
                  </a:lnTo>
                  <a:lnTo>
                    <a:pt x="480060" y="0"/>
                  </a:lnTo>
                  <a:lnTo>
                    <a:pt x="441960" y="76200"/>
                  </a:lnTo>
                  <a:lnTo>
                    <a:pt x="473710" y="76200"/>
                  </a:lnTo>
                  <a:lnTo>
                    <a:pt x="473710" y="892530"/>
                  </a:lnTo>
                  <a:lnTo>
                    <a:pt x="486410" y="892530"/>
                  </a:lnTo>
                  <a:lnTo>
                    <a:pt x="486410" y="76200"/>
                  </a:lnTo>
                  <a:lnTo>
                    <a:pt x="518160" y="76200"/>
                  </a:lnTo>
                  <a:close/>
                </a:path>
                <a:path w="3497579" h="900429">
                  <a:moveTo>
                    <a:pt x="676656" y="76200"/>
                  </a:moveTo>
                  <a:lnTo>
                    <a:pt x="670306" y="63500"/>
                  </a:lnTo>
                  <a:lnTo>
                    <a:pt x="638556" y="0"/>
                  </a:lnTo>
                  <a:lnTo>
                    <a:pt x="600443" y="76200"/>
                  </a:lnTo>
                  <a:lnTo>
                    <a:pt x="632206" y="76200"/>
                  </a:lnTo>
                  <a:lnTo>
                    <a:pt x="632206" y="892530"/>
                  </a:lnTo>
                  <a:lnTo>
                    <a:pt x="644906" y="892530"/>
                  </a:lnTo>
                  <a:lnTo>
                    <a:pt x="644906" y="76200"/>
                  </a:lnTo>
                  <a:lnTo>
                    <a:pt x="676656" y="76200"/>
                  </a:lnTo>
                  <a:close/>
                </a:path>
                <a:path w="3497579" h="900429">
                  <a:moveTo>
                    <a:pt x="839724" y="76200"/>
                  </a:moveTo>
                  <a:lnTo>
                    <a:pt x="833374" y="63500"/>
                  </a:lnTo>
                  <a:lnTo>
                    <a:pt x="801624" y="0"/>
                  </a:lnTo>
                  <a:lnTo>
                    <a:pt x="763524" y="76200"/>
                  </a:lnTo>
                  <a:lnTo>
                    <a:pt x="795274" y="76200"/>
                  </a:lnTo>
                  <a:lnTo>
                    <a:pt x="795274" y="892530"/>
                  </a:lnTo>
                  <a:lnTo>
                    <a:pt x="807974" y="892530"/>
                  </a:lnTo>
                  <a:lnTo>
                    <a:pt x="807974" y="76200"/>
                  </a:lnTo>
                  <a:lnTo>
                    <a:pt x="839724" y="76200"/>
                  </a:lnTo>
                  <a:close/>
                </a:path>
                <a:path w="3497579" h="900429">
                  <a:moveTo>
                    <a:pt x="1014984" y="76200"/>
                  </a:moveTo>
                  <a:lnTo>
                    <a:pt x="1008634" y="63500"/>
                  </a:lnTo>
                  <a:lnTo>
                    <a:pt x="976884" y="0"/>
                  </a:lnTo>
                  <a:lnTo>
                    <a:pt x="938784" y="76200"/>
                  </a:lnTo>
                  <a:lnTo>
                    <a:pt x="970534" y="76200"/>
                  </a:lnTo>
                  <a:lnTo>
                    <a:pt x="970534" y="892530"/>
                  </a:lnTo>
                  <a:lnTo>
                    <a:pt x="983234" y="892530"/>
                  </a:lnTo>
                  <a:lnTo>
                    <a:pt x="983234" y="76200"/>
                  </a:lnTo>
                  <a:lnTo>
                    <a:pt x="1014984" y="76200"/>
                  </a:lnTo>
                  <a:close/>
                </a:path>
                <a:path w="3497579" h="900429">
                  <a:moveTo>
                    <a:pt x="1191768" y="76200"/>
                  </a:moveTo>
                  <a:lnTo>
                    <a:pt x="1185418" y="63500"/>
                  </a:lnTo>
                  <a:lnTo>
                    <a:pt x="1153668" y="0"/>
                  </a:lnTo>
                  <a:lnTo>
                    <a:pt x="1115568" y="76200"/>
                  </a:lnTo>
                  <a:lnTo>
                    <a:pt x="1147318" y="76200"/>
                  </a:lnTo>
                  <a:lnTo>
                    <a:pt x="1147318" y="892530"/>
                  </a:lnTo>
                  <a:lnTo>
                    <a:pt x="1160018" y="892530"/>
                  </a:lnTo>
                  <a:lnTo>
                    <a:pt x="1160018" y="76200"/>
                  </a:lnTo>
                  <a:lnTo>
                    <a:pt x="1191768" y="76200"/>
                  </a:lnTo>
                  <a:close/>
                </a:path>
                <a:path w="3497579" h="900429">
                  <a:moveTo>
                    <a:pt x="1339596" y="76200"/>
                  </a:moveTo>
                  <a:lnTo>
                    <a:pt x="1333246" y="63500"/>
                  </a:lnTo>
                  <a:lnTo>
                    <a:pt x="1301496" y="0"/>
                  </a:lnTo>
                  <a:lnTo>
                    <a:pt x="1263396" y="76200"/>
                  </a:lnTo>
                  <a:lnTo>
                    <a:pt x="1295146" y="76200"/>
                  </a:lnTo>
                  <a:lnTo>
                    <a:pt x="1295146" y="892530"/>
                  </a:lnTo>
                  <a:lnTo>
                    <a:pt x="1307846" y="892530"/>
                  </a:lnTo>
                  <a:lnTo>
                    <a:pt x="1307846" y="76200"/>
                  </a:lnTo>
                  <a:lnTo>
                    <a:pt x="1339596" y="76200"/>
                  </a:lnTo>
                  <a:close/>
                </a:path>
                <a:path w="3497579" h="900429">
                  <a:moveTo>
                    <a:pt x="1466088" y="76200"/>
                  </a:moveTo>
                  <a:lnTo>
                    <a:pt x="1459738" y="63500"/>
                  </a:lnTo>
                  <a:lnTo>
                    <a:pt x="1427988" y="0"/>
                  </a:lnTo>
                  <a:lnTo>
                    <a:pt x="1389888" y="76200"/>
                  </a:lnTo>
                  <a:lnTo>
                    <a:pt x="1421638" y="76200"/>
                  </a:lnTo>
                  <a:lnTo>
                    <a:pt x="1421638" y="892530"/>
                  </a:lnTo>
                  <a:lnTo>
                    <a:pt x="1434338" y="892530"/>
                  </a:lnTo>
                  <a:lnTo>
                    <a:pt x="1434338" y="76200"/>
                  </a:lnTo>
                  <a:lnTo>
                    <a:pt x="1466088" y="76200"/>
                  </a:lnTo>
                  <a:close/>
                </a:path>
                <a:path w="3497579" h="900429">
                  <a:moveTo>
                    <a:pt x="1677924" y="76200"/>
                  </a:moveTo>
                  <a:lnTo>
                    <a:pt x="1671574" y="63500"/>
                  </a:lnTo>
                  <a:lnTo>
                    <a:pt x="1639824" y="0"/>
                  </a:lnTo>
                  <a:lnTo>
                    <a:pt x="1601724" y="76200"/>
                  </a:lnTo>
                  <a:lnTo>
                    <a:pt x="1633474" y="76200"/>
                  </a:lnTo>
                  <a:lnTo>
                    <a:pt x="1633474" y="892530"/>
                  </a:lnTo>
                  <a:lnTo>
                    <a:pt x="1646174" y="892530"/>
                  </a:lnTo>
                  <a:lnTo>
                    <a:pt x="1646174" y="76200"/>
                  </a:lnTo>
                  <a:lnTo>
                    <a:pt x="1677924" y="76200"/>
                  </a:lnTo>
                  <a:close/>
                </a:path>
                <a:path w="3497579" h="900429">
                  <a:moveTo>
                    <a:pt x="1813560" y="76200"/>
                  </a:moveTo>
                  <a:lnTo>
                    <a:pt x="1807210" y="63500"/>
                  </a:lnTo>
                  <a:lnTo>
                    <a:pt x="1775460" y="0"/>
                  </a:lnTo>
                  <a:lnTo>
                    <a:pt x="1737360" y="76200"/>
                  </a:lnTo>
                  <a:lnTo>
                    <a:pt x="1769110" y="76200"/>
                  </a:lnTo>
                  <a:lnTo>
                    <a:pt x="1769110" y="892530"/>
                  </a:lnTo>
                  <a:lnTo>
                    <a:pt x="1781810" y="892530"/>
                  </a:lnTo>
                  <a:lnTo>
                    <a:pt x="1781810" y="76200"/>
                  </a:lnTo>
                  <a:lnTo>
                    <a:pt x="1813560" y="76200"/>
                  </a:lnTo>
                  <a:close/>
                </a:path>
                <a:path w="3497579" h="900429">
                  <a:moveTo>
                    <a:pt x="1949196" y="76200"/>
                  </a:moveTo>
                  <a:lnTo>
                    <a:pt x="1942846" y="63500"/>
                  </a:lnTo>
                  <a:lnTo>
                    <a:pt x="1911096" y="0"/>
                  </a:lnTo>
                  <a:lnTo>
                    <a:pt x="1872996" y="76200"/>
                  </a:lnTo>
                  <a:lnTo>
                    <a:pt x="1904746" y="76200"/>
                  </a:lnTo>
                  <a:lnTo>
                    <a:pt x="1904746" y="892530"/>
                  </a:lnTo>
                  <a:lnTo>
                    <a:pt x="1917446" y="892530"/>
                  </a:lnTo>
                  <a:lnTo>
                    <a:pt x="1917446" y="76200"/>
                  </a:lnTo>
                  <a:lnTo>
                    <a:pt x="1949196" y="76200"/>
                  </a:lnTo>
                  <a:close/>
                </a:path>
                <a:path w="3497579" h="900429">
                  <a:moveTo>
                    <a:pt x="2103120" y="83820"/>
                  </a:moveTo>
                  <a:lnTo>
                    <a:pt x="2096770" y="71120"/>
                  </a:lnTo>
                  <a:lnTo>
                    <a:pt x="2065020" y="7620"/>
                  </a:lnTo>
                  <a:lnTo>
                    <a:pt x="2026920" y="83820"/>
                  </a:lnTo>
                  <a:lnTo>
                    <a:pt x="2058670" y="83820"/>
                  </a:lnTo>
                  <a:lnTo>
                    <a:pt x="2058670" y="900150"/>
                  </a:lnTo>
                  <a:lnTo>
                    <a:pt x="2071370" y="900150"/>
                  </a:lnTo>
                  <a:lnTo>
                    <a:pt x="2071370" y="83820"/>
                  </a:lnTo>
                  <a:lnTo>
                    <a:pt x="2103120" y="83820"/>
                  </a:lnTo>
                  <a:close/>
                </a:path>
                <a:path w="3497579" h="900429">
                  <a:moveTo>
                    <a:pt x="2260092" y="83820"/>
                  </a:moveTo>
                  <a:lnTo>
                    <a:pt x="2253742" y="71120"/>
                  </a:lnTo>
                  <a:lnTo>
                    <a:pt x="2221992" y="7620"/>
                  </a:lnTo>
                  <a:lnTo>
                    <a:pt x="2183892" y="83820"/>
                  </a:lnTo>
                  <a:lnTo>
                    <a:pt x="2215642" y="83820"/>
                  </a:lnTo>
                  <a:lnTo>
                    <a:pt x="2215642" y="900150"/>
                  </a:lnTo>
                  <a:lnTo>
                    <a:pt x="2228342" y="900150"/>
                  </a:lnTo>
                  <a:lnTo>
                    <a:pt x="2228342" y="83820"/>
                  </a:lnTo>
                  <a:lnTo>
                    <a:pt x="2260092" y="83820"/>
                  </a:lnTo>
                  <a:close/>
                </a:path>
                <a:path w="3497579" h="900429">
                  <a:moveTo>
                    <a:pt x="2409444" y="83820"/>
                  </a:moveTo>
                  <a:lnTo>
                    <a:pt x="2403094" y="71120"/>
                  </a:lnTo>
                  <a:lnTo>
                    <a:pt x="2371344" y="7620"/>
                  </a:lnTo>
                  <a:lnTo>
                    <a:pt x="2333244" y="83820"/>
                  </a:lnTo>
                  <a:lnTo>
                    <a:pt x="2364994" y="83820"/>
                  </a:lnTo>
                  <a:lnTo>
                    <a:pt x="2364994" y="900150"/>
                  </a:lnTo>
                  <a:lnTo>
                    <a:pt x="2377694" y="900150"/>
                  </a:lnTo>
                  <a:lnTo>
                    <a:pt x="2377694" y="83820"/>
                  </a:lnTo>
                  <a:lnTo>
                    <a:pt x="2409444" y="83820"/>
                  </a:lnTo>
                  <a:close/>
                </a:path>
                <a:path w="3497579" h="900429">
                  <a:moveTo>
                    <a:pt x="2602992" y="76200"/>
                  </a:moveTo>
                  <a:lnTo>
                    <a:pt x="2596642" y="63500"/>
                  </a:lnTo>
                  <a:lnTo>
                    <a:pt x="2564892" y="0"/>
                  </a:lnTo>
                  <a:lnTo>
                    <a:pt x="2526792" y="76200"/>
                  </a:lnTo>
                  <a:lnTo>
                    <a:pt x="2558542" y="76200"/>
                  </a:lnTo>
                  <a:lnTo>
                    <a:pt x="2558542" y="892530"/>
                  </a:lnTo>
                  <a:lnTo>
                    <a:pt x="2571242" y="892530"/>
                  </a:lnTo>
                  <a:lnTo>
                    <a:pt x="2571242" y="76200"/>
                  </a:lnTo>
                  <a:lnTo>
                    <a:pt x="2602992" y="76200"/>
                  </a:lnTo>
                  <a:close/>
                </a:path>
                <a:path w="3497579" h="900429">
                  <a:moveTo>
                    <a:pt x="2752344" y="83820"/>
                  </a:moveTo>
                  <a:lnTo>
                    <a:pt x="2745994" y="71120"/>
                  </a:lnTo>
                  <a:lnTo>
                    <a:pt x="2714244" y="7620"/>
                  </a:lnTo>
                  <a:lnTo>
                    <a:pt x="2676144" y="83820"/>
                  </a:lnTo>
                  <a:lnTo>
                    <a:pt x="2707894" y="83820"/>
                  </a:lnTo>
                  <a:lnTo>
                    <a:pt x="2707894" y="900150"/>
                  </a:lnTo>
                  <a:lnTo>
                    <a:pt x="2720594" y="900150"/>
                  </a:lnTo>
                  <a:lnTo>
                    <a:pt x="2720594" y="83820"/>
                  </a:lnTo>
                  <a:lnTo>
                    <a:pt x="2752344" y="83820"/>
                  </a:lnTo>
                  <a:close/>
                </a:path>
                <a:path w="3497579" h="900429">
                  <a:moveTo>
                    <a:pt x="2915412" y="83820"/>
                  </a:moveTo>
                  <a:lnTo>
                    <a:pt x="2909062" y="71120"/>
                  </a:lnTo>
                  <a:lnTo>
                    <a:pt x="2877312" y="7620"/>
                  </a:lnTo>
                  <a:lnTo>
                    <a:pt x="2839212" y="83820"/>
                  </a:lnTo>
                  <a:lnTo>
                    <a:pt x="2870962" y="83820"/>
                  </a:lnTo>
                  <a:lnTo>
                    <a:pt x="2870962" y="900150"/>
                  </a:lnTo>
                  <a:lnTo>
                    <a:pt x="2883662" y="900150"/>
                  </a:lnTo>
                  <a:lnTo>
                    <a:pt x="2883662" y="83820"/>
                  </a:lnTo>
                  <a:lnTo>
                    <a:pt x="2915412" y="83820"/>
                  </a:lnTo>
                  <a:close/>
                </a:path>
                <a:path w="3497579" h="900429">
                  <a:moveTo>
                    <a:pt x="3046476" y="83820"/>
                  </a:moveTo>
                  <a:lnTo>
                    <a:pt x="3040126" y="71120"/>
                  </a:lnTo>
                  <a:lnTo>
                    <a:pt x="3008376" y="7620"/>
                  </a:lnTo>
                  <a:lnTo>
                    <a:pt x="2970276" y="83820"/>
                  </a:lnTo>
                  <a:lnTo>
                    <a:pt x="3002026" y="83820"/>
                  </a:lnTo>
                  <a:lnTo>
                    <a:pt x="3002026" y="900150"/>
                  </a:lnTo>
                  <a:lnTo>
                    <a:pt x="3014726" y="900150"/>
                  </a:lnTo>
                  <a:lnTo>
                    <a:pt x="3014726" y="83820"/>
                  </a:lnTo>
                  <a:lnTo>
                    <a:pt x="3046476" y="83820"/>
                  </a:lnTo>
                  <a:close/>
                </a:path>
                <a:path w="3497579" h="900429">
                  <a:moveTo>
                    <a:pt x="3226308" y="83820"/>
                  </a:moveTo>
                  <a:lnTo>
                    <a:pt x="3219958" y="71120"/>
                  </a:lnTo>
                  <a:lnTo>
                    <a:pt x="3188208" y="7620"/>
                  </a:lnTo>
                  <a:lnTo>
                    <a:pt x="3150108" y="83820"/>
                  </a:lnTo>
                  <a:lnTo>
                    <a:pt x="3181858" y="83820"/>
                  </a:lnTo>
                  <a:lnTo>
                    <a:pt x="3181858" y="900150"/>
                  </a:lnTo>
                  <a:lnTo>
                    <a:pt x="3194558" y="900150"/>
                  </a:lnTo>
                  <a:lnTo>
                    <a:pt x="3194558" y="83820"/>
                  </a:lnTo>
                  <a:lnTo>
                    <a:pt x="3226308" y="83820"/>
                  </a:lnTo>
                  <a:close/>
                </a:path>
                <a:path w="3497579" h="900429">
                  <a:moveTo>
                    <a:pt x="3357372" y="83820"/>
                  </a:moveTo>
                  <a:lnTo>
                    <a:pt x="3351022" y="71120"/>
                  </a:lnTo>
                  <a:lnTo>
                    <a:pt x="3319272" y="7620"/>
                  </a:lnTo>
                  <a:lnTo>
                    <a:pt x="3281172" y="83820"/>
                  </a:lnTo>
                  <a:lnTo>
                    <a:pt x="3312922" y="83820"/>
                  </a:lnTo>
                  <a:lnTo>
                    <a:pt x="3312922" y="900150"/>
                  </a:lnTo>
                  <a:lnTo>
                    <a:pt x="3325622" y="900150"/>
                  </a:lnTo>
                  <a:lnTo>
                    <a:pt x="3325622" y="83820"/>
                  </a:lnTo>
                  <a:lnTo>
                    <a:pt x="3357372" y="83820"/>
                  </a:lnTo>
                  <a:close/>
                </a:path>
                <a:path w="3497579" h="900429">
                  <a:moveTo>
                    <a:pt x="3497580" y="83820"/>
                  </a:moveTo>
                  <a:lnTo>
                    <a:pt x="3491230" y="71120"/>
                  </a:lnTo>
                  <a:lnTo>
                    <a:pt x="3459480" y="7620"/>
                  </a:lnTo>
                  <a:lnTo>
                    <a:pt x="3421380" y="83820"/>
                  </a:lnTo>
                  <a:lnTo>
                    <a:pt x="3453130" y="83820"/>
                  </a:lnTo>
                  <a:lnTo>
                    <a:pt x="3453130" y="900150"/>
                  </a:lnTo>
                  <a:lnTo>
                    <a:pt x="3465830" y="900150"/>
                  </a:lnTo>
                  <a:lnTo>
                    <a:pt x="3465830" y="83820"/>
                  </a:lnTo>
                  <a:lnTo>
                    <a:pt x="3497580" y="83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242559" y="4283963"/>
              <a:ext cx="3982720" cy="1294130"/>
            </a:xfrm>
            <a:custGeom>
              <a:avLst/>
              <a:gdLst/>
              <a:ahLst/>
              <a:cxnLst/>
              <a:rect l="l" t="t" r="r" b="b"/>
              <a:pathLst>
                <a:path w="3982720" h="1294129">
                  <a:moveTo>
                    <a:pt x="3766566" y="0"/>
                  </a:moveTo>
                  <a:lnTo>
                    <a:pt x="215645" y="0"/>
                  </a:lnTo>
                  <a:lnTo>
                    <a:pt x="166191" y="5693"/>
                  </a:lnTo>
                  <a:lnTo>
                    <a:pt x="120798" y="21913"/>
                  </a:lnTo>
                  <a:lnTo>
                    <a:pt x="80758" y="47366"/>
                  </a:lnTo>
                  <a:lnTo>
                    <a:pt x="47366" y="80758"/>
                  </a:lnTo>
                  <a:lnTo>
                    <a:pt x="21913" y="120798"/>
                  </a:lnTo>
                  <a:lnTo>
                    <a:pt x="5693" y="166191"/>
                  </a:lnTo>
                  <a:lnTo>
                    <a:pt x="0" y="215646"/>
                  </a:lnTo>
                  <a:lnTo>
                    <a:pt x="0" y="1078230"/>
                  </a:lnTo>
                  <a:lnTo>
                    <a:pt x="5693" y="1127676"/>
                  </a:lnTo>
                  <a:lnTo>
                    <a:pt x="21913" y="1173066"/>
                  </a:lnTo>
                  <a:lnTo>
                    <a:pt x="47366" y="1213106"/>
                  </a:lnTo>
                  <a:lnTo>
                    <a:pt x="80758" y="1246501"/>
                  </a:lnTo>
                  <a:lnTo>
                    <a:pt x="120798" y="1271957"/>
                  </a:lnTo>
                  <a:lnTo>
                    <a:pt x="166191" y="1288180"/>
                  </a:lnTo>
                  <a:lnTo>
                    <a:pt x="215645" y="1293876"/>
                  </a:lnTo>
                  <a:lnTo>
                    <a:pt x="3766566" y="1293876"/>
                  </a:lnTo>
                  <a:lnTo>
                    <a:pt x="3816020" y="1288180"/>
                  </a:lnTo>
                  <a:lnTo>
                    <a:pt x="3861413" y="1271957"/>
                  </a:lnTo>
                  <a:lnTo>
                    <a:pt x="3901453" y="1246501"/>
                  </a:lnTo>
                  <a:lnTo>
                    <a:pt x="3934845" y="1213106"/>
                  </a:lnTo>
                  <a:lnTo>
                    <a:pt x="3960298" y="1173066"/>
                  </a:lnTo>
                  <a:lnTo>
                    <a:pt x="3976518" y="1127676"/>
                  </a:lnTo>
                  <a:lnTo>
                    <a:pt x="3982212" y="1078230"/>
                  </a:lnTo>
                  <a:lnTo>
                    <a:pt x="3982212" y="215646"/>
                  </a:lnTo>
                  <a:lnTo>
                    <a:pt x="3976518" y="166191"/>
                  </a:lnTo>
                  <a:lnTo>
                    <a:pt x="3960298" y="120798"/>
                  </a:lnTo>
                  <a:lnTo>
                    <a:pt x="3934845" y="80758"/>
                  </a:lnTo>
                  <a:lnTo>
                    <a:pt x="3901453" y="47366"/>
                  </a:lnTo>
                  <a:lnTo>
                    <a:pt x="3861413" y="21913"/>
                  </a:lnTo>
                  <a:lnTo>
                    <a:pt x="3816020" y="5693"/>
                  </a:lnTo>
                  <a:lnTo>
                    <a:pt x="376656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110" y="3234689"/>
              <a:ext cx="8880475" cy="1353820"/>
            </a:xfrm>
            <a:custGeom>
              <a:avLst/>
              <a:gdLst/>
              <a:ahLst/>
              <a:cxnLst/>
              <a:rect l="l" t="t" r="r" b="b"/>
              <a:pathLst>
                <a:path w="8880475" h="1353820">
                  <a:moveTo>
                    <a:pt x="0" y="1353312"/>
                  </a:moveTo>
                  <a:lnTo>
                    <a:pt x="8880348" y="1353312"/>
                  </a:lnTo>
                  <a:lnTo>
                    <a:pt x="8880348" y="0"/>
                  </a:lnTo>
                  <a:lnTo>
                    <a:pt x="0" y="0"/>
                  </a:lnTo>
                  <a:lnTo>
                    <a:pt x="0" y="1353312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385816" y="4375403"/>
              <a:ext cx="3489960" cy="900430"/>
            </a:xfrm>
            <a:custGeom>
              <a:avLst/>
              <a:gdLst/>
              <a:ahLst/>
              <a:cxnLst/>
              <a:rect l="l" t="t" r="r" b="b"/>
              <a:pathLst>
                <a:path w="3489959" h="900429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892530"/>
                  </a:lnTo>
                  <a:lnTo>
                    <a:pt x="44450" y="892530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3489959" h="900429">
                  <a:moveTo>
                    <a:pt x="259080" y="83820"/>
                  </a:moveTo>
                  <a:lnTo>
                    <a:pt x="252730" y="71120"/>
                  </a:lnTo>
                  <a:lnTo>
                    <a:pt x="220980" y="7620"/>
                  </a:lnTo>
                  <a:lnTo>
                    <a:pt x="182880" y="83820"/>
                  </a:lnTo>
                  <a:lnTo>
                    <a:pt x="214630" y="83820"/>
                  </a:lnTo>
                  <a:lnTo>
                    <a:pt x="214630" y="900150"/>
                  </a:lnTo>
                  <a:lnTo>
                    <a:pt x="227330" y="900150"/>
                  </a:lnTo>
                  <a:lnTo>
                    <a:pt x="227330" y="83820"/>
                  </a:lnTo>
                  <a:lnTo>
                    <a:pt x="259080" y="83820"/>
                  </a:lnTo>
                  <a:close/>
                </a:path>
                <a:path w="3489959" h="900429">
                  <a:moveTo>
                    <a:pt x="426720" y="83820"/>
                  </a:moveTo>
                  <a:lnTo>
                    <a:pt x="420370" y="71120"/>
                  </a:lnTo>
                  <a:lnTo>
                    <a:pt x="388620" y="7620"/>
                  </a:lnTo>
                  <a:lnTo>
                    <a:pt x="350520" y="83820"/>
                  </a:lnTo>
                  <a:lnTo>
                    <a:pt x="382270" y="83820"/>
                  </a:lnTo>
                  <a:lnTo>
                    <a:pt x="382270" y="900150"/>
                  </a:lnTo>
                  <a:lnTo>
                    <a:pt x="394970" y="900150"/>
                  </a:lnTo>
                  <a:lnTo>
                    <a:pt x="394970" y="83820"/>
                  </a:lnTo>
                  <a:lnTo>
                    <a:pt x="426720" y="83820"/>
                  </a:lnTo>
                  <a:close/>
                </a:path>
                <a:path w="3489959" h="900429">
                  <a:moveTo>
                    <a:pt x="611124" y="83820"/>
                  </a:moveTo>
                  <a:lnTo>
                    <a:pt x="604774" y="71120"/>
                  </a:lnTo>
                  <a:lnTo>
                    <a:pt x="573024" y="7620"/>
                  </a:lnTo>
                  <a:lnTo>
                    <a:pt x="534924" y="83820"/>
                  </a:lnTo>
                  <a:lnTo>
                    <a:pt x="566674" y="83820"/>
                  </a:lnTo>
                  <a:lnTo>
                    <a:pt x="566674" y="900150"/>
                  </a:lnTo>
                  <a:lnTo>
                    <a:pt x="579374" y="900150"/>
                  </a:lnTo>
                  <a:lnTo>
                    <a:pt x="579374" y="83820"/>
                  </a:lnTo>
                  <a:lnTo>
                    <a:pt x="611124" y="83820"/>
                  </a:lnTo>
                  <a:close/>
                </a:path>
                <a:path w="3489959" h="900429">
                  <a:moveTo>
                    <a:pt x="792480" y="83820"/>
                  </a:moveTo>
                  <a:lnTo>
                    <a:pt x="786130" y="71120"/>
                  </a:lnTo>
                  <a:lnTo>
                    <a:pt x="754380" y="7620"/>
                  </a:lnTo>
                  <a:lnTo>
                    <a:pt x="716280" y="83820"/>
                  </a:lnTo>
                  <a:lnTo>
                    <a:pt x="748030" y="83820"/>
                  </a:lnTo>
                  <a:lnTo>
                    <a:pt x="748030" y="900150"/>
                  </a:lnTo>
                  <a:lnTo>
                    <a:pt x="760730" y="900150"/>
                  </a:lnTo>
                  <a:lnTo>
                    <a:pt x="760730" y="83820"/>
                  </a:lnTo>
                  <a:lnTo>
                    <a:pt x="792480" y="83820"/>
                  </a:lnTo>
                  <a:close/>
                </a:path>
                <a:path w="3489959" h="900429">
                  <a:moveTo>
                    <a:pt x="963168" y="76200"/>
                  </a:moveTo>
                  <a:lnTo>
                    <a:pt x="956818" y="63500"/>
                  </a:lnTo>
                  <a:lnTo>
                    <a:pt x="925068" y="0"/>
                  </a:lnTo>
                  <a:lnTo>
                    <a:pt x="886968" y="76200"/>
                  </a:lnTo>
                  <a:lnTo>
                    <a:pt x="918718" y="76200"/>
                  </a:lnTo>
                  <a:lnTo>
                    <a:pt x="918718" y="892530"/>
                  </a:lnTo>
                  <a:lnTo>
                    <a:pt x="931418" y="892530"/>
                  </a:lnTo>
                  <a:lnTo>
                    <a:pt x="931418" y="76200"/>
                  </a:lnTo>
                  <a:lnTo>
                    <a:pt x="963168" y="76200"/>
                  </a:lnTo>
                  <a:close/>
                </a:path>
                <a:path w="3489959" h="900429">
                  <a:moveTo>
                    <a:pt x="1144524" y="76200"/>
                  </a:moveTo>
                  <a:lnTo>
                    <a:pt x="1138174" y="63500"/>
                  </a:lnTo>
                  <a:lnTo>
                    <a:pt x="1106424" y="0"/>
                  </a:lnTo>
                  <a:lnTo>
                    <a:pt x="1068324" y="76200"/>
                  </a:lnTo>
                  <a:lnTo>
                    <a:pt x="1100074" y="76200"/>
                  </a:lnTo>
                  <a:lnTo>
                    <a:pt x="1100074" y="892530"/>
                  </a:lnTo>
                  <a:lnTo>
                    <a:pt x="1112774" y="892530"/>
                  </a:lnTo>
                  <a:lnTo>
                    <a:pt x="1112774" y="76200"/>
                  </a:lnTo>
                  <a:lnTo>
                    <a:pt x="1144524" y="76200"/>
                  </a:lnTo>
                  <a:close/>
                </a:path>
                <a:path w="3489959" h="900429">
                  <a:moveTo>
                    <a:pt x="1319784" y="76200"/>
                  </a:moveTo>
                  <a:lnTo>
                    <a:pt x="1313434" y="63500"/>
                  </a:lnTo>
                  <a:lnTo>
                    <a:pt x="1281684" y="0"/>
                  </a:lnTo>
                  <a:lnTo>
                    <a:pt x="1243584" y="76200"/>
                  </a:lnTo>
                  <a:lnTo>
                    <a:pt x="1275334" y="76200"/>
                  </a:lnTo>
                  <a:lnTo>
                    <a:pt x="1275334" y="892530"/>
                  </a:lnTo>
                  <a:lnTo>
                    <a:pt x="1288034" y="892530"/>
                  </a:lnTo>
                  <a:lnTo>
                    <a:pt x="1288034" y="76200"/>
                  </a:lnTo>
                  <a:lnTo>
                    <a:pt x="1319784" y="76200"/>
                  </a:lnTo>
                  <a:close/>
                </a:path>
                <a:path w="3489959" h="900429">
                  <a:moveTo>
                    <a:pt x="1496568" y="76200"/>
                  </a:moveTo>
                  <a:lnTo>
                    <a:pt x="1490218" y="63500"/>
                  </a:lnTo>
                  <a:lnTo>
                    <a:pt x="1458468" y="0"/>
                  </a:lnTo>
                  <a:lnTo>
                    <a:pt x="1420368" y="76200"/>
                  </a:lnTo>
                  <a:lnTo>
                    <a:pt x="1452118" y="76200"/>
                  </a:lnTo>
                  <a:lnTo>
                    <a:pt x="1452118" y="892530"/>
                  </a:lnTo>
                  <a:lnTo>
                    <a:pt x="1464818" y="892530"/>
                  </a:lnTo>
                  <a:lnTo>
                    <a:pt x="1464818" y="76200"/>
                  </a:lnTo>
                  <a:lnTo>
                    <a:pt x="1496568" y="76200"/>
                  </a:lnTo>
                  <a:close/>
                </a:path>
                <a:path w="3489959" h="900429">
                  <a:moveTo>
                    <a:pt x="1658112" y="76200"/>
                  </a:moveTo>
                  <a:lnTo>
                    <a:pt x="1651762" y="63500"/>
                  </a:lnTo>
                  <a:lnTo>
                    <a:pt x="1620012" y="0"/>
                  </a:lnTo>
                  <a:lnTo>
                    <a:pt x="1581912" y="76200"/>
                  </a:lnTo>
                  <a:lnTo>
                    <a:pt x="1613662" y="76200"/>
                  </a:lnTo>
                  <a:lnTo>
                    <a:pt x="1613662" y="892530"/>
                  </a:lnTo>
                  <a:lnTo>
                    <a:pt x="1626362" y="892530"/>
                  </a:lnTo>
                  <a:lnTo>
                    <a:pt x="1626362" y="76200"/>
                  </a:lnTo>
                  <a:lnTo>
                    <a:pt x="1658112" y="76200"/>
                  </a:lnTo>
                  <a:close/>
                </a:path>
                <a:path w="3489959" h="900429">
                  <a:moveTo>
                    <a:pt x="1816608" y="76200"/>
                  </a:moveTo>
                  <a:lnTo>
                    <a:pt x="1810258" y="63500"/>
                  </a:lnTo>
                  <a:lnTo>
                    <a:pt x="1778508" y="0"/>
                  </a:lnTo>
                  <a:lnTo>
                    <a:pt x="1740408" y="76200"/>
                  </a:lnTo>
                  <a:lnTo>
                    <a:pt x="1772158" y="76200"/>
                  </a:lnTo>
                  <a:lnTo>
                    <a:pt x="1772158" y="892530"/>
                  </a:lnTo>
                  <a:lnTo>
                    <a:pt x="1784858" y="892530"/>
                  </a:lnTo>
                  <a:lnTo>
                    <a:pt x="1784858" y="76200"/>
                  </a:lnTo>
                  <a:lnTo>
                    <a:pt x="1816608" y="76200"/>
                  </a:lnTo>
                  <a:close/>
                </a:path>
                <a:path w="3489959" h="900429">
                  <a:moveTo>
                    <a:pt x="1984248" y="76200"/>
                  </a:moveTo>
                  <a:lnTo>
                    <a:pt x="1977898" y="63500"/>
                  </a:lnTo>
                  <a:lnTo>
                    <a:pt x="1946148" y="0"/>
                  </a:lnTo>
                  <a:lnTo>
                    <a:pt x="1908048" y="76200"/>
                  </a:lnTo>
                  <a:lnTo>
                    <a:pt x="1939798" y="76200"/>
                  </a:lnTo>
                  <a:lnTo>
                    <a:pt x="1939798" y="892530"/>
                  </a:lnTo>
                  <a:lnTo>
                    <a:pt x="1952498" y="892530"/>
                  </a:lnTo>
                  <a:lnTo>
                    <a:pt x="1952498" y="76200"/>
                  </a:lnTo>
                  <a:lnTo>
                    <a:pt x="1984248" y="76200"/>
                  </a:lnTo>
                  <a:close/>
                </a:path>
                <a:path w="3489959" h="900429">
                  <a:moveTo>
                    <a:pt x="2141220" y="83820"/>
                  </a:moveTo>
                  <a:lnTo>
                    <a:pt x="2134870" y="71120"/>
                  </a:lnTo>
                  <a:lnTo>
                    <a:pt x="2103120" y="7620"/>
                  </a:lnTo>
                  <a:lnTo>
                    <a:pt x="2065020" y="83820"/>
                  </a:lnTo>
                  <a:lnTo>
                    <a:pt x="2096770" y="83820"/>
                  </a:lnTo>
                  <a:lnTo>
                    <a:pt x="2096770" y="900150"/>
                  </a:lnTo>
                  <a:lnTo>
                    <a:pt x="2109470" y="900150"/>
                  </a:lnTo>
                  <a:lnTo>
                    <a:pt x="2109470" y="83820"/>
                  </a:lnTo>
                  <a:lnTo>
                    <a:pt x="2141220" y="83820"/>
                  </a:lnTo>
                  <a:close/>
                </a:path>
                <a:path w="3489959" h="900429">
                  <a:moveTo>
                    <a:pt x="2299716" y="83820"/>
                  </a:moveTo>
                  <a:lnTo>
                    <a:pt x="2293366" y="71120"/>
                  </a:lnTo>
                  <a:lnTo>
                    <a:pt x="2261616" y="7620"/>
                  </a:lnTo>
                  <a:lnTo>
                    <a:pt x="2223516" y="83820"/>
                  </a:lnTo>
                  <a:lnTo>
                    <a:pt x="2255266" y="83820"/>
                  </a:lnTo>
                  <a:lnTo>
                    <a:pt x="2255266" y="900150"/>
                  </a:lnTo>
                  <a:lnTo>
                    <a:pt x="2267966" y="900150"/>
                  </a:lnTo>
                  <a:lnTo>
                    <a:pt x="2267966" y="83820"/>
                  </a:lnTo>
                  <a:lnTo>
                    <a:pt x="2299716" y="83820"/>
                  </a:lnTo>
                  <a:close/>
                </a:path>
                <a:path w="3489959" h="900429">
                  <a:moveTo>
                    <a:pt x="2461260" y="83820"/>
                  </a:moveTo>
                  <a:lnTo>
                    <a:pt x="2454910" y="71120"/>
                  </a:lnTo>
                  <a:lnTo>
                    <a:pt x="2423160" y="7620"/>
                  </a:lnTo>
                  <a:lnTo>
                    <a:pt x="2385060" y="83820"/>
                  </a:lnTo>
                  <a:lnTo>
                    <a:pt x="2416810" y="83820"/>
                  </a:lnTo>
                  <a:lnTo>
                    <a:pt x="2416810" y="900150"/>
                  </a:lnTo>
                  <a:lnTo>
                    <a:pt x="2429510" y="900150"/>
                  </a:lnTo>
                  <a:lnTo>
                    <a:pt x="2429510" y="83820"/>
                  </a:lnTo>
                  <a:lnTo>
                    <a:pt x="2461260" y="83820"/>
                  </a:lnTo>
                  <a:close/>
                </a:path>
                <a:path w="3489959" h="900429">
                  <a:moveTo>
                    <a:pt x="2624328" y="83820"/>
                  </a:moveTo>
                  <a:lnTo>
                    <a:pt x="2617978" y="71120"/>
                  </a:lnTo>
                  <a:lnTo>
                    <a:pt x="2586228" y="7620"/>
                  </a:lnTo>
                  <a:lnTo>
                    <a:pt x="2548128" y="83820"/>
                  </a:lnTo>
                  <a:lnTo>
                    <a:pt x="2579878" y="83820"/>
                  </a:lnTo>
                  <a:lnTo>
                    <a:pt x="2579878" y="900150"/>
                  </a:lnTo>
                  <a:lnTo>
                    <a:pt x="2592578" y="900150"/>
                  </a:lnTo>
                  <a:lnTo>
                    <a:pt x="2592578" y="83820"/>
                  </a:lnTo>
                  <a:lnTo>
                    <a:pt x="2624328" y="83820"/>
                  </a:lnTo>
                  <a:close/>
                </a:path>
                <a:path w="3489959" h="900429">
                  <a:moveTo>
                    <a:pt x="2787396" y="83820"/>
                  </a:moveTo>
                  <a:lnTo>
                    <a:pt x="2781046" y="71120"/>
                  </a:lnTo>
                  <a:lnTo>
                    <a:pt x="2749296" y="7620"/>
                  </a:lnTo>
                  <a:lnTo>
                    <a:pt x="2711196" y="83820"/>
                  </a:lnTo>
                  <a:lnTo>
                    <a:pt x="2742946" y="83820"/>
                  </a:lnTo>
                  <a:lnTo>
                    <a:pt x="2742946" y="900150"/>
                  </a:lnTo>
                  <a:lnTo>
                    <a:pt x="2755646" y="900150"/>
                  </a:lnTo>
                  <a:lnTo>
                    <a:pt x="2755646" y="83820"/>
                  </a:lnTo>
                  <a:lnTo>
                    <a:pt x="2787396" y="83820"/>
                  </a:lnTo>
                  <a:close/>
                </a:path>
                <a:path w="3489959" h="900429">
                  <a:moveTo>
                    <a:pt x="2976372" y="83820"/>
                  </a:moveTo>
                  <a:lnTo>
                    <a:pt x="2970022" y="71120"/>
                  </a:lnTo>
                  <a:lnTo>
                    <a:pt x="2938272" y="7620"/>
                  </a:lnTo>
                  <a:lnTo>
                    <a:pt x="2900172" y="83820"/>
                  </a:lnTo>
                  <a:lnTo>
                    <a:pt x="2931922" y="83820"/>
                  </a:lnTo>
                  <a:lnTo>
                    <a:pt x="2931922" y="900150"/>
                  </a:lnTo>
                  <a:lnTo>
                    <a:pt x="2944622" y="900150"/>
                  </a:lnTo>
                  <a:lnTo>
                    <a:pt x="2944622" y="83820"/>
                  </a:lnTo>
                  <a:lnTo>
                    <a:pt x="2976372" y="83820"/>
                  </a:lnTo>
                  <a:close/>
                </a:path>
                <a:path w="3489959" h="900429">
                  <a:moveTo>
                    <a:pt x="3151632" y="83820"/>
                  </a:moveTo>
                  <a:lnTo>
                    <a:pt x="3145282" y="71120"/>
                  </a:lnTo>
                  <a:lnTo>
                    <a:pt x="3113532" y="7620"/>
                  </a:lnTo>
                  <a:lnTo>
                    <a:pt x="3075432" y="83820"/>
                  </a:lnTo>
                  <a:lnTo>
                    <a:pt x="3107182" y="83820"/>
                  </a:lnTo>
                  <a:lnTo>
                    <a:pt x="3107182" y="900150"/>
                  </a:lnTo>
                  <a:lnTo>
                    <a:pt x="3119882" y="900150"/>
                  </a:lnTo>
                  <a:lnTo>
                    <a:pt x="3119882" y="83820"/>
                  </a:lnTo>
                  <a:lnTo>
                    <a:pt x="3151632" y="83820"/>
                  </a:lnTo>
                  <a:close/>
                </a:path>
                <a:path w="3489959" h="900429">
                  <a:moveTo>
                    <a:pt x="3314700" y="83820"/>
                  </a:moveTo>
                  <a:lnTo>
                    <a:pt x="3308350" y="71120"/>
                  </a:lnTo>
                  <a:lnTo>
                    <a:pt x="3276600" y="7620"/>
                  </a:lnTo>
                  <a:lnTo>
                    <a:pt x="3238500" y="83820"/>
                  </a:lnTo>
                  <a:lnTo>
                    <a:pt x="3270250" y="83820"/>
                  </a:lnTo>
                  <a:lnTo>
                    <a:pt x="3270250" y="900150"/>
                  </a:lnTo>
                  <a:lnTo>
                    <a:pt x="3282950" y="900150"/>
                  </a:lnTo>
                  <a:lnTo>
                    <a:pt x="3282950" y="83820"/>
                  </a:lnTo>
                  <a:lnTo>
                    <a:pt x="3314700" y="83820"/>
                  </a:lnTo>
                  <a:close/>
                </a:path>
                <a:path w="3489959" h="900429">
                  <a:moveTo>
                    <a:pt x="3489960" y="76200"/>
                  </a:moveTo>
                  <a:lnTo>
                    <a:pt x="3483610" y="63500"/>
                  </a:lnTo>
                  <a:lnTo>
                    <a:pt x="3451860" y="0"/>
                  </a:lnTo>
                  <a:lnTo>
                    <a:pt x="3413760" y="76200"/>
                  </a:lnTo>
                  <a:lnTo>
                    <a:pt x="3445510" y="76200"/>
                  </a:lnTo>
                  <a:lnTo>
                    <a:pt x="3445510" y="892530"/>
                  </a:lnTo>
                  <a:lnTo>
                    <a:pt x="3458210" y="892530"/>
                  </a:lnTo>
                  <a:lnTo>
                    <a:pt x="3458210" y="76200"/>
                  </a:lnTo>
                  <a:lnTo>
                    <a:pt x="3489960" y="7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642865" y="3743705"/>
              <a:ext cx="748665" cy="327660"/>
            </a:xfrm>
            <a:custGeom>
              <a:avLst/>
              <a:gdLst/>
              <a:ahLst/>
              <a:cxnLst/>
              <a:rect l="l" t="t" r="r" b="b"/>
              <a:pathLst>
                <a:path w="748664" h="327660">
                  <a:moveTo>
                    <a:pt x="0" y="163830"/>
                  </a:moveTo>
                  <a:lnTo>
                    <a:pt x="23407" y="106687"/>
                  </a:lnTo>
                  <a:lnTo>
                    <a:pt x="87994" y="58299"/>
                  </a:lnTo>
                  <a:lnTo>
                    <a:pt x="133088" y="38549"/>
                  </a:lnTo>
                  <a:lnTo>
                    <a:pt x="185307" y="22380"/>
                  </a:lnTo>
                  <a:lnTo>
                    <a:pt x="243593" y="10256"/>
                  </a:lnTo>
                  <a:lnTo>
                    <a:pt x="306890" y="2641"/>
                  </a:lnTo>
                  <a:lnTo>
                    <a:pt x="374142" y="0"/>
                  </a:lnTo>
                  <a:lnTo>
                    <a:pt x="441393" y="2641"/>
                  </a:lnTo>
                  <a:lnTo>
                    <a:pt x="504690" y="10256"/>
                  </a:lnTo>
                  <a:lnTo>
                    <a:pt x="562976" y="22380"/>
                  </a:lnTo>
                  <a:lnTo>
                    <a:pt x="615195" y="38549"/>
                  </a:lnTo>
                  <a:lnTo>
                    <a:pt x="660289" y="58299"/>
                  </a:lnTo>
                  <a:lnTo>
                    <a:pt x="697201" y="81167"/>
                  </a:lnTo>
                  <a:lnTo>
                    <a:pt x="742255" y="134396"/>
                  </a:lnTo>
                  <a:lnTo>
                    <a:pt x="748284" y="163830"/>
                  </a:lnTo>
                  <a:lnTo>
                    <a:pt x="742255" y="193263"/>
                  </a:lnTo>
                  <a:lnTo>
                    <a:pt x="697201" y="246492"/>
                  </a:lnTo>
                  <a:lnTo>
                    <a:pt x="660289" y="269360"/>
                  </a:lnTo>
                  <a:lnTo>
                    <a:pt x="615195" y="289110"/>
                  </a:lnTo>
                  <a:lnTo>
                    <a:pt x="562976" y="305279"/>
                  </a:lnTo>
                  <a:lnTo>
                    <a:pt x="504690" y="317403"/>
                  </a:lnTo>
                  <a:lnTo>
                    <a:pt x="441393" y="325018"/>
                  </a:lnTo>
                  <a:lnTo>
                    <a:pt x="374142" y="327660"/>
                  </a:lnTo>
                  <a:lnTo>
                    <a:pt x="306890" y="325018"/>
                  </a:lnTo>
                  <a:lnTo>
                    <a:pt x="243593" y="317403"/>
                  </a:lnTo>
                  <a:lnTo>
                    <a:pt x="185307" y="305279"/>
                  </a:lnTo>
                  <a:lnTo>
                    <a:pt x="133088" y="289110"/>
                  </a:lnTo>
                  <a:lnTo>
                    <a:pt x="87994" y="269360"/>
                  </a:lnTo>
                  <a:lnTo>
                    <a:pt x="51082" y="246492"/>
                  </a:lnTo>
                  <a:lnTo>
                    <a:pt x="6028" y="193263"/>
                  </a:lnTo>
                  <a:lnTo>
                    <a:pt x="0" y="163830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911686" y="1301327"/>
            <a:ext cx="9036050" cy="334791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Design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of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Concurrent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Hybrid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Hash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Table</a:t>
            </a:r>
            <a:endParaRPr sz="2667">
              <a:latin typeface="Trebuchet MS"/>
              <a:cs typeface="Trebuchet MS"/>
            </a:endParaRPr>
          </a:p>
          <a:p>
            <a:pPr marL="1019518" marR="4464710" indent="634994">
              <a:lnSpc>
                <a:spcPct val="127000"/>
              </a:lnSpc>
              <a:spcBef>
                <a:spcPts val="811"/>
              </a:spcBef>
            </a:pPr>
            <a:r>
              <a:rPr sz="2000" spc="-6" dirty="0">
                <a:solidFill>
                  <a:srgbClr val="0070C5"/>
                </a:solidFill>
                <a:latin typeface="Trebuchet MS"/>
                <a:cs typeface="Trebuchet MS"/>
              </a:rPr>
              <a:t>Multiple </a:t>
            </a:r>
            <a:r>
              <a:rPr sz="2000" dirty="0">
                <a:solidFill>
                  <a:srgbClr val="0070C5"/>
                </a:solidFill>
                <a:latin typeface="Trebuchet MS"/>
                <a:cs typeface="Trebuchet MS"/>
              </a:rPr>
              <a:t>CPU </a:t>
            </a:r>
            <a:r>
              <a:rPr sz="2000" spc="-11" dirty="0">
                <a:solidFill>
                  <a:srgbClr val="0070C5"/>
                </a:solidFill>
                <a:latin typeface="Trebuchet MS"/>
                <a:cs typeface="Trebuchet MS"/>
              </a:rPr>
              <a:t>Cores </a:t>
            </a:r>
            <a:r>
              <a:rPr sz="2000" spc="-6" dirty="0">
                <a:solidFill>
                  <a:srgbClr val="0070C5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Concurrent</a:t>
            </a:r>
            <a:r>
              <a:rPr sz="2000" spc="-1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Inserts</a:t>
            </a:r>
            <a:r>
              <a:rPr sz="2000" spc="-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2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Fetches</a:t>
            </a:r>
            <a:endParaRPr sz="2000">
              <a:latin typeface="Trebuchet MS"/>
              <a:cs typeface="Trebuchet MS"/>
            </a:endParaRPr>
          </a:p>
          <a:p>
            <a:pPr>
              <a:spcBef>
                <a:spcPts val="61"/>
              </a:spcBef>
            </a:pPr>
            <a:endParaRPr sz="2333">
              <a:latin typeface="Trebuchet MS"/>
              <a:cs typeface="Trebuchet MS"/>
            </a:endParaRPr>
          </a:p>
          <a:p>
            <a:pPr marL="6230699"/>
            <a:r>
              <a:rPr sz="2000" spc="-6" dirty="0">
                <a:latin typeface="Trebuchet MS"/>
                <a:cs typeface="Trebuchet MS"/>
              </a:rPr>
              <a:t>Hash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table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implemented</a:t>
            </a:r>
            <a:endParaRPr sz="2000">
              <a:latin typeface="Trebuchet MS"/>
              <a:cs typeface="Trebuchet MS"/>
            </a:endParaRPr>
          </a:p>
          <a:p>
            <a:pPr marL="6567951">
              <a:spcBef>
                <a:spcPts val="6"/>
              </a:spcBef>
            </a:pPr>
            <a:r>
              <a:rPr sz="2000" spc="-6" dirty="0">
                <a:latin typeface="Trebuchet MS"/>
                <a:cs typeface="Trebuchet MS"/>
              </a:rPr>
              <a:t>via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Unified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  <a:p>
            <a:pPr>
              <a:spcBef>
                <a:spcPts val="33"/>
              </a:spcBef>
            </a:pPr>
            <a:endParaRPr sz="2833">
              <a:latin typeface="Trebuchet MS"/>
              <a:cs typeface="Trebuchet MS"/>
            </a:endParaRPr>
          </a:p>
          <a:p>
            <a:pPr marL="3258929" marR="2523747" indent="360535"/>
            <a:r>
              <a:rPr sz="2000" spc="-6" dirty="0">
                <a:latin typeface="Trebuchet MS"/>
                <a:cs typeface="Trebuchet MS"/>
              </a:rPr>
              <a:t>Non-blocking updates 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using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atomic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compare&amp;swap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946640" y="4861559"/>
            <a:ext cx="84667" cy="992011"/>
          </a:xfrm>
          <a:custGeom>
            <a:avLst/>
            <a:gdLst/>
            <a:ahLst/>
            <a:cxnLst/>
            <a:rect l="l" t="t" r="r" b="b"/>
            <a:pathLst>
              <a:path w="76200" h="892810">
                <a:moveTo>
                  <a:pt x="44450" y="63500"/>
                </a:moveTo>
                <a:lnTo>
                  <a:pt x="31750" y="63500"/>
                </a:lnTo>
                <a:lnTo>
                  <a:pt x="31750" y="892530"/>
                </a:lnTo>
                <a:lnTo>
                  <a:pt x="44450" y="892530"/>
                </a:lnTo>
                <a:lnTo>
                  <a:pt x="44450" y="63500"/>
                </a:lnTo>
                <a:close/>
              </a:path>
              <a:path w="76200" h="8928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8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0" name="object 20"/>
          <p:cNvSpPr txBox="1"/>
          <p:nvPr/>
        </p:nvSpPr>
        <p:spPr>
          <a:xfrm>
            <a:off x="87488" y="5755074"/>
            <a:ext cx="10485261" cy="1051506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574316" algn="ctr">
              <a:spcBef>
                <a:spcPts val="900"/>
              </a:spcBef>
              <a:tabLst>
                <a:tab pos="5542789" algn="l"/>
              </a:tabLst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Concurrent</a:t>
            </a:r>
            <a:r>
              <a:rPr sz="2000" spc="2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Fetches	Concurrent</a:t>
            </a:r>
            <a:r>
              <a:rPr sz="2000" spc="-2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Fetches</a:t>
            </a:r>
            <a:endParaRPr sz="2000">
              <a:latin typeface="Trebuchet MS"/>
              <a:cs typeface="Trebuchet MS"/>
            </a:endParaRPr>
          </a:p>
          <a:p>
            <a:pPr marL="596188" algn="ctr">
              <a:spcBef>
                <a:spcPts val="789"/>
              </a:spcBef>
              <a:tabLst>
                <a:tab pos="5623927" algn="l"/>
              </a:tabLst>
            </a:pPr>
            <a:r>
              <a:rPr sz="2000" b="1" spc="-6" dirty="0">
                <a:solidFill>
                  <a:srgbClr val="76B800"/>
                </a:solidFill>
                <a:latin typeface="Trebuchet MS"/>
                <a:cs typeface="Trebuchet MS"/>
              </a:rPr>
              <a:t>GPU</a:t>
            </a:r>
            <a:r>
              <a:rPr sz="2000" b="1" dirty="0">
                <a:solidFill>
                  <a:srgbClr val="76B800"/>
                </a:solidFill>
                <a:latin typeface="Trebuchet MS"/>
                <a:cs typeface="Trebuchet MS"/>
              </a:rPr>
              <a:t> 0	</a:t>
            </a:r>
            <a:r>
              <a:rPr sz="2000" b="1" spc="-6" dirty="0">
                <a:solidFill>
                  <a:srgbClr val="76B800"/>
                </a:solidFill>
                <a:latin typeface="Trebuchet MS"/>
                <a:cs typeface="Trebuchet MS"/>
              </a:rPr>
              <a:t>GPU</a:t>
            </a:r>
            <a:r>
              <a:rPr sz="2000" b="1" spc="-50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76B800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4111">
              <a:spcBef>
                <a:spcPts val="78"/>
              </a:spcBef>
            </a:pP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S8172</a:t>
            </a:r>
            <a:r>
              <a:rPr sz="1333" b="1" spc="6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-</a:t>
            </a:r>
            <a:r>
              <a:rPr sz="1333" b="1" spc="-22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Evaluation</a:t>
            </a:r>
            <a:r>
              <a:rPr sz="1333" b="1" spc="17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of</a:t>
            </a:r>
            <a:r>
              <a:rPr sz="1333" b="1" spc="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11" dirty="0">
                <a:solidFill>
                  <a:srgbClr val="505050"/>
                </a:solidFill>
                <a:latin typeface="Arial"/>
                <a:cs typeface="Arial"/>
              </a:rPr>
              <a:t>Hybrid</a:t>
            </a:r>
            <a:r>
              <a:rPr sz="1333" b="1" spc="50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Cache-Coherent</a:t>
            </a:r>
            <a:r>
              <a:rPr sz="1333" b="1" spc="-22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Concurrent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Hash</a:t>
            </a:r>
            <a:r>
              <a:rPr sz="1333" b="1" spc="-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22" dirty="0">
                <a:solidFill>
                  <a:srgbClr val="505050"/>
                </a:solidFill>
                <a:latin typeface="Arial"/>
                <a:cs typeface="Arial"/>
              </a:rPr>
              <a:t>Table</a:t>
            </a:r>
            <a:r>
              <a:rPr sz="1333" b="1" spc="6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on</a:t>
            </a:r>
            <a:r>
              <a:rPr sz="1333" b="1" spc="22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POWER9</a:t>
            </a:r>
            <a:r>
              <a:rPr sz="1333" b="1" spc="-17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11" dirty="0">
                <a:solidFill>
                  <a:srgbClr val="505050"/>
                </a:solidFill>
                <a:latin typeface="Arial"/>
                <a:cs typeface="Arial"/>
              </a:rPr>
              <a:t>System</a:t>
            </a:r>
            <a:r>
              <a:rPr sz="1333" b="1" spc="28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6" dirty="0">
                <a:solidFill>
                  <a:srgbClr val="505050"/>
                </a:solidFill>
                <a:latin typeface="Arial"/>
                <a:cs typeface="Arial"/>
              </a:rPr>
              <a:t>with</a:t>
            </a:r>
            <a:r>
              <a:rPr sz="1333" b="1" spc="17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NVLink</a:t>
            </a:r>
            <a:r>
              <a:rPr sz="1333" b="1" spc="22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2.0</a:t>
            </a:r>
            <a:r>
              <a:rPr sz="1333" b="1" spc="-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–</a:t>
            </a:r>
            <a:r>
              <a:rPr sz="1333" b="1" spc="17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Thu</a:t>
            </a:r>
            <a:r>
              <a:rPr sz="1333" b="1" spc="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17" dirty="0">
                <a:solidFill>
                  <a:srgbClr val="505050"/>
                </a:solidFill>
                <a:latin typeface="Arial"/>
                <a:cs typeface="Arial"/>
              </a:rPr>
              <a:t>11:00</a:t>
            </a:r>
            <a:r>
              <a:rPr sz="1333" b="1" spc="-44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Room</a:t>
            </a:r>
            <a:r>
              <a:rPr sz="1333" b="1" spc="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210F</a:t>
            </a:r>
            <a:endParaRPr sz="13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0234" y="679934"/>
            <a:ext cx="5071533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47272">
              <a:lnSpc>
                <a:spcPts val="4778"/>
              </a:lnSpc>
              <a:spcBef>
                <a:spcPts val="111"/>
              </a:spcBef>
            </a:pPr>
            <a:r>
              <a:rPr spc="-6" dirty="0"/>
              <a:t>ANALYTICS</a:t>
            </a:r>
            <a:r>
              <a:rPr spc="-72" dirty="0"/>
              <a:t> </a:t>
            </a:r>
            <a:r>
              <a:rPr spc="-6" dirty="0"/>
              <a:t>USE</a:t>
            </a:r>
            <a:r>
              <a:rPr spc="-33" dirty="0"/>
              <a:t> </a:t>
            </a:r>
            <a:r>
              <a:rPr dirty="0"/>
              <a:t>CASE</a:t>
            </a:r>
          </a:p>
          <a:p>
            <a:pPr marL="14111">
              <a:lnSpc>
                <a:spcPts val="3178"/>
              </a:lnSpc>
            </a:pPr>
            <a:r>
              <a:rPr sz="2667" b="0" spc="-6" dirty="0">
                <a:solidFill>
                  <a:srgbClr val="76B800"/>
                </a:solidFill>
              </a:rPr>
              <a:t>Concurrent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Access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To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Hash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Table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2946400" y="3645745"/>
            <a:ext cx="1578328" cy="342686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34572" rIns="0" bIns="0" rtlCol="0">
            <a:spAutoFit/>
          </a:bodyPr>
          <a:lstStyle/>
          <a:p>
            <a:pPr marL="1411" algn="ctr">
              <a:spcBef>
                <a:spcPts val="272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HBM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1494" y="2226734"/>
            <a:ext cx="510117" cy="324162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6227" rIns="0" bIns="0" rtlCol="0">
            <a:spAutoFit/>
          </a:bodyPr>
          <a:lstStyle/>
          <a:p>
            <a:pPr marL="103010">
              <a:spcBef>
                <a:spcPts val="127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93160" y="2607734"/>
            <a:ext cx="84667" cy="316794"/>
          </a:xfrm>
          <a:custGeom>
            <a:avLst/>
            <a:gdLst/>
            <a:ahLst/>
            <a:cxnLst/>
            <a:rect l="l" t="t" r="r" b="b"/>
            <a:pathLst>
              <a:path w="76200" h="285114">
                <a:moveTo>
                  <a:pt x="31750" y="208787"/>
                </a:moveTo>
                <a:lnTo>
                  <a:pt x="0" y="208787"/>
                </a:lnTo>
                <a:lnTo>
                  <a:pt x="38100" y="284988"/>
                </a:lnTo>
                <a:lnTo>
                  <a:pt x="69850" y="221487"/>
                </a:lnTo>
                <a:lnTo>
                  <a:pt x="31750" y="221487"/>
                </a:lnTo>
                <a:lnTo>
                  <a:pt x="31750" y="208787"/>
                </a:lnTo>
                <a:close/>
              </a:path>
              <a:path w="76200" h="285114">
                <a:moveTo>
                  <a:pt x="44450" y="0"/>
                </a:moveTo>
                <a:lnTo>
                  <a:pt x="31750" y="0"/>
                </a:lnTo>
                <a:lnTo>
                  <a:pt x="31750" y="221487"/>
                </a:lnTo>
                <a:lnTo>
                  <a:pt x="44450" y="221487"/>
                </a:lnTo>
                <a:lnTo>
                  <a:pt x="44450" y="0"/>
                </a:lnTo>
                <a:close/>
              </a:path>
              <a:path w="76200" h="285114">
                <a:moveTo>
                  <a:pt x="76200" y="208787"/>
                </a:moveTo>
                <a:lnTo>
                  <a:pt x="44450" y="208787"/>
                </a:lnTo>
                <a:lnTo>
                  <a:pt x="44450" y="221487"/>
                </a:lnTo>
                <a:lnTo>
                  <a:pt x="69850" y="221487"/>
                </a:lnTo>
                <a:lnTo>
                  <a:pt x="76200" y="20878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2946400" y="2927772"/>
            <a:ext cx="1578328" cy="34339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35278" rIns="0" bIns="0" rtlCol="0">
            <a:spAutoFit/>
          </a:bodyPr>
          <a:lstStyle/>
          <a:p>
            <a:pPr algn="ctr">
              <a:spcBef>
                <a:spcPts val="278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93160" y="3327401"/>
            <a:ext cx="84667" cy="316794"/>
          </a:xfrm>
          <a:custGeom>
            <a:avLst/>
            <a:gdLst/>
            <a:ahLst/>
            <a:cxnLst/>
            <a:rect l="l" t="t" r="r" b="b"/>
            <a:pathLst>
              <a:path w="76200" h="285114">
                <a:moveTo>
                  <a:pt x="31750" y="208787"/>
                </a:moveTo>
                <a:lnTo>
                  <a:pt x="0" y="208787"/>
                </a:lnTo>
                <a:lnTo>
                  <a:pt x="38100" y="284988"/>
                </a:lnTo>
                <a:lnTo>
                  <a:pt x="69850" y="221487"/>
                </a:lnTo>
                <a:lnTo>
                  <a:pt x="31750" y="221487"/>
                </a:lnTo>
                <a:lnTo>
                  <a:pt x="31750" y="208787"/>
                </a:lnTo>
                <a:close/>
              </a:path>
              <a:path w="76200" h="285114">
                <a:moveTo>
                  <a:pt x="44450" y="0"/>
                </a:moveTo>
                <a:lnTo>
                  <a:pt x="31750" y="0"/>
                </a:lnTo>
                <a:lnTo>
                  <a:pt x="31750" y="221487"/>
                </a:lnTo>
                <a:lnTo>
                  <a:pt x="44450" y="221487"/>
                </a:lnTo>
                <a:lnTo>
                  <a:pt x="44450" y="0"/>
                </a:lnTo>
                <a:close/>
              </a:path>
              <a:path w="76200" h="285114">
                <a:moveTo>
                  <a:pt x="76200" y="208787"/>
                </a:moveTo>
                <a:lnTo>
                  <a:pt x="44450" y="208787"/>
                </a:lnTo>
                <a:lnTo>
                  <a:pt x="44450" y="221487"/>
                </a:lnTo>
                <a:lnTo>
                  <a:pt x="69850" y="221487"/>
                </a:lnTo>
                <a:lnTo>
                  <a:pt x="76200" y="20878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4111413" y="2230119"/>
            <a:ext cx="510117" cy="323450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5522" rIns="0" bIns="0" rtlCol="0">
            <a:spAutoFit/>
          </a:bodyPr>
          <a:lstStyle/>
          <a:p>
            <a:pPr marL="105127">
              <a:spcBef>
                <a:spcPts val="122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43106" y="2226734"/>
            <a:ext cx="510117" cy="324162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6227" rIns="0" bIns="0" rtlCol="0">
            <a:spAutoFit/>
          </a:bodyPr>
          <a:lstStyle/>
          <a:p>
            <a:pPr marL="104421">
              <a:spcBef>
                <a:spcPts val="127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46679" y="2013372"/>
            <a:ext cx="2240844" cy="2257778"/>
            <a:chOff x="2382011" y="1812035"/>
            <a:chExt cx="2016760" cy="2032000"/>
          </a:xfrm>
        </p:grpSpPr>
        <p:sp>
          <p:nvSpPr>
            <p:cNvPr id="11" name="object 11"/>
            <p:cNvSpPr/>
            <p:nvPr/>
          </p:nvSpPr>
          <p:spPr>
            <a:xfrm>
              <a:off x="2750820" y="2346959"/>
              <a:ext cx="1205865" cy="932815"/>
            </a:xfrm>
            <a:custGeom>
              <a:avLst/>
              <a:gdLst/>
              <a:ahLst/>
              <a:cxnLst/>
              <a:rect l="l" t="t" r="r" b="b"/>
              <a:pathLst>
                <a:path w="1205864" h="932814">
                  <a:moveTo>
                    <a:pt x="76200" y="845820"/>
                  </a:moveTo>
                  <a:lnTo>
                    <a:pt x="44450" y="845820"/>
                  </a:lnTo>
                  <a:lnTo>
                    <a:pt x="44450" y="637032"/>
                  </a:lnTo>
                  <a:lnTo>
                    <a:pt x="31750" y="637032"/>
                  </a:lnTo>
                  <a:lnTo>
                    <a:pt x="31750" y="845820"/>
                  </a:lnTo>
                  <a:lnTo>
                    <a:pt x="0" y="845820"/>
                  </a:lnTo>
                  <a:lnTo>
                    <a:pt x="38100" y="922020"/>
                  </a:lnTo>
                  <a:lnTo>
                    <a:pt x="69850" y="858520"/>
                  </a:lnTo>
                  <a:lnTo>
                    <a:pt x="76200" y="845820"/>
                  </a:lnTo>
                  <a:close/>
                </a:path>
                <a:path w="1205864" h="932814">
                  <a:moveTo>
                    <a:pt x="76200" y="208788"/>
                  </a:moveTo>
                  <a:lnTo>
                    <a:pt x="44450" y="208788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208788"/>
                  </a:lnTo>
                  <a:lnTo>
                    <a:pt x="0" y="208788"/>
                  </a:lnTo>
                  <a:lnTo>
                    <a:pt x="38100" y="284988"/>
                  </a:lnTo>
                  <a:lnTo>
                    <a:pt x="69850" y="221488"/>
                  </a:lnTo>
                  <a:lnTo>
                    <a:pt x="76200" y="208788"/>
                  </a:lnTo>
                  <a:close/>
                </a:path>
                <a:path w="1205864" h="932814">
                  <a:moveTo>
                    <a:pt x="1205484" y="856488"/>
                  </a:moveTo>
                  <a:lnTo>
                    <a:pt x="1173734" y="856488"/>
                  </a:lnTo>
                  <a:lnTo>
                    <a:pt x="1173734" y="647700"/>
                  </a:lnTo>
                  <a:lnTo>
                    <a:pt x="1161034" y="647700"/>
                  </a:lnTo>
                  <a:lnTo>
                    <a:pt x="1161034" y="856488"/>
                  </a:lnTo>
                  <a:lnTo>
                    <a:pt x="1129284" y="856488"/>
                  </a:lnTo>
                  <a:lnTo>
                    <a:pt x="1167384" y="932688"/>
                  </a:lnTo>
                  <a:lnTo>
                    <a:pt x="1199134" y="869188"/>
                  </a:lnTo>
                  <a:lnTo>
                    <a:pt x="1205484" y="856488"/>
                  </a:lnTo>
                  <a:close/>
                </a:path>
                <a:path w="1205864" h="932814">
                  <a:moveTo>
                    <a:pt x="1205484" y="208788"/>
                  </a:moveTo>
                  <a:lnTo>
                    <a:pt x="1173734" y="208788"/>
                  </a:lnTo>
                  <a:lnTo>
                    <a:pt x="1173734" y="0"/>
                  </a:lnTo>
                  <a:lnTo>
                    <a:pt x="1161034" y="0"/>
                  </a:lnTo>
                  <a:lnTo>
                    <a:pt x="1161034" y="208788"/>
                  </a:lnTo>
                  <a:lnTo>
                    <a:pt x="1129284" y="208788"/>
                  </a:lnTo>
                  <a:lnTo>
                    <a:pt x="1167384" y="284988"/>
                  </a:lnTo>
                  <a:lnTo>
                    <a:pt x="1199134" y="221488"/>
                  </a:lnTo>
                  <a:lnTo>
                    <a:pt x="1205484" y="208788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394965" y="1824989"/>
              <a:ext cx="1990725" cy="2005964"/>
            </a:xfrm>
            <a:custGeom>
              <a:avLst/>
              <a:gdLst/>
              <a:ahLst/>
              <a:cxnLst/>
              <a:rect l="l" t="t" r="r" b="b"/>
              <a:pathLst>
                <a:path w="1990725" h="2005964">
                  <a:moveTo>
                    <a:pt x="0" y="2005583"/>
                  </a:moveTo>
                  <a:lnTo>
                    <a:pt x="1990344" y="2005583"/>
                  </a:lnTo>
                  <a:lnTo>
                    <a:pt x="1990344" y="0"/>
                  </a:lnTo>
                  <a:lnTo>
                    <a:pt x="0" y="0"/>
                  </a:lnTo>
                  <a:lnTo>
                    <a:pt x="0" y="2005583"/>
                  </a:lnTo>
                  <a:close/>
                </a:path>
              </a:pathLst>
            </a:custGeom>
            <a:ln w="25908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3" name="object 13"/>
          <p:cNvSpPr/>
          <p:nvPr/>
        </p:nvSpPr>
        <p:spPr>
          <a:xfrm>
            <a:off x="2670387" y="5007186"/>
            <a:ext cx="2804583" cy="448733"/>
          </a:xfrm>
          <a:custGeom>
            <a:avLst/>
            <a:gdLst/>
            <a:ahLst/>
            <a:cxnLst/>
            <a:rect l="l" t="t" r="r" b="b"/>
            <a:pathLst>
              <a:path w="2524125" h="403860">
                <a:moveTo>
                  <a:pt x="2523744" y="0"/>
                </a:moveTo>
                <a:lnTo>
                  <a:pt x="0" y="0"/>
                </a:lnTo>
                <a:lnTo>
                  <a:pt x="0" y="403859"/>
                </a:lnTo>
                <a:lnTo>
                  <a:pt x="2523744" y="403859"/>
                </a:lnTo>
                <a:lnTo>
                  <a:pt x="2523744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4" name="object 14"/>
          <p:cNvSpPr txBox="1"/>
          <p:nvPr/>
        </p:nvSpPr>
        <p:spPr>
          <a:xfrm>
            <a:off x="3456093" y="5022427"/>
            <a:ext cx="2018594" cy="359073"/>
          </a:xfrm>
          <a:prstGeom prst="rect">
            <a:avLst/>
          </a:prstGeom>
          <a:solidFill>
            <a:srgbClr val="0070C5"/>
          </a:solidFill>
        </p:spPr>
        <p:txBody>
          <a:bodyPr vert="horz" wrap="square" lIns="0" tIns="50800" rIns="0" bIns="0" rtlCol="0">
            <a:spAutoFit/>
          </a:bodyPr>
          <a:lstStyle/>
          <a:p>
            <a:pPr marL="172859">
              <a:spcBef>
                <a:spcPts val="400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SYSMEM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27436" y="5509880"/>
            <a:ext cx="118674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8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777067" y="5022426"/>
            <a:ext cx="1176867" cy="1353256"/>
            <a:chOff x="2499360" y="4520184"/>
            <a:chExt cx="1059180" cy="121793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4932" y="4520184"/>
              <a:ext cx="225551" cy="3642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89504" y="4896612"/>
              <a:ext cx="76200" cy="402590"/>
            </a:xfrm>
            <a:custGeom>
              <a:avLst/>
              <a:gdLst/>
              <a:ahLst/>
              <a:cxnLst/>
              <a:rect l="l" t="t" r="r" b="b"/>
              <a:pathLst>
                <a:path w="76200" h="402589">
                  <a:moveTo>
                    <a:pt x="44450" y="351447"/>
                  </a:moveTo>
                  <a:lnTo>
                    <a:pt x="31750" y="351447"/>
                  </a:lnTo>
                  <a:lnTo>
                    <a:pt x="31750" y="402247"/>
                  </a:lnTo>
                  <a:lnTo>
                    <a:pt x="44450" y="402247"/>
                  </a:lnTo>
                  <a:lnTo>
                    <a:pt x="44450" y="351447"/>
                  </a:lnTo>
                  <a:close/>
                </a:path>
                <a:path w="76200" h="402589">
                  <a:moveTo>
                    <a:pt x="44450" y="262547"/>
                  </a:moveTo>
                  <a:lnTo>
                    <a:pt x="31750" y="262547"/>
                  </a:lnTo>
                  <a:lnTo>
                    <a:pt x="31750" y="313347"/>
                  </a:lnTo>
                  <a:lnTo>
                    <a:pt x="44450" y="313347"/>
                  </a:lnTo>
                  <a:lnTo>
                    <a:pt x="44450" y="262547"/>
                  </a:lnTo>
                  <a:close/>
                </a:path>
                <a:path w="76200" h="402589">
                  <a:moveTo>
                    <a:pt x="44450" y="173647"/>
                  </a:moveTo>
                  <a:lnTo>
                    <a:pt x="31750" y="173647"/>
                  </a:lnTo>
                  <a:lnTo>
                    <a:pt x="31750" y="224447"/>
                  </a:lnTo>
                  <a:lnTo>
                    <a:pt x="44450" y="224447"/>
                  </a:lnTo>
                  <a:lnTo>
                    <a:pt x="44450" y="173647"/>
                  </a:lnTo>
                  <a:close/>
                </a:path>
                <a:path w="76200" h="402589">
                  <a:moveTo>
                    <a:pt x="44450" y="84747"/>
                  </a:moveTo>
                  <a:lnTo>
                    <a:pt x="31750" y="84747"/>
                  </a:lnTo>
                  <a:lnTo>
                    <a:pt x="31750" y="135547"/>
                  </a:lnTo>
                  <a:lnTo>
                    <a:pt x="44450" y="135547"/>
                  </a:lnTo>
                  <a:lnTo>
                    <a:pt x="44450" y="84747"/>
                  </a:lnTo>
                  <a:close/>
                </a:path>
                <a:path w="76200" h="402589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512314" y="5321046"/>
              <a:ext cx="1033780" cy="403860"/>
            </a:xfrm>
            <a:custGeom>
              <a:avLst/>
              <a:gdLst/>
              <a:ahLst/>
              <a:cxnLst/>
              <a:rect l="l" t="t" r="r" b="b"/>
              <a:pathLst>
                <a:path w="1033779" h="403860">
                  <a:moveTo>
                    <a:pt x="0" y="403859"/>
                  </a:moveTo>
                  <a:lnTo>
                    <a:pt x="1033272" y="403859"/>
                  </a:lnTo>
                  <a:lnTo>
                    <a:pt x="1033272" y="0"/>
                  </a:lnTo>
                  <a:lnTo>
                    <a:pt x="0" y="0"/>
                  </a:lnTo>
                  <a:lnTo>
                    <a:pt x="0" y="403859"/>
                  </a:lnTo>
                  <a:close/>
                </a:path>
              </a:pathLst>
            </a:custGeom>
            <a:ln w="25908">
              <a:solidFill>
                <a:srgbClr val="0070C5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153833" y="5979874"/>
            <a:ext cx="42192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2389"/>
              </a:lnSpc>
            </a:pP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x86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116</a:t>
            </a:fld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0387" y="5007186"/>
            <a:ext cx="2804583" cy="448733"/>
          </a:xfrm>
          <a:custGeom>
            <a:avLst/>
            <a:gdLst/>
            <a:ahLst/>
            <a:cxnLst/>
            <a:rect l="l" t="t" r="r" b="b"/>
            <a:pathLst>
              <a:path w="2524125" h="403860">
                <a:moveTo>
                  <a:pt x="2523744" y="0"/>
                </a:moveTo>
                <a:lnTo>
                  <a:pt x="0" y="0"/>
                </a:lnTo>
                <a:lnTo>
                  <a:pt x="0" y="403859"/>
                </a:lnTo>
                <a:lnTo>
                  <a:pt x="2523744" y="403859"/>
                </a:lnTo>
                <a:lnTo>
                  <a:pt x="2523744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3456093" y="5022427"/>
            <a:ext cx="2018594" cy="359073"/>
          </a:xfrm>
          <a:prstGeom prst="rect">
            <a:avLst/>
          </a:prstGeom>
          <a:solidFill>
            <a:srgbClr val="0070C5"/>
          </a:solidFill>
        </p:spPr>
        <p:txBody>
          <a:bodyPr vert="horz" wrap="square" lIns="0" tIns="50800" rIns="0" bIns="0" rtlCol="0">
            <a:spAutoFit/>
          </a:bodyPr>
          <a:lstStyle/>
          <a:p>
            <a:pPr marL="172859">
              <a:spcBef>
                <a:spcPts val="400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SYSMEM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60234" y="679934"/>
            <a:ext cx="5071533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47272">
              <a:lnSpc>
                <a:spcPts val="4778"/>
              </a:lnSpc>
              <a:spcBef>
                <a:spcPts val="111"/>
              </a:spcBef>
            </a:pPr>
            <a:r>
              <a:rPr spc="-6" dirty="0"/>
              <a:t>ANALYTICS</a:t>
            </a:r>
            <a:r>
              <a:rPr spc="-72" dirty="0"/>
              <a:t> </a:t>
            </a:r>
            <a:r>
              <a:rPr spc="-6" dirty="0"/>
              <a:t>USE</a:t>
            </a:r>
            <a:r>
              <a:rPr spc="-33" dirty="0"/>
              <a:t> </a:t>
            </a:r>
            <a:r>
              <a:rPr dirty="0"/>
              <a:t>CASE</a:t>
            </a:r>
          </a:p>
          <a:p>
            <a:pPr marL="14111">
              <a:lnSpc>
                <a:spcPts val="3178"/>
              </a:lnSpc>
            </a:pPr>
            <a:r>
              <a:rPr sz="2667" b="0" spc="-6" dirty="0">
                <a:solidFill>
                  <a:srgbClr val="76B800"/>
                </a:solidFill>
              </a:rPr>
              <a:t>Concurrent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Access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To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Hash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Table</a:t>
            </a:r>
            <a:endParaRPr sz="2667"/>
          </a:p>
        </p:txBody>
      </p:sp>
      <p:sp>
        <p:nvSpPr>
          <p:cNvPr id="5" name="object 5"/>
          <p:cNvSpPr/>
          <p:nvPr/>
        </p:nvSpPr>
        <p:spPr>
          <a:xfrm>
            <a:off x="2946400" y="3645745"/>
            <a:ext cx="1578328" cy="388056"/>
          </a:xfrm>
          <a:custGeom>
            <a:avLst/>
            <a:gdLst/>
            <a:ahLst/>
            <a:cxnLst/>
            <a:rect l="l" t="t" r="r" b="b"/>
            <a:pathLst>
              <a:path w="1420495" h="349250">
                <a:moveTo>
                  <a:pt x="1420367" y="0"/>
                </a:moveTo>
                <a:lnTo>
                  <a:pt x="0" y="0"/>
                </a:lnTo>
                <a:lnTo>
                  <a:pt x="0" y="348995"/>
                </a:lnTo>
                <a:lnTo>
                  <a:pt x="1420367" y="348995"/>
                </a:lnTo>
                <a:lnTo>
                  <a:pt x="142036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3456093" y="3659294"/>
            <a:ext cx="1068917" cy="329150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1167" rIns="0" bIns="0" rtlCol="0">
            <a:spAutoFit/>
          </a:bodyPr>
          <a:lstStyle/>
          <a:p>
            <a:pPr marL="34572">
              <a:spcBef>
                <a:spcPts val="167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HBM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1494" y="2226734"/>
            <a:ext cx="510117" cy="324162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6227" rIns="0" bIns="0" rtlCol="0">
            <a:spAutoFit/>
          </a:bodyPr>
          <a:lstStyle/>
          <a:p>
            <a:pPr marL="103010">
              <a:spcBef>
                <a:spcPts val="127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93160" y="2607734"/>
            <a:ext cx="84667" cy="316794"/>
          </a:xfrm>
          <a:custGeom>
            <a:avLst/>
            <a:gdLst/>
            <a:ahLst/>
            <a:cxnLst/>
            <a:rect l="l" t="t" r="r" b="b"/>
            <a:pathLst>
              <a:path w="76200" h="285114">
                <a:moveTo>
                  <a:pt x="31750" y="208787"/>
                </a:moveTo>
                <a:lnTo>
                  <a:pt x="0" y="208787"/>
                </a:lnTo>
                <a:lnTo>
                  <a:pt x="38100" y="284988"/>
                </a:lnTo>
                <a:lnTo>
                  <a:pt x="69850" y="221487"/>
                </a:lnTo>
                <a:lnTo>
                  <a:pt x="31750" y="221487"/>
                </a:lnTo>
                <a:lnTo>
                  <a:pt x="31750" y="208787"/>
                </a:lnTo>
                <a:close/>
              </a:path>
              <a:path w="76200" h="285114">
                <a:moveTo>
                  <a:pt x="44450" y="0"/>
                </a:moveTo>
                <a:lnTo>
                  <a:pt x="31750" y="0"/>
                </a:lnTo>
                <a:lnTo>
                  <a:pt x="31750" y="221487"/>
                </a:lnTo>
                <a:lnTo>
                  <a:pt x="44450" y="221487"/>
                </a:lnTo>
                <a:lnTo>
                  <a:pt x="44450" y="0"/>
                </a:lnTo>
                <a:close/>
              </a:path>
              <a:path w="76200" h="285114">
                <a:moveTo>
                  <a:pt x="76200" y="208787"/>
                </a:moveTo>
                <a:lnTo>
                  <a:pt x="44450" y="208787"/>
                </a:lnTo>
                <a:lnTo>
                  <a:pt x="44450" y="221487"/>
                </a:lnTo>
                <a:lnTo>
                  <a:pt x="69850" y="221487"/>
                </a:lnTo>
                <a:lnTo>
                  <a:pt x="76200" y="20878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" name="object 9"/>
          <p:cNvSpPr txBox="1"/>
          <p:nvPr/>
        </p:nvSpPr>
        <p:spPr>
          <a:xfrm>
            <a:off x="2946400" y="2927772"/>
            <a:ext cx="1578328" cy="34339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35278" rIns="0" bIns="0" rtlCol="0">
            <a:spAutoFit/>
          </a:bodyPr>
          <a:lstStyle/>
          <a:p>
            <a:pPr algn="ctr">
              <a:spcBef>
                <a:spcPts val="278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93160" y="3327401"/>
            <a:ext cx="84667" cy="316794"/>
          </a:xfrm>
          <a:custGeom>
            <a:avLst/>
            <a:gdLst/>
            <a:ahLst/>
            <a:cxnLst/>
            <a:rect l="l" t="t" r="r" b="b"/>
            <a:pathLst>
              <a:path w="76200" h="285114">
                <a:moveTo>
                  <a:pt x="31750" y="208787"/>
                </a:moveTo>
                <a:lnTo>
                  <a:pt x="0" y="208787"/>
                </a:lnTo>
                <a:lnTo>
                  <a:pt x="38100" y="284988"/>
                </a:lnTo>
                <a:lnTo>
                  <a:pt x="69850" y="221487"/>
                </a:lnTo>
                <a:lnTo>
                  <a:pt x="31750" y="221487"/>
                </a:lnTo>
                <a:lnTo>
                  <a:pt x="31750" y="208787"/>
                </a:lnTo>
                <a:close/>
              </a:path>
              <a:path w="76200" h="285114">
                <a:moveTo>
                  <a:pt x="44450" y="0"/>
                </a:moveTo>
                <a:lnTo>
                  <a:pt x="31750" y="0"/>
                </a:lnTo>
                <a:lnTo>
                  <a:pt x="31750" y="221487"/>
                </a:lnTo>
                <a:lnTo>
                  <a:pt x="44450" y="221487"/>
                </a:lnTo>
                <a:lnTo>
                  <a:pt x="44450" y="0"/>
                </a:lnTo>
                <a:close/>
              </a:path>
              <a:path w="76200" h="285114">
                <a:moveTo>
                  <a:pt x="76200" y="208787"/>
                </a:moveTo>
                <a:lnTo>
                  <a:pt x="44450" y="208787"/>
                </a:lnTo>
                <a:lnTo>
                  <a:pt x="44450" y="221487"/>
                </a:lnTo>
                <a:lnTo>
                  <a:pt x="69850" y="221487"/>
                </a:lnTo>
                <a:lnTo>
                  <a:pt x="76200" y="20878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1" name="object 11"/>
          <p:cNvSpPr txBox="1"/>
          <p:nvPr/>
        </p:nvSpPr>
        <p:spPr>
          <a:xfrm>
            <a:off x="4111413" y="2230119"/>
            <a:ext cx="510117" cy="323450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5522" rIns="0" bIns="0" rtlCol="0">
            <a:spAutoFit/>
          </a:bodyPr>
          <a:lstStyle/>
          <a:p>
            <a:pPr marL="105127">
              <a:spcBef>
                <a:spcPts val="122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43106" y="2226734"/>
            <a:ext cx="510117" cy="324162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6227" rIns="0" bIns="0" rtlCol="0">
            <a:spAutoFit/>
          </a:bodyPr>
          <a:lstStyle/>
          <a:p>
            <a:pPr marL="104421">
              <a:spcBef>
                <a:spcPts val="127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46679" y="2013372"/>
            <a:ext cx="2240844" cy="4362449"/>
            <a:chOff x="2382011" y="1812035"/>
            <a:chExt cx="2016760" cy="3926204"/>
          </a:xfrm>
        </p:grpSpPr>
        <p:sp>
          <p:nvSpPr>
            <p:cNvPr id="14" name="object 14"/>
            <p:cNvSpPr/>
            <p:nvPr/>
          </p:nvSpPr>
          <p:spPr>
            <a:xfrm>
              <a:off x="2750820" y="2346959"/>
              <a:ext cx="1205865" cy="932815"/>
            </a:xfrm>
            <a:custGeom>
              <a:avLst/>
              <a:gdLst/>
              <a:ahLst/>
              <a:cxnLst/>
              <a:rect l="l" t="t" r="r" b="b"/>
              <a:pathLst>
                <a:path w="1205864" h="932814">
                  <a:moveTo>
                    <a:pt x="76200" y="845820"/>
                  </a:moveTo>
                  <a:lnTo>
                    <a:pt x="44450" y="845820"/>
                  </a:lnTo>
                  <a:lnTo>
                    <a:pt x="44450" y="637032"/>
                  </a:lnTo>
                  <a:lnTo>
                    <a:pt x="31750" y="637032"/>
                  </a:lnTo>
                  <a:lnTo>
                    <a:pt x="31750" y="845820"/>
                  </a:lnTo>
                  <a:lnTo>
                    <a:pt x="0" y="845820"/>
                  </a:lnTo>
                  <a:lnTo>
                    <a:pt x="38100" y="922020"/>
                  </a:lnTo>
                  <a:lnTo>
                    <a:pt x="69850" y="858520"/>
                  </a:lnTo>
                  <a:lnTo>
                    <a:pt x="76200" y="845820"/>
                  </a:lnTo>
                  <a:close/>
                </a:path>
                <a:path w="1205864" h="932814">
                  <a:moveTo>
                    <a:pt x="76200" y="208788"/>
                  </a:moveTo>
                  <a:lnTo>
                    <a:pt x="44450" y="208788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208788"/>
                  </a:lnTo>
                  <a:lnTo>
                    <a:pt x="0" y="208788"/>
                  </a:lnTo>
                  <a:lnTo>
                    <a:pt x="38100" y="284988"/>
                  </a:lnTo>
                  <a:lnTo>
                    <a:pt x="69850" y="221488"/>
                  </a:lnTo>
                  <a:lnTo>
                    <a:pt x="76200" y="208788"/>
                  </a:lnTo>
                  <a:close/>
                </a:path>
                <a:path w="1205864" h="932814">
                  <a:moveTo>
                    <a:pt x="1205484" y="856488"/>
                  </a:moveTo>
                  <a:lnTo>
                    <a:pt x="1173734" y="856488"/>
                  </a:lnTo>
                  <a:lnTo>
                    <a:pt x="1173734" y="647700"/>
                  </a:lnTo>
                  <a:lnTo>
                    <a:pt x="1161034" y="647700"/>
                  </a:lnTo>
                  <a:lnTo>
                    <a:pt x="1161034" y="856488"/>
                  </a:lnTo>
                  <a:lnTo>
                    <a:pt x="1129284" y="856488"/>
                  </a:lnTo>
                  <a:lnTo>
                    <a:pt x="1167384" y="932688"/>
                  </a:lnTo>
                  <a:lnTo>
                    <a:pt x="1199134" y="869188"/>
                  </a:lnTo>
                  <a:lnTo>
                    <a:pt x="1205484" y="856488"/>
                  </a:lnTo>
                  <a:close/>
                </a:path>
                <a:path w="1205864" h="932814">
                  <a:moveTo>
                    <a:pt x="1205484" y="208788"/>
                  </a:moveTo>
                  <a:lnTo>
                    <a:pt x="1173734" y="208788"/>
                  </a:lnTo>
                  <a:lnTo>
                    <a:pt x="1173734" y="0"/>
                  </a:lnTo>
                  <a:lnTo>
                    <a:pt x="1161034" y="0"/>
                  </a:lnTo>
                  <a:lnTo>
                    <a:pt x="1161034" y="208788"/>
                  </a:lnTo>
                  <a:lnTo>
                    <a:pt x="1129284" y="208788"/>
                  </a:lnTo>
                  <a:lnTo>
                    <a:pt x="1167384" y="284988"/>
                  </a:lnTo>
                  <a:lnTo>
                    <a:pt x="1199134" y="221488"/>
                  </a:lnTo>
                  <a:lnTo>
                    <a:pt x="1205484" y="208788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394965" y="1824989"/>
              <a:ext cx="1990725" cy="2005964"/>
            </a:xfrm>
            <a:custGeom>
              <a:avLst/>
              <a:gdLst/>
              <a:ahLst/>
              <a:cxnLst/>
              <a:rect l="l" t="t" r="r" b="b"/>
              <a:pathLst>
                <a:path w="1990725" h="2005964">
                  <a:moveTo>
                    <a:pt x="0" y="2005583"/>
                  </a:moveTo>
                  <a:lnTo>
                    <a:pt x="1990344" y="2005583"/>
                  </a:lnTo>
                  <a:lnTo>
                    <a:pt x="1990344" y="0"/>
                  </a:lnTo>
                  <a:lnTo>
                    <a:pt x="0" y="0"/>
                  </a:lnTo>
                  <a:lnTo>
                    <a:pt x="0" y="2005583"/>
                  </a:lnTo>
                  <a:close/>
                </a:path>
              </a:pathLst>
            </a:custGeom>
            <a:ln w="25908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55036" y="3631691"/>
              <a:ext cx="111760" cy="1668780"/>
            </a:xfrm>
            <a:custGeom>
              <a:avLst/>
              <a:gdLst/>
              <a:ahLst/>
              <a:cxnLst/>
              <a:rect l="l" t="t" r="r" b="b"/>
              <a:pathLst>
                <a:path w="111760" h="1668779">
                  <a:moveTo>
                    <a:pt x="76200" y="800735"/>
                  </a:moveTo>
                  <a:lnTo>
                    <a:pt x="44450" y="800735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800735"/>
                  </a:lnTo>
                  <a:lnTo>
                    <a:pt x="0" y="800735"/>
                  </a:lnTo>
                  <a:lnTo>
                    <a:pt x="38100" y="876935"/>
                  </a:lnTo>
                  <a:lnTo>
                    <a:pt x="69850" y="813435"/>
                  </a:lnTo>
                  <a:lnTo>
                    <a:pt x="76200" y="800735"/>
                  </a:lnTo>
                  <a:close/>
                </a:path>
                <a:path w="111760" h="1668779">
                  <a:moveTo>
                    <a:pt x="111252" y="1342644"/>
                  </a:moveTo>
                  <a:lnTo>
                    <a:pt x="104902" y="1329944"/>
                  </a:lnTo>
                  <a:lnTo>
                    <a:pt x="73152" y="1266444"/>
                  </a:lnTo>
                  <a:lnTo>
                    <a:pt x="35052" y="1342644"/>
                  </a:lnTo>
                  <a:lnTo>
                    <a:pt x="66802" y="1342644"/>
                  </a:lnTo>
                  <a:lnTo>
                    <a:pt x="66802" y="1668691"/>
                  </a:lnTo>
                  <a:lnTo>
                    <a:pt x="79502" y="1668691"/>
                  </a:lnTo>
                  <a:lnTo>
                    <a:pt x="79502" y="1342644"/>
                  </a:lnTo>
                  <a:lnTo>
                    <a:pt x="111252" y="134264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2551" y="3293363"/>
              <a:ext cx="217931" cy="3261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4931" y="4520183"/>
              <a:ext cx="225551" cy="3642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89503" y="4896611"/>
              <a:ext cx="76200" cy="402590"/>
            </a:xfrm>
            <a:custGeom>
              <a:avLst/>
              <a:gdLst/>
              <a:ahLst/>
              <a:cxnLst/>
              <a:rect l="l" t="t" r="r" b="b"/>
              <a:pathLst>
                <a:path w="76200" h="402589">
                  <a:moveTo>
                    <a:pt x="44450" y="351447"/>
                  </a:moveTo>
                  <a:lnTo>
                    <a:pt x="31750" y="351447"/>
                  </a:lnTo>
                  <a:lnTo>
                    <a:pt x="31750" y="402247"/>
                  </a:lnTo>
                  <a:lnTo>
                    <a:pt x="44450" y="402247"/>
                  </a:lnTo>
                  <a:lnTo>
                    <a:pt x="44450" y="351447"/>
                  </a:lnTo>
                  <a:close/>
                </a:path>
                <a:path w="76200" h="402589">
                  <a:moveTo>
                    <a:pt x="44450" y="262547"/>
                  </a:moveTo>
                  <a:lnTo>
                    <a:pt x="31750" y="262547"/>
                  </a:lnTo>
                  <a:lnTo>
                    <a:pt x="31750" y="313347"/>
                  </a:lnTo>
                  <a:lnTo>
                    <a:pt x="44450" y="313347"/>
                  </a:lnTo>
                  <a:lnTo>
                    <a:pt x="44450" y="262547"/>
                  </a:lnTo>
                  <a:close/>
                </a:path>
                <a:path w="76200" h="402589">
                  <a:moveTo>
                    <a:pt x="44450" y="173647"/>
                  </a:moveTo>
                  <a:lnTo>
                    <a:pt x="31750" y="173647"/>
                  </a:lnTo>
                  <a:lnTo>
                    <a:pt x="31750" y="224447"/>
                  </a:lnTo>
                  <a:lnTo>
                    <a:pt x="44450" y="224447"/>
                  </a:lnTo>
                  <a:lnTo>
                    <a:pt x="44450" y="173647"/>
                  </a:lnTo>
                  <a:close/>
                </a:path>
                <a:path w="76200" h="402589">
                  <a:moveTo>
                    <a:pt x="44450" y="84747"/>
                  </a:moveTo>
                  <a:lnTo>
                    <a:pt x="31750" y="84747"/>
                  </a:lnTo>
                  <a:lnTo>
                    <a:pt x="31750" y="135547"/>
                  </a:lnTo>
                  <a:lnTo>
                    <a:pt x="44450" y="135547"/>
                  </a:lnTo>
                  <a:lnTo>
                    <a:pt x="44450" y="84747"/>
                  </a:lnTo>
                  <a:close/>
                </a:path>
                <a:path w="76200" h="402589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512313" y="5321045"/>
              <a:ext cx="1033780" cy="403860"/>
            </a:xfrm>
            <a:custGeom>
              <a:avLst/>
              <a:gdLst/>
              <a:ahLst/>
              <a:cxnLst/>
              <a:rect l="l" t="t" r="r" b="b"/>
              <a:pathLst>
                <a:path w="1033779" h="403860">
                  <a:moveTo>
                    <a:pt x="0" y="403859"/>
                  </a:moveTo>
                  <a:lnTo>
                    <a:pt x="1033272" y="403859"/>
                  </a:lnTo>
                  <a:lnTo>
                    <a:pt x="1033272" y="0"/>
                  </a:lnTo>
                  <a:lnTo>
                    <a:pt x="0" y="0"/>
                  </a:lnTo>
                  <a:lnTo>
                    <a:pt x="0" y="403859"/>
                  </a:lnTo>
                  <a:close/>
                </a:path>
              </a:pathLst>
            </a:custGeom>
            <a:ln w="25908">
              <a:solidFill>
                <a:srgbClr val="0070C5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927436" y="5509880"/>
            <a:ext cx="118674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8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53833" y="5979874"/>
            <a:ext cx="42192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2389"/>
              </a:lnSpc>
            </a:pP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x86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117</a:t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3450167" y="4411557"/>
            <a:ext cx="17363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8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migration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72085" y="5476353"/>
            <a:ext cx="1545167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access</a:t>
            </a:r>
            <a:r>
              <a:rPr sz="2000" spc="-106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replay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31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2670387" y="5007186"/>
            <a:ext cx="2804583" cy="448733"/>
          </a:xfrm>
          <a:custGeom>
            <a:avLst/>
            <a:gdLst/>
            <a:ahLst/>
            <a:cxnLst/>
            <a:rect l="l" t="t" r="r" b="b"/>
            <a:pathLst>
              <a:path w="2524125" h="403860">
                <a:moveTo>
                  <a:pt x="2523744" y="0"/>
                </a:moveTo>
                <a:lnTo>
                  <a:pt x="0" y="0"/>
                </a:lnTo>
                <a:lnTo>
                  <a:pt x="0" y="403859"/>
                </a:lnTo>
                <a:lnTo>
                  <a:pt x="2523744" y="403859"/>
                </a:lnTo>
                <a:lnTo>
                  <a:pt x="2523744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3456093" y="5022427"/>
            <a:ext cx="2018594" cy="359073"/>
          </a:xfrm>
          <a:prstGeom prst="rect">
            <a:avLst/>
          </a:prstGeom>
          <a:solidFill>
            <a:srgbClr val="0070C5"/>
          </a:solidFill>
        </p:spPr>
        <p:txBody>
          <a:bodyPr vert="horz" wrap="square" lIns="0" tIns="50800" rIns="0" bIns="0" rtlCol="0">
            <a:spAutoFit/>
          </a:bodyPr>
          <a:lstStyle/>
          <a:p>
            <a:pPr marL="172859">
              <a:spcBef>
                <a:spcPts val="400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SYSMEM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60234" y="679934"/>
            <a:ext cx="5071533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47272">
              <a:lnSpc>
                <a:spcPts val="4778"/>
              </a:lnSpc>
              <a:spcBef>
                <a:spcPts val="111"/>
              </a:spcBef>
            </a:pPr>
            <a:r>
              <a:rPr spc="-6" dirty="0"/>
              <a:t>ANALYTICS</a:t>
            </a:r>
            <a:r>
              <a:rPr spc="-72" dirty="0"/>
              <a:t> </a:t>
            </a:r>
            <a:r>
              <a:rPr spc="-6" dirty="0"/>
              <a:t>USE</a:t>
            </a:r>
            <a:r>
              <a:rPr spc="-33" dirty="0"/>
              <a:t> </a:t>
            </a:r>
            <a:r>
              <a:rPr dirty="0"/>
              <a:t>CASE</a:t>
            </a:r>
          </a:p>
          <a:p>
            <a:pPr marL="14111">
              <a:lnSpc>
                <a:spcPts val="3178"/>
              </a:lnSpc>
            </a:pPr>
            <a:r>
              <a:rPr sz="2667" b="0" spc="-6" dirty="0">
                <a:solidFill>
                  <a:srgbClr val="76B800"/>
                </a:solidFill>
              </a:rPr>
              <a:t>Concurrent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Access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To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Hash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Table</a:t>
            </a:r>
            <a:endParaRPr sz="2667"/>
          </a:p>
        </p:txBody>
      </p:sp>
      <p:sp>
        <p:nvSpPr>
          <p:cNvPr id="9" name="object 9"/>
          <p:cNvSpPr txBox="1"/>
          <p:nvPr/>
        </p:nvSpPr>
        <p:spPr>
          <a:xfrm>
            <a:off x="7867227" y="3649133"/>
            <a:ext cx="1578328" cy="34339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35278" rIns="0" bIns="0" rtlCol="0">
            <a:spAutoFit/>
          </a:bodyPr>
          <a:lstStyle/>
          <a:p>
            <a:pPr marL="2117" algn="ctr">
              <a:spcBef>
                <a:spcPts val="278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HBM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00627" y="2231814"/>
            <a:ext cx="510117" cy="323450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5522" rIns="0" bIns="0" rtlCol="0">
            <a:spAutoFit/>
          </a:bodyPr>
          <a:lstStyle/>
          <a:p>
            <a:pPr marL="105127">
              <a:spcBef>
                <a:spcPts val="122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13987" y="2611120"/>
            <a:ext cx="84667" cy="316794"/>
          </a:xfrm>
          <a:custGeom>
            <a:avLst/>
            <a:gdLst/>
            <a:ahLst/>
            <a:cxnLst/>
            <a:rect l="l" t="t" r="r" b="b"/>
            <a:pathLst>
              <a:path w="76200" h="285114">
                <a:moveTo>
                  <a:pt x="31750" y="208787"/>
                </a:moveTo>
                <a:lnTo>
                  <a:pt x="0" y="208787"/>
                </a:lnTo>
                <a:lnTo>
                  <a:pt x="38100" y="284988"/>
                </a:lnTo>
                <a:lnTo>
                  <a:pt x="69850" y="221487"/>
                </a:lnTo>
                <a:lnTo>
                  <a:pt x="31750" y="221487"/>
                </a:lnTo>
                <a:lnTo>
                  <a:pt x="31750" y="208787"/>
                </a:lnTo>
                <a:close/>
              </a:path>
              <a:path w="76200" h="285114">
                <a:moveTo>
                  <a:pt x="44450" y="0"/>
                </a:moveTo>
                <a:lnTo>
                  <a:pt x="31750" y="0"/>
                </a:lnTo>
                <a:lnTo>
                  <a:pt x="31750" y="221487"/>
                </a:lnTo>
                <a:lnTo>
                  <a:pt x="44450" y="221487"/>
                </a:lnTo>
                <a:lnTo>
                  <a:pt x="44450" y="0"/>
                </a:lnTo>
                <a:close/>
              </a:path>
              <a:path w="76200" h="285114">
                <a:moveTo>
                  <a:pt x="76200" y="208787"/>
                </a:moveTo>
                <a:lnTo>
                  <a:pt x="44450" y="208787"/>
                </a:lnTo>
                <a:lnTo>
                  <a:pt x="44450" y="221487"/>
                </a:lnTo>
                <a:lnTo>
                  <a:pt x="69850" y="221487"/>
                </a:lnTo>
                <a:lnTo>
                  <a:pt x="76200" y="20878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2" name="object 12"/>
          <p:cNvSpPr txBox="1"/>
          <p:nvPr/>
        </p:nvSpPr>
        <p:spPr>
          <a:xfrm>
            <a:off x="7867227" y="2931160"/>
            <a:ext cx="1578328" cy="344110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35982" rIns="0" bIns="0" rtlCol="0">
            <a:spAutoFit/>
          </a:bodyPr>
          <a:lstStyle/>
          <a:p>
            <a:pPr algn="ctr">
              <a:spcBef>
                <a:spcPts val="282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13987" y="3332481"/>
            <a:ext cx="84667" cy="316794"/>
          </a:xfrm>
          <a:custGeom>
            <a:avLst/>
            <a:gdLst/>
            <a:ahLst/>
            <a:cxnLst/>
            <a:rect l="l" t="t" r="r" b="b"/>
            <a:pathLst>
              <a:path w="76200" h="285114">
                <a:moveTo>
                  <a:pt x="31750" y="208787"/>
                </a:moveTo>
                <a:lnTo>
                  <a:pt x="0" y="208787"/>
                </a:lnTo>
                <a:lnTo>
                  <a:pt x="38100" y="284988"/>
                </a:lnTo>
                <a:lnTo>
                  <a:pt x="69850" y="221487"/>
                </a:lnTo>
                <a:lnTo>
                  <a:pt x="31750" y="221487"/>
                </a:lnTo>
                <a:lnTo>
                  <a:pt x="31750" y="208787"/>
                </a:lnTo>
                <a:close/>
              </a:path>
              <a:path w="76200" h="285114">
                <a:moveTo>
                  <a:pt x="44450" y="0"/>
                </a:moveTo>
                <a:lnTo>
                  <a:pt x="31750" y="0"/>
                </a:lnTo>
                <a:lnTo>
                  <a:pt x="31750" y="221487"/>
                </a:lnTo>
                <a:lnTo>
                  <a:pt x="44450" y="221487"/>
                </a:lnTo>
                <a:lnTo>
                  <a:pt x="44450" y="0"/>
                </a:lnTo>
                <a:close/>
              </a:path>
              <a:path w="76200" h="285114">
                <a:moveTo>
                  <a:pt x="76200" y="208787"/>
                </a:moveTo>
                <a:lnTo>
                  <a:pt x="44450" y="208787"/>
                </a:lnTo>
                <a:lnTo>
                  <a:pt x="44450" y="221487"/>
                </a:lnTo>
                <a:lnTo>
                  <a:pt x="69850" y="221487"/>
                </a:lnTo>
                <a:lnTo>
                  <a:pt x="76200" y="20878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4" name="object 14"/>
          <p:cNvSpPr txBox="1"/>
          <p:nvPr/>
        </p:nvSpPr>
        <p:spPr>
          <a:xfrm>
            <a:off x="9032240" y="2233506"/>
            <a:ext cx="510117" cy="324162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6227" rIns="0" bIns="0" rtlCol="0">
            <a:spAutoFit/>
          </a:bodyPr>
          <a:lstStyle/>
          <a:p>
            <a:pPr marL="105127">
              <a:spcBef>
                <a:spcPts val="127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63934" y="2231814"/>
            <a:ext cx="510117" cy="323450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5522" rIns="0" bIns="0" rtlCol="0">
            <a:spAutoFit/>
          </a:bodyPr>
          <a:lstStyle/>
          <a:p>
            <a:pPr marL="105127">
              <a:spcBef>
                <a:spcPts val="122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67507" y="2018452"/>
            <a:ext cx="2238728" cy="3663949"/>
            <a:chOff x="6810756" y="1816607"/>
            <a:chExt cx="2014855" cy="3297554"/>
          </a:xfrm>
        </p:grpSpPr>
        <p:sp>
          <p:nvSpPr>
            <p:cNvPr id="17" name="object 17"/>
            <p:cNvSpPr/>
            <p:nvPr/>
          </p:nvSpPr>
          <p:spPr>
            <a:xfrm>
              <a:off x="7179564" y="2350007"/>
              <a:ext cx="1205865" cy="934719"/>
            </a:xfrm>
            <a:custGeom>
              <a:avLst/>
              <a:gdLst/>
              <a:ahLst/>
              <a:cxnLst/>
              <a:rect l="l" t="t" r="r" b="b"/>
              <a:pathLst>
                <a:path w="1205865" h="934720">
                  <a:moveTo>
                    <a:pt x="76200" y="847344"/>
                  </a:moveTo>
                  <a:lnTo>
                    <a:pt x="44450" y="847344"/>
                  </a:lnTo>
                  <a:lnTo>
                    <a:pt x="44450" y="638556"/>
                  </a:lnTo>
                  <a:lnTo>
                    <a:pt x="31750" y="638556"/>
                  </a:lnTo>
                  <a:lnTo>
                    <a:pt x="31750" y="847344"/>
                  </a:lnTo>
                  <a:lnTo>
                    <a:pt x="0" y="847344"/>
                  </a:lnTo>
                  <a:lnTo>
                    <a:pt x="38100" y="923544"/>
                  </a:lnTo>
                  <a:lnTo>
                    <a:pt x="69850" y="860044"/>
                  </a:lnTo>
                  <a:lnTo>
                    <a:pt x="76200" y="847344"/>
                  </a:lnTo>
                  <a:close/>
                </a:path>
                <a:path w="1205865" h="934720">
                  <a:moveTo>
                    <a:pt x="76200" y="208788"/>
                  </a:moveTo>
                  <a:lnTo>
                    <a:pt x="44450" y="208788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208788"/>
                  </a:lnTo>
                  <a:lnTo>
                    <a:pt x="0" y="208788"/>
                  </a:lnTo>
                  <a:lnTo>
                    <a:pt x="38100" y="284988"/>
                  </a:lnTo>
                  <a:lnTo>
                    <a:pt x="69850" y="221488"/>
                  </a:lnTo>
                  <a:lnTo>
                    <a:pt x="76200" y="208788"/>
                  </a:lnTo>
                  <a:close/>
                </a:path>
                <a:path w="1205865" h="934720">
                  <a:moveTo>
                    <a:pt x="1205484" y="858012"/>
                  </a:moveTo>
                  <a:lnTo>
                    <a:pt x="1173734" y="858012"/>
                  </a:lnTo>
                  <a:lnTo>
                    <a:pt x="1173734" y="649224"/>
                  </a:lnTo>
                  <a:lnTo>
                    <a:pt x="1161034" y="649224"/>
                  </a:lnTo>
                  <a:lnTo>
                    <a:pt x="1161034" y="858012"/>
                  </a:lnTo>
                  <a:lnTo>
                    <a:pt x="1129284" y="858012"/>
                  </a:lnTo>
                  <a:lnTo>
                    <a:pt x="1167384" y="934212"/>
                  </a:lnTo>
                  <a:lnTo>
                    <a:pt x="1199134" y="870712"/>
                  </a:lnTo>
                  <a:lnTo>
                    <a:pt x="1205484" y="858012"/>
                  </a:lnTo>
                  <a:close/>
                </a:path>
                <a:path w="1205865" h="934720">
                  <a:moveTo>
                    <a:pt x="1205484" y="208788"/>
                  </a:moveTo>
                  <a:lnTo>
                    <a:pt x="1173734" y="208788"/>
                  </a:lnTo>
                  <a:lnTo>
                    <a:pt x="1173734" y="0"/>
                  </a:lnTo>
                  <a:lnTo>
                    <a:pt x="1161034" y="0"/>
                  </a:lnTo>
                  <a:lnTo>
                    <a:pt x="1161034" y="208788"/>
                  </a:lnTo>
                  <a:lnTo>
                    <a:pt x="1129284" y="208788"/>
                  </a:lnTo>
                  <a:lnTo>
                    <a:pt x="1167384" y="284988"/>
                  </a:lnTo>
                  <a:lnTo>
                    <a:pt x="1199134" y="221488"/>
                  </a:lnTo>
                  <a:lnTo>
                    <a:pt x="1205484" y="208788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823710" y="1829561"/>
              <a:ext cx="1988820" cy="2005964"/>
            </a:xfrm>
            <a:custGeom>
              <a:avLst/>
              <a:gdLst/>
              <a:ahLst/>
              <a:cxnLst/>
              <a:rect l="l" t="t" r="r" b="b"/>
              <a:pathLst>
                <a:path w="1988820" h="2005964">
                  <a:moveTo>
                    <a:pt x="0" y="2005583"/>
                  </a:moveTo>
                  <a:lnTo>
                    <a:pt x="1988820" y="2005583"/>
                  </a:lnTo>
                  <a:lnTo>
                    <a:pt x="1988820" y="0"/>
                  </a:lnTo>
                  <a:lnTo>
                    <a:pt x="0" y="0"/>
                  </a:lnTo>
                  <a:lnTo>
                    <a:pt x="0" y="2005583"/>
                  </a:lnTo>
                  <a:close/>
                </a:path>
              </a:pathLst>
            </a:custGeom>
            <a:ln w="25908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752715" y="3633215"/>
              <a:ext cx="76200" cy="1481455"/>
            </a:xfrm>
            <a:custGeom>
              <a:avLst/>
              <a:gdLst/>
              <a:ahLst/>
              <a:cxnLst/>
              <a:rect l="l" t="t" r="r" b="b"/>
              <a:pathLst>
                <a:path w="76200" h="1481454">
                  <a:moveTo>
                    <a:pt x="44450" y="63499"/>
                  </a:moveTo>
                  <a:lnTo>
                    <a:pt x="31750" y="63499"/>
                  </a:lnTo>
                  <a:lnTo>
                    <a:pt x="31623" y="1480845"/>
                  </a:lnTo>
                  <a:lnTo>
                    <a:pt x="44323" y="1480845"/>
                  </a:lnTo>
                  <a:lnTo>
                    <a:pt x="44450" y="63499"/>
                  </a:lnTo>
                  <a:close/>
                </a:path>
                <a:path w="76200" h="1481454">
                  <a:moveTo>
                    <a:pt x="38100" y="0"/>
                  </a:moveTo>
                  <a:lnTo>
                    <a:pt x="0" y="76199"/>
                  </a:lnTo>
                  <a:lnTo>
                    <a:pt x="31748" y="76199"/>
                  </a:lnTo>
                  <a:lnTo>
                    <a:pt x="3175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1481454">
                  <a:moveTo>
                    <a:pt x="69850" y="63499"/>
                  </a:moveTo>
                  <a:lnTo>
                    <a:pt x="44450" y="63499"/>
                  </a:lnTo>
                  <a:lnTo>
                    <a:pt x="44448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83127" y="5683673"/>
            <a:ext cx="1146528" cy="374033"/>
          </a:xfrm>
          <a:prstGeom prst="rect">
            <a:avLst/>
          </a:prstGeom>
          <a:ln w="25907">
            <a:solidFill>
              <a:srgbClr val="0070C5"/>
            </a:solidFill>
          </a:ln>
        </p:spPr>
        <p:txBody>
          <a:bodyPr vert="horz" wrap="square" lIns="0" tIns="65616" rIns="0" bIns="0" rtlCol="0">
            <a:spAutoFit/>
          </a:bodyPr>
          <a:lstStyle/>
          <a:p>
            <a:pPr marL="706" algn="ctr">
              <a:spcBef>
                <a:spcPts val="516"/>
              </a:spcBef>
            </a:pP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P9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82280" y="5012267"/>
            <a:ext cx="1146528" cy="374034"/>
          </a:xfrm>
          <a:prstGeom prst="rect">
            <a:avLst/>
          </a:prstGeom>
          <a:solidFill>
            <a:srgbClr val="0070C5"/>
          </a:solidFill>
        </p:spPr>
        <p:txBody>
          <a:bodyPr vert="horz" wrap="square" lIns="0" tIns="65617" rIns="0" bIns="0" rtlCol="0">
            <a:spAutoFit/>
          </a:bodyPr>
          <a:lstStyle/>
          <a:p>
            <a:pPr marL="243414">
              <a:spcBef>
                <a:spcPts val="517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cache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74530" y="4471530"/>
            <a:ext cx="2091266" cy="895544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4111" marR="5644" indent="1411" algn="ctr">
              <a:lnSpc>
                <a:spcPts val="2154"/>
              </a:lnSpc>
              <a:spcBef>
                <a:spcPts val="383"/>
              </a:spcBef>
            </a:pP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P9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can directly </a:t>
            </a: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update</a:t>
            </a:r>
            <a:r>
              <a:rPr sz="2000" spc="-50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hash</a:t>
            </a:r>
            <a:r>
              <a:rPr sz="2000" spc="-44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entry </a:t>
            </a:r>
            <a:r>
              <a:rPr sz="2000" spc="-583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in</a:t>
            </a:r>
            <a:r>
              <a:rPr sz="2000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GPU</a:t>
            </a:r>
            <a:r>
              <a:rPr sz="2000" spc="-33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45650" y="5568470"/>
            <a:ext cx="1950861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no</a:t>
            </a:r>
            <a:r>
              <a:rPr sz="2000" spc="-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page</a:t>
            </a:r>
            <a:r>
              <a:rPr sz="2000" spc="-33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faults</a:t>
            </a:r>
            <a:r>
              <a:rPr sz="2000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or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83"/>
              </a:lnSpc>
            </a:pP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migrations!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46400" y="3645745"/>
            <a:ext cx="1578328" cy="388056"/>
          </a:xfrm>
          <a:custGeom>
            <a:avLst/>
            <a:gdLst/>
            <a:ahLst/>
            <a:cxnLst/>
            <a:rect l="l" t="t" r="r" b="b"/>
            <a:pathLst>
              <a:path w="1420495" h="349250">
                <a:moveTo>
                  <a:pt x="1420367" y="0"/>
                </a:moveTo>
                <a:lnTo>
                  <a:pt x="0" y="0"/>
                </a:lnTo>
                <a:lnTo>
                  <a:pt x="0" y="348995"/>
                </a:lnTo>
                <a:lnTo>
                  <a:pt x="1420367" y="348995"/>
                </a:lnTo>
                <a:lnTo>
                  <a:pt x="142036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5" name="object 25"/>
          <p:cNvSpPr txBox="1"/>
          <p:nvPr/>
        </p:nvSpPr>
        <p:spPr>
          <a:xfrm>
            <a:off x="3456093" y="3659294"/>
            <a:ext cx="1068917" cy="329150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1167" rIns="0" bIns="0" rtlCol="0">
            <a:spAutoFit/>
          </a:bodyPr>
          <a:lstStyle/>
          <a:p>
            <a:pPr marL="34572">
              <a:spcBef>
                <a:spcPts val="167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HBM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81494" y="2226734"/>
            <a:ext cx="510117" cy="324162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6227" rIns="0" bIns="0" rtlCol="0">
            <a:spAutoFit/>
          </a:bodyPr>
          <a:lstStyle/>
          <a:p>
            <a:pPr marL="103010">
              <a:spcBef>
                <a:spcPts val="127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93160" y="2607734"/>
            <a:ext cx="84667" cy="316794"/>
          </a:xfrm>
          <a:custGeom>
            <a:avLst/>
            <a:gdLst/>
            <a:ahLst/>
            <a:cxnLst/>
            <a:rect l="l" t="t" r="r" b="b"/>
            <a:pathLst>
              <a:path w="76200" h="285114">
                <a:moveTo>
                  <a:pt x="31750" y="208787"/>
                </a:moveTo>
                <a:lnTo>
                  <a:pt x="0" y="208787"/>
                </a:lnTo>
                <a:lnTo>
                  <a:pt x="38100" y="284988"/>
                </a:lnTo>
                <a:lnTo>
                  <a:pt x="69850" y="221487"/>
                </a:lnTo>
                <a:lnTo>
                  <a:pt x="31750" y="221487"/>
                </a:lnTo>
                <a:lnTo>
                  <a:pt x="31750" y="208787"/>
                </a:lnTo>
                <a:close/>
              </a:path>
              <a:path w="76200" h="285114">
                <a:moveTo>
                  <a:pt x="44450" y="0"/>
                </a:moveTo>
                <a:lnTo>
                  <a:pt x="31750" y="0"/>
                </a:lnTo>
                <a:lnTo>
                  <a:pt x="31750" y="221487"/>
                </a:lnTo>
                <a:lnTo>
                  <a:pt x="44450" y="221487"/>
                </a:lnTo>
                <a:lnTo>
                  <a:pt x="44450" y="0"/>
                </a:lnTo>
                <a:close/>
              </a:path>
              <a:path w="76200" h="285114">
                <a:moveTo>
                  <a:pt x="76200" y="208787"/>
                </a:moveTo>
                <a:lnTo>
                  <a:pt x="44450" y="208787"/>
                </a:lnTo>
                <a:lnTo>
                  <a:pt x="44450" y="221487"/>
                </a:lnTo>
                <a:lnTo>
                  <a:pt x="69850" y="221487"/>
                </a:lnTo>
                <a:lnTo>
                  <a:pt x="76200" y="20878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8" name="object 28"/>
          <p:cNvSpPr txBox="1"/>
          <p:nvPr/>
        </p:nvSpPr>
        <p:spPr>
          <a:xfrm>
            <a:off x="2946400" y="2927772"/>
            <a:ext cx="1578328" cy="34339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35278" rIns="0" bIns="0" rtlCol="0">
            <a:spAutoFit/>
          </a:bodyPr>
          <a:lstStyle/>
          <a:p>
            <a:pPr algn="ctr">
              <a:spcBef>
                <a:spcPts val="278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93160" y="3327401"/>
            <a:ext cx="84667" cy="316794"/>
          </a:xfrm>
          <a:custGeom>
            <a:avLst/>
            <a:gdLst/>
            <a:ahLst/>
            <a:cxnLst/>
            <a:rect l="l" t="t" r="r" b="b"/>
            <a:pathLst>
              <a:path w="76200" h="285114">
                <a:moveTo>
                  <a:pt x="31750" y="208787"/>
                </a:moveTo>
                <a:lnTo>
                  <a:pt x="0" y="208787"/>
                </a:lnTo>
                <a:lnTo>
                  <a:pt x="38100" y="284988"/>
                </a:lnTo>
                <a:lnTo>
                  <a:pt x="69850" y="221487"/>
                </a:lnTo>
                <a:lnTo>
                  <a:pt x="31750" y="221487"/>
                </a:lnTo>
                <a:lnTo>
                  <a:pt x="31750" y="208787"/>
                </a:lnTo>
                <a:close/>
              </a:path>
              <a:path w="76200" h="285114">
                <a:moveTo>
                  <a:pt x="44450" y="0"/>
                </a:moveTo>
                <a:lnTo>
                  <a:pt x="31750" y="0"/>
                </a:lnTo>
                <a:lnTo>
                  <a:pt x="31750" y="221487"/>
                </a:lnTo>
                <a:lnTo>
                  <a:pt x="44450" y="221487"/>
                </a:lnTo>
                <a:lnTo>
                  <a:pt x="44450" y="0"/>
                </a:lnTo>
                <a:close/>
              </a:path>
              <a:path w="76200" h="285114">
                <a:moveTo>
                  <a:pt x="76200" y="208787"/>
                </a:moveTo>
                <a:lnTo>
                  <a:pt x="44450" y="208787"/>
                </a:lnTo>
                <a:lnTo>
                  <a:pt x="44450" y="221487"/>
                </a:lnTo>
                <a:lnTo>
                  <a:pt x="69850" y="221487"/>
                </a:lnTo>
                <a:lnTo>
                  <a:pt x="76200" y="20878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0" name="object 30"/>
          <p:cNvSpPr txBox="1"/>
          <p:nvPr/>
        </p:nvSpPr>
        <p:spPr>
          <a:xfrm>
            <a:off x="4111413" y="2230119"/>
            <a:ext cx="510117" cy="323450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5522" rIns="0" bIns="0" rtlCol="0">
            <a:spAutoFit/>
          </a:bodyPr>
          <a:lstStyle/>
          <a:p>
            <a:pPr marL="105127">
              <a:spcBef>
                <a:spcPts val="122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3106" y="2226734"/>
            <a:ext cx="510117" cy="324162"/>
          </a:xfrm>
          <a:prstGeom prst="rect">
            <a:avLst/>
          </a:prstGeom>
          <a:ln w="6096">
            <a:solidFill>
              <a:srgbClr val="76B800"/>
            </a:solidFill>
          </a:ln>
        </p:spPr>
        <p:txBody>
          <a:bodyPr vert="horz" wrap="square" lIns="0" tIns="16227" rIns="0" bIns="0" rtlCol="0">
            <a:spAutoFit/>
          </a:bodyPr>
          <a:lstStyle/>
          <a:p>
            <a:pPr marL="104421">
              <a:spcBef>
                <a:spcPts val="127"/>
              </a:spcBef>
            </a:pPr>
            <a:r>
              <a:rPr sz="2000" spc="-6" dirty="0">
                <a:latin typeface="Trebuchet MS"/>
                <a:cs typeface="Trebuchet MS"/>
              </a:rPr>
              <a:t>SM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46679" y="2013372"/>
            <a:ext cx="2240844" cy="3876322"/>
            <a:chOff x="2382011" y="1812035"/>
            <a:chExt cx="2016760" cy="3488690"/>
          </a:xfrm>
        </p:grpSpPr>
        <p:sp>
          <p:nvSpPr>
            <p:cNvPr id="33" name="object 33"/>
            <p:cNvSpPr/>
            <p:nvPr/>
          </p:nvSpPr>
          <p:spPr>
            <a:xfrm>
              <a:off x="2750820" y="2346959"/>
              <a:ext cx="1205865" cy="932815"/>
            </a:xfrm>
            <a:custGeom>
              <a:avLst/>
              <a:gdLst/>
              <a:ahLst/>
              <a:cxnLst/>
              <a:rect l="l" t="t" r="r" b="b"/>
              <a:pathLst>
                <a:path w="1205864" h="932814">
                  <a:moveTo>
                    <a:pt x="76200" y="845820"/>
                  </a:moveTo>
                  <a:lnTo>
                    <a:pt x="44450" y="845820"/>
                  </a:lnTo>
                  <a:lnTo>
                    <a:pt x="44450" y="637032"/>
                  </a:lnTo>
                  <a:lnTo>
                    <a:pt x="31750" y="637032"/>
                  </a:lnTo>
                  <a:lnTo>
                    <a:pt x="31750" y="845820"/>
                  </a:lnTo>
                  <a:lnTo>
                    <a:pt x="0" y="845820"/>
                  </a:lnTo>
                  <a:lnTo>
                    <a:pt x="38100" y="922020"/>
                  </a:lnTo>
                  <a:lnTo>
                    <a:pt x="69850" y="858520"/>
                  </a:lnTo>
                  <a:lnTo>
                    <a:pt x="76200" y="845820"/>
                  </a:lnTo>
                  <a:close/>
                </a:path>
                <a:path w="1205864" h="932814">
                  <a:moveTo>
                    <a:pt x="76200" y="208788"/>
                  </a:moveTo>
                  <a:lnTo>
                    <a:pt x="44450" y="208788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208788"/>
                  </a:lnTo>
                  <a:lnTo>
                    <a:pt x="0" y="208788"/>
                  </a:lnTo>
                  <a:lnTo>
                    <a:pt x="38100" y="284988"/>
                  </a:lnTo>
                  <a:lnTo>
                    <a:pt x="69850" y="221488"/>
                  </a:lnTo>
                  <a:lnTo>
                    <a:pt x="76200" y="208788"/>
                  </a:lnTo>
                  <a:close/>
                </a:path>
                <a:path w="1205864" h="932814">
                  <a:moveTo>
                    <a:pt x="1205484" y="856488"/>
                  </a:moveTo>
                  <a:lnTo>
                    <a:pt x="1173734" y="856488"/>
                  </a:lnTo>
                  <a:lnTo>
                    <a:pt x="1173734" y="647700"/>
                  </a:lnTo>
                  <a:lnTo>
                    <a:pt x="1161034" y="647700"/>
                  </a:lnTo>
                  <a:lnTo>
                    <a:pt x="1161034" y="856488"/>
                  </a:lnTo>
                  <a:lnTo>
                    <a:pt x="1129284" y="856488"/>
                  </a:lnTo>
                  <a:lnTo>
                    <a:pt x="1167384" y="932688"/>
                  </a:lnTo>
                  <a:lnTo>
                    <a:pt x="1199134" y="869188"/>
                  </a:lnTo>
                  <a:lnTo>
                    <a:pt x="1205484" y="856488"/>
                  </a:lnTo>
                  <a:close/>
                </a:path>
                <a:path w="1205864" h="932814">
                  <a:moveTo>
                    <a:pt x="1205484" y="208788"/>
                  </a:moveTo>
                  <a:lnTo>
                    <a:pt x="1173734" y="208788"/>
                  </a:lnTo>
                  <a:lnTo>
                    <a:pt x="1173734" y="0"/>
                  </a:lnTo>
                  <a:lnTo>
                    <a:pt x="1161034" y="0"/>
                  </a:lnTo>
                  <a:lnTo>
                    <a:pt x="1161034" y="208788"/>
                  </a:lnTo>
                  <a:lnTo>
                    <a:pt x="1129284" y="208788"/>
                  </a:lnTo>
                  <a:lnTo>
                    <a:pt x="1167384" y="284988"/>
                  </a:lnTo>
                  <a:lnTo>
                    <a:pt x="1199134" y="221488"/>
                  </a:lnTo>
                  <a:lnTo>
                    <a:pt x="1205484" y="208788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394965" y="1824989"/>
              <a:ext cx="1990725" cy="2005964"/>
            </a:xfrm>
            <a:custGeom>
              <a:avLst/>
              <a:gdLst/>
              <a:ahLst/>
              <a:cxnLst/>
              <a:rect l="l" t="t" r="r" b="b"/>
              <a:pathLst>
                <a:path w="1990725" h="2005964">
                  <a:moveTo>
                    <a:pt x="0" y="2005583"/>
                  </a:moveTo>
                  <a:lnTo>
                    <a:pt x="1990344" y="2005583"/>
                  </a:lnTo>
                  <a:lnTo>
                    <a:pt x="1990344" y="0"/>
                  </a:lnTo>
                  <a:lnTo>
                    <a:pt x="0" y="0"/>
                  </a:lnTo>
                  <a:lnTo>
                    <a:pt x="0" y="2005583"/>
                  </a:lnTo>
                  <a:close/>
                </a:path>
              </a:pathLst>
            </a:custGeom>
            <a:ln w="25908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955036" y="3631691"/>
              <a:ext cx="111760" cy="1668780"/>
            </a:xfrm>
            <a:custGeom>
              <a:avLst/>
              <a:gdLst/>
              <a:ahLst/>
              <a:cxnLst/>
              <a:rect l="l" t="t" r="r" b="b"/>
              <a:pathLst>
                <a:path w="111760" h="1668779">
                  <a:moveTo>
                    <a:pt x="76200" y="800735"/>
                  </a:moveTo>
                  <a:lnTo>
                    <a:pt x="44450" y="800735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800735"/>
                  </a:lnTo>
                  <a:lnTo>
                    <a:pt x="0" y="800735"/>
                  </a:lnTo>
                  <a:lnTo>
                    <a:pt x="38100" y="876935"/>
                  </a:lnTo>
                  <a:lnTo>
                    <a:pt x="69850" y="813435"/>
                  </a:lnTo>
                  <a:lnTo>
                    <a:pt x="76200" y="800735"/>
                  </a:lnTo>
                  <a:close/>
                </a:path>
                <a:path w="111760" h="1668779">
                  <a:moveTo>
                    <a:pt x="111252" y="1342644"/>
                  </a:moveTo>
                  <a:lnTo>
                    <a:pt x="104902" y="1329944"/>
                  </a:lnTo>
                  <a:lnTo>
                    <a:pt x="73152" y="1266444"/>
                  </a:lnTo>
                  <a:lnTo>
                    <a:pt x="35052" y="1342644"/>
                  </a:lnTo>
                  <a:lnTo>
                    <a:pt x="66802" y="1342644"/>
                  </a:lnTo>
                  <a:lnTo>
                    <a:pt x="66802" y="1668691"/>
                  </a:lnTo>
                  <a:lnTo>
                    <a:pt x="79502" y="1668691"/>
                  </a:lnTo>
                  <a:lnTo>
                    <a:pt x="79502" y="1342644"/>
                  </a:lnTo>
                  <a:lnTo>
                    <a:pt x="111252" y="134264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2551" y="3293363"/>
              <a:ext cx="217931" cy="3261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4931" y="4520183"/>
              <a:ext cx="225551" cy="36423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889503" y="4896611"/>
              <a:ext cx="76200" cy="402590"/>
            </a:xfrm>
            <a:custGeom>
              <a:avLst/>
              <a:gdLst/>
              <a:ahLst/>
              <a:cxnLst/>
              <a:rect l="l" t="t" r="r" b="b"/>
              <a:pathLst>
                <a:path w="76200" h="402589">
                  <a:moveTo>
                    <a:pt x="44450" y="351447"/>
                  </a:moveTo>
                  <a:lnTo>
                    <a:pt x="31750" y="351447"/>
                  </a:lnTo>
                  <a:lnTo>
                    <a:pt x="31750" y="402247"/>
                  </a:lnTo>
                  <a:lnTo>
                    <a:pt x="44450" y="402247"/>
                  </a:lnTo>
                  <a:lnTo>
                    <a:pt x="44450" y="351447"/>
                  </a:lnTo>
                  <a:close/>
                </a:path>
                <a:path w="76200" h="402589">
                  <a:moveTo>
                    <a:pt x="44450" y="262547"/>
                  </a:moveTo>
                  <a:lnTo>
                    <a:pt x="31750" y="262547"/>
                  </a:lnTo>
                  <a:lnTo>
                    <a:pt x="31750" y="313347"/>
                  </a:lnTo>
                  <a:lnTo>
                    <a:pt x="44450" y="313347"/>
                  </a:lnTo>
                  <a:lnTo>
                    <a:pt x="44450" y="262547"/>
                  </a:lnTo>
                  <a:close/>
                </a:path>
                <a:path w="76200" h="402589">
                  <a:moveTo>
                    <a:pt x="44450" y="173647"/>
                  </a:moveTo>
                  <a:lnTo>
                    <a:pt x="31750" y="173647"/>
                  </a:lnTo>
                  <a:lnTo>
                    <a:pt x="31750" y="224447"/>
                  </a:lnTo>
                  <a:lnTo>
                    <a:pt x="44450" y="224447"/>
                  </a:lnTo>
                  <a:lnTo>
                    <a:pt x="44450" y="173647"/>
                  </a:lnTo>
                  <a:close/>
                </a:path>
                <a:path w="76200" h="402589">
                  <a:moveTo>
                    <a:pt x="44450" y="84747"/>
                  </a:moveTo>
                  <a:lnTo>
                    <a:pt x="31750" y="84747"/>
                  </a:lnTo>
                  <a:lnTo>
                    <a:pt x="31750" y="135547"/>
                  </a:lnTo>
                  <a:lnTo>
                    <a:pt x="44450" y="135547"/>
                  </a:lnTo>
                  <a:lnTo>
                    <a:pt x="44450" y="84747"/>
                  </a:lnTo>
                  <a:close/>
                </a:path>
                <a:path w="76200" h="402589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927436" y="5509880"/>
            <a:ext cx="118674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8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50167" y="4411557"/>
            <a:ext cx="17363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8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migration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72085" y="5476353"/>
            <a:ext cx="1545167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access</a:t>
            </a:r>
            <a:r>
              <a:rPr sz="2000" spc="-106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replay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91460" y="5912274"/>
            <a:ext cx="1148644" cy="374746"/>
          </a:xfrm>
          <a:prstGeom prst="rect">
            <a:avLst/>
          </a:prstGeom>
          <a:ln w="25907">
            <a:solidFill>
              <a:srgbClr val="0070C5"/>
            </a:solidFill>
          </a:ln>
        </p:spPr>
        <p:txBody>
          <a:bodyPr vert="horz" wrap="square" lIns="0" tIns="66322" rIns="0" bIns="0" rtlCol="0">
            <a:spAutoFit/>
          </a:bodyPr>
          <a:lstStyle/>
          <a:p>
            <a:pPr marL="376057">
              <a:spcBef>
                <a:spcPts val="522"/>
              </a:spcBef>
            </a:pP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x86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7488" y="6575326"/>
            <a:ext cx="10485261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S8172</a:t>
            </a:r>
            <a:r>
              <a:rPr sz="1333" b="1" spc="6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-</a:t>
            </a:r>
            <a:r>
              <a:rPr sz="1333" b="1" spc="-22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Evaluation</a:t>
            </a:r>
            <a:r>
              <a:rPr sz="1333" b="1" spc="17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of</a:t>
            </a:r>
            <a:r>
              <a:rPr sz="1333" b="1" spc="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11" dirty="0">
                <a:solidFill>
                  <a:srgbClr val="505050"/>
                </a:solidFill>
                <a:latin typeface="Arial"/>
                <a:cs typeface="Arial"/>
              </a:rPr>
              <a:t>Hybrid</a:t>
            </a:r>
            <a:r>
              <a:rPr sz="1333" b="1" spc="50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Cache-Coherent</a:t>
            </a:r>
            <a:r>
              <a:rPr sz="1333" b="1" spc="-22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Concurrent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Hash</a:t>
            </a:r>
            <a:r>
              <a:rPr sz="1333" b="1" spc="-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22" dirty="0">
                <a:solidFill>
                  <a:srgbClr val="505050"/>
                </a:solidFill>
                <a:latin typeface="Arial"/>
                <a:cs typeface="Arial"/>
              </a:rPr>
              <a:t>Table</a:t>
            </a:r>
            <a:r>
              <a:rPr sz="1333" b="1" spc="6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on</a:t>
            </a:r>
            <a:r>
              <a:rPr sz="1333" b="1" spc="22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POWER9</a:t>
            </a:r>
            <a:r>
              <a:rPr sz="1333" b="1" spc="-17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11" dirty="0">
                <a:solidFill>
                  <a:srgbClr val="505050"/>
                </a:solidFill>
                <a:latin typeface="Arial"/>
                <a:cs typeface="Arial"/>
              </a:rPr>
              <a:t>System</a:t>
            </a:r>
            <a:r>
              <a:rPr sz="1333" b="1" spc="28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6" dirty="0">
                <a:solidFill>
                  <a:srgbClr val="505050"/>
                </a:solidFill>
                <a:latin typeface="Arial"/>
                <a:cs typeface="Arial"/>
              </a:rPr>
              <a:t>with</a:t>
            </a:r>
            <a:r>
              <a:rPr sz="1333" b="1" spc="17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NVLink</a:t>
            </a:r>
            <a:r>
              <a:rPr sz="1333" b="1" spc="22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2.0</a:t>
            </a:r>
            <a:r>
              <a:rPr sz="1333" b="1" spc="-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–</a:t>
            </a:r>
            <a:r>
              <a:rPr sz="1333" b="1" spc="17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Thu</a:t>
            </a:r>
            <a:r>
              <a:rPr sz="1333" b="1" spc="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17" dirty="0">
                <a:solidFill>
                  <a:srgbClr val="505050"/>
                </a:solidFill>
                <a:latin typeface="Arial"/>
                <a:cs typeface="Arial"/>
              </a:rPr>
              <a:t>11:00</a:t>
            </a:r>
            <a:r>
              <a:rPr sz="1333" b="1" spc="-44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Arial"/>
                <a:cs typeface="Arial"/>
              </a:rPr>
              <a:t>Room</a:t>
            </a:r>
            <a:r>
              <a:rPr sz="1333" b="1" spc="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505050"/>
                </a:solidFill>
                <a:latin typeface="Arial"/>
                <a:cs typeface="Arial"/>
              </a:rPr>
              <a:t>210F</a:t>
            </a:r>
            <a:endParaRPr sz="13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1752" y="697082"/>
            <a:ext cx="6148211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33" dirty="0"/>
              <a:t> </a:t>
            </a:r>
            <a:r>
              <a:rPr dirty="0"/>
              <a:t>MEMORY</a:t>
            </a:r>
            <a:r>
              <a:rPr spc="-11" dirty="0"/>
              <a:t> </a:t>
            </a:r>
            <a:r>
              <a:rPr dirty="0"/>
              <a:t>+</a:t>
            </a:r>
            <a:r>
              <a:rPr spc="-33" dirty="0"/>
              <a:t> </a:t>
            </a:r>
            <a:r>
              <a:rPr dirty="0"/>
              <a:t>DGX-2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7981" y="2331861"/>
            <a:ext cx="2286706" cy="668987"/>
          </a:xfrm>
          <a:prstGeom prst="rect">
            <a:avLst/>
          </a:prstGeom>
        </p:spPr>
        <p:txBody>
          <a:bodyPr vert="horz" wrap="square" lIns="0" tIns="52917" rIns="0" bIns="0" rtlCol="0">
            <a:spAutoFit/>
          </a:bodyPr>
          <a:lstStyle/>
          <a:p>
            <a:pPr marL="14111" marR="5644">
              <a:lnSpc>
                <a:spcPts val="2400"/>
              </a:lnSpc>
              <a:spcBef>
                <a:spcPts val="417"/>
              </a:spcBef>
            </a:pPr>
            <a:r>
              <a:rPr sz="2222" b="1" spc="-6" dirty="0">
                <a:solidFill>
                  <a:srgbClr val="76B800"/>
                </a:solidFill>
                <a:latin typeface="Trebuchet MS"/>
                <a:cs typeface="Trebuchet MS"/>
              </a:rPr>
              <a:t>UNIFIED MEMORY </a:t>
            </a:r>
            <a:r>
              <a:rPr sz="2222" b="1" spc="-65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srgbClr val="76B800"/>
                </a:solidFill>
                <a:latin typeface="Trebuchet MS"/>
                <a:cs typeface="Trebuchet MS"/>
              </a:rPr>
              <a:t>PROVIDES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67982" y="3237456"/>
            <a:ext cx="2962628" cy="250282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lnSpc>
                <a:spcPts val="2533"/>
              </a:lnSpc>
              <a:spcBef>
                <a:spcPts val="117"/>
              </a:spcBef>
            </a:pPr>
            <a:r>
              <a:rPr sz="2222" dirty="0">
                <a:latin typeface="Trebuchet MS"/>
                <a:cs typeface="Trebuchet MS"/>
              </a:rPr>
              <a:t>Single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memory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view</a:t>
            </a:r>
            <a:endParaRPr sz="2222">
              <a:latin typeface="Trebuchet MS"/>
              <a:cs typeface="Trebuchet MS"/>
            </a:endParaRPr>
          </a:p>
          <a:p>
            <a:pPr marL="14111">
              <a:lnSpc>
                <a:spcPts val="2533"/>
              </a:lnSpc>
            </a:pPr>
            <a:r>
              <a:rPr sz="2222" dirty="0">
                <a:latin typeface="Trebuchet MS"/>
                <a:cs typeface="Trebuchet MS"/>
              </a:rPr>
              <a:t>shared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by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all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GPUs</a:t>
            </a:r>
            <a:endParaRPr sz="2222">
              <a:latin typeface="Trebuchet MS"/>
              <a:cs typeface="Trebuchet MS"/>
            </a:endParaRPr>
          </a:p>
          <a:p>
            <a:pPr>
              <a:spcBef>
                <a:spcPts val="44"/>
              </a:spcBef>
            </a:pPr>
            <a:endParaRPr sz="2000">
              <a:latin typeface="Trebuchet MS"/>
              <a:cs typeface="Trebuchet MS"/>
            </a:endParaRPr>
          </a:p>
          <a:p>
            <a:pPr marL="14111" marR="5644">
              <a:lnSpc>
                <a:spcPts val="2400"/>
              </a:lnSpc>
            </a:pPr>
            <a:r>
              <a:rPr sz="2222" spc="-6" dirty="0">
                <a:latin typeface="Trebuchet MS"/>
                <a:cs typeface="Trebuchet MS"/>
              </a:rPr>
              <a:t>Automatic</a:t>
            </a:r>
            <a:r>
              <a:rPr sz="2222" spc="-6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migration</a:t>
            </a:r>
            <a:r>
              <a:rPr sz="2222" spc="-8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of </a:t>
            </a:r>
            <a:r>
              <a:rPr sz="2222" spc="-65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data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between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GPUs</a:t>
            </a:r>
            <a:endParaRPr sz="2222">
              <a:latin typeface="Trebuchet MS"/>
              <a:cs typeface="Trebuchet MS"/>
            </a:endParaRPr>
          </a:p>
          <a:p>
            <a:pPr>
              <a:spcBef>
                <a:spcPts val="17"/>
              </a:spcBef>
            </a:pPr>
            <a:endParaRPr sz="2000">
              <a:latin typeface="Trebuchet MS"/>
              <a:cs typeface="Trebuchet MS"/>
            </a:endParaRPr>
          </a:p>
          <a:p>
            <a:pPr marL="14111" marR="400752">
              <a:lnSpc>
                <a:spcPts val="2400"/>
              </a:lnSpc>
            </a:pPr>
            <a:r>
              <a:rPr sz="2222" spc="-6" dirty="0">
                <a:latin typeface="Trebuchet MS"/>
                <a:cs typeface="Trebuchet MS"/>
              </a:rPr>
              <a:t>User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control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of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data </a:t>
            </a:r>
            <a:r>
              <a:rPr sz="2222" spc="-650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locality</a:t>
            </a:r>
            <a:endParaRPr sz="2222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1334" y="2990425"/>
            <a:ext cx="535517" cy="719667"/>
            <a:chOff x="838200" y="2691383"/>
            <a:chExt cx="481965" cy="647700"/>
          </a:xfrm>
        </p:grpSpPr>
        <p:sp>
          <p:nvSpPr>
            <p:cNvPr id="6" name="object 6"/>
            <p:cNvSpPr/>
            <p:nvPr/>
          </p:nvSpPr>
          <p:spPr>
            <a:xfrm>
              <a:off x="937260" y="3188207"/>
              <a:ext cx="281940" cy="147955"/>
            </a:xfrm>
            <a:custGeom>
              <a:avLst/>
              <a:gdLst/>
              <a:ahLst/>
              <a:cxnLst/>
              <a:rect l="l" t="t" r="r" b="b"/>
              <a:pathLst>
                <a:path w="281940" h="147954">
                  <a:moveTo>
                    <a:pt x="0" y="73914"/>
                  </a:moveTo>
                  <a:lnTo>
                    <a:pt x="70484" y="73914"/>
                  </a:lnTo>
                  <a:lnTo>
                    <a:pt x="70484" y="147828"/>
                  </a:lnTo>
                  <a:lnTo>
                    <a:pt x="211455" y="147828"/>
                  </a:lnTo>
                  <a:lnTo>
                    <a:pt x="211455" y="73914"/>
                  </a:lnTo>
                  <a:lnTo>
                    <a:pt x="281940" y="73914"/>
                  </a:lnTo>
                  <a:lnTo>
                    <a:pt x="140970" y="0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854201" y="2707385"/>
              <a:ext cx="449580" cy="451484"/>
            </a:xfrm>
            <a:custGeom>
              <a:avLst/>
              <a:gdLst/>
              <a:ahLst/>
              <a:cxnLst/>
              <a:rect l="l" t="t" r="r" b="b"/>
              <a:pathLst>
                <a:path w="449580" h="451485">
                  <a:moveTo>
                    <a:pt x="0" y="451103"/>
                  </a:moveTo>
                  <a:lnTo>
                    <a:pt x="449579" y="451103"/>
                  </a:lnTo>
                  <a:lnTo>
                    <a:pt x="449579" y="0"/>
                  </a:lnTo>
                  <a:lnTo>
                    <a:pt x="0" y="0"/>
                  </a:lnTo>
                  <a:lnTo>
                    <a:pt x="0" y="451103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848868" y="2703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3528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3528" y="292608"/>
                  </a:lnTo>
                  <a:lnTo>
                    <a:pt x="33528" y="164592"/>
                  </a:lnTo>
                  <a:close/>
                </a:path>
                <a:path w="457200" h="457200">
                  <a:moveTo>
                    <a:pt x="294132" y="425196"/>
                  </a:moveTo>
                  <a:lnTo>
                    <a:pt x="164592" y="425196"/>
                  </a:lnTo>
                  <a:lnTo>
                    <a:pt x="164592" y="457200"/>
                  </a:lnTo>
                  <a:lnTo>
                    <a:pt x="294132" y="457200"/>
                  </a:lnTo>
                  <a:lnTo>
                    <a:pt x="294132" y="425196"/>
                  </a:lnTo>
                  <a:close/>
                </a:path>
                <a:path w="457200" h="457200">
                  <a:moveTo>
                    <a:pt x="294132" y="0"/>
                  </a:moveTo>
                  <a:lnTo>
                    <a:pt x="164592" y="0"/>
                  </a:lnTo>
                  <a:lnTo>
                    <a:pt x="164592" y="32004"/>
                  </a:lnTo>
                  <a:lnTo>
                    <a:pt x="294132" y="32004"/>
                  </a:lnTo>
                  <a:lnTo>
                    <a:pt x="294132" y="0"/>
                  </a:lnTo>
                  <a:close/>
                </a:path>
                <a:path w="457200" h="457200">
                  <a:moveTo>
                    <a:pt x="457187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187" y="292608"/>
                  </a:lnTo>
                  <a:lnTo>
                    <a:pt x="457187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906780" y="2766059"/>
              <a:ext cx="342900" cy="332740"/>
            </a:xfrm>
            <a:custGeom>
              <a:avLst/>
              <a:gdLst/>
              <a:ahLst/>
              <a:cxnLst/>
              <a:rect l="l" t="t" r="r" b="b"/>
              <a:pathLst>
                <a:path w="342900" h="332739">
                  <a:moveTo>
                    <a:pt x="32004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2004" y="332232"/>
                  </a:lnTo>
                  <a:lnTo>
                    <a:pt x="32004" y="300228"/>
                  </a:lnTo>
                  <a:close/>
                </a:path>
                <a:path w="342900" h="332739">
                  <a:moveTo>
                    <a:pt x="32004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2004" y="289560"/>
                  </a:lnTo>
                  <a:lnTo>
                    <a:pt x="32004" y="257556"/>
                  </a:lnTo>
                  <a:close/>
                </a:path>
                <a:path w="342900" h="332739">
                  <a:moveTo>
                    <a:pt x="32004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2004" y="246888"/>
                  </a:lnTo>
                  <a:lnTo>
                    <a:pt x="32004" y="214884"/>
                  </a:lnTo>
                  <a:close/>
                </a:path>
                <a:path w="342900" h="332739">
                  <a:moveTo>
                    <a:pt x="32004" y="172212"/>
                  </a:moveTo>
                  <a:lnTo>
                    <a:pt x="0" y="172212"/>
                  </a:lnTo>
                  <a:lnTo>
                    <a:pt x="0" y="204216"/>
                  </a:lnTo>
                  <a:lnTo>
                    <a:pt x="32004" y="204216"/>
                  </a:lnTo>
                  <a:lnTo>
                    <a:pt x="32004" y="172212"/>
                  </a:lnTo>
                  <a:close/>
                </a:path>
                <a:path w="342900" h="332739">
                  <a:moveTo>
                    <a:pt x="32004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2004" y="160020"/>
                  </a:lnTo>
                  <a:lnTo>
                    <a:pt x="32004" y="128016"/>
                  </a:lnTo>
                  <a:close/>
                </a:path>
                <a:path w="342900" h="332739">
                  <a:moveTo>
                    <a:pt x="32004" y="85356"/>
                  </a:moveTo>
                  <a:lnTo>
                    <a:pt x="0" y="85356"/>
                  </a:lnTo>
                  <a:lnTo>
                    <a:pt x="0" y="117360"/>
                  </a:lnTo>
                  <a:lnTo>
                    <a:pt x="32004" y="117360"/>
                  </a:lnTo>
                  <a:lnTo>
                    <a:pt x="32004" y="85356"/>
                  </a:lnTo>
                  <a:close/>
                </a:path>
                <a:path w="342900" h="332739">
                  <a:moveTo>
                    <a:pt x="32004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2004" y="74676"/>
                  </a:lnTo>
                  <a:lnTo>
                    <a:pt x="32004" y="42672"/>
                  </a:lnTo>
                  <a:close/>
                </a:path>
                <a:path w="342900" h="332739">
                  <a:moveTo>
                    <a:pt x="32004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2004" y="32004"/>
                  </a:lnTo>
                  <a:lnTo>
                    <a:pt x="32004" y="0"/>
                  </a:lnTo>
                  <a:close/>
                </a:path>
                <a:path w="342900" h="332739">
                  <a:moveTo>
                    <a:pt x="76187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187" y="332232"/>
                  </a:lnTo>
                  <a:lnTo>
                    <a:pt x="76187" y="300228"/>
                  </a:lnTo>
                  <a:close/>
                </a:path>
                <a:path w="342900" h="332739">
                  <a:moveTo>
                    <a:pt x="76187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187" y="289560"/>
                  </a:lnTo>
                  <a:lnTo>
                    <a:pt x="76187" y="257556"/>
                  </a:lnTo>
                  <a:close/>
                </a:path>
                <a:path w="342900" h="332739">
                  <a:moveTo>
                    <a:pt x="76187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187" y="246888"/>
                  </a:lnTo>
                  <a:lnTo>
                    <a:pt x="76187" y="214884"/>
                  </a:lnTo>
                  <a:close/>
                </a:path>
                <a:path w="342900" h="332739">
                  <a:moveTo>
                    <a:pt x="76187" y="172212"/>
                  </a:moveTo>
                  <a:lnTo>
                    <a:pt x="44196" y="172212"/>
                  </a:lnTo>
                  <a:lnTo>
                    <a:pt x="44196" y="204216"/>
                  </a:lnTo>
                  <a:lnTo>
                    <a:pt x="76187" y="204216"/>
                  </a:lnTo>
                  <a:lnTo>
                    <a:pt x="76187" y="172212"/>
                  </a:lnTo>
                  <a:close/>
                </a:path>
                <a:path w="342900" h="332739">
                  <a:moveTo>
                    <a:pt x="76187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187" y="160020"/>
                  </a:lnTo>
                  <a:lnTo>
                    <a:pt x="76187" y="128016"/>
                  </a:lnTo>
                  <a:close/>
                </a:path>
                <a:path w="342900" h="332739">
                  <a:moveTo>
                    <a:pt x="76187" y="85356"/>
                  </a:moveTo>
                  <a:lnTo>
                    <a:pt x="44196" y="85356"/>
                  </a:lnTo>
                  <a:lnTo>
                    <a:pt x="44196" y="117360"/>
                  </a:lnTo>
                  <a:lnTo>
                    <a:pt x="76187" y="117360"/>
                  </a:lnTo>
                  <a:lnTo>
                    <a:pt x="76187" y="85356"/>
                  </a:lnTo>
                  <a:close/>
                </a:path>
                <a:path w="342900" h="332739">
                  <a:moveTo>
                    <a:pt x="76187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187" y="74676"/>
                  </a:lnTo>
                  <a:lnTo>
                    <a:pt x="76187" y="42672"/>
                  </a:lnTo>
                  <a:close/>
                </a:path>
                <a:path w="342900" h="332739">
                  <a:moveTo>
                    <a:pt x="76187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187" y="32004"/>
                  </a:lnTo>
                  <a:lnTo>
                    <a:pt x="76187" y="0"/>
                  </a:lnTo>
                  <a:close/>
                </a:path>
                <a:path w="342900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2900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2900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2900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2900" h="332739">
                  <a:moveTo>
                    <a:pt x="164592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92" y="332232"/>
                  </a:lnTo>
                  <a:lnTo>
                    <a:pt x="164592" y="300228"/>
                  </a:lnTo>
                  <a:close/>
                </a:path>
                <a:path w="342900" h="332739">
                  <a:moveTo>
                    <a:pt x="164592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92" y="289560"/>
                  </a:lnTo>
                  <a:lnTo>
                    <a:pt x="164592" y="257556"/>
                  </a:lnTo>
                  <a:close/>
                </a:path>
                <a:path w="342900" h="332739">
                  <a:moveTo>
                    <a:pt x="164592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92" y="74676"/>
                  </a:lnTo>
                  <a:lnTo>
                    <a:pt x="164592" y="42672"/>
                  </a:lnTo>
                  <a:close/>
                </a:path>
                <a:path w="342900" h="332739">
                  <a:moveTo>
                    <a:pt x="164592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92" y="32004"/>
                  </a:lnTo>
                  <a:lnTo>
                    <a:pt x="164592" y="0"/>
                  </a:lnTo>
                  <a:close/>
                </a:path>
                <a:path w="342900" h="332739">
                  <a:moveTo>
                    <a:pt x="210312" y="300228"/>
                  </a:moveTo>
                  <a:lnTo>
                    <a:pt x="176784" y="300228"/>
                  </a:lnTo>
                  <a:lnTo>
                    <a:pt x="176784" y="332232"/>
                  </a:lnTo>
                  <a:lnTo>
                    <a:pt x="210312" y="332232"/>
                  </a:lnTo>
                  <a:lnTo>
                    <a:pt x="210312" y="300228"/>
                  </a:lnTo>
                  <a:close/>
                </a:path>
                <a:path w="342900" h="332739">
                  <a:moveTo>
                    <a:pt x="210312" y="257556"/>
                  </a:moveTo>
                  <a:lnTo>
                    <a:pt x="176784" y="257556"/>
                  </a:lnTo>
                  <a:lnTo>
                    <a:pt x="176784" y="289560"/>
                  </a:lnTo>
                  <a:lnTo>
                    <a:pt x="210312" y="289560"/>
                  </a:lnTo>
                  <a:lnTo>
                    <a:pt x="210312" y="257556"/>
                  </a:lnTo>
                  <a:close/>
                </a:path>
                <a:path w="342900" h="332739">
                  <a:moveTo>
                    <a:pt x="210312" y="42672"/>
                  </a:moveTo>
                  <a:lnTo>
                    <a:pt x="176784" y="42672"/>
                  </a:lnTo>
                  <a:lnTo>
                    <a:pt x="176784" y="74676"/>
                  </a:lnTo>
                  <a:lnTo>
                    <a:pt x="210312" y="74676"/>
                  </a:lnTo>
                  <a:lnTo>
                    <a:pt x="210312" y="42672"/>
                  </a:lnTo>
                  <a:close/>
                </a:path>
                <a:path w="342900" h="332739">
                  <a:moveTo>
                    <a:pt x="210312" y="0"/>
                  </a:moveTo>
                  <a:lnTo>
                    <a:pt x="176784" y="0"/>
                  </a:lnTo>
                  <a:lnTo>
                    <a:pt x="176784" y="32004"/>
                  </a:lnTo>
                  <a:lnTo>
                    <a:pt x="210312" y="32004"/>
                  </a:lnTo>
                  <a:lnTo>
                    <a:pt x="210312" y="0"/>
                  </a:lnTo>
                  <a:close/>
                </a:path>
                <a:path w="342900" h="332739">
                  <a:moveTo>
                    <a:pt x="254508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4508" y="332232"/>
                  </a:lnTo>
                  <a:lnTo>
                    <a:pt x="254508" y="300228"/>
                  </a:lnTo>
                  <a:close/>
                </a:path>
                <a:path w="342900" h="332739">
                  <a:moveTo>
                    <a:pt x="254508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4508" y="289560"/>
                  </a:lnTo>
                  <a:lnTo>
                    <a:pt x="254508" y="257556"/>
                  </a:lnTo>
                  <a:close/>
                </a:path>
                <a:path w="342900" h="332739">
                  <a:moveTo>
                    <a:pt x="254508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4508" y="74676"/>
                  </a:lnTo>
                  <a:lnTo>
                    <a:pt x="254508" y="42672"/>
                  </a:lnTo>
                  <a:close/>
                </a:path>
                <a:path w="342900" h="332739">
                  <a:moveTo>
                    <a:pt x="254508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4508" y="32004"/>
                  </a:lnTo>
                  <a:lnTo>
                    <a:pt x="254508" y="0"/>
                  </a:lnTo>
                  <a:close/>
                </a:path>
                <a:path w="342900" h="332739">
                  <a:moveTo>
                    <a:pt x="298704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8704" y="332232"/>
                  </a:lnTo>
                  <a:lnTo>
                    <a:pt x="298704" y="300228"/>
                  </a:lnTo>
                  <a:close/>
                </a:path>
                <a:path w="342900" h="332739">
                  <a:moveTo>
                    <a:pt x="298704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8704" y="289560"/>
                  </a:lnTo>
                  <a:lnTo>
                    <a:pt x="298704" y="257556"/>
                  </a:lnTo>
                  <a:close/>
                </a:path>
                <a:path w="342900" h="332739">
                  <a:moveTo>
                    <a:pt x="298704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8704" y="246888"/>
                  </a:lnTo>
                  <a:lnTo>
                    <a:pt x="298704" y="214884"/>
                  </a:lnTo>
                  <a:close/>
                </a:path>
                <a:path w="342900" h="332739">
                  <a:moveTo>
                    <a:pt x="298704" y="172212"/>
                  </a:moveTo>
                  <a:lnTo>
                    <a:pt x="265176" y="172212"/>
                  </a:lnTo>
                  <a:lnTo>
                    <a:pt x="265176" y="204216"/>
                  </a:lnTo>
                  <a:lnTo>
                    <a:pt x="298704" y="204216"/>
                  </a:lnTo>
                  <a:lnTo>
                    <a:pt x="298704" y="172212"/>
                  </a:lnTo>
                  <a:close/>
                </a:path>
                <a:path w="342900" h="332739">
                  <a:moveTo>
                    <a:pt x="298704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8704" y="160020"/>
                  </a:lnTo>
                  <a:lnTo>
                    <a:pt x="298704" y="128016"/>
                  </a:lnTo>
                  <a:close/>
                </a:path>
                <a:path w="342900" h="332739">
                  <a:moveTo>
                    <a:pt x="298704" y="85356"/>
                  </a:moveTo>
                  <a:lnTo>
                    <a:pt x="265176" y="85356"/>
                  </a:lnTo>
                  <a:lnTo>
                    <a:pt x="265176" y="117360"/>
                  </a:lnTo>
                  <a:lnTo>
                    <a:pt x="298704" y="117360"/>
                  </a:lnTo>
                  <a:lnTo>
                    <a:pt x="298704" y="85356"/>
                  </a:lnTo>
                  <a:close/>
                </a:path>
                <a:path w="342900" h="332739">
                  <a:moveTo>
                    <a:pt x="298704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8704" y="74676"/>
                  </a:lnTo>
                  <a:lnTo>
                    <a:pt x="298704" y="42672"/>
                  </a:lnTo>
                  <a:close/>
                </a:path>
                <a:path w="342900" h="332739">
                  <a:moveTo>
                    <a:pt x="298704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8704" y="32004"/>
                  </a:lnTo>
                  <a:lnTo>
                    <a:pt x="298704" y="0"/>
                  </a:lnTo>
                  <a:close/>
                </a:path>
                <a:path w="342900" h="332739">
                  <a:moveTo>
                    <a:pt x="342900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2900" y="332232"/>
                  </a:lnTo>
                  <a:lnTo>
                    <a:pt x="342900" y="300228"/>
                  </a:lnTo>
                  <a:close/>
                </a:path>
                <a:path w="342900" h="332739">
                  <a:moveTo>
                    <a:pt x="342900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2900" y="289560"/>
                  </a:lnTo>
                  <a:lnTo>
                    <a:pt x="342900" y="257556"/>
                  </a:lnTo>
                  <a:close/>
                </a:path>
                <a:path w="342900" h="332739">
                  <a:moveTo>
                    <a:pt x="342900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2900" y="246888"/>
                  </a:lnTo>
                  <a:lnTo>
                    <a:pt x="342900" y="214884"/>
                  </a:lnTo>
                  <a:close/>
                </a:path>
                <a:path w="342900" h="332739">
                  <a:moveTo>
                    <a:pt x="342900" y="172212"/>
                  </a:moveTo>
                  <a:lnTo>
                    <a:pt x="309372" y="172212"/>
                  </a:lnTo>
                  <a:lnTo>
                    <a:pt x="309372" y="204216"/>
                  </a:lnTo>
                  <a:lnTo>
                    <a:pt x="342900" y="204216"/>
                  </a:lnTo>
                  <a:lnTo>
                    <a:pt x="342900" y="172212"/>
                  </a:lnTo>
                  <a:close/>
                </a:path>
                <a:path w="342900" h="332739">
                  <a:moveTo>
                    <a:pt x="342900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2900" y="160020"/>
                  </a:lnTo>
                  <a:lnTo>
                    <a:pt x="342900" y="128016"/>
                  </a:lnTo>
                  <a:close/>
                </a:path>
                <a:path w="342900" h="332739">
                  <a:moveTo>
                    <a:pt x="342900" y="85356"/>
                  </a:moveTo>
                  <a:lnTo>
                    <a:pt x="309372" y="85356"/>
                  </a:lnTo>
                  <a:lnTo>
                    <a:pt x="309372" y="117360"/>
                  </a:lnTo>
                  <a:lnTo>
                    <a:pt x="342900" y="117360"/>
                  </a:lnTo>
                  <a:lnTo>
                    <a:pt x="342900" y="85356"/>
                  </a:lnTo>
                  <a:close/>
                </a:path>
                <a:path w="342900" h="332739">
                  <a:moveTo>
                    <a:pt x="342900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2900" y="74676"/>
                  </a:lnTo>
                  <a:lnTo>
                    <a:pt x="342900" y="42672"/>
                  </a:lnTo>
                  <a:close/>
                </a:path>
                <a:path w="342900" h="332739">
                  <a:moveTo>
                    <a:pt x="342900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2900" y="3200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813560" y="2990425"/>
            <a:ext cx="536927" cy="719667"/>
            <a:chOff x="1632204" y="2691383"/>
            <a:chExt cx="483234" cy="647700"/>
          </a:xfrm>
        </p:grpSpPr>
        <p:sp>
          <p:nvSpPr>
            <p:cNvPr id="11" name="object 11"/>
            <p:cNvSpPr/>
            <p:nvPr/>
          </p:nvSpPr>
          <p:spPr>
            <a:xfrm>
              <a:off x="1731264" y="3188207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4" h="147954">
                  <a:moveTo>
                    <a:pt x="0" y="73914"/>
                  </a:moveTo>
                  <a:lnTo>
                    <a:pt x="70866" y="73914"/>
                  </a:lnTo>
                  <a:lnTo>
                    <a:pt x="70866" y="147828"/>
                  </a:lnTo>
                  <a:lnTo>
                    <a:pt x="212598" y="147828"/>
                  </a:lnTo>
                  <a:lnTo>
                    <a:pt x="212598" y="73914"/>
                  </a:lnTo>
                  <a:lnTo>
                    <a:pt x="283463" y="73914"/>
                  </a:lnTo>
                  <a:lnTo>
                    <a:pt x="141731" y="0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8206" y="2707385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451103"/>
                  </a:moveTo>
                  <a:lnTo>
                    <a:pt x="451104" y="451103"/>
                  </a:lnTo>
                  <a:lnTo>
                    <a:pt x="451104" y="0"/>
                  </a:lnTo>
                  <a:lnTo>
                    <a:pt x="0" y="0"/>
                  </a:lnTo>
                  <a:lnTo>
                    <a:pt x="0" y="451103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4383" y="2703575"/>
              <a:ext cx="457834" cy="457200"/>
            </a:xfrm>
            <a:custGeom>
              <a:avLst/>
              <a:gdLst/>
              <a:ahLst/>
              <a:cxnLst/>
              <a:rect l="l" t="t" r="r" b="b"/>
              <a:pathLst>
                <a:path w="457835" h="457200">
                  <a:moveTo>
                    <a:pt x="32016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2016" y="292608"/>
                  </a:lnTo>
                  <a:lnTo>
                    <a:pt x="32016" y="164592"/>
                  </a:lnTo>
                  <a:close/>
                </a:path>
                <a:path w="457835" h="457200">
                  <a:moveTo>
                    <a:pt x="292620" y="425196"/>
                  </a:moveTo>
                  <a:lnTo>
                    <a:pt x="164604" y="425196"/>
                  </a:lnTo>
                  <a:lnTo>
                    <a:pt x="164604" y="457200"/>
                  </a:lnTo>
                  <a:lnTo>
                    <a:pt x="292620" y="457200"/>
                  </a:lnTo>
                  <a:lnTo>
                    <a:pt x="292620" y="425196"/>
                  </a:lnTo>
                  <a:close/>
                </a:path>
                <a:path w="457835" h="457200">
                  <a:moveTo>
                    <a:pt x="292620" y="0"/>
                  </a:moveTo>
                  <a:lnTo>
                    <a:pt x="164604" y="0"/>
                  </a:lnTo>
                  <a:lnTo>
                    <a:pt x="164604" y="32004"/>
                  </a:lnTo>
                  <a:lnTo>
                    <a:pt x="292620" y="32004"/>
                  </a:lnTo>
                  <a:lnTo>
                    <a:pt x="292620" y="0"/>
                  </a:lnTo>
                  <a:close/>
                </a:path>
                <a:path w="457835" h="457200">
                  <a:moveTo>
                    <a:pt x="457212" y="164592"/>
                  </a:moveTo>
                  <a:lnTo>
                    <a:pt x="425208" y="164592"/>
                  </a:lnTo>
                  <a:lnTo>
                    <a:pt x="425208" y="292608"/>
                  </a:lnTo>
                  <a:lnTo>
                    <a:pt x="457212" y="292608"/>
                  </a:lnTo>
                  <a:lnTo>
                    <a:pt x="457212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2308" y="2766059"/>
              <a:ext cx="341630" cy="332740"/>
            </a:xfrm>
            <a:custGeom>
              <a:avLst/>
              <a:gdLst/>
              <a:ahLst/>
              <a:cxnLst/>
              <a:rect l="l" t="t" r="r" b="b"/>
              <a:pathLst>
                <a:path w="341630" h="332739">
                  <a:moveTo>
                    <a:pt x="32004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2004" y="332232"/>
                  </a:lnTo>
                  <a:lnTo>
                    <a:pt x="32004" y="300228"/>
                  </a:lnTo>
                  <a:close/>
                </a:path>
                <a:path w="341630" h="332739">
                  <a:moveTo>
                    <a:pt x="32004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2004" y="289560"/>
                  </a:lnTo>
                  <a:lnTo>
                    <a:pt x="32004" y="257556"/>
                  </a:lnTo>
                  <a:close/>
                </a:path>
                <a:path w="341630" h="332739">
                  <a:moveTo>
                    <a:pt x="32004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2004" y="246888"/>
                  </a:lnTo>
                  <a:lnTo>
                    <a:pt x="32004" y="214884"/>
                  </a:lnTo>
                  <a:close/>
                </a:path>
                <a:path w="341630" h="332739">
                  <a:moveTo>
                    <a:pt x="32004" y="172212"/>
                  </a:moveTo>
                  <a:lnTo>
                    <a:pt x="0" y="172212"/>
                  </a:lnTo>
                  <a:lnTo>
                    <a:pt x="0" y="204216"/>
                  </a:lnTo>
                  <a:lnTo>
                    <a:pt x="32004" y="204216"/>
                  </a:lnTo>
                  <a:lnTo>
                    <a:pt x="32004" y="172212"/>
                  </a:lnTo>
                  <a:close/>
                </a:path>
                <a:path w="341630" h="332739">
                  <a:moveTo>
                    <a:pt x="32004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2004" y="160020"/>
                  </a:lnTo>
                  <a:lnTo>
                    <a:pt x="32004" y="128016"/>
                  </a:lnTo>
                  <a:close/>
                </a:path>
                <a:path w="341630" h="332739">
                  <a:moveTo>
                    <a:pt x="32004" y="85356"/>
                  </a:moveTo>
                  <a:lnTo>
                    <a:pt x="0" y="85356"/>
                  </a:lnTo>
                  <a:lnTo>
                    <a:pt x="0" y="117360"/>
                  </a:lnTo>
                  <a:lnTo>
                    <a:pt x="32004" y="117360"/>
                  </a:lnTo>
                  <a:lnTo>
                    <a:pt x="32004" y="85356"/>
                  </a:lnTo>
                  <a:close/>
                </a:path>
                <a:path w="341630" h="332739">
                  <a:moveTo>
                    <a:pt x="32004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2004" y="74676"/>
                  </a:lnTo>
                  <a:lnTo>
                    <a:pt x="32004" y="42672"/>
                  </a:lnTo>
                  <a:close/>
                </a:path>
                <a:path w="341630" h="332739">
                  <a:moveTo>
                    <a:pt x="32004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2004" y="32004"/>
                  </a:lnTo>
                  <a:lnTo>
                    <a:pt x="32004" y="0"/>
                  </a:lnTo>
                  <a:close/>
                </a:path>
                <a:path w="341630" h="332739">
                  <a:moveTo>
                    <a:pt x="76200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200" y="332232"/>
                  </a:lnTo>
                  <a:lnTo>
                    <a:pt x="76200" y="300228"/>
                  </a:lnTo>
                  <a:close/>
                </a:path>
                <a:path w="341630" h="332739">
                  <a:moveTo>
                    <a:pt x="76200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200" y="289560"/>
                  </a:lnTo>
                  <a:lnTo>
                    <a:pt x="76200" y="257556"/>
                  </a:lnTo>
                  <a:close/>
                </a:path>
                <a:path w="341630" h="332739">
                  <a:moveTo>
                    <a:pt x="76200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200" y="246888"/>
                  </a:lnTo>
                  <a:lnTo>
                    <a:pt x="76200" y="214884"/>
                  </a:lnTo>
                  <a:close/>
                </a:path>
                <a:path w="341630" h="332739">
                  <a:moveTo>
                    <a:pt x="76200" y="172212"/>
                  </a:moveTo>
                  <a:lnTo>
                    <a:pt x="44196" y="172212"/>
                  </a:lnTo>
                  <a:lnTo>
                    <a:pt x="44196" y="204216"/>
                  </a:lnTo>
                  <a:lnTo>
                    <a:pt x="76200" y="204216"/>
                  </a:lnTo>
                  <a:lnTo>
                    <a:pt x="76200" y="172212"/>
                  </a:lnTo>
                  <a:close/>
                </a:path>
                <a:path w="341630" h="332739">
                  <a:moveTo>
                    <a:pt x="76200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200" y="160020"/>
                  </a:lnTo>
                  <a:lnTo>
                    <a:pt x="76200" y="128016"/>
                  </a:lnTo>
                  <a:close/>
                </a:path>
                <a:path w="341630" h="332739">
                  <a:moveTo>
                    <a:pt x="76200" y="85356"/>
                  </a:moveTo>
                  <a:lnTo>
                    <a:pt x="44196" y="85356"/>
                  </a:lnTo>
                  <a:lnTo>
                    <a:pt x="44196" y="117360"/>
                  </a:lnTo>
                  <a:lnTo>
                    <a:pt x="76200" y="117360"/>
                  </a:lnTo>
                  <a:lnTo>
                    <a:pt x="76200" y="85356"/>
                  </a:lnTo>
                  <a:close/>
                </a:path>
                <a:path w="341630" h="332739">
                  <a:moveTo>
                    <a:pt x="76200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200" y="74676"/>
                  </a:lnTo>
                  <a:lnTo>
                    <a:pt x="76200" y="42672"/>
                  </a:lnTo>
                  <a:close/>
                </a:path>
                <a:path w="341630" h="332739">
                  <a:moveTo>
                    <a:pt x="76200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200" y="32004"/>
                  </a:lnTo>
                  <a:lnTo>
                    <a:pt x="76200" y="0"/>
                  </a:lnTo>
                  <a:close/>
                </a:path>
                <a:path w="341630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1630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1630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1630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1630" h="332739">
                  <a:moveTo>
                    <a:pt x="164592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92" y="332232"/>
                  </a:lnTo>
                  <a:lnTo>
                    <a:pt x="164592" y="300228"/>
                  </a:lnTo>
                  <a:close/>
                </a:path>
                <a:path w="341630" h="332739">
                  <a:moveTo>
                    <a:pt x="164592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92" y="289560"/>
                  </a:lnTo>
                  <a:lnTo>
                    <a:pt x="164592" y="257556"/>
                  </a:lnTo>
                  <a:close/>
                </a:path>
                <a:path w="341630" h="332739">
                  <a:moveTo>
                    <a:pt x="164592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92" y="74676"/>
                  </a:lnTo>
                  <a:lnTo>
                    <a:pt x="164592" y="42672"/>
                  </a:lnTo>
                  <a:close/>
                </a:path>
                <a:path w="341630" h="332739">
                  <a:moveTo>
                    <a:pt x="164592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92" y="32004"/>
                  </a:lnTo>
                  <a:lnTo>
                    <a:pt x="164592" y="0"/>
                  </a:lnTo>
                  <a:close/>
                </a:path>
                <a:path w="341630" h="332739">
                  <a:moveTo>
                    <a:pt x="208788" y="300228"/>
                  </a:moveTo>
                  <a:lnTo>
                    <a:pt x="176784" y="300228"/>
                  </a:lnTo>
                  <a:lnTo>
                    <a:pt x="176784" y="332232"/>
                  </a:lnTo>
                  <a:lnTo>
                    <a:pt x="208788" y="332232"/>
                  </a:lnTo>
                  <a:lnTo>
                    <a:pt x="208788" y="300228"/>
                  </a:lnTo>
                  <a:close/>
                </a:path>
                <a:path w="341630" h="332739">
                  <a:moveTo>
                    <a:pt x="208788" y="257556"/>
                  </a:moveTo>
                  <a:lnTo>
                    <a:pt x="176784" y="257556"/>
                  </a:lnTo>
                  <a:lnTo>
                    <a:pt x="176784" y="289560"/>
                  </a:lnTo>
                  <a:lnTo>
                    <a:pt x="208788" y="289560"/>
                  </a:lnTo>
                  <a:lnTo>
                    <a:pt x="208788" y="257556"/>
                  </a:lnTo>
                  <a:close/>
                </a:path>
                <a:path w="341630" h="332739">
                  <a:moveTo>
                    <a:pt x="208788" y="42672"/>
                  </a:moveTo>
                  <a:lnTo>
                    <a:pt x="176784" y="42672"/>
                  </a:lnTo>
                  <a:lnTo>
                    <a:pt x="176784" y="74676"/>
                  </a:lnTo>
                  <a:lnTo>
                    <a:pt x="208788" y="74676"/>
                  </a:lnTo>
                  <a:lnTo>
                    <a:pt x="208788" y="42672"/>
                  </a:lnTo>
                  <a:close/>
                </a:path>
                <a:path w="341630" h="332739">
                  <a:moveTo>
                    <a:pt x="208788" y="0"/>
                  </a:moveTo>
                  <a:lnTo>
                    <a:pt x="176784" y="0"/>
                  </a:lnTo>
                  <a:lnTo>
                    <a:pt x="176784" y="32004"/>
                  </a:lnTo>
                  <a:lnTo>
                    <a:pt x="208788" y="32004"/>
                  </a:lnTo>
                  <a:lnTo>
                    <a:pt x="208788" y="0"/>
                  </a:lnTo>
                  <a:close/>
                </a:path>
                <a:path w="341630" h="332739">
                  <a:moveTo>
                    <a:pt x="252984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2984" y="332232"/>
                  </a:lnTo>
                  <a:lnTo>
                    <a:pt x="252984" y="300228"/>
                  </a:lnTo>
                  <a:close/>
                </a:path>
                <a:path w="341630" h="332739">
                  <a:moveTo>
                    <a:pt x="252984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2984" y="289560"/>
                  </a:lnTo>
                  <a:lnTo>
                    <a:pt x="252984" y="257556"/>
                  </a:lnTo>
                  <a:close/>
                </a:path>
                <a:path w="341630" h="332739">
                  <a:moveTo>
                    <a:pt x="252984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2984" y="74676"/>
                  </a:lnTo>
                  <a:lnTo>
                    <a:pt x="252984" y="42672"/>
                  </a:lnTo>
                  <a:close/>
                </a:path>
                <a:path w="341630" h="332739">
                  <a:moveTo>
                    <a:pt x="252984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2984" y="32004"/>
                  </a:lnTo>
                  <a:lnTo>
                    <a:pt x="252984" y="0"/>
                  </a:lnTo>
                  <a:close/>
                </a:path>
                <a:path w="341630" h="332739">
                  <a:moveTo>
                    <a:pt x="297180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7180" y="332232"/>
                  </a:lnTo>
                  <a:lnTo>
                    <a:pt x="297180" y="300228"/>
                  </a:lnTo>
                  <a:close/>
                </a:path>
                <a:path w="341630" h="332739">
                  <a:moveTo>
                    <a:pt x="297180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7180" y="289560"/>
                  </a:lnTo>
                  <a:lnTo>
                    <a:pt x="297180" y="257556"/>
                  </a:lnTo>
                  <a:close/>
                </a:path>
                <a:path w="341630" h="332739">
                  <a:moveTo>
                    <a:pt x="297180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7180" y="246888"/>
                  </a:lnTo>
                  <a:lnTo>
                    <a:pt x="297180" y="214884"/>
                  </a:lnTo>
                  <a:close/>
                </a:path>
                <a:path w="341630" h="332739">
                  <a:moveTo>
                    <a:pt x="297180" y="172212"/>
                  </a:moveTo>
                  <a:lnTo>
                    <a:pt x="265176" y="172212"/>
                  </a:lnTo>
                  <a:lnTo>
                    <a:pt x="265176" y="204216"/>
                  </a:lnTo>
                  <a:lnTo>
                    <a:pt x="297180" y="204216"/>
                  </a:lnTo>
                  <a:lnTo>
                    <a:pt x="297180" y="172212"/>
                  </a:lnTo>
                  <a:close/>
                </a:path>
                <a:path w="341630" h="332739">
                  <a:moveTo>
                    <a:pt x="297180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7180" y="160020"/>
                  </a:lnTo>
                  <a:lnTo>
                    <a:pt x="297180" y="128016"/>
                  </a:lnTo>
                  <a:close/>
                </a:path>
                <a:path w="341630" h="332739">
                  <a:moveTo>
                    <a:pt x="297180" y="85356"/>
                  </a:moveTo>
                  <a:lnTo>
                    <a:pt x="265176" y="85356"/>
                  </a:lnTo>
                  <a:lnTo>
                    <a:pt x="265176" y="117360"/>
                  </a:lnTo>
                  <a:lnTo>
                    <a:pt x="297180" y="117360"/>
                  </a:lnTo>
                  <a:lnTo>
                    <a:pt x="297180" y="85356"/>
                  </a:lnTo>
                  <a:close/>
                </a:path>
                <a:path w="341630" h="332739">
                  <a:moveTo>
                    <a:pt x="297180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7180" y="74676"/>
                  </a:lnTo>
                  <a:lnTo>
                    <a:pt x="297180" y="42672"/>
                  </a:lnTo>
                  <a:close/>
                </a:path>
                <a:path w="341630" h="332739">
                  <a:moveTo>
                    <a:pt x="297180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7180" y="32004"/>
                  </a:lnTo>
                  <a:lnTo>
                    <a:pt x="297180" y="0"/>
                  </a:lnTo>
                  <a:close/>
                </a:path>
                <a:path w="341630" h="332739">
                  <a:moveTo>
                    <a:pt x="341376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1376" y="332232"/>
                  </a:lnTo>
                  <a:lnTo>
                    <a:pt x="341376" y="300228"/>
                  </a:lnTo>
                  <a:close/>
                </a:path>
                <a:path w="341630" h="332739">
                  <a:moveTo>
                    <a:pt x="341376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1376" y="289560"/>
                  </a:lnTo>
                  <a:lnTo>
                    <a:pt x="341376" y="257556"/>
                  </a:lnTo>
                  <a:close/>
                </a:path>
                <a:path w="341630" h="332739">
                  <a:moveTo>
                    <a:pt x="341376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1376" y="246888"/>
                  </a:lnTo>
                  <a:lnTo>
                    <a:pt x="341376" y="214884"/>
                  </a:lnTo>
                  <a:close/>
                </a:path>
                <a:path w="341630" h="332739">
                  <a:moveTo>
                    <a:pt x="341376" y="172212"/>
                  </a:moveTo>
                  <a:lnTo>
                    <a:pt x="309372" y="172212"/>
                  </a:lnTo>
                  <a:lnTo>
                    <a:pt x="309372" y="204216"/>
                  </a:lnTo>
                  <a:lnTo>
                    <a:pt x="341376" y="204216"/>
                  </a:lnTo>
                  <a:lnTo>
                    <a:pt x="341376" y="172212"/>
                  </a:lnTo>
                  <a:close/>
                </a:path>
                <a:path w="341630" h="332739">
                  <a:moveTo>
                    <a:pt x="341376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1376" y="160020"/>
                  </a:lnTo>
                  <a:lnTo>
                    <a:pt x="341376" y="128016"/>
                  </a:lnTo>
                  <a:close/>
                </a:path>
                <a:path w="341630" h="332739">
                  <a:moveTo>
                    <a:pt x="341376" y="85356"/>
                  </a:moveTo>
                  <a:lnTo>
                    <a:pt x="309372" y="85356"/>
                  </a:lnTo>
                  <a:lnTo>
                    <a:pt x="309372" y="117360"/>
                  </a:lnTo>
                  <a:lnTo>
                    <a:pt x="341376" y="117360"/>
                  </a:lnTo>
                  <a:lnTo>
                    <a:pt x="341376" y="85356"/>
                  </a:lnTo>
                  <a:close/>
                </a:path>
                <a:path w="341630" h="332739">
                  <a:moveTo>
                    <a:pt x="341376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1376" y="74676"/>
                  </a:lnTo>
                  <a:lnTo>
                    <a:pt x="341376" y="42672"/>
                  </a:lnTo>
                  <a:close/>
                </a:path>
                <a:path w="341630" h="332739">
                  <a:moveTo>
                    <a:pt x="341376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1376" y="32004"/>
                  </a:lnTo>
                  <a:lnTo>
                    <a:pt x="341376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697480" y="2990425"/>
            <a:ext cx="536927" cy="719667"/>
            <a:chOff x="2427732" y="2691383"/>
            <a:chExt cx="483234" cy="647700"/>
          </a:xfrm>
        </p:grpSpPr>
        <p:sp>
          <p:nvSpPr>
            <p:cNvPr id="16" name="object 16"/>
            <p:cNvSpPr/>
            <p:nvPr/>
          </p:nvSpPr>
          <p:spPr>
            <a:xfrm>
              <a:off x="2526792" y="3188207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4" h="147954">
                  <a:moveTo>
                    <a:pt x="0" y="73914"/>
                  </a:moveTo>
                  <a:lnTo>
                    <a:pt x="70865" y="73914"/>
                  </a:lnTo>
                  <a:lnTo>
                    <a:pt x="70865" y="147828"/>
                  </a:lnTo>
                  <a:lnTo>
                    <a:pt x="212597" y="147828"/>
                  </a:lnTo>
                  <a:lnTo>
                    <a:pt x="212597" y="73914"/>
                  </a:lnTo>
                  <a:lnTo>
                    <a:pt x="283463" y="73914"/>
                  </a:lnTo>
                  <a:lnTo>
                    <a:pt x="141731" y="0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443734" y="2707385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451103"/>
                  </a:moveTo>
                  <a:lnTo>
                    <a:pt x="451104" y="451103"/>
                  </a:lnTo>
                  <a:lnTo>
                    <a:pt x="451104" y="0"/>
                  </a:lnTo>
                  <a:lnTo>
                    <a:pt x="0" y="0"/>
                  </a:lnTo>
                  <a:lnTo>
                    <a:pt x="0" y="451103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39924" y="2703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2004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2004" y="292608"/>
                  </a:lnTo>
                  <a:lnTo>
                    <a:pt x="32004" y="164592"/>
                  </a:lnTo>
                  <a:close/>
                </a:path>
                <a:path w="457200" h="457200">
                  <a:moveTo>
                    <a:pt x="292608" y="425196"/>
                  </a:moveTo>
                  <a:lnTo>
                    <a:pt x="164592" y="425196"/>
                  </a:lnTo>
                  <a:lnTo>
                    <a:pt x="164592" y="457200"/>
                  </a:lnTo>
                  <a:lnTo>
                    <a:pt x="292608" y="457200"/>
                  </a:lnTo>
                  <a:lnTo>
                    <a:pt x="292608" y="425196"/>
                  </a:lnTo>
                  <a:close/>
                </a:path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64592" y="32004"/>
                  </a:lnTo>
                  <a:lnTo>
                    <a:pt x="292608" y="32004"/>
                  </a:lnTo>
                  <a:lnTo>
                    <a:pt x="292608" y="0"/>
                  </a:lnTo>
                  <a:close/>
                </a:path>
                <a:path w="457200" h="457200">
                  <a:moveTo>
                    <a:pt x="457200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200" y="292608"/>
                  </a:lnTo>
                  <a:lnTo>
                    <a:pt x="457200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7836" y="2766059"/>
              <a:ext cx="341630" cy="332740"/>
            </a:xfrm>
            <a:custGeom>
              <a:avLst/>
              <a:gdLst/>
              <a:ahLst/>
              <a:cxnLst/>
              <a:rect l="l" t="t" r="r" b="b"/>
              <a:pathLst>
                <a:path w="341630" h="332739">
                  <a:moveTo>
                    <a:pt x="32004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2004" y="332232"/>
                  </a:lnTo>
                  <a:lnTo>
                    <a:pt x="32004" y="300228"/>
                  </a:lnTo>
                  <a:close/>
                </a:path>
                <a:path w="341630" h="332739">
                  <a:moveTo>
                    <a:pt x="32004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2004" y="289560"/>
                  </a:lnTo>
                  <a:lnTo>
                    <a:pt x="32004" y="257556"/>
                  </a:lnTo>
                  <a:close/>
                </a:path>
                <a:path w="341630" h="332739">
                  <a:moveTo>
                    <a:pt x="32004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2004" y="246888"/>
                  </a:lnTo>
                  <a:lnTo>
                    <a:pt x="32004" y="214884"/>
                  </a:lnTo>
                  <a:close/>
                </a:path>
                <a:path w="341630" h="332739">
                  <a:moveTo>
                    <a:pt x="32004" y="172212"/>
                  </a:moveTo>
                  <a:lnTo>
                    <a:pt x="0" y="172212"/>
                  </a:lnTo>
                  <a:lnTo>
                    <a:pt x="0" y="204216"/>
                  </a:lnTo>
                  <a:lnTo>
                    <a:pt x="32004" y="204216"/>
                  </a:lnTo>
                  <a:lnTo>
                    <a:pt x="32004" y="172212"/>
                  </a:lnTo>
                  <a:close/>
                </a:path>
                <a:path w="341630" h="332739">
                  <a:moveTo>
                    <a:pt x="32004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2004" y="160020"/>
                  </a:lnTo>
                  <a:lnTo>
                    <a:pt x="32004" y="128016"/>
                  </a:lnTo>
                  <a:close/>
                </a:path>
                <a:path w="341630" h="332739">
                  <a:moveTo>
                    <a:pt x="32004" y="85356"/>
                  </a:moveTo>
                  <a:lnTo>
                    <a:pt x="0" y="85356"/>
                  </a:lnTo>
                  <a:lnTo>
                    <a:pt x="0" y="117360"/>
                  </a:lnTo>
                  <a:lnTo>
                    <a:pt x="32004" y="117360"/>
                  </a:lnTo>
                  <a:lnTo>
                    <a:pt x="32004" y="85356"/>
                  </a:lnTo>
                  <a:close/>
                </a:path>
                <a:path w="341630" h="332739">
                  <a:moveTo>
                    <a:pt x="32004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2004" y="74676"/>
                  </a:lnTo>
                  <a:lnTo>
                    <a:pt x="32004" y="42672"/>
                  </a:lnTo>
                  <a:close/>
                </a:path>
                <a:path w="341630" h="332739">
                  <a:moveTo>
                    <a:pt x="32004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2004" y="32004"/>
                  </a:lnTo>
                  <a:lnTo>
                    <a:pt x="32004" y="0"/>
                  </a:lnTo>
                  <a:close/>
                </a:path>
                <a:path w="341630" h="332739">
                  <a:moveTo>
                    <a:pt x="76200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200" y="332232"/>
                  </a:lnTo>
                  <a:lnTo>
                    <a:pt x="76200" y="300228"/>
                  </a:lnTo>
                  <a:close/>
                </a:path>
                <a:path w="341630" h="332739">
                  <a:moveTo>
                    <a:pt x="76200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200" y="289560"/>
                  </a:lnTo>
                  <a:lnTo>
                    <a:pt x="76200" y="257556"/>
                  </a:lnTo>
                  <a:close/>
                </a:path>
                <a:path w="341630" h="332739">
                  <a:moveTo>
                    <a:pt x="76200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200" y="246888"/>
                  </a:lnTo>
                  <a:lnTo>
                    <a:pt x="76200" y="214884"/>
                  </a:lnTo>
                  <a:close/>
                </a:path>
                <a:path w="341630" h="332739">
                  <a:moveTo>
                    <a:pt x="76200" y="172212"/>
                  </a:moveTo>
                  <a:lnTo>
                    <a:pt x="44196" y="172212"/>
                  </a:lnTo>
                  <a:lnTo>
                    <a:pt x="44196" y="204216"/>
                  </a:lnTo>
                  <a:lnTo>
                    <a:pt x="76200" y="204216"/>
                  </a:lnTo>
                  <a:lnTo>
                    <a:pt x="76200" y="172212"/>
                  </a:lnTo>
                  <a:close/>
                </a:path>
                <a:path w="341630" h="332739">
                  <a:moveTo>
                    <a:pt x="76200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200" y="160020"/>
                  </a:lnTo>
                  <a:lnTo>
                    <a:pt x="76200" y="128016"/>
                  </a:lnTo>
                  <a:close/>
                </a:path>
                <a:path w="341630" h="332739">
                  <a:moveTo>
                    <a:pt x="76200" y="85356"/>
                  </a:moveTo>
                  <a:lnTo>
                    <a:pt x="44196" y="85356"/>
                  </a:lnTo>
                  <a:lnTo>
                    <a:pt x="44196" y="117360"/>
                  </a:lnTo>
                  <a:lnTo>
                    <a:pt x="76200" y="117360"/>
                  </a:lnTo>
                  <a:lnTo>
                    <a:pt x="76200" y="85356"/>
                  </a:lnTo>
                  <a:close/>
                </a:path>
                <a:path w="341630" h="332739">
                  <a:moveTo>
                    <a:pt x="76200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200" y="74676"/>
                  </a:lnTo>
                  <a:lnTo>
                    <a:pt x="76200" y="42672"/>
                  </a:lnTo>
                  <a:close/>
                </a:path>
                <a:path w="341630" h="332739">
                  <a:moveTo>
                    <a:pt x="76200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200" y="32004"/>
                  </a:lnTo>
                  <a:lnTo>
                    <a:pt x="76200" y="0"/>
                  </a:lnTo>
                  <a:close/>
                </a:path>
                <a:path w="341630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1630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1630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1630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1630" h="332739">
                  <a:moveTo>
                    <a:pt x="164592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92" y="332232"/>
                  </a:lnTo>
                  <a:lnTo>
                    <a:pt x="164592" y="300228"/>
                  </a:lnTo>
                  <a:close/>
                </a:path>
                <a:path w="341630" h="332739">
                  <a:moveTo>
                    <a:pt x="164592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92" y="289560"/>
                  </a:lnTo>
                  <a:lnTo>
                    <a:pt x="164592" y="257556"/>
                  </a:lnTo>
                  <a:close/>
                </a:path>
                <a:path w="341630" h="332739">
                  <a:moveTo>
                    <a:pt x="164592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92" y="74676"/>
                  </a:lnTo>
                  <a:lnTo>
                    <a:pt x="164592" y="42672"/>
                  </a:lnTo>
                  <a:close/>
                </a:path>
                <a:path w="341630" h="332739">
                  <a:moveTo>
                    <a:pt x="164592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92" y="32004"/>
                  </a:lnTo>
                  <a:lnTo>
                    <a:pt x="164592" y="0"/>
                  </a:lnTo>
                  <a:close/>
                </a:path>
                <a:path w="341630" h="332739">
                  <a:moveTo>
                    <a:pt x="208788" y="300228"/>
                  </a:moveTo>
                  <a:lnTo>
                    <a:pt x="176784" y="300228"/>
                  </a:lnTo>
                  <a:lnTo>
                    <a:pt x="176784" y="332232"/>
                  </a:lnTo>
                  <a:lnTo>
                    <a:pt x="208788" y="332232"/>
                  </a:lnTo>
                  <a:lnTo>
                    <a:pt x="208788" y="300228"/>
                  </a:lnTo>
                  <a:close/>
                </a:path>
                <a:path w="341630" h="332739">
                  <a:moveTo>
                    <a:pt x="208788" y="257556"/>
                  </a:moveTo>
                  <a:lnTo>
                    <a:pt x="176784" y="257556"/>
                  </a:lnTo>
                  <a:lnTo>
                    <a:pt x="176784" y="289560"/>
                  </a:lnTo>
                  <a:lnTo>
                    <a:pt x="208788" y="289560"/>
                  </a:lnTo>
                  <a:lnTo>
                    <a:pt x="208788" y="257556"/>
                  </a:lnTo>
                  <a:close/>
                </a:path>
                <a:path w="341630" h="332739">
                  <a:moveTo>
                    <a:pt x="208788" y="42672"/>
                  </a:moveTo>
                  <a:lnTo>
                    <a:pt x="176784" y="42672"/>
                  </a:lnTo>
                  <a:lnTo>
                    <a:pt x="176784" y="74676"/>
                  </a:lnTo>
                  <a:lnTo>
                    <a:pt x="208788" y="74676"/>
                  </a:lnTo>
                  <a:lnTo>
                    <a:pt x="208788" y="42672"/>
                  </a:lnTo>
                  <a:close/>
                </a:path>
                <a:path w="341630" h="332739">
                  <a:moveTo>
                    <a:pt x="208788" y="0"/>
                  </a:moveTo>
                  <a:lnTo>
                    <a:pt x="176784" y="0"/>
                  </a:lnTo>
                  <a:lnTo>
                    <a:pt x="176784" y="32004"/>
                  </a:lnTo>
                  <a:lnTo>
                    <a:pt x="208788" y="32004"/>
                  </a:lnTo>
                  <a:lnTo>
                    <a:pt x="208788" y="0"/>
                  </a:lnTo>
                  <a:close/>
                </a:path>
                <a:path w="341630" h="332739">
                  <a:moveTo>
                    <a:pt x="252984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2984" y="332232"/>
                  </a:lnTo>
                  <a:lnTo>
                    <a:pt x="252984" y="300228"/>
                  </a:lnTo>
                  <a:close/>
                </a:path>
                <a:path w="341630" h="332739">
                  <a:moveTo>
                    <a:pt x="252984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2984" y="289560"/>
                  </a:lnTo>
                  <a:lnTo>
                    <a:pt x="252984" y="257556"/>
                  </a:lnTo>
                  <a:close/>
                </a:path>
                <a:path w="341630" h="332739">
                  <a:moveTo>
                    <a:pt x="252984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2984" y="74676"/>
                  </a:lnTo>
                  <a:lnTo>
                    <a:pt x="252984" y="42672"/>
                  </a:lnTo>
                  <a:close/>
                </a:path>
                <a:path w="341630" h="332739">
                  <a:moveTo>
                    <a:pt x="252984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2984" y="32004"/>
                  </a:lnTo>
                  <a:lnTo>
                    <a:pt x="252984" y="0"/>
                  </a:lnTo>
                  <a:close/>
                </a:path>
                <a:path w="341630" h="332739">
                  <a:moveTo>
                    <a:pt x="297180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7180" y="332232"/>
                  </a:lnTo>
                  <a:lnTo>
                    <a:pt x="297180" y="300228"/>
                  </a:lnTo>
                  <a:close/>
                </a:path>
                <a:path w="341630" h="332739">
                  <a:moveTo>
                    <a:pt x="297180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7180" y="289560"/>
                  </a:lnTo>
                  <a:lnTo>
                    <a:pt x="297180" y="257556"/>
                  </a:lnTo>
                  <a:close/>
                </a:path>
                <a:path w="341630" h="332739">
                  <a:moveTo>
                    <a:pt x="297180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7180" y="246888"/>
                  </a:lnTo>
                  <a:lnTo>
                    <a:pt x="297180" y="214884"/>
                  </a:lnTo>
                  <a:close/>
                </a:path>
                <a:path w="341630" h="332739">
                  <a:moveTo>
                    <a:pt x="297180" y="172212"/>
                  </a:moveTo>
                  <a:lnTo>
                    <a:pt x="265176" y="172212"/>
                  </a:lnTo>
                  <a:lnTo>
                    <a:pt x="265176" y="204216"/>
                  </a:lnTo>
                  <a:lnTo>
                    <a:pt x="297180" y="204216"/>
                  </a:lnTo>
                  <a:lnTo>
                    <a:pt x="297180" y="172212"/>
                  </a:lnTo>
                  <a:close/>
                </a:path>
                <a:path w="341630" h="332739">
                  <a:moveTo>
                    <a:pt x="297180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7180" y="160020"/>
                  </a:lnTo>
                  <a:lnTo>
                    <a:pt x="297180" y="128016"/>
                  </a:lnTo>
                  <a:close/>
                </a:path>
                <a:path w="341630" h="332739">
                  <a:moveTo>
                    <a:pt x="297180" y="85356"/>
                  </a:moveTo>
                  <a:lnTo>
                    <a:pt x="265176" y="85356"/>
                  </a:lnTo>
                  <a:lnTo>
                    <a:pt x="265176" y="117360"/>
                  </a:lnTo>
                  <a:lnTo>
                    <a:pt x="297180" y="117360"/>
                  </a:lnTo>
                  <a:lnTo>
                    <a:pt x="297180" y="85356"/>
                  </a:lnTo>
                  <a:close/>
                </a:path>
                <a:path w="341630" h="332739">
                  <a:moveTo>
                    <a:pt x="297180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7180" y="74676"/>
                  </a:lnTo>
                  <a:lnTo>
                    <a:pt x="297180" y="42672"/>
                  </a:lnTo>
                  <a:close/>
                </a:path>
                <a:path w="341630" h="332739">
                  <a:moveTo>
                    <a:pt x="297180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7180" y="32004"/>
                  </a:lnTo>
                  <a:lnTo>
                    <a:pt x="297180" y="0"/>
                  </a:lnTo>
                  <a:close/>
                </a:path>
                <a:path w="341630" h="332739">
                  <a:moveTo>
                    <a:pt x="341376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1376" y="332232"/>
                  </a:lnTo>
                  <a:lnTo>
                    <a:pt x="341376" y="300228"/>
                  </a:lnTo>
                  <a:close/>
                </a:path>
                <a:path w="341630" h="332739">
                  <a:moveTo>
                    <a:pt x="341376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1376" y="289560"/>
                  </a:lnTo>
                  <a:lnTo>
                    <a:pt x="341376" y="257556"/>
                  </a:lnTo>
                  <a:close/>
                </a:path>
                <a:path w="341630" h="332739">
                  <a:moveTo>
                    <a:pt x="341376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1376" y="246888"/>
                  </a:lnTo>
                  <a:lnTo>
                    <a:pt x="341376" y="214884"/>
                  </a:lnTo>
                  <a:close/>
                </a:path>
                <a:path w="341630" h="332739">
                  <a:moveTo>
                    <a:pt x="341376" y="172212"/>
                  </a:moveTo>
                  <a:lnTo>
                    <a:pt x="309372" y="172212"/>
                  </a:lnTo>
                  <a:lnTo>
                    <a:pt x="309372" y="204216"/>
                  </a:lnTo>
                  <a:lnTo>
                    <a:pt x="341376" y="204216"/>
                  </a:lnTo>
                  <a:lnTo>
                    <a:pt x="341376" y="172212"/>
                  </a:lnTo>
                  <a:close/>
                </a:path>
                <a:path w="341630" h="332739">
                  <a:moveTo>
                    <a:pt x="341376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1376" y="160020"/>
                  </a:lnTo>
                  <a:lnTo>
                    <a:pt x="341376" y="128016"/>
                  </a:lnTo>
                  <a:close/>
                </a:path>
                <a:path w="341630" h="332739">
                  <a:moveTo>
                    <a:pt x="341376" y="85356"/>
                  </a:moveTo>
                  <a:lnTo>
                    <a:pt x="309372" y="85356"/>
                  </a:lnTo>
                  <a:lnTo>
                    <a:pt x="309372" y="117360"/>
                  </a:lnTo>
                  <a:lnTo>
                    <a:pt x="341376" y="117360"/>
                  </a:lnTo>
                  <a:lnTo>
                    <a:pt x="341376" y="85356"/>
                  </a:lnTo>
                  <a:close/>
                </a:path>
                <a:path w="341630" h="332739">
                  <a:moveTo>
                    <a:pt x="341376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1376" y="74676"/>
                  </a:lnTo>
                  <a:lnTo>
                    <a:pt x="341376" y="42672"/>
                  </a:lnTo>
                  <a:close/>
                </a:path>
                <a:path w="341630" h="332739">
                  <a:moveTo>
                    <a:pt x="341376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1376" y="32004"/>
                  </a:lnTo>
                  <a:lnTo>
                    <a:pt x="341376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581400" y="2990425"/>
            <a:ext cx="535517" cy="719667"/>
            <a:chOff x="3223260" y="2691383"/>
            <a:chExt cx="481965" cy="647700"/>
          </a:xfrm>
        </p:grpSpPr>
        <p:sp>
          <p:nvSpPr>
            <p:cNvPr id="21" name="object 21"/>
            <p:cNvSpPr/>
            <p:nvPr/>
          </p:nvSpPr>
          <p:spPr>
            <a:xfrm>
              <a:off x="3322320" y="3188207"/>
              <a:ext cx="281940" cy="147955"/>
            </a:xfrm>
            <a:custGeom>
              <a:avLst/>
              <a:gdLst/>
              <a:ahLst/>
              <a:cxnLst/>
              <a:rect l="l" t="t" r="r" b="b"/>
              <a:pathLst>
                <a:path w="281939" h="147954">
                  <a:moveTo>
                    <a:pt x="0" y="73914"/>
                  </a:moveTo>
                  <a:lnTo>
                    <a:pt x="70484" y="73914"/>
                  </a:lnTo>
                  <a:lnTo>
                    <a:pt x="70484" y="147828"/>
                  </a:lnTo>
                  <a:lnTo>
                    <a:pt x="211454" y="147828"/>
                  </a:lnTo>
                  <a:lnTo>
                    <a:pt x="211454" y="73914"/>
                  </a:lnTo>
                  <a:lnTo>
                    <a:pt x="281939" y="73914"/>
                  </a:lnTo>
                  <a:lnTo>
                    <a:pt x="140969" y="0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239262" y="2707385"/>
              <a:ext cx="449580" cy="451484"/>
            </a:xfrm>
            <a:custGeom>
              <a:avLst/>
              <a:gdLst/>
              <a:ahLst/>
              <a:cxnLst/>
              <a:rect l="l" t="t" r="r" b="b"/>
              <a:pathLst>
                <a:path w="449579" h="451485">
                  <a:moveTo>
                    <a:pt x="0" y="451103"/>
                  </a:moveTo>
                  <a:lnTo>
                    <a:pt x="449579" y="451103"/>
                  </a:lnTo>
                  <a:lnTo>
                    <a:pt x="449579" y="0"/>
                  </a:lnTo>
                  <a:lnTo>
                    <a:pt x="0" y="0"/>
                  </a:lnTo>
                  <a:lnTo>
                    <a:pt x="0" y="451103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235452" y="2703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1991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1991" y="292608"/>
                  </a:lnTo>
                  <a:lnTo>
                    <a:pt x="31991" y="164592"/>
                  </a:lnTo>
                  <a:close/>
                </a:path>
                <a:path w="457200" h="457200">
                  <a:moveTo>
                    <a:pt x="292608" y="425196"/>
                  </a:moveTo>
                  <a:lnTo>
                    <a:pt x="163068" y="425196"/>
                  </a:lnTo>
                  <a:lnTo>
                    <a:pt x="163068" y="457200"/>
                  </a:lnTo>
                  <a:lnTo>
                    <a:pt x="292608" y="457200"/>
                  </a:lnTo>
                  <a:lnTo>
                    <a:pt x="292608" y="425196"/>
                  </a:lnTo>
                  <a:close/>
                </a:path>
                <a:path w="457200" h="457200">
                  <a:moveTo>
                    <a:pt x="292608" y="0"/>
                  </a:moveTo>
                  <a:lnTo>
                    <a:pt x="163068" y="0"/>
                  </a:lnTo>
                  <a:lnTo>
                    <a:pt x="163068" y="32004"/>
                  </a:lnTo>
                  <a:lnTo>
                    <a:pt x="292608" y="32004"/>
                  </a:lnTo>
                  <a:lnTo>
                    <a:pt x="292608" y="0"/>
                  </a:lnTo>
                  <a:close/>
                </a:path>
                <a:path w="457200" h="457200">
                  <a:moveTo>
                    <a:pt x="457200" y="164592"/>
                  </a:moveTo>
                  <a:lnTo>
                    <a:pt x="423672" y="164592"/>
                  </a:lnTo>
                  <a:lnTo>
                    <a:pt x="423672" y="292608"/>
                  </a:lnTo>
                  <a:lnTo>
                    <a:pt x="457200" y="292608"/>
                  </a:lnTo>
                  <a:lnTo>
                    <a:pt x="457200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291840" y="2766059"/>
              <a:ext cx="342900" cy="332740"/>
            </a:xfrm>
            <a:custGeom>
              <a:avLst/>
              <a:gdLst/>
              <a:ahLst/>
              <a:cxnLst/>
              <a:rect l="l" t="t" r="r" b="b"/>
              <a:pathLst>
                <a:path w="342900" h="332739">
                  <a:moveTo>
                    <a:pt x="31991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1991" y="332232"/>
                  </a:lnTo>
                  <a:lnTo>
                    <a:pt x="31991" y="300228"/>
                  </a:lnTo>
                  <a:close/>
                </a:path>
                <a:path w="342900" h="332739">
                  <a:moveTo>
                    <a:pt x="31991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1991" y="289560"/>
                  </a:lnTo>
                  <a:lnTo>
                    <a:pt x="31991" y="257556"/>
                  </a:lnTo>
                  <a:close/>
                </a:path>
                <a:path w="342900" h="332739">
                  <a:moveTo>
                    <a:pt x="31991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1991" y="246888"/>
                  </a:lnTo>
                  <a:lnTo>
                    <a:pt x="31991" y="214884"/>
                  </a:lnTo>
                  <a:close/>
                </a:path>
                <a:path w="342900" h="332739">
                  <a:moveTo>
                    <a:pt x="31991" y="172212"/>
                  </a:moveTo>
                  <a:lnTo>
                    <a:pt x="0" y="172212"/>
                  </a:lnTo>
                  <a:lnTo>
                    <a:pt x="0" y="204216"/>
                  </a:lnTo>
                  <a:lnTo>
                    <a:pt x="31991" y="204216"/>
                  </a:lnTo>
                  <a:lnTo>
                    <a:pt x="31991" y="172212"/>
                  </a:lnTo>
                  <a:close/>
                </a:path>
                <a:path w="342900" h="332739">
                  <a:moveTo>
                    <a:pt x="31991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1991" y="160020"/>
                  </a:lnTo>
                  <a:lnTo>
                    <a:pt x="31991" y="128016"/>
                  </a:lnTo>
                  <a:close/>
                </a:path>
                <a:path w="342900" h="332739">
                  <a:moveTo>
                    <a:pt x="31991" y="85356"/>
                  </a:moveTo>
                  <a:lnTo>
                    <a:pt x="0" y="85356"/>
                  </a:lnTo>
                  <a:lnTo>
                    <a:pt x="0" y="117360"/>
                  </a:lnTo>
                  <a:lnTo>
                    <a:pt x="31991" y="117360"/>
                  </a:lnTo>
                  <a:lnTo>
                    <a:pt x="31991" y="85356"/>
                  </a:lnTo>
                  <a:close/>
                </a:path>
                <a:path w="342900" h="332739">
                  <a:moveTo>
                    <a:pt x="31991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1991" y="74676"/>
                  </a:lnTo>
                  <a:lnTo>
                    <a:pt x="31991" y="42672"/>
                  </a:lnTo>
                  <a:close/>
                </a:path>
                <a:path w="342900" h="332739">
                  <a:moveTo>
                    <a:pt x="3199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1991" y="32004"/>
                  </a:lnTo>
                  <a:lnTo>
                    <a:pt x="31991" y="0"/>
                  </a:lnTo>
                  <a:close/>
                </a:path>
                <a:path w="342900" h="332739">
                  <a:moveTo>
                    <a:pt x="77724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7724" y="332232"/>
                  </a:lnTo>
                  <a:lnTo>
                    <a:pt x="77724" y="300228"/>
                  </a:lnTo>
                  <a:close/>
                </a:path>
                <a:path w="342900" h="332739">
                  <a:moveTo>
                    <a:pt x="77724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7724" y="289560"/>
                  </a:lnTo>
                  <a:lnTo>
                    <a:pt x="77724" y="257556"/>
                  </a:lnTo>
                  <a:close/>
                </a:path>
                <a:path w="342900" h="332739">
                  <a:moveTo>
                    <a:pt x="77724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7724" y="246888"/>
                  </a:lnTo>
                  <a:lnTo>
                    <a:pt x="77724" y="214884"/>
                  </a:lnTo>
                  <a:close/>
                </a:path>
                <a:path w="342900" h="332739">
                  <a:moveTo>
                    <a:pt x="77724" y="172212"/>
                  </a:moveTo>
                  <a:lnTo>
                    <a:pt x="44196" y="172212"/>
                  </a:lnTo>
                  <a:lnTo>
                    <a:pt x="44196" y="204216"/>
                  </a:lnTo>
                  <a:lnTo>
                    <a:pt x="77724" y="204216"/>
                  </a:lnTo>
                  <a:lnTo>
                    <a:pt x="77724" y="172212"/>
                  </a:lnTo>
                  <a:close/>
                </a:path>
                <a:path w="342900" h="332739">
                  <a:moveTo>
                    <a:pt x="77724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7724" y="160020"/>
                  </a:lnTo>
                  <a:lnTo>
                    <a:pt x="77724" y="128016"/>
                  </a:lnTo>
                  <a:close/>
                </a:path>
                <a:path w="342900" h="332739">
                  <a:moveTo>
                    <a:pt x="77724" y="85356"/>
                  </a:moveTo>
                  <a:lnTo>
                    <a:pt x="44196" y="85356"/>
                  </a:lnTo>
                  <a:lnTo>
                    <a:pt x="44196" y="117360"/>
                  </a:lnTo>
                  <a:lnTo>
                    <a:pt x="77724" y="117360"/>
                  </a:lnTo>
                  <a:lnTo>
                    <a:pt x="77724" y="85356"/>
                  </a:lnTo>
                  <a:close/>
                </a:path>
                <a:path w="342900" h="332739">
                  <a:moveTo>
                    <a:pt x="77724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7724" y="74676"/>
                  </a:lnTo>
                  <a:lnTo>
                    <a:pt x="77724" y="42672"/>
                  </a:lnTo>
                  <a:close/>
                </a:path>
                <a:path w="342900" h="332739">
                  <a:moveTo>
                    <a:pt x="77724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7724" y="32004"/>
                  </a:lnTo>
                  <a:lnTo>
                    <a:pt x="77724" y="0"/>
                  </a:lnTo>
                  <a:close/>
                </a:path>
                <a:path w="342900" h="332739">
                  <a:moveTo>
                    <a:pt x="121920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1920" y="332232"/>
                  </a:lnTo>
                  <a:lnTo>
                    <a:pt x="121920" y="300228"/>
                  </a:lnTo>
                  <a:close/>
                </a:path>
                <a:path w="342900" h="332739">
                  <a:moveTo>
                    <a:pt x="121920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1920" y="289560"/>
                  </a:lnTo>
                  <a:lnTo>
                    <a:pt x="121920" y="257556"/>
                  </a:lnTo>
                  <a:close/>
                </a:path>
                <a:path w="342900" h="332739">
                  <a:moveTo>
                    <a:pt x="121920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1920" y="74676"/>
                  </a:lnTo>
                  <a:lnTo>
                    <a:pt x="121920" y="42672"/>
                  </a:lnTo>
                  <a:close/>
                </a:path>
                <a:path w="342900" h="332739">
                  <a:moveTo>
                    <a:pt x="121920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1920" y="32004"/>
                  </a:lnTo>
                  <a:lnTo>
                    <a:pt x="121920" y="0"/>
                  </a:lnTo>
                  <a:close/>
                </a:path>
                <a:path w="342900" h="332739">
                  <a:moveTo>
                    <a:pt x="166116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6116" y="332232"/>
                  </a:lnTo>
                  <a:lnTo>
                    <a:pt x="166116" y="300228"/>
                  </a:lnTo>
                  <a:close/>
                </a:path>
                <a:path w="342900" h="332739">
                  <a:moveTo>
                    <a:pt x="166116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6116" y="289560"/>
                  </a:lnTo>
                  <a:lnTo>
                    <a:pt x="166116" y="257556"/>
                  </a:lnTo>
                  <a:close/>
                </a:path>
                <a:path w="342900" h="332739">
                  <a:moveTo>
                    <a:pt x="166116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6116" y="74676"/>
                  </a:lnTo>
                  <a:lnTo>
                    <a:pt x="166116" y="42672"/>
                  </a:lnTo>
                  <a:close/>
                </a:path>
                <a:path w="342900" h="332739">
                  <a:moveTo>
                    <a:pt x="166116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6116" y="32004"/>
                  </a:lnTo>
                  <a:lnTo>
                    <a:pt x="166116" y="0"/>
                  </a:lnTo>
                  <a:close/>
                </a:path>
                <a:path w="342900" h="332739">
                  <a:moveTo>
                    <a:pt x="210312" y="300228"/>
                  </a:moveTo>
                  <a:lnTo>
                    <a:pt x="178308" y="300228"/>
                  </a:lnTo>
                  <a:lnTo>
                    <a:pt x="178308" y="332232"/>
                  </a:lnTo>
                  <a:lnTo>
                    <a:pt x="210312" y="332232"/>
                  </a:lnTo>
                  <a:lnTo>
                    <a:pt x="210312" y="300228"/>
                  </a:lnTo>
                  <a:close/>
                </a:path>
                <a:path w="342900" h="332739">
                  <a:moveTo>
                    <a:pt x="210312" y="257556"/>
                  </a:moveTo>
                  <a:lnTo>
                    <a:pt x="178308" y="257556"/>
                  </a:lnTo>
                  <a:lnTo>
                    <a:pt x="178308" y="289560"/>
                  </a:lnTo>
                  <a:lnTo>
                    <a:pt x="210312" y="289560"/>
                  </a:lnTo>
                  <a:lnTo>
                    <a:pt x="210312" y="257556"/>
                  </a:lnTo>
                  <a:close/>
                </a:path>
                <a:path w="342900" h="332739">
                  <a:moveTo>
                    <a:pt x="210312" y="42672"/>
                  </a:moveTo>
                  <a:lnTo>
                    <a:pt x="178308" y="42672"/>
                  </a:lnTo>
                  <a:lnTo>
                    <a:pt x="178308" y="74676"/>
                  </a:lnTo>
                  <a:lnTo>
                    <a:pt x="210312" y="74676"/>
                  </a:lnTo>
                  <a:lnTo>
                    <a:pt x="210312" y="42672"/>
                  </a:lnTo>
                  <a:close/>
                </a:path>
                <a:path w="342900" h="332739">
                  <a:moveTo>
                    <a:pt x="210312" y="0"/>
                  </a:moveTo>
                  <a:lnTo>
                    <a:pt x="178308" y="0"/>
                  </a:lnTo>
                  <a:lnTo>
                    <a:pt x="178308" y="32004"/>
                  </a:lnTo>
                  <a:lnTo>
                    <a:pt x="210312" y="32004"/>
                  </a:lnTo>
                  <a:lnTo>
                    <a:pt x="210312" y="0"/>
                  </a:lnTo>
                  <a:close/>
                </a:path>
                <a:path w="342900" h="332739">
                  <a:moveTo>
                    <a:pt x="254508" y="300228"/>
                  </a:moveTo>
                  <a:lnTo>
                    <a:pt x="222504" y="300228"/>
                  </a:lnTo>
                  <a:lnTo>
                    <a:pt x="222504" y="332232"/>
                  </a:lnTo>
                  <a:lnTo>
                    <a:pt x="254508" y="332232"/>
                  </a:lnTo>
                  <a:lnTo>
                    <a:pt x="254508" y="300228"/>
                  </a:lnTo>
                  <a:close/>
                </a:path>
                <a:path w="342900" h="332739">
                  <a:moveTo>
                    <a:pt x="254508" y="257556"/>
                  </a:moveTo>
                  <a:lnTo>
                    <a:pt x="222504" y="257556"/>
                  </a:lnTo>
                  <a:lnTo>
                    <a:pt x="222504" y="289560"/>
                  </a:lnTo>
                  <a:lnTo>
                    <a:pt x="254508" y="289560"/>
                  </a:lnTo>
                  <a:lnTo>
                    <a:pt x="254508" y="257556"/>
                  </a:lnTo>
                  <a:close/>
                </a:path>
                <a:path w="342900" h="332739">
                  <a:moveTo>
                    <a:pt x="254508" y="42672"/>
                  </a:moveTo>
                  <a:lnTo>
                    <a:pt x="222504" y="42672"/>
                  </a:lnTo>
                  <a:lnTo>
                    <a:pt x="222504" y="74676"/>
                  </a:lnTo>
                  <a:lnTo>
                    <a:pt x="254508" y="74676"/>
                  </a:lnTo>
                  <a:lnTo>
                    <a:pt x="254508" y="42672"/>
                  </a:lnTo>
                  <a:close/>
                </a:path>
                <a:path w="342900" h="332739">
                  <a:moveTo>
                    <a:pt x="254508" y="0"/>
                  </a:moveTo>
                  <a:lnTo>
                    <a:pt x="222504" y="0"/>
                  </a:lnTo>
                  <a:lnTo>
                    <a:pt x="222504" y="32004"/>
                  </a:lnTo>
                  <a:lnTo>
                    <a:pt x="254508" y="32004"/>
                  </a:lnTo>
                  <a:lnTo>
                    <a:pt x="254508" y="0"/>
                  </a:lnTo>
                  <a:close/>
                </a:path>
                <a:path w="342900" h="332739">
                  <a:moveTo>
                    <a:pt x="298691" y="300228"/>
                  </a:moveTo>
                  <a:lnTo>
                    <a:pt x="266700" y="300228"/>
                  </a:lnTo>
                  <a:lnTo>
                    <a:pt x="266700" y="332232"/>
                  </a:lnTo>
                  <a:lnTo>
                    <a:pt x="298691" y="332232"/>
                  </a:lnTo>
                  <a:lnTo>
                    <a:pt x="298691" y="300228"/>
                  </a:lnTo>
                  <a:close/>
                </a:path>
                <a:path w="342900" h="332739">
                  <a:moveTo>
                    <a:pt x="298691" y="257556"/>
                  </a:moveTo>
                  <a:lnTo>
                    <a:pt x="266700" y="257556"/>
                  </a:lnTo>
                  <a:lnTo>
                    <a:pt x="266700" y="289560"/>
                  </a:lnTo>
                  <a:lnTo>
                    <a:pt x="298691" y="289560"/>
                  </a:lnTo>
                  <a:lnTo>
                    <a:pt x="298691" y="257556"/>
                  </a:lnTo>
                  <a:close/>
                </a:path>
                <a:path w="342900" h="332739">
                  <a:moveTo>
                    <a:pt x="298691" y="214884"/>
                  </a:moveTo>
                  <a:lnTo>
                    <a:pt x="266700" y="214884"/>
                  </a:lnTo>
                  <a:lnTo>
                    <a:pt x="266700" y="246888"/>
                  </a:lnTo>
                  <a:lnTo>
                    <a:pt x="298691" y="246888"/>
                  </a:lnTo>
                  <a:lnTo>
                    <a:pt x="298691" y="214884"/>
                  </a:lnTo>
                  <a:close/>
                </a:path>
                <a:path w="342900" h="332739">
                  <a:moveTo>
                    <a:pt x="298691" y="172212"/>
                  </a:moveTo>
                  <a:lnTo>
                    <a:pt x="266700" y="172212"/>
                  </a:lnTo>
                  <a:lnTo>
                    <a:pt x="266700" y="204216"/>
                  </a:lnTo>
                  <a:lnTo>
                    <a:pt x="298691" y="204216"/>
                  </a:lnTo>
                  <a:lnTo>
                    <a:pt x="298691" y="172212"/>
                  </a:lnTo>
                  <a:close/>
                </a:path>
                <a:path w="342900" h="332739">
                  <a:moveTo>
                    <a:pt x="298691" y="128016"/>
                  </a:moveTo>
                  <a:lnTo>
                    <a:pt x="266700" y="128016"/>
                  </a:lnTo>
                  <a:lnTo>
                    <a:pt x="266700" y="160020"/>
                  </a:lnTo>
                  <a:lnTo>
                    <a:pt x="298691" y="160020"/>
                  </a:lnTo>
                  <a:lnTo>
                    <a:pt x="298691" y="128016"/>
                  </a:lnTo>
                  <a:close/>
                </a:path>
                <a:path w="342900" h="332739">
                  <a:moveTo>
                    <a:pt x="298691" y="85356"/>
                  </a:moveTo>
                  <a:lnTo>
                    <a:pt x="266700" y="85356"/>
                  </a:lnTo>
                  <a:lnTo>
                    <a:pt x="266700" y="117360"/>
                  </a:lnTo>
                  <a:lnTo>
                    <a:pt x="298691" y="117360"/>
                  </a:lnTo>
                  <a:lnTo>
                    <a:pt x="298691" y="85356"/>
                  </a:lnTo>
                  <a:close/>
                </a:path>
                <a:path w="342900" h="332739">
                  <a:moveTo>
                    <a:pt x="298691" y="42672"/>
                  </a:moveTo>
                  <a:lnTo>
                    <a:pt x="266700" y="42672"/>
                  </a:lnTo>
                  <a:lnTo>
                    <a:pt x="266700" y="74676"/>
                  </a:lnTo>
                  <a:lnTo>
                    <a:pt x="298691" y="74676"/>
                  </a:lnTo>
                  <a:lnTo>
                    <a:pt x="298691" y="42672"/>
                  </a:lnTo>
                  <a:close/>
                </a:path>
                <a:path w="342900" h="332739">
                  <a:moveTo>
                    <a:pt x="298691" y="0"/>
                  </a:moveTo>
                  <a:lnTo>
                    <a:pt x="266700" y="0"/>
                  </a:lnTo>
                  <a:lnTo>
                    <a:pt x="266700" y="32004"/>
                  </a:lnTo>
                  <a:lnTo>
                    <a:pt x="298691" y="32004"/>
                  </a:lnTo>
                  <a:lnTo>
                    <a:pt x="298691" y="0"/>
                  </a:lnTo>
                  <a:close/>
                </a:path>
                <a:path w="342900" h="332739">
                  <a:moveTo>
                    <a:pt x="342900" y="300228"/>
                  </a:moveTo>
                  <a:lnTo>
                    <a:pt x="310896" y="300228"/>
                  </a:lnTo>
                  <a:lnTo>
                    <a:pt x="310896" y="332232"/>
                  </a:lnTo>
                  <a:lnTo>
                    <a:pt x="342900" y="332232"/>
                  </a:lnTo>
                  <a:lnTo>
                    <a:pt x="342900" y="300228"/>
                  </a:lnTo>
                  <a:close/>
                </a:path>
                <a:path w="342900" h="332739">
                  <a:moveTo>
                    <a:pt x="342900" y="257556"/>
                  </a:moveTo>
                  <a:lnTo>
                    <a:pt x="310896" y="257556"/>
                  </a:lnTo>
                  <a:lnTo>
                    <a:pt x="310896" y="289560"/>
                  </a:lnTo>
                  <a:lnTo>
                    <a:pt x="342900" y="289560"/>
                  </a:lnTo>
                  <a:lnTo>
                    <a:pt x="342900" y="257556"/>
                  </a:lnTo>
                  <a:close/>
                </a:path>
                <a:path w="342900" h="332739">
                  <a:moveTo>
                    <a:pt x="342900" y="214884"/>
                  </a:moveTo>
                  <a:lnTo>
                    <a:pt x="310896" y="214884"/>
                  </a:lnTo>
                  <a:lnTo>
                    <a:pt x="310896" y="246888"/>
                  </a:lnTo>
                  <a:lnTo>
                    <a:pt x="342900" y="246888"/>
                  </a:lnTo>
                  <a:lnTo>
                    <a:pt x="342900" y="214884"/>
                  </a:lnTo>
                  <a:close/>
                </a:path>
                <a:path w="342900" h="332739">
                  <a:moveTo>
                    <a:pt x="342900" y="172212"/>
                  </a:moveTo>
                  <a:lnTo>
                    <a:pt x="310896" y="172212"/>
                  </a:lnTo>
                  <a:lnTo>
                    <a:pt x="310896" y="204216"/>
                  </a:lnTo>
                  <a:lnTo>
                    <a:pt x="342900" y="204216"/>
                  </a:lnTo>
                  <a:lnTo>
                    <a:pt x="342900" y="172212"/>
                  </a:lnTo>
                  <a:close/>
                </a:path>
                <a:path w="342900" h="332739">
                  <a:moveTo>
                    <a:pt x="342900" y="128016"/>
                  </a:moveTo>
                  <a:lnTo>
                    <a:pt x="310896" y="128016"/>
                  </a:lnTo>
                  <a:lnTo>
                    <a:pt x="310896" y="160020"/>
                  </a:lnTo>
                  <a:lnTo>
                    <a:pt x="342900" y="160020"/>
                  </a:lnTo>
                  <a:lnTo>
                    <a:pt x="342900" y="128016"/>
                  </a:lnTo>
                  <a:close/>
                </a:path>
                <a:path w="342900" h="332739">
                  <a:moveTo>
                    <a:pt x="342900" y="85356"/>
                  </a:moveTo>
                  <a:lnTo>
                    <a:pt x="310896" y="85356"/>
                  </a:lnTo>
                  <a:lnTo>
                    <a:pt x="310896" y="117360"/>
                  </a:lnTo>
                  <a:lnTo>
                    <a:pt x="342900" y="117360"/>
                  </a:lnTo>
                  <a:lnTo>
                    <a:pt x="342900" y="85356"/>
                  </a:lnTo>
                  <a:close/>
                </a:path>
                <a:path w="342900" h="332739">
                  <a:moveTo>
                    <a:pt x="342900" y="42672"/>
                  </a:moveTo>
                  <a:lnTo>
                    <a:pt x="310896" y="42672"/>
                  </a:lnTo>
                  <a:lnTo>
                    <a:pt x="310896" y="74676"/>
                  </a:lnTo>
                  <a:lnTo>
                    <a:pt x="342900" y="74676"/>
                  </a:lnTo>
                  <a:lnTo>
                    <a:pt x="342900" y="42672"/>
                  </a:lnTo>
                  <a:close/>
                </a:path>
                <a:path w="342900" h="332739">
                  <a:moveTo>
                    <a:pt x="342900" y="0"/>
                  </a:moveTo>
                  <a:lnTo>
                    <a:pt x="310896" y="0"/>
                  </a:lnTo>
                  <a:lnTo>
                    <a:pt x="310896" y="32004"/>
                  </a:lnTo>
                  <a:lnTo>
                    <a:pt x="342900" y="3200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463627" y="2990425"/>
            <a:ext cx="536927" cy="719667"/>
            <a:chOff x="4017264" y="2691383"/>
            <a:chExt cx="483234" cy="647700"/>
          </a:xfrm>
        </p:grpSpPr>
        <p:sp>
          <p:nvSpPr>
            <p:cNvPr id="26" name="object 26"/>
            <p:cNvSpPr/>
            <p:nvPr/>
          </p:nvSpPr>
          <p:spPr>
            <a:xfrm>
              <a:off x="4116324" y="3188207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5" h="147954">
                  <a:moveTo>
                    <a:pt x="0" y="73914"/>
                  </a:moveTo>
                  <a:lnTo>
                    <a:pt x="70865" y="73914"/>
                  </a:lnTo>
                  <a:lnTo>
                    <a:pt x="70865" y="147828"/>
                  </a:lnTo>
                  <a:lnTo>
                    <a:pt x="212598" y="147828"/>
                  </a:lnTo>
                  <a:lnTo>
                    <a:pt x="212598" y="73914"/>
                  </a:lnTo>
                  <a:lnTo>
                    <a:pt x="283463" y="73914"/>
                  </a:lnTo>
                  <a:lnTo>
                    <a:pt x="141731" y="0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033266" y="2707385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451103"/>
                  </a:moveTo>
                  <a:lnTo>
                    <a:pt x="451103" y="451103"/>
                  </a:lnTo>
                  <a:lnTo>
                    <a:pt x="451103" y="0"/>
                  </a:lnTo>
                  <a:lnTo>
                    <a:pt x="0" y="0"/>
                  </a:lnTo>
                  <a:lnTo>
                    <a:pt x="0" y="451103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029456" y="2703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1991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1991" y="292608"/>
                  </a:lnTo>
                  <a:lnTo>
                    <a:pt x="31991" y="164592"/>
                  </a:lnTo>
                  <a:close/>
                </a:path>
                <a:path w="457200" h="457200">
                  <a:moveTo>
                    <a:pt x="292608" y="425196"/>
                  </a:moveTo>
                  <a:lnTo>
                    <a:pt x="164592" y="425196"/>
                  </a:lnTo>
                  <a:lnTo>
                    <a:pt x="164592" y="457200"/>
                  </a:lnTo>
                  <a:lnTo>
                    <a:pt x="292608" y="457200"/>
                  </a:lnTo>
                  <a:lnTo>
                    <a:pt x="292608" y="425196"/>
                  </a:lnTo>
                  <a:close/>
                </a:path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64592" y="32004"/>
                  </a:lnTo>
                  <a:lnTo>
                    <a:pt x="292608" y="32004"/>
                  </a:lnTo>
                  <a:lnTo>
                    <a:pt x="292608" y="0"/>
                  </a:lnTo>
                  <a:close/>
                </a:path>
                <a:path w="457200" h="457200">
                  <a:moveTo>
                    <a:pt x="457200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200" y="292608"/>
                  </a:lnTo>
                  <a:lnTo>
                    <a:pt x="457200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087368" y="2766059"/>
              <a:ext cx="341630" cy="332740"/>
            </a:xfrm>
            <a:custGeom>
              <a:avLst/>
              <a:gdLst/>
              <a:ahLst/>
              <a:cxnLst/>
              <a:rect l="l" t="t" r="r" b="b"/>
              <a:pathLst>
                <a:path w="341629" h="332739">
                  <a:moveTo>
                    <a:pt x="31991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1991" y="332232"/>
                  </a:lnTo>
                  <a:lnTo>
                    <a:pt x="31991" y="300228"/>
                  </a:lnTo>
                  <a:close/>
                </a:path>
                <a:path w="341629" h="332739">
                  <a:moveTo>
                    <a:pt x="31991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1991" y="289560"/>
                  </a:lnTo>
                  <a:lnTo>
                    <a:pt x="31991" y="257556"/>
                  </a:lnTo>
                  <a:close/>
                </a:path>
                <a:path w="341629" h="332739">
                  <a:moveTo>
                    <a:pt x="31991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1991" y="246888"/>
                  </a:lnTo>
                  <a:lnTo>
                    <a:pt x="31991" y="214884"/>
                  </a:lnTo>
                  <a:close/>
                </a:path>
                <a:path w="341629" h="332739">
                  <a:moveTo>
                    <a:pt x="31991" y="172212"/>
                  </a:moveTo>
                  <a:lnTo>
                    <a:pt x="0" y="172212"/>
                  </a:lnTo>
                  <a:lnTo>
                    <a:pt x="0" y="204216"/>
                  </a:lnTo>
                  <a:lnTo>
                    <a:pt x="31991" y="204216"/>
                  </a:lnTo>
                  <a:lnTo>
                    <a:pt x="31991" y="172212"/>
                  </a:lnTo>
                  <a:close/>
                </a:path>
                <a:path w="341629" h="332739">
                  <a:moveTo>
                    <a:pt x="31991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1991" y="160020"/>
                  </a:lnTo>
                  <a:lnTo>
                    <a:pt x="31991" y="128016"/>
                  </a:lnTo>
                  <a:close/>
                </a:path>
                <a:path w="341629" h="332739">
                  <a:moveTo>
                    <a:pt x="31991" y="85356"/>
                  </a:moveTo>
                  <a:lnTo>
                    <a:pt x="0" y="85356"/>
                  </a:lnTo>
                  <a:lnTo>
                    <a:pt x="0" y="117360"/>
                  </a:lnTo>
                  <a:lnTo>
                    <a:pt x="31991" y="117360"/>
                  </a:lnTo>
                  <a:lnTo>
                    <a:pt x="31991" y="85356"/>
                  </a:lnTo>
                  <a:close/>
                </a:path>
                <a:path w="341629" h="332739">
                  <a:moveTo>
                    <a:pt x="31991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1991" y="74676"/>
                  </a:lnTo>
                  <a:lnTo>
                    <a:pt x="31991" y="42672"/>
                  </a:lnTo>
                  <a:close/>
                </a:path>
                <a:path w="341629" h="332739">
                  <a:moveTo>
                    <a:pt x="3199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1991" y="32004"/>
                  </a:lnTo>
                  <a:lnTo>
                    <a:pt x="31991" y="0"/>
                  </a:lnTo>
                  <a:close/>
                </a:path>
                <a:path w="341629" h="332739">
                  <a:moveTo>
                    <a:pt x="76200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200" y="332232"/>
                  </a:lnTo>
                  <a:lnTo>
                    <a:pt x="76200" y="300228"/>
                  </a:lnTo>
                  <a:close/>
                </a:path>
                <a:path w="341629" h="332739">
                  <a:moveTo>
                    <a:pt x="76200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200" y="289560"/>
                  </a:lnTo>
                  <a:lnTo>
                    <a:pt x="76200" y="257556"/>
                  </a:lnTo>
                  <a:close/>
                </a:path>
                <a:path w="341629" h="332739">
                  <a:moveTo>
                    <a:pt x="76200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200" y="246888"/>
                  </a:lnTo>
                  <a:lnTo>
                    <a:pt x="76200" y="214884"/>
                  </a:lnTo>
                  <a:close/>
                </a:path>
                <a:path w="341629" h="332739">
                  <a:moveTo>
                    <a:pt x="76200" y="172212"/>
                  </a:moveTo>
                  <a:lnTo>
                    <a:pt x="44196" y="172212"/>
                  </a:lnTo>
                  <a:lnTo>
                    <a:pt x="44196" y="204216"/>
                  </a:lnTo>
                  <a:lnTo>
                    <a:pt x="76200" y="204216"/>
                  </a:lnTo>
                  <a:lnTo>
                    <a:pt x="76200" y="172212"/>
                  </a:lnTo>
                  <a:close/>
                </a:path>
                <a:path w="341629" h="332739">
                  <a:moveTo>
                    <a:pt x="76200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200" y="160020"/>
                  </a:lnTo>
                  <a:lnTo>
                    <a:pt x="76200" y="128016"/>
                  </a:lnTo>
                  <a:close/>
                </a:path>
                <a:path w="341629" h="332739">
                  <a:moveTo>
                    <a:pt x="76200" y="85356"/>
                  </a:moveTo>
                  <a:lnTo>
                    <a:pt x="44196" y="85356"/>
                  </a:lnTo>
                  <a:lnTo>
                    <a:pt x="44196" y="117360"/>
                  </a:lnTo>
                  <a:lnTo>
                    <a:pt x="76200" y="117360"/>
                  </a:lnTo>
                  <a:lnTo>
                    <a:pt x="76200" y="85356"/>
                  </a:lnTo>
                  <a:close/>
                </a:path>
                <a:path w="341629" h="332739">
                  <a:moveTo>
                    <a:pt x="76200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200" y="74676"/>
                  </a:lnTo>
                  <a:lnTo>
                    <a:pt x="76200" y="42672"/>
                  </a:lnTo>
                  <a:close/>
                </a:path>
                <a:path w="341629" h="332739">
                  <a:moveTo>
                    <a:pt x="76200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200" y="32004"/>
                  </a:lnTo>
                  <a:lnTo>
                    <a:pt x="76200" y="0"/>
                  </a:lnTo>
                  <a:close/>
                </a:path>
                <a:path w="341629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1629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1629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1629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1629" h="332739">
                  <a:moveTo>
                    <a:pt x="164579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79" y="332232"/>
                  </a:lnTo>
                  <a:lnTo>
                    <a:pt x="164579" y="300228"/>
                  </a:lnTo>
                  <a:close/>
                </a:path>
                <a:path w="341629" h="332739">
                  <a:moveTo>
                    <a:pt x="164579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79" y="289560"/>
                  </a:lnTo>
                  <a:lnTo>
                    <a:pt x="164579" y="257556"/>
                  </a:lnTo>
                  <a:close/>
                </a:path>
                <a:path w="341629" h="332739">
                  <a:moveTo>
                    <a:pt x="164579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79" y="74676"/>
                  </a:lnTo>
                  <a:lnTo>
                    <a:pt x="164579" y="42672"/>
                  </a:lnTo>
                  <a:close/>
                </a:path>
                <a:path w="341629" h="332739">
                  <a:moveTo>
                    <a:pt x="164579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79" y="32004"/>
                  </a:lnTo>
                  <a:lnTo>
                    <a:pt x="164579" y="0"/>
                  </a:lnTo>
                  <a:close/>
                </a:path>
                <a:path w="341629" h="332739">
                  <a:moveTo>
                    <a:pt x="208788" y="300228"/>
                  </a:moveTo>
                  <a:lnTo>
                    <a:pt x="176784" y="300228"/>
                  </a:lnTo>
                  <a:lnTo>
                    <a:pt x="176784" y="332232"/>
                  </a:lnTo>
                  <a:lnTo>
                    <a:pt x="208788" y="332232"/>
                  </a:lnTo>
                  <a:lnTo>
                    <a:pt x="208788" y="300228"/>
                  </a:lnTo>
                  <a:close/>
                </a:path>
                <a:path w="341629" h="332739">
                  <a:moveTo>
                    <a:pt x="208788" y="257556"/>
                  </a:moveTo>
                  <a:lnTo>
                    <a:pt x="176784" y="257556"/>
                  </a:lnTo>
                  <a:lnTo>
                    <a:pt x="176784" y="289560"/>
                  </a:lnTo>
                  <a:lnTo>
                    <a:pt x="208788" y="289560"/>
                  </a:lnTo>
                  <a:lnTo>
                    <a:pt x="208788" y="257556"/>
                  </a:lnTo>
                  <a:close/>
                </a:path>
                <a:path w="341629" h="332739">
                  <a:moveTo>
                    <a:pt x="208788" y="42672"/>
                  </a:moveTo>
                  <a:lnTo>
                    <a:pt x="176784" y="42672"/>
                  </a:lnTo>
                  <a:lnTo>
                    <a:pt x="176784" y="74676"/>
                  </a:lnTo>
                  <a:lnTo>
                    <a:pt x="208788" y="74676"/>
                  </a:lnTo>
                  <a:lnTo>
                    <a:pt x="208788" y="42672"/>
                  </a:lnTo>
                  <a:close/>
                </a:path>
                <a:path w="341629" h="332739">
                  <a:moveTo>
                    <a:pt x="208788" y="0"/>
                  </a:moveTo>
                  <a:lnTo>
                    <a:pt x="176784" y="0"/>
                  </a:lnTo>
                  <a:lnTo>
                    <a:pt x="176784" y="32004"/>
                  </a:lnTo>
                  <a:lnTo>
                    <a:pt x="208788" y="32004"/>
                  </a:lnTo>
                  <a:lnTo>
                    <a:pt x="208788" y="0"/>
                  </a:lnTo>
                  <a:close/>
                </a:path>
                <a:path w="341629" h="332739">
                  <a:moveTo>
                    <a:pt x="252984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2984" y="332232"/>
                  </a:lnTo>
                  <a:lnTo>
                    <a:pt x="252984" y="300228"/>
                  </a:lnTo>
                  <a:close/>
                </a:path>
                <a:path w="341629" h="332739">
                  <a:moveTo>
                    <a:pt x="252984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2984" y="289560"/>
                  </a:lnTo>
                  <a:lnTo>
                    <a:pt x="252984" y="257556"/>
                  </a:lnTo>
                  <a:close/>
                </a:path>
                <a:path w="341629" h="332739">
                  <a:moveTo>
                    <a:pt x="252984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2984" y="74676"/>
                  </a:lnTo>
                  <a:lnTo>
                    <a:pt x="252984" y="42672"/>
                  </a:lnTo>
                  <a:close/>
                </a:path>
                <a:path w="341629" h="332739">
                  <a:moveTo>
                    <a:pt x="252984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2984" y="32004"/>
                  </a:lnTo>
                  <a:lnTo>
                    <a:pt x="252984" y="0"/>
                  </a:lnTo>
                  <a:close/>
                </a:path>
                <a:path w="341629" h="332739">
                  <a:moveTo>
                    <a:pt x="297180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7180" y="332232"/>
                  </a:lnTo>
                  <a:lnTo>
                    <a:pt x="297180" y="300228"/>
                  </a:lnTo>
                  <a:close/>
                </a:path>
                <a:path w="341629" h="332739">
                  <a:moveTo>
                    <a:pt x="297180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7180" y="289560"/>
                  </a:lnTo>
                  <a:lnTo>
                    <a:pt x="297180" y="257556"/>
                  </a:lnTo>
                  <a:close/>
                </a:path>
                <a:path w="341629" h="332739">
                  <a:moveTo>
                    <a:pt x="297180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7180" y="246888"/>
                  </a:lnTo>
                  <a:lnTo>
                    <a:pt x="297180" y="214884"/>
                  </a:lnTo>
                  <a:close/>
                </a:path>
                <a:path w="341629" h="332739">
                  <a:moveTo>
                    <a:pt x="297180" y="172212"/>
                  </a:moveTo>
                  <a:lnTo>
                    <a:pt x="265176" y="172212"/>
                  </a:lnTo>
                  <a:lnTo>
                    <a:pt x="265176" y="204216"/>
                  </a:lnTo>
                  <a:lnTo>
                    <a:pt x="297180" y="204216"/>
                  </a:lnTo>
                  <a:lnTo>
                    <a:pt x="297180" y="172212"/>
                  </a:lnTo>
                  <a:close/>
                </a:path>
                <a:path w="341629" h="332739">
                  <a:moveTo>
                    <a:pt x="297180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7180" y="160020"/>
                  </a:lnTo>
                  <a:lnTo>
                    <a:pt x="297180" y="128016"/>
                  </a:lnTo>
                  <a:close/>
                </a:path>
                <a:path w="341629" h="332739">
                  <a:moveTo>
                    <a:pt x="297180" y="85356"/>
                  </a:moveTo>
                  <a:lnTo>
                    <a:pt x="265176" y="85356"/>
                  </a:lnTo>
                  <a:lnTo>
                    <a:pt x="265176" y="117360"/>
                  </a:lnTo>
                  <a:lnTo>
                    <a:pt x="297180" y="117360"/>
                  </a:lnTo>
                  <a:lnTo>
                    <a:pt x="297180" y="85356"/>
                  </a:lnTo>
                  <a:close/>
                </a:path>
                <a:path w="341629" h="332739">
                  <a:moveTo>
                    <a:pt x="297180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7180" y="74676"/>
                  </a:lnTo>
                  <a:lnTo>
                    <a:pt x="297180" y="42672"/>
                  </a:lnTo>
                  <a:close/>
                </a:path>
                <a:path w="341629" h="332739">
                  <a:moveTo>
                    <a:pt x="297180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7180" y="32004"/>
                  </a:lnTo>
                  <a:lnTo>
                    <a:pt x="297180" y="0"/>
                  </a:lnTo>
                  <a:close/>
                </a:path>
                <a:path w="341629" h="332739">
                  <a:moveTo>
                    <a:pt x="341363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1363" y="332232"/>
                  </a:lnTo>
                  <a:lnTo>
                    <a:pt x="341363" y="300228"/>
                  </a:lnTo>
                  <a:close/>
                </a:path>
                <a:path w="341629" h="332739">
                  <a:moveTo>
                    <a:pt x="341363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1363" y="289560"/>
                  </a:lnTo>
                  <a:lnTo>
                    <a:pt x="341363" y="257556"/>
                  </a:lnTo>
                  <a:close/>
                </a:path>
                <a:path w="341629" h="332739">
                  <a:moveTo>
                    <a:pt x="341363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1363" y="246888"/>
                  </a:lnTo>
                  <a:lnTo>
                    <a:pt x="341363" y="214884"/>
                  </a:lnTo>
                  <a:close/>
                </a:path>
                <a:path w="341629" h="332739">
                  <a:moveTo>
                    <a:pt x="341363" y="172212"/>
                  </a:moveTo>
                  <a:lnTo>
                    <a:pt x="309372" y="172212"/>
                  </a:lnTo>
                  <a:lnTo>
                    <a:pt x="309372" y="204216"/>
                  </a:lnTo>
                  <a:lnTo>
                    <a:pt x="341363" y="204216"/>
                  </a:lnTo>
                  <a:lnTo>
                    <a:pt x="341363" y="172212"/>
                  </a:lnTo>
                  <a:close/>
                </a:path>
                <a:path w="341629" h="332739">
                  <a:moveTo>
                    <a:pt x="341363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1363" y="160020"/>
                  </a:lnTo>
                  <a:lnTo>
                    <a:pt x="341363" y="128016"/>
                  </a:lnTo>
                  <a:close/>
                </a:path>
                <a:path w="341629" h="332739">
                  <a:moveTo>
                    <a:pt x="341363" y="85356"/>
                  </a:moveTo>
                  <a:lnTo>
                    <a:pt x="309372" y="85356"/>
                  </a:lnTo>
                  <a:lnTo>
                    <a:pt x="309372" y="117360"/>
                  </a:lnTo>
                  <a:lnTo>
                    <a:pt x="341363" y="117360"/>
                  </a:lnTo>
                  <a:lnTo>
                    <a:pt x="341363" y="85356"/>
                  </a:lnTo>
                  <a:close/>
                </a:path>
                <a:path w="341629" h="332739">
                  <a:moveTo>
                    <a:pt x="341363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1363" y="74676"/>
                  </a:lnTo>
                  <a:lnTo>
                    <a:pt x="341363" y="42672"/>
                  </a:lnTo>
                  <a:close/>
                </a:path>
                <a:path w="341629" h="332739">
                  <a:moveTo>
                    <a:pt x="341363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1363" y="32004"/>
                  </a:lnTo>
                  <a:lnTo>
                    <a:pt x="341363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347545" y="2990425"/>
            <a:ext cx="536927" cy="719667"/>
            <a:chOff x="4812791" y="2691383"/>
            <a:chExt cx="483234" cy="647700"/>
          </a:xfrm>
        </p:grpSpPr>
        <p:sp>
          <p:nvSpPr>
            <p:cNvPr id="31" name="object 31"/>
            <p:cNvSpPr/>
            <p:nvPr/>
          </p:nvSpPr>
          <p:spPr>
            <a:xfrm>
              <a:off x="4911851" y="3188207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5" h="147954">
                  <a:moveTo>
                    <a:pt x="0" y="73914"/>
                  </a:moveTo>
                  <a:lnTo>
                    <a:pt x="70865" y="73914"/>
                  </a:lnTo>
                  <a:lnTo>
                    <a:pt x="70865" y="147828"/>
                  </a:lnTo>
                  <a:lnTo>
                    <a:pt x="212598" y="147828"/>
                  </a:lnTo>
                  <a:lnTo>
                    <a:pt x="212598" y="73914"/>
                  </a:lnTo>
                  <a:lnTo>
                    <a:pt x="283463" y="73914"/>
                  </a:lnTo>
                  <a:lnTo>
                    <a:pt x="141732" y="0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828793" y="2707385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451103"/>
                  </a:moveTo>
                  <a:lnTo>
                    <a:pt x="451103" y="451103"/>
                  </a:lnTo>
                  <a:lnTo>
                    <a:pt x="451103" y="0"/>
                  </a:lnTo>
                  <a:lnTo>
                    <a:pt x="0" y="0"/>
                  </a:lnTo>
                  <a:lnTo>
                    <a:pt x="0" y="451103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824984" y="2703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2004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2004" y="292608"/>
                  </a:lnTo>
                  <a:lnTo>
                    <a:pt x="32004" y="164592"/>
                  </a:lnTo>
                  <a:close/>
                </a:path>
                <a:path w="457200" h="457200">
                  <a:moveTo>
                    <a:pt x="292608" y="425196"/>
                  </a:moveTo>
                  <a:lnTo>
                    <a:pt x="164592" y="425196"/>
                  </a:lnTo>
                  <a:lnTo>
                    <a:pt x="164592" y="457200"/>
                  </a:lnTo>
                  <a:lnTo>
                    <a:pt x="292608" y="457200"/>
                  </a:lnTo>
                  <a:lnTo>
                    <a:pt x="292608" y="425196"/>
                  </a:lnTo>
                  <a:close/>
                </a:path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64592" y="32004"/>
                  </a:lnTo>
                  <a:lnTo>
                    <a:pt x="292608" y="32004"/>
                  </a:lnTo>
                  <a:lnTo>
                    <a:pt x="292608" y="0"/>
                  </a:lnTo>
                  <a:close/>
                </a:path>
                <a:path w="457200" h="457200">
                  <a:moveTo>
                    <a:pt x="457187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187" y="292608"/>
                  </a:lnTo>
                  <a:lnTo>
                    <a:pt x="457187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882896" y="2766059"/>
              <a:ext cx="341630" cy="332740"/>
            </a:xfrm>
            <a:custGeom>
              <a:avLst/>
              <a:gdLst/>
              <a:ahLst/>
              <a:cxnLst/>
              <a:rect l="l" t="t" r="r" b="b"/>
              <a:pathLst>
                <a:path w="341629" h="332739">
                  <a:moveTo>
                    <a:pt x="32004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2004" y="332232"/>
                  </a:lnTo>
                  <a:lnTo>
                    <a:pt x="32004" y="300228"/>
                  </a:lnTo>
                  <a:close/>
                </a:path>
                <a:path w="341629" h="332739">
                  <a:moveTo>
                    <a:pt x="32004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2004" y="289560"/>
                  </a:lnTo>
                  <a:lnTo>
                    <a:pt x="32004" y="257556"/>
                  </a:lnTo>
                  <a:close/>
                </a:path>
                <a:path w="341629" h="332739">
                  <a:moveTo>
                    <a:pt x="32004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2004" y="246888"/>
                  </a:lnTo>
                  <a:lnTo>
                    <a:pt x="32004" y="214884"/>
                  </a:lnTo>
                  <a:close/>
                </a:path>
                <a:path w="341629" h="332739">
                  <a:moveTo>
                    <a:pt x="32004" y="172212"/>
                  </a:moveTo>
                  <a:lnTo>
                    <a:pt x="0" y="172212"/>
                  </a:lnTo>
                  <a:lnTo>
                    <a:pt x="0" y="204216"/>
                  </a:lnTo>
                  <a:lnTo>
                    <a:pt x="32004" y="204216"/>
                  </a:lnTo>
                  <a:lnTo>
                    <a:pt x="32004" y="172212"/>
                  </a:lnTo>
                  <a:close/>
                </a:path>
                <a:path w="341629" h="332739">
                  <a:moveTo>
                    <a:pt x="32004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2004" y="160020"/>
                  </a:lnTo>
                  <a:lnTo>
                    <a:pt x="32004" y="128016"/>
                  </a:lnTo>
                  <a:close/>
                </a:path>
                <a:path w="341629" h="332739">
                  <a:moveTo>
                    <a:pt x="32004" y="85356"/>
                  </a:moveTo>
                  <a:lnTo>
                    <a:pt x="0" y="85356"/>
                  </a:lnTo>
                  <a:lnTo>
                    <a:pt x="0" y="117360"/>
                  </a:lnTo>
                  <a:lnTo>
                    <a:pt x="32004" y="117360"/>
                  </a:lnTo>
                  <a:lnTo>
                    <a:pt x="32004" y="85356"/>
                  </a:lnTo>
                  <a:close/>
                </a:path>
                <a:path w="341629" h="332739">
                  <a:moveTo>
                    <a:pt x="32004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2004" y="74676"/>
                  </a:lnTo>
                  <a:lnTo>
                    <a:pt x="32004" y="42672"/>
                  </a:lnTo>
                  <a:close/>
                </a:path>
                <a:path w="341629" h="332739">
                  <a:moveTo>
                    <a:pt x="32004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2004" y="32004"/>
                  </a:lnTo>
                  <a:lnTo>
                    <a:pt x="32004" y="0"/>
                  </a:lnTo>
                  <a:close/>
                </a:path>
                <a:path w="341629" h="332739">
                  <a:moveTo>
                    <a:pt x="76187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187" y="332232"/>
                  </a:lnTo>
                  <a:lnTo>
                    <a:pt x="76187" y="300228"/>
                  </a:lnTo>
                  <a:close/>
                </a:path>
                <a:path w="341629" h="332739">
                  <a:moveTo>
                    <a:pt x="76187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187" y="289560"/>
                  </a:lnTo>
                  <a:lnTo>
                    <a:pt x="76187" y="257556"/>
                  </a:lnTo>
                  <a:close/>
                </a:path>
                <a:path w="341629" h="332739">
                  <a:moveTo>
                    <a:pt x="76187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187" y="246888"/>
                  </a:lnTo>
                  <a:lnTo>
                    <a:pt x="76187" y="214884"/>
                  </a:lnTo>
                  <a:close/>
                </a:path>
                <a:path w="341629" h="332739">
                  <a:moveTo>
                    <a:pt x="76187" y="172212"/>
                  </a:moveTo>
                  <a:lnTo>
                    <a:pt x="44196" y="172212"/>
                  </a:lnTo>
                  <a:lnTo>
                    <a:pt x="44196" y="204216"/>
                  </a:lnTo>
                  <a:lnTo>
                    <a:pt x="76187" y="204216"/>
                  </a:lnTo>
                  <a:lnTo>
                    <a:pt x="76187" y="172212"/>
                  </a:lnTo>
                  <a:close/>
                </a:path>
                <a:path w="341629" h="332739">
                  <a:moveTo>
                    <a:pt x="76187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187" y="160020"/>
                  </a:lnTo>
                  <a:lnTo>
                    <a:pt x="76187" y="128016"/>
                  </a:lnTo>
                  <a:close/>
                </a:path>
                <a:path w="341629" h="332739">
                  <a:moveTo>
                    <a:pt x="76187" y="85356"/>
                  </a:moveTo>
                  <a:lnTo>
                    <a:pt x="44196" y="85356"/>
                  </a:lnTo>
                  <a:lnTo>
                    <a:pt x="44196" y="117360"/>
                  </a:lnTo>
                  <a:lnTo>
                    <a:pt x="76187" y="117360"/>
                  </a:lnTo>
                  <a:lnTo>
                    <a:pt x="76187" y="85356"/>
                  </a:lnTo>
                  <a:close/>
                </a:path>
                <a:path w="341629" h="332739">
                  <a:moveTo>
                    <a:pt x="76187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187" y="74676"/>
                  </a:lnTo>
                  <a:lnTo>
                    <a:pt x="76187" y="42672"/>
                  </a:lnTo>
                  <a:close/>
                </a:path>
                <a:path w="341629" h="332739">
                  <a:moveTo>
                    <a:pt x="76187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187" y="32004"/>
                  </a:lnTo>
                  <a:lnTo>
                    <a:pt x="76187" y="0"/>
                  </a:lnTo>
                  <a:close/>
                </a:path>
                <a:path w="341629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1629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1629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1629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1629" h="332739">
                  <a:moveTo>
                    <a:pt x="164592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92" y="332232"/>
                  </a:lnTo>
                  <a:lnTo>
                    <a:pt x="164592" y="300228"/>
                  </a:lnTo>
                  <a:close/>
                </a:path>
                <a:path w="341629" h="332739">
                  <a:moveTo>
                    <a:pt x="164592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92" y="289560"/>
                  </a:lnTo>
                  <a:lnTo>
                    <a:pt x="164592" y="257556"/>
                  </a:lnTo>
                  <a:close/>
                </a:path>
                <a:path w="341629" h="332739">
                  <a:moveTo>
                    <a:pt x="164592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92" y="74676"/>
                  </a:lnTo>
                  <a:lnTo>
                    <a:pt x="164592" y="42672"/>
                  </a:lnTo>
                  <a:close/>
                </a:path>
                <a:path w="341629" h="332739">
                  <a:moveTo>
                    <a:pt x="164592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92" y="32004"/>
                  </a:lnTo>
                  <a:lnTo>
                    <a:pt x="164592" y="0"/>
                  </a:lnTo>
                  <a:close/>
                </a:path>
                <a:path w="341629" h="332739">
                  <a:moveTo>
                    <a:pt x="208775" y="300228"/>
                  </a:moveTo>
                  <a:lnTo>
                    <a:pt x="176784" y="300228"/>
                  </a:lnTo>
                  <a:lnTo>
                    <a:pt x="176784" y="332232"/>
                  </a:lnTo>
                  <a:lnTo>
                    <a:pt x="208775" y="332232"/>
                  </a:lnTo>
                  <a:lnTo>
                    <a:pt x="208775" y="300228"/>
                  </a:lnTo>
                  <a:close/>
                </a:path>
                <a:path w="341629" h="332739">
                  <a:moveTo>
                    <a:pt x="208775" y="257556"/>
                  </a:moveTo>
                  <a:lnTo>
                    <a:pt x="176784" y="257556"/>
                  </a:lnTo>
                  <a:lnTo>
                    <a:pt x="176784" y="289560"/>
                  </a:lnTo>
                  <a:lnTo>
                    <a:pt x="208775" y="289560"/>
                  </a:lnTo>
                  <a:lnTo>
                    <a:pt x="208775" y="257556"/>
                  </a:lnTo>
                  <a:close/>
                </a:path>
                <a:path w="341629" h="332739">
                  <a:moveTo>
                    <a:pt x="208775" y="42672"/>
                  </a:moveTo>
                  <a:lnTo>
                    <a:pt x="176784" y="42672"/>
                  </a:lnTo>
                  <a:lnTo>
                    <a:pt x="176784" y="74676"/>
                  </a:lnTo>
                  <a:lnTo>
                    <a:pt x="208775" y="74676"/>
                  </a:lnTo>
                  <a:lnTo>
                    <a:pt x="208775" y="42672"/>
                  </a:lnTo>
                  <a:close/>
                </a:path>
                <a:path w="341629" h="332739">
                  <a:moveTo>
                    <a:pt x="208775" y="0"/>
                  </a:moveTo>
                  <a:lnTo>
                    <a:pt x="176784" y="0"/>
                  </a:lnTo>
                  <a:lnTo>
                    <a:pt x="176784" y="32004"/>
                  </a:lnTo>
                  <a:lnTo>
                    <a:pt x="208775" y="32004"/>
                  </a:lnTo>
                  <a:lnTo>
                    <a:pt x="208775" y="0"/>
                  </a:lnTo>
                  <a:close/>
                </a:path>
                <a:path w="341629" h="332739">
                  <a:moveTo>
                    <a:pt x="252984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2984" y="332232"/>
                  </a:lnTo>
                  <a:lnTo>
                    <a:pt x="252984" y="300228"/>
                  </a:lnTo>
                  <a:close/>
                </a:path>
                <a:path w="341629" h="332739">
                  <a:moveTo>
                    <a:pt x="252984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2984" y="289560"/>
                  </a:lnTo>
                  <a:lnTo>
                    <a:pt x="252984" y="257556"/>
                  </a:lnTo>
                  <a:close/>
                </a:path>
                <a:path w="341629" h="332739">
                  <a:moveTo>
                    <a:pt x="252984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2984" y="74676"/>
                  </a:lnTo>
                  <a:lnTo>
                    <a:pt x="252984" y="42672"/>
                  </a:lnTo>
                  <a:close/>
                </a:path>
                <a:path w="341629" h="332739">
                  <a:moveTo>
                    <a:pt x="252984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2984" y="32004"/>
                  </a:lnTo>
                  <a:lnTo>
                    <a:pt x="252984" y="0"/>
                  </a:lnTo>
                  <a:close/>
                </a:path>
                <a:path w="341629" h="332739">
                  <a:moveTo>
                    <a:pt x="297180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7180" y="332232"/>
                  </a:lnTo>
                  <a:lnTo>
                    <a:pt x="297180" y="300228"/>
                  </a:lnTo>
                  <a:close/>
                </a:path>
                <a:path w="341629" h="332739">
                  <a:moveTo>
                    <a:pt x="297180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7180" y="289560"/>
                  </a:lnTo>
                  <a:lnTo>
                    <a:pt x="297180" y="257556"/>
                  </a:lnTo>
                  <a:close/>
                </a:path>
                <a:path w="341629" h="332739">
                  <a:moveTo>
                    <a:pt x="297180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7180" y="246888"/>
                  </a:lnTo>
                  <a:lnTo>
                    <a:pt x="297180" y="214884"/>
                  </a:lnTo>
                  <a:close/>
                </a:path>
                <a:path w="341629" h="332739">
                  <a:moveTo>
                    <a:pt x="297180" y="172212"/>
                  </a:moveTo>
                  <a:lnTo>
                    <a:pt x="265176" y="172212"/>
                  </a:lnTo>
                  <a:lnTo>
                    <a:pt x="265176" y="204216"/>
                  </a:lnTo>
                  <a:lnTo>
                    <a:pt x="297180" y="204216"/>
                  </a:lnTo>
                  <a:lnTo>
                    <a:pt x="297180" y="172212"/>
                  </a:lnTo>
                  <a:close/>
                </a:path>
                <a:path w="341629" h="332739">
                  <a:moveTo>
                    <a:pt x="297180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7180" y="160020"/>
                  </a:lnTo>
                  <a:lnTo>
                    <a:pt x="297180" y="128016"/>
                  </a:lnTo>
                  <a:close/>
                </a:path>
                <a:path w="341629" h="332739">
                  <a:moveTo>
                    <a:pt x="297180" y="85356"/>
                  </a:moveTo>
                  <a:lnTo>
                    <a:pt x="265176" y="85356"/>
                  </a:lnTo>
                  <a:lnTo>
                    <a:pt x="265176" y="117360"/>
                  </a:lnTo>
                  <a:lnTo>
                    <a:pt x="297180" y="117360"/>
                  </a:lnTo>
                  <a:lnTo>
                    <a:pt x="297180" y="85356"/>
                  </a:lnTo>
                  <a:close/>
                </a:path>
                <a:path w="341629" h="332739">
                  <a:moveTo>
                    <a:pt x="297180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7180" y="74676"/>
                  </a:lnTo>
                  <a:lnTo>
                    <a:pt x="297180" y="42672"/>
                  </a:lnTo>
                  <a:close/>
                </a:path>
                <a:path w="341629" h="332739">
                  <a:moveTo>
                    <a:pt x="297180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7180" y="32004"/>
                  </a:lnTo>
                  <a:lnTo>
                    <a:pt x="297180" y="0"/>
                  </a:lnTo>
                  <a:close/>
                </a:path>
                <a:path w="341629" h="332739">
                  <a:moveTo>
                    <a:pt x="341363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1363" y="332232"/>
                  </a:lnTo>
                  <a:lnTo>
                    <a:pt x="341363" y="300228"/>
                  </a:lnTo>
                  <a:close/>
                </a:path>
                <a:path w="341629" h="332739">
                  <a:moveTo>
                    <a:pt x="341363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1363" y="289560"/>
                  </a:lnTo>
                  <a:lnTo>
                    <a:pt x="341363" y="257556"/>
                  </a:lnTo>
                  <a:close/>
                </a:path>
                <a:path w="341629" h="332739">
                  <a:moveTo>
                    <a:pt x="341363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1363" y="246888"/>
                  </a:lnTo>
                  <a:lnTo>
                    <a:pt x="341363" y="214884"/>
                  </a:lnTo>
                  <a:close/>
                </a:path>
                <a:path w="341629" h="332739">
                  <a:moveTo>
                    <a:pt x="341363" y="172212"/>
                  </a:moveTo>
                  <a:lnTo>
                    <a:pt x="309372" y="172212"/>
                  </a:lnTo>
                  <a:lnTo>
                    <a:pt x="309372" y="204216"/>
                  </a:lnTo>
                  <a:lnTo>
                    <a:pt x="341363" y="204216"/>
                  </a:lnTo>
                  <a:lnTo>
                    <a:pt x="341363" y="172212"/>
                  </a:lnTo>
                  <a:close/>
                </a:path>
                <a:path w="341629" h="332739">
                  <a:moveTo>
                    <a:pt x="341363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1363" y="160020"/>
                  </a:lnTo>
                  <a:lnTo>
                    <a:pt x="341363" y="128016"/>
                  </a:lnTo>
                  <a:close/>
                </a:path>
                <a:path w="341629" h="332739">
                  <a:moveTo>
                    <a:pt x="341363" y="85356"/>
                  </a:moveTo>
                  <a:lnTo>
                    <a:pt x="309372" y="85356"/>
                  </a:lnTo>
                  <a:lnTo>
                    <a:pt x="309372" y="117360"/>
                  </a:lnTo>
                  <a:lnTo>
                    <a:pt x="341363" y="117360"/>
                  </a:lnTo>
                  <a:lnTo>
                    <a:pt x="341363" y="85356"/>
                  </a:lnTo>
                  <a:close/>
                </a:path>
                <a:path w="341629" h="332739">
                  <a:moveTo>
                    <a:pt x="341363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1363" y="74676"/>
                  </a:lnTo>
                  <a:lnTo>
                    <a:pt x="341363" y="42672"/>
                  </a:lnTo>
                  <a:close/>
                </a:path>
                <a:path w="341629" h="332739">
                  <a:moveTo>
                    <a:pt x="341363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1363" y="32004"/>
                  </a:lnTo>
                  <a:lnTo>
                    <a:pt x="341363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231467" y="2990425"/>
            <a:ext cx="535517" cy="719667"/>
            <a:chOff x="5608320" y="2691383"/>
            <a:chExt cx="481965" cy="647700"/>
          </a:xfrm>
        </p:grpSpPr>
        <p:sp>
          <p:nvSpPr>
            <p:cNvPr id="36" name="object 36"/>
            <p:cNvSpPr/>
            <p:nvPr/>
          </p:nvSpPr>
          <p:spPr>
            <a:xfrm>
              <a:off x="5707380" y="3188207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5" h="147954">
                  <a:moveTo>
                    <a:pt x="0" y="73914"/>
                  </a:moveTo>
                  <a:lnTo>
                    <a:pt x="70866" y="73914"/>
                  </a:lnTo>
                  <a:lnTo>
                    <a:pt x="70866" y="147828"/>
                  </a:lnTo>
                  <a:lnTo>
                    <a:pt x="212598" y="147828"/>
                  </a:lnTo>
                  <a:lnTo>
                    <a:pt x="212598" y="73914"/>
                  </a:lnTo>
                  <a:lnTo>
                    <a:pt x="283464" y="73914"/>
                  </a:lnTo>
                  <a:lnTo>
                    <a:pt x="141732" y="0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624322" y="2707385"/>
              <a:ext cx="449580" cy="451484"/>
            </a:xfrm>
            <a:custGeom>
              <a:avLst/>
              <a:gdLst/>
              <a:ahLst/>
              <a:cxnLst/>
              <a:rect l="l" t="t" r="r" b="b"/>
              <a:pathLst>
                <a:path w="449579" h="451485">
                  <a:moveTo>
                    <a:pt x="0" y="451103"/>
                  </a:moveTo>
                  <a:lnTo>
                    <a:pt x="449579" y="451103"/>
                  </a:lnTo>
                  <a:lnTo>
                    <a:pt x="449579" y="0"/>
                  </a:lnTo>
                  <a:lnTo>
                    <a:pt x="0" y="0"/>
                  </a:lnTo>
                  <a:lnTo>
                    <a:pt x="0" y="451103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620512" y="2703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2004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2004" y="292608"/>
                  </a:lnTo>
                  <a:lnTo>
                    <a:pt x="32004" y="164592"/>
                  </a:lnTo>
                  <a:close/>
                </a:path>
                <a:path w="457200" h="457200">
                  <a:moveTo>
                    <a:pt x="292595" y="425196"/>
                  </a:moveTo>
                  <a:lnTo>
                    <a:pt x="163068" y="425196"/>
                  </a:lnTo>
                  <a:lnTo>
                    <a:pt x="163068" y="457200"/>
                  </a:lnTo>
                  <a:lnTo>
                    <a:pt x="292595" y="457200"/>
                  </a:lnTo>
                  <a:lnTo>
                    <a:pt x="292595" y="425196"/>
                  </a:lnTo>
                  <a:close/>
                </a:path>
                <a:path w="457200" h="457200">
                  <a:moveTo>
                    <a:pt x="292595" y="0"/>
                  </a:moveTo>
                  <a:lnTo>
                    <a:pt x="163068" y="0"/>
                  </a:lnTo>
                  <a:lnTo>
                    <a:pt x="163068" y="32004"/>
                  </a:lnTo>
                  <a:lnTo>
                    <a:pt x="292595" y="32004"/>
                  </a:lnTo>
                  <a:lnTo>
                    <a:pt x="292595" y="0"/>
                  </a:lnTo>
                  <a:close/>
                </a:path>
                <a:path w="457200" h="457200">
                  <a:moveTo>
                    <a:pt x="457200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200" y="292608"/>
                  </a:lnTo>
                  <a:lnTo>
                    <a:pt x="457200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676900" y="2766059"/>
              <a:ext cx="342900" cy="332740"/>
            </a:xfrm>
            <a:custGeom>
              <a:avLst/>
              <a:gdLst/>
              <a:ahLst/>
              <a:cxnLst/>
              <a:rect l="l" t="t" r="r" b="b"/>
              <a:pathLst>
                <a:path w="342900" h="332739">
                  <a:moveTo>
                    <a:pt x="33528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3528" y="332232"/>
                  </a:lnTo>
                  <a:lnTo>
                    <a:pt x="33528" y="300228"/>
                  </a:lnTo>
                  <a:close/>
                </a:path>
                <a:path w="342900" h="332739">
                  <a:moveTo>
                    <a:pt x="33528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3528" y="289560"/>
                  </a:lnTo>
                  <a:lnTo>
                    <a:pt x="33528" y="257556"/>
                  </a:lnTo>
                  <a:close/>
                </a:path>
                <a:path w="342900" h="332739">
                  <a:moveTo>
                    <a:pt x="33528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3528" y="246888"/>
                  </a:lnTo>
                  <a:lnTo>
                    <a:pt x="33528" y="214884"/>
                  </a:lnTo>
                  <a:close/>
                </a:path>
                <a:path w="342900" h="332739">
                  <a:moveTo>
                    <a:pt x="33528" y="172212"/>
                  </a:moveTo>
                  <a:lnTo>
                    <a:pt x="0" y="172212"/>
                  </a:lnTo>
                  <a:lnTo>
                    <a:pt x="0" y="204216"/>
                  </a:lnTo>
                  <a:lnTo>
                    <a:pt x="33528" y="204216"/>
                  </a:lnTo>
                  <a:lnTo>
                    <a:pt x="33528" y="172212"/>
                  </a:lnTo>
                  <a:close/>
                </a:path>
                <a:path w="342900" h="332739">
                  <a:moveTo>
                    <a:pt x="33528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3528" y="160020"/>
                  </a:lnTo>
                  <a:lnTo>
                    <a:pt x="33528" y="128016"/>
                  </a:lnTo>
                  <a:close/>
                </a:path>
                <a:path w="342900" h="332739">
                  <a:moveTo>
                    <a:pt x="33528" y="85356"/>
                  </a:moveTo>
                  <a:lnTo>
                    <a:pt x="0" y="85356"/>
                  </a:lnTo>
                  <a:lnTo>
                    <a:pt x="0" y="117360"/>
                  </a:lnTo>
                  <a:lnTo>
                    <a:pt x="33528" y="117360"/>
                  </a:lnTo>
                  <a:lnTo>
                    <a:pt x="33528" y="85356"/>
                  </a:lnTo>
                  <a:close/>
                </a:path>
                <a:path w="342900" h="332739">
                  <a:moveTo>
                    <a:pt x="33528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3528" y="74676"/>
                  </a:lnTo>
                  <a:lnTo>
                    <a:pt x="33528" y="42672"/>
                  </a:lnTo>
                  <a:close/>
                </a:path>
                <a:path w="342900" h="332739">
                  <a:moveTo>
                    <a:pt x="3352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3528" y="32004"/>
                  </a:lnTo>
                  <a:lnTo>
                    <a:pt x="33528" y="0"/>
                  </a:lnTo>
                  <a:close/>
                </a:path>
                <a:path w="342900" h="332739">
                  <a:moveTo>
                    <a:pt x="77724" y="300228"/>
                  </a:moveTo>
                  <a:lnTo>
                    <a:pt x="45720" y="300228"/>
                  </a:lnTo>
                  <a:lnTo>
                    <a:pt x="45720" y="332232"/>
                  </a:lnTo>
                  <a:lnTo>
                    <a:pt x="77724" y="332232"/>
                  </a:lnTo>
                  <a:lnTo>
                    <a:pt x="77724" y="300228"/>
                  </a:lnTo>
                  <a:close/>
                </a:path>
                <a:path w="342900" h="332739">
                  <a:moveTo>
                    <a:pt x="77724" y="257556"/>
                  </a:moveTo>
                  <a:lnTo>
                    <a:pt x="45720" y="257556"/>
                  </a:lnTo>
                  <a:lnTo>
                    <a:pt x="45720" y="289560"/>
                  </a:lnTo>
                  <a:lnTo>
                    <a:pt x="77724" y="289560"/>
                  </a:lnTo>
                  <a:lnTo>
                    <a:pt x="77724" y="257556"/>
                  </a:lnTo>
                  <a:close/>
                </a:path>
                <a:path w="342900" h="332739">
                  <a:moveTo>
                    <a:pt x="77724" y="214884"/>
                  </a:moveTo>
                  <a:lnTo>
                    <a:pt x="45720" y="214884"/>
                  </a:lnTo>
                  <a:lnTo>
                    <a:pt x="45720" y="246888"/>
                  </a:lnTo>
                  <a:lnTo>
                    <a:pt x="77724" y="246888"/>
                  </a:lnTo>
                  <a:lnTo>
                    <a:pt x="77724" y="214884"/>
                  </a:lnTo>
                  <a:close/>
                </a:path>
                <a:path w="342900" h="332739">
                  <a:moveTo>
                    <a:pt x="77724" y="172212"/>
                  </a:moveTo>
                  <a:lnTo>
                    <a:pt x="45720" y="172212"/>
                  </a:lnTo>
                  <a:lnTo>
                    <a:pt x="45720" y="204216"/>
                  </a:lnTo>
                  <a:lnTo>
                    <a:pt x="77724" y="204216"/>
                  </a:lnTo>
                  <a:lnTo>
                    <a:pt x="77724" y="172212"/>
                  </a:lnTo>
                  <a:close/>
                </a:path>
                <a:path w="342900" h="332739">
                  <a:moveTo>
                    <a:pt x="77724" y="128016"/>
                  </a:moveTo>
                  <a:lnTo>
                    <a:pt x="45720" y="128016"/>
                  </a:lnTo>
                  <a:lnTo>
                    <a:pt x="45720" y="160020"/>
                  </a:lnTo>
                  <a:lnTo>
                    <a:pt x="77724" y="160020"/>
                  </a:lnTo>
                  <a:lnTo>
                    <a:pt x="77724" y="128016"/>
                  </a:lnTo>
                  <a:close/>
                </a:path>
                <a:path w="342900" h="332739">
                  <a:moveTo>
                    <a:pt x="77724" y="85356"/>
                  </a:moveTo>
                  <a:lnTo>
                    <a:pt x="45720" y="85356"/>
                  </a:lnTo>
                  <a:lnTo>
                    <a:pt x="45720" y="117360"/>
                  </a:lnTo>
                  <a:lnTo>
                    <a:pt x="77724" y="117360"/>
                  </a:lnTo>
                  <a:lnTo>
                    <a:pt x="77724" y="85356"/>
                  </a:lnTo>
                  <a:close/>
                </a:path>
                <a:path w="342900" h="332739">
                  <a:moveTo>
                    <a:pt x="77724" y="42672"/>
                  </a:moveTo>
                  <a:lnTo>
                    <a:pt x="45720" y="42672"/>
                  </a:lnTo>
                  <a:lnTo>
                    <a:pt x="45720" y="74676"/>
                  </a:lnTo>
                  <a:lnTo>
                    <a:pt x="77724" y="74676"/>
                  </a:lnTo>
                  <a:lnTo>
                    <a:pt x="77724" y="42672"/>
                  </a:lnTo>
                  <a:close/>
                </a:path>
                <a:path w="342900" h="332739">
                  <a:moveTo>
                    <a:pt x="77724" y="0"/>
                  </a:moveTo>
                  <a:lnTo>
                    <a:pt x="45720" y="0"/>
                  </a:lnTo>
                  <a:lnTo>
                    <a:pt x="45720" y="32004"/>
                  </a:lnTo>
                  <a:lnTo>
                    <a:pt x="77724" y="32004"/>
                  </a:lnTo>
                  <a:lnTo>
                    <a:pt x="77724" y="0"/>
                  </a:lnTo>
                  <a:close/>
                </a:path>
                <a:path w="342900" h="332739">
                  <a:moveTo>
                    <a:pt x="121907" y="300228"/>
                  </a:moveTo>
                  <a:lnTo>
                    <a:pt x="89916" y="300228"/>
                  </a:lnTo>
                  <a:lnTo>
                    <a:pt x="89916" y="332232"/>
                  </a:lnTo>
                  <a:lnTo>
                    <a:pt x="121907" y="332232"/>
                  </a:lnTo>
                  <a:lnTo>
                    <a:pt x="121907" y="300228"/>
                  </a:lnTo>
                  <a:close/>
                </a:path>
                <a:path w="342900" h="332739">
                  <a:moveTo>
                    <a:pt x="121907" y="257556"/>
                  </a:moveTo>
                  <a:lnTo>
                    <a:pt x="89916" y="257556"/>
                  </a:lnTo>
                  <a:lnTo>
                    <a:pt x="89916" y="289560"/>
                  </a:lnTo>
                  <a:lnTo>
                    <a:pt x="121907" y="289560"/>
                  </a:lnTo>
                  <a:lnTo>
                    <a:pt x="121907" y="257556"/>
                  </a:lnTo>
                  <a:close/>
                </a:path>
                <a:path w="342900" h="332739">
                  <a:moveTo>
                    <a:pt x="121907" y="42672"/>
                  </a:moveTo>
                  <a:lnTo>
                    <a:pt x="89916" y="42672"/>
                  </a:lnTo>
                  <a:lnTo>
                    <a:pt x="89916" y="74676"/>
                  </a:lnTo>
                  <a:lnTo>
                    <a:pt x="121907" y="74676"/>
                  </a:lnTo>
                  <a:lnTo>
                    <a:pt x="121907" y="42672"/>
                  </a:lnTo>
                  <a:close/>
                </a:path>
                <a:path w="342900" h="332739">
                  <a:moveTo>
                    <a:pt x="121907" y="0"/>
                  </a:moveTo>
                  <a:lnTo>
                    <a:pt x="89916" y="0"/>
                  </a:lnTo>
                  <a:lnTo>
                    <a:pt x="89916" y="32004"/>
                  </a:lnTo>
                  <a:lnTo>
                    <a:pt x="121907" y="32004"/>
                  </a:lnTo>
                  <a:lnTo>
                    <a:pt x="121907" y="0"/>
                  </a:lnTo>
                  <a:close/>
                </a:path>
                <a:path w="342900" h="332739">
                  <a:moveTo>
                    <a:pt x="166116" y="300228"/>
                  </a:moveTo>
                  <a:lnTo>
                    <a:pt x="134112" y="300228"/>
                  </a:lnTo>
                  <a:lnTo>
                    <a:pt x="134112" y="332232"/>
                  </a:lnTo>
                  <a:lnTo>
                    <a:pt x="166116" y="332232"/>
                  </a:lnTo>
                  <a:lnTo>
                    <a:pt x="166116" y="300228"/>
                  </a:lnTo>
                  <a:close/>
                </a:path>
                <a:path w="342900" h="332739">
                  <a:moveTo>
                    <a:pt x="166116" y="257556"/>
                  </a:moveTo>
                  <a:lnTo>
                    <a:pt x="134112" y="257556"/>
                  </a:lnTo>
                  <a:lnTo>
                    <a:pt x="134112" y="289560"/>
                  </a:lnTo>
                  <a:lnTo>
                    <a:pt x="166116" y="289560"/>
                  </a:lnTo>
                  <a:lnTo>
                    <a:pt x="166116" y="257556"/>
                  </a:lnTo>
                  <a:close/>
                </a:path>
                <a:path w="342900" h="332739">
                  <a:moveTo>
                    <a:pt x="166116" y="42672"/>
                  </a:moveTo>
                  <a:lnTo>
                    <a:pt x="134112" y="42672"/>
                  </a:lnTo>
                  <a:lnTo>
                    <a:pt x="134112" y="74676"/>
                  </a:lnTo>
                  <a:lnTo>
                    <a:pt x="166116" y="74676"/>
                  </a:lnTo>
                  <a:lnTo>
                    <a:pt x="166116" y="42672"/>
                  </a:lnTo>
                  <a:close/>
                </a:path>
                <a:path w="342900" h="332739">
                  <a:moveTo>
                    <a:pt x="166116" y="0"/>
                  </a:moveTo>
                  <a:lnTo>
                    <a:pt x="134112" y="0"/>
                  </a:lnTo>
                  <a:lnTo>
                    <a:pt x="134112" y="32004"/>
                  </a:lnTo>
                  <a:lnTo>
                    <a:pt x="166116" y="32004"/>
                  </a:lnTo>
                  <a:lnTo>
                    <a:pt x="166116" y="0"/>
                  </a:lnTo>
                  <a:close/>
                </a:path>
                <a:path w="342900" h="332739">
                  <a:moveTo>
                    <a:pt x="210312" y="300228"/>
                  </a:moveTo>
                  <a:lnTo>
                    <a:pt x="178308" y="300228"/>
                  </a:lnTo>
                  <a:lnTo>
                    <a:pt x="178308" y="332232"/>
                  </a:lnTo>
                  <a:lnTo>
                    <a:pt x="210312" y="332232"/>
                  </a:lnTo>
                  <a:lnTo>
                    <a:pt x="210312" y="300228"/>
                  </a:lnTo>
                  <a:close/>
                </a:path>
                <a:path w="342900" h="332739">
                  <a:moveTo>
                    <a:pt x="210312" y="257556"/>
                  </a:moveTo>
                  <a:lnTo>
                    <a:pt x="178308" y="257556"/>
                  </a:lnTo>
                  <a:lnTo>
                    <a:pt x="178308" y="289560"/>
                  </a:lnTo>
                  <a:lnTo>
                    <a:pt x="210312" y="289560"/>
                  </a:lnTo>
                  <a:lnTo>
                    <a:pt x="210312" y="257556"/>
                  </a:lnTo>
                  <a:close/>
                </a:path>
                <a:path w="342900" h="332739">
                  <a:moveTo>
                    <a:pt x="210312" y="42672"/>
                  </a:moveTo>
                  <a:lnTo>
                    <a:pt x="178308" y="42672"/>
                  </a:lnTo>
                  <a:lnTo>
                    <a:pt x="178308" y="74676"/>
                  </a:lnTo>
                  <a:lnTo>
                    <a:pt x="210312" y="74676"/>
                  </a:lnTo>
                  <a:lnTo>
                    <a:pt x="210312" y="42672"/>
                  </a:lnTo>
                  <a:close/>
                </a:path>
                <a:path w="342900" h="332739">
                  <a:moveTo>
                    <a:pt x="210312" y="0"/>
                  </a:moveTo>
                  <a:lnTo>
                    <a:pt x="178308" y="0"/>
                  </a:lnTo>
                  <a:lnTo>
                    <a:pt x="178308" y="32004"/>
                  </a:lnTo>
                  <a:lnTo>
                    <a:pt x="210312" y="32004"/>
                  </a:lnTo>
                  <a:lnTo>
                    <a:pt x="210312" y="0"/>
                  </a:lnTo>
                  <a:close/>
                </a:path>
                <a:path w="342900" h="332739">
                  <a:moveTo>
                    <a:pt x="254495" y="300228"/>
                  </a:moveTo>
                  <a:lnTo>
                    <a:pt x="222504" y="300228"/>
                  </a:lnTo>
                  <a:lnTo>
                    <a:pt x="222504" y="332232"/>
                  </a:lnTo>
                  <a:lnTo>
                    <a:pt x="254495" y="332232"/>
                  </a:lnTo>
                  <a:lnTo>
                    <a:pt x="254495" y="300228"/>
                  </a:lnTo>
                  <a:close/>
                </a:path>
                <a:path w="342900" h="332739">
                  <a:moveTo>
                    <a:pt x="254495" y="257556"/>
                  </a:moveTo>
                  <a:lnTo>
                    <a:pt x="222504" y="257556"/>
                  </a:lnTo>
                  <a:lnTo>
                    <a:pt x="222504" y="289560"/>
                  </a:lnTo>
                  <a:lnTo>
                    <a:pt x="254495" y="289560"/>
                  </a:lnTo>
                  <a:lnTo>
                    <a:pt x="254495" y="257556"/>
                  </a:lnTo>
                  <a:close/>
                </a:path>
                <a:path w="342900" h="332739">
                  <a:moveTo>
                    <a:pt x="254495" y="42672"/>
                  </a:moveTo>
                  <a:lnTo>
                    <a:pt x="222504" y="42672"/>
                  </a:lnTo>
                  <a:lnTo>
                    <a:pt x="222504" y="74676"/>
                  </a:lnTo>
                  <a:lnTo>
                    <a:pt x="254495" y="74676"/>
                  </a:lnTo>
                  <a:lnTo>
                    <a:pt x="254495" y="42672"/>
                  </a:lnTo>
                  <a:close/>
                </a:path>
                <a:path w="342900" h="332739">
                  <a:moveTo>
                    <a:pt x="254495" y="0"/>
                  </a:moveTo>
                  <a:lnTo>
                    <a:pt x="222504" y="0"/>
                  </a:lnTo>
                  <a:lnTo>
                    <a:pt x="222504" y="32004"/>
                  </a:lnTo>
                  <a:lnTo>
                    <a:pt x="254495" y="32004"/>
                  </a:lnTo>
                  <a:lnTo>
                    <a:pt x="254495" y="0"/>
                  </a:lnTo>
                  <a:close/>
                </a:path>
                <a:path w="342900" h="332739">
                  <a:moveTo>
                    <a:pt x="298704" y="300228"/>
                  </a:moveTo>
                  <a:lnTo>
                    <a:pt x="266700" y="300228"/>
                  </a:lnTo>
                  <a:lnTo>
                    <a:pt x="266700" y="332232"/>
                  </a:lnTo>
                  <a:lnTo>
                    <a:pt x="298704" y="332232"/>
                  </a:lnTo>
                  <a:lnTo>
                    <a:pt x="298704" y="300228"/>
                  </a:lnTo>
                  <a:close/>
                </a:path>
                <a:path w="342900" h="332739">
                  <a:moveTo>
                    <a:pt x="298704" y="257556"/>
                  </a:moveTo>
                  <a:lnTo>
                    <a:pt x="266700" y="257556"/>
                  </a:lnTo>
                  <a:lnTo>
                    <a:pt x="266700" y="289560"/>
                  </a:lnTo>
                  <a:lnTo>
                    <a:pt x="298704" y="289560"/>
                  </a:lnTo>
                  <a:lnTo>
                    <a:pt x="298704" y="257556"/>
                  </a:lnTo>
                  <a:close/>
                </a:path>
                <a:path w="342900" h="332739">
                  <a:moveTo>
                    <a:pt x="298704" y="214884"/>
                  </a:moveTo>
                  <a:lnTo>
                    <a:pt x="266700" y="214884"/>
                  </a:lnTo>
                  <a:lnTo>
                    <a:pt x="266700" y="246888"/>
                  </a:lnTo>
                  <a:lnTo>
                    <a:pt x="298704" y="246888"/>
                  </a:lnTo>
                  <a:lnTo>
                    <a:pt x="298704" y="214884"/>
                  </a:lnTo>
                  <a:close/>
                </a:path>
                <a:path w="342900" h="332739">
                  <a:moveTo>
                    <a:pt x="298704" y="172212"/>
                  </a:moveTo>
                  <a:lnTo>
                    <a:pt x="266700" y="172212"/>
                  </a:lnTo>
                  <a:lnTo>
                    <a:pt x="266700" y="204216"/>
                  </a:lnTo>
                  <a:lnTo>
                    <a:pt x="298704" y="204216"/>
                  </a:lnTo>
                  <a:lnTo>
                    <a:pt x="298704" y="172212"/>
                  </a:lnTo>
                  <a:close/>
                </a:path>
                <a:path w="342900" h="332739">
                  <a:moveTo>
                    <a:pt x="298704" y="128016"/>
                  </a:moveTo>
                  <a:lnTo>
                    <a:pt x="266700" y="128016"/>
                  </a:lnTo>
                  <a:lnTo>
                    <a:pt x="266700" y="160020"/>
                  </a:lnTo>
                  <a:lnTo>
                    <a:pt x="298704" y="160020"/>
                  </a:lnTo>
                  <a:lnTo>
                    <a:pt x="298704" y="128016"/>
                  </a:lnTo>
                  <a:close/>
                </a:path>
                <a:path w="342900" h="332739">
                  <a:moveTo>
                    <a:pt x="298704" y="85356"/>
                  </a:moveTo>
                  <a:lnTo>
                    <a:pt x="266700" y="85356"/>
                  </a:lnTo>
                  <a:lnTo>
                    <a:pt x="266700" y="117360"/>
                  </a:lnTo>
                  <a:lnTo>
                    <a:pt x="298704" y="117360"/>
                  </a:lnTo>
                  <a:lnTo>
                    <a:pt x="298704" y="85356"/>
                  </a:lnTo>
                  <a:close/>
                </a:path>
                <a:path w="342900" h="332739">
                  <a:moveTo>
                    <a:pt x="298704" y="42672"/>
                  </a:moveTo>
                  <a:lnTo>
                    <a:pt x="266700" y="42672"/>
                  </a:lnTo>
                  <a:lnTo>
                    <a:pt x="266700" y="74676"/>
                  </a:lnTo>
                  <a:lnTo>
                    <a:pt x="298704" y="74676"/>
                  </a:lnTo>
                  <a:lnTo>
                    <a:pt x="298704" y="42672"/>
                  </a:lnTo>
                  <a:close/>
                </a:path>
                <a:path w="342900" h="332739">
                  <a:moveTo>
                    <a:pt x="298704" y="0"/>
                  </a:moveTo>
                  <a:lnTo>
                    <a:pt x="266700" y="0"/>
                  </a:lnTo>
                  <a:lnTo>
                    <a:pt x="266700" y="32004"/>
                  </a:lnTo>
                  <a:lnTo>
                    <a:pt x="298704" y="32004"/>
                  </a:lnTo>
                  <a:lnTo>
                    <a:pt x="298704" y="0"/>
                  </a:lnTo>
                  <a:close/>
                </a:path>
                <a:path w="342900" h="332739">
                  <a:moveTo>
                    <a:pt x="342900" y="300228"/>
                  </a:moveTo>
                  <a:lnTo>
                    <a:pt x="310896" y="300228"/>
                  </a:lnTo>
                  <a:lnTo>
                    <a:pt x="310896" y="332232"/>
                  </a:lnTo>
                  <a:lnTo>
                    <a:pt x="342900" y="332232"/>
                  </a:lnTo>
                  <a:lnTo>
                    <a:pt x="342900" y="300228"/>
                  </a:lnTo>
                  <a:close/>
                </a:path>
                <a:path w="342900" h="332739">
                  <a:moveTo>
                    <a:pt x="342900" y="257556"/>
                  </a:moveTo>
                  <a:lnTo>
                    <a:pt x="310896" y="257556"/>
                  </a:lnTo>
                  <a:lnTo>
                    <a:pt x="310896" y="289560"/>
                  </a:lnTo>
                  <a:lnTo>
                    <a:pt x="342900" y="289560"/>
                  </a:lnTo>
                  <a:lnTo>
                    <a:pt x="342900" y="257556"/>
                  </a:lnTo>
                  <a:close/>
                </a:path>
                <a:path w="342900" h="332739">
                  <a:moveTo>
                    <a:pt x="342900" y="214884"/>
                  </a:moveTo>
                  <a:lnTo>
                    <a:pt x="310896" y="214884"/>
                  </a:lnTo>
                  <a:lnTo>
                    <a:pt x="310896" y="246888"/>
                  </a:lnTo>
                  <a:lnTo>
                    <a:pt x="342900" y="246888"/>
                  </a:lnTo>
                  <a:lnTo>
                    <a:pt x="342900" y="214884"/>
                  </a:lnTo>
                  <a:close/>
                </a:path>
                <a:path w="342900" h="332739">
                  <a:moveTo>
                    <a:pt x="342900" y="172212"/>
                  </a:moveTo>
                  <a:lnTo>
                    <a:pt x="310896" y="172212"/>
                  </a:lnTo>
                  <a:lnTo>
                    <a:pt x="310896" y="204216"/>
                  </a:lnTo>
                  <a:lnTo>
                    <a:pt x="342900" y="204216"/>
                  </a:lnTo>
                  <a:lnTo>
                    <a:pt x="342900" y="172212"/>
                  </a:lnTo>
                  <a:close/>
                </a:path>
                <a:path w="342900" h="332739">
                  <a:moveTo>
                    <a:pt x="342900" y="128016"/>
                  </a:moveTo>
                  <a:lnTo>
                    <a:pt x="310896" y="128016"/>
                  </a:lnTo>
                  <a:lnTo>
                    <a:pt x="310896" y="160020"/>
                  </a:lnTo>
                  <a:lnTo>
                    <a:pt x="342900" y="160020"/>
                  </a:lnTo>
                  <a:lnTo>
                    <a:pt x="342900" y="128016"/>
                  </a:lnTo>
                  <a:close/>
                </a:path>
                <a:path w="342900" h="332739">
                  <a:moveTo>
                    <a:pt x="342900" y="85356"/>
                  </a:moveTo>
                  <a:lnTo>
                    <a:pt x="310896" y="85356"/>
                  </a:lnTo>
                  <a:lnTo>
                    <a:pt x="310896" y="117360"/>
                  </a:lnTo>
                  <a:lnTo>
                    <a:pt x="342900" y="117360"/>
                  </a:lnTo>
                  <a:lnTo>
                    <a:pt x="342900" y="85356"/>
                  </a:lnTo>
                  <a:close/>
                </a:path>
                <a:path w="342900" h="332739">
                  <a:moveTo>
                    <a:pt x="342900" y="42672"/>
                  </a:moveTo>
                  <a:lnTo>
                    <a:pt x="310896" y="42672"/>
                  </a:lnTo>
                  <a:lnTo>
                    <a:pt x="310896" y="74676"/>
                  </a:lnTo>
                  <a:lnTo>
                    <a:pt x="342900" y="74676"/>
                  </a:lnTo>
                  <a:lnTo>
                    <a:pt x="342900" y="42672"/>
                  </a:lnTo>
                  <a:close/>
                </a:path>
                <a:path w="342900" h="332739">
                  <a:moveTo>
                    <a:pt x="342900" y="0"/>
                  </a:moveTo>
                  <a:lnTo>
                    <a:pt x="310896" y="0"/>
                  </a:lnTo>
                  <a:lnTo>
                    <a:pt x="310896" y="32004"/>
                  </a:lnTo>
                  <a:lnTo>
                    <a:pt x="342900" y="3200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115386" y="2990425"/>
            <a:ext cx="535517" cy="719667"/>
            <a:chOff x="6403847" y="2691383"/>
            <a:chExt cx="481965" cy="647700"/>
          </a:xfrm>
        </p:grpSpPr>
        <p:sp>
          <p:nvSpPr>
            <p:cNvPr id="41" name="object 41"/>
            <p:cNvSpPr/>
            <p:nvPr/>
          </p:nvSpPr>
          <p:spPr>
            <a:xfrm>
              <a:off x="6501383" y="3188207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5" h="147954">
                  <a:moveTo>
                    <a:pt x="0" y="73914"/>
                  </a:moveTo>
                  <a:lnTo>
                    <a:pt x="70865" y="73914"/>
                  </a:lnTo>
                  <a:lnTo>
                    <a:pt x="70865" y="147828"/>
                  </a:lnTo>
                  <a:lnTo>
                    <a:pt x="212597" y="147828"/>
                  </a:lnTo>
                  <a:lnTo>
                    <a:pt x="212597" y="73914"/>
                  </a:lnTo>
                  <a:lnTo>
                    <a:pt x="283463" y="73914"/>
                  </a:lnTo>
                  <a:lnTo>
                    <a:pt x="141732" y="0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419849" y="2707385"/>
              <a:ext cx="449580" cy="451484"/>
            </a:xfrm>
            <a:custGeom>
              <a:avLst/>
              <a:gdLst/>
              <a:ahLst/>
              <a:cxnLst/>
              <a:rect l="l" t="t" r="r" b="b"/>
              <a:pathLst>
                <a:path w="449579" h="451485">
                  <a:moveTo>
                    <a:pt x="0" y="451103"/>
                  </a:moveTo>
                  <a:lnTo>
                    <a:pt x="449579" y="451103"/>
                  </a:lnTo>
                  <a:lnTo>
                    <a:pt x="449579" y="0"/>
                  </a:lnTo>
                  <a:lnTo>
                    <a:pt x="0" y="0"/>
                  </a:lnTo>
                  <a:lnTo>
                    <a:pt x="0" y="451103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414516" y="2703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1991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1991" y="292608"/>
                  </a:lnTo>
                  <a:lnTo>
                    <a:pt x="31991" y="164592"/>
                  </a:lnTo>
                  <a:close/>
                </a:path>
                <a:path w="457200" h="457200">
                  <a:moveTo>
                    <a:pt x="294132" y="425196"/>
                  </a:moveTo>
                  <a:lnTo>
                    <a:pt x="164579" y="425196"/>
                  </a:lnTo>
                  <a:lnTo>
                    <a:pt x="164579" y="457200"/>
                  </a:lnTo>
                  <a:lnTo>
                    <a:pt x="294132" y="457200"/>
                  </a:lnTo>
                  <a:lnTo>
                    <a:pt x="294132" y="425196"/>
                  </a:lnTo>
                  <a:close/>
                </a:path>
                <a:path w="457200" h="457200">
                  <a:moveTo>
                    <a:pt x="294132" y="0"/>
                  </a:moveTo>
                  <a:lnTo>
                    <a:pt x="164579" y="0"/>
                  </a:lnTo>
                  <a:lnTo>
                    <a:pt x="164579" y="32004"/>
                  </a:lnTo>
                  <a:lnTo>
                    <a:pt x="294132" y="32004"/>
                  </a:lnTo>
                  <a:lnTo>
                    <a:pt x="294132" y="0"/>
                  </a:lnTo>
                  <a:close/>
                </a:path>
                <a:path w="457200" h="457200">
                  <a:moveTo>
                    <a:pt x="457187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187" y="292608"/>
                  </a:lnTo>
                  <a:lnTo>
                    <a:pt x="457187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472428" y="2766059"/>
              <a:ext cx="342900" cy="332740"/>
            </a:xfrm>
            <a:custGeom>
              <a:avLst/>
              <a:gdLst/>
              <a:ahLst/>
              <a:cxnLst/>
              <a:rect l="l" t="t" r="r" b="b"/>
              <a:pathLst>
                <a:path w="342900" h="332739">
                  <a:moveTo>
                    <a:pt x="31991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1991" y="332232"/>
                  </a:lnTo>
                  <a:lnTo>
                    <a:pt x="31991" y="300228"/>
                  </a:lnTo>
                  <a:close/>
                </a:path>
                <a:path w="342900" h="332739">
                  <a:moveTo>
                    <a:pt x="31991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1991" y="289560"/>
                  </a:lnTo>
                  <a:lnTo>
                    <a:pt x="31991" y="257556"/>
                  </a:lnTo>
                  <a:close/>
                </a:path>
                <a:path w="342900" h="332739">
                  <a:moveTo>
                    <a:pt x="31991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1991" y="246888"/>
                  </a:lnTo>
                  <a:lnTo>
                    <a:pt x="31991" y="214884"/>
                  </a:lnTo>
                  <a:close/>
                </a:path>
                <a:path w="342900" h="332739">
                  <a:moveTo>
                    <a:pt x="31991" y="172212"/>
                  </a:moveTo>
                  <a:lnTo>
                    <a:pt x="0" y="172212"/>
                  </a:lnTo>
                  <a:lnTo>
                    <a:pt x="0" y="204216"/>
                  </a:lnTo>
                  <a:lnTo>
                    <a:pt x="31991" y="204216"/>
                  </a:lnTo>
                  <a:lnTo>
                    <a:pt x="31991" y="172212"/>
                  </a:lnTo>
                  <a:close/>
                </a:path>
                <a:path w="342900" h="332739">
                  <a:moveTo>
                    <a:pt x="31991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1991" y="160020"/>
                  </a:lnTo>
                  <a:lnTo>
                    <a:pt x="31991" y="128016"/>
                  </a:lnTo>
                  <a:close/>
                </a:path>
                <a:path w="342900" h="332739">
                  <a:moveTo>
                    <a:pt x="31991" y="85356"/>
                  </a:moveTo>
                  <a:lnTo>
                    <a:pt x="0" y="85356"/>
                  </a:lnTo>
                  <a:lnTo>
                    <a:pt x="0" y="117360"/>
                  </a:lnTo>
                  <a:lnTo>
                    <a:pt x="31991" y="117360"/>
                  </a:lnTo>
                  <a:lnTo>
                    <a:pt x="31991" y="85356"/>
                  </a:lnTo>
                  <a:close/>
                </a:path>
                <a:path w="342900" h="332739">
                  <a:moveTo>
                    <a:pt x="31991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1991" y="74676"/>
                  </a:lnTo>
                  <a:lnTo>
                    <a:pt x="31991" y="42672"/>
                  </a:lnTo>
                  <a:close/>
                </a:path>
                <a:path w="342900" h="332739">
                  <a:moveTo>
                    <a:pt x="3199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1991" y="32004"/>
                  </a:lnTo>
                  <a:lnTo>
                    <a:pt x="31991" y="0"/>
                  </a:lnTo>
                  <a:close/>
                </a:path>
                <a:path w="342900" h="332739">
                  <a:moveTo>
                    <a:pt x="76200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200" y="332232"/>
                  </a:lnTo>
                  <a:lnTo>
                    <a:pt x="76200" y="300228"/>
                  </a:lnTo>
                  <a:close/>
                </a:path>
                <a:path w="342900" h="332739">
                  <a:moveTo>
                    <a:pt x="76200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200" y="289560"/>
                  </a:lnTo>
                  <a:lnTo>
                    <a:pt x="76200" y="257556"/>
                  </a:lnTo>
                  <a:close/>
                </a:path>
                <a:path w="342900" h="332739">
                  <a:moveTo>
                    <a:pt x="76200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200" y="246888"/>
                  </a:lnTo>
                  <a:lnTo>
                    <a:pt x="76200" y="214884"/>
                  </a:lnTo>
                  <a:close/>
                </a:path>
                <a:path w="342900" h="332739">
                  <a:moveTo>
                    <a:pt x="76200" y="172212"/>
                  </a:moveTo>
                  <a:lnTo>
                    <a:pt x="44196" y="172212"/>
                  </a:lnTo>
                  <a:lnTo>
                    <a:pt x="44196" y="204216"/>
                  </a:lnTo>
                  <a:lnTo>
                    <a:pt x="76200" y="204216"/>
                  </a:lnTo>
                  <a:lnTo>
                    <a:pt x="76200" y="172212"/>
                  </a:lnTo>
                  <a:close/>
                </a:path>
                <a:path w="342900" h="332739">
                  <a:moveTo>
                    <a:pt x="76200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200" y="160020"/>
                  </a:lnTo>
                  <a:lnTo>
                    <a:pt x="76200" y="128016"/>
                  </a:lnTo>
                  <a:close/>
                </a:path>
                <a:path w="342900" h="332739">
                  <a:moveTo>
                    <a:pt x="76200" y="85356"/>
                  </a:moveTo>
                  <a:lnTo>
                    <a:pt x="44196" y="85356"/>
                  </a:lnTo>
                  <a:lnTo>
                    <a:pt x="44196" y="117360"/>
                  </a:lnTo>
                  <a:lnTo>
                    <a:pt x="76200" y="117360"/>
                  </a:lnTo>
                  <a:lnTo>
                    <a:pt x="76200" y="85356"/>
                  </a:lnTo>
                  <a:close/>
                </a:path>
                <a:path w="342900" h="332739">
                  <a:moveTo>
                    <a:pt x="76200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200" y="74676"/>
                  </a:lnTo>
                  <a:lnTo>
                    <a:pt x="76200" y="42672"/>
                  </a:lnTo>
                  <a:close/>
                </a:path>
                <a:path w="342900" h="332739">
                  <a:moveTo>
                    <a:pt x="76200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200" y="32004"/>
                  </a:lnTo>
                  <a:lnTo>
                    <a:pt x="76200" y="0"/>
                  </a:lnTo>
                  <a:close/>
                </a:path>
                <a:path w="342900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2900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2900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2900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2900" h="332739">
                  <a:moveTo>
                    <a:pt x="164592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92" y="332232"/>
                  </a:lnTo>
                  <a:lnTo>
                    <a:pt x="164592" y="300228"/>
                  </a:lnTo>
                  <a:close/>
                </a:path>
                <a:path w="342900" h="332739">
                  <a:moveTo>
                    <a:pt x="164592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92" y="289560"/>
                  </a:lnTo>
                  <a:lnTo>
                    <a:pt x="164592" y="257556"/>
                  </a:lnTo>
                  <a:close/>
                </a:path>
                <a:path w="342900" h="332739">
                  <a:moveTo>
                    <a:pt x="164592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92" y="74676"/>
                  </a:lnTo>
                  <a:lnTo>
                    <a:pt x="164592" y="42672"/>
                  </a:lnTo>
                  <a:close/>
                </a:path>
                <a:path w="342900" h="332739">
                  <a:moveTo>
                    <a:pt x="164592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92" y="32004"/>
                  </a:lnTo>
                  <a:lnTo>
                    <a:pt x="164592" y="0"/>
                  </a:lnTo>
                  <a:close/>
                </a:path>
                <a:path w="342900" h="332739">
                  <a:moveTo>
                    <a:pt x="208775" y="300228"/>
                  </a:moveTo>
                  <a:lnTo>
                    <a:pt x="176771" y="300228"/>
                  </a:lnTo>
                  <a:lnTo>
                    <a:pt x="176771" y="332232"/>
                  </a:lnTo>
                  <a:lnTo>
                    <a:pt x="208775" y="332232"/>
                  </a:lnTo>
                  <a:lnTo>
                    <a:pt x="208775" y="300228"/>
                  </a:lnTo>
                  <a:close/>
                </a:path>
                <a:path w="342900" h="332739">
                  <a:moveTo>
                    <a:pt x="208775" y="257556"/>
                  </a:moveTo>
                  <a:lnTo>
                    <a:pt x="176771" y="257556"/>
                  </a:lnTo>
                  <a:lnTo>
                    <a:pt x="176771" y="289560"/>
                  </a:lnTo>
                  <a:lnTo>
                    <a:pt x="208775" y="289560"/>
                  </a:lnTo>
                  <a:lnTo>
                    <a:pt x="208775" y="257556"/>
                  </a:lnTo>
                  <a:close/>
                </a:path>
                <a:path w="342900" h="332739">
                  <a:moveTo>
                    <a:pt x="208775" y="42672"/>
                  </a:moveTo>
                  <a:lnTo>
                    <a:pt x="176771" y="42672"/>
                  </a:lnTo>
                  <a:lnTo>
                    <a:pt x="176771" y="74676"/>
                  </a:lnTo>
                  <a:lnTo>
                    <a:pt x="208775" y="74676"/>
                  </a:lnTo>
                  <a:lnTo>
                    <a:pt x="208775" y="42672"/>
                  </a:lnTo>
                  <a:close/>
                </a:path>
                <a:path w="342900" h="332739">
                  <a:moveTo>
                    <a:pt x="208775" y="0"/>
                  </a:moveTo>
                  <a:lnTo>
                    <a:pt x="176771" y="0"/>
                  </a:lnTo>
                  <a:lnTo>
                    <a:pt x="176771" y="32004"/>
                  </a:lnTo>
                  <a:lnTo>
                    <a:pt x="208775" y="32004"/>
                  </a:lnTo>
                  <a:lnTo>
                    <a:pt x="208775" y="0"/>
                  </a:lnTo>
                  <a:close/>
                </a:path>
                <a:path w="342900" h="332739">
                  <a:moveTo>
                    <a:pt x="252984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2984" y="332232"/>
                  </a:lnTo>
                  <a:lnTo>
                    <a:pt x="252984" y="300228"/>
                  </a:lnTo>
                  <a:close/>
                </a:path>
                <a:path w="342900" h="332739">
                  <a:moveTo>
                    <a:pt x="252984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2984" y="289560"/>
                  </a:lnTo>
                  <a:lnTo>
                    <a:pt x="252984" y="257556"/>
                  </a:lnTo>
                  <a:close/>
                </a:path>
                <a:path w="342900" h="332739">
                  <a:moveTo>
                    <a:pt x="252984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2984" y="74676"/>
                  </a:lnTo>
                  <a:lnTo>
                    <a:pt x="252984" y="42672"/>
                  </a:lnTo>
                  <a:close/>
                </a:path>
                <a:path w="342900" h="332739">
                  <a:moveTo>
                    <a:pt x="252984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2984" y="32004"/>
                  </a:lnTo>
                  <a:lnTo>
                    <a:pt x="252984" y="0"/>
                  </a:lnTo>
                  <a:close/>
                </a:path>
                <a:path w="342900" h="332739">
                  <a:moveTo>
                    <a:pt x="298704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8704" y="332232"/>
                  </a:lnTo>
                  <a:lnTo>
                    <a:pt x="298704" y="300228"/>
                  </a:lnTo>
                  <a:close/>
                </a:path>
                <a:path w="342900" h="332739">
                  <a:moveTo>
                    <a:pt x="298704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8704" y="289560"/>
                  </a:lnTo>
                  <a:lnTo>
                    <a:pt x="298704" y="257556"/>
                  </a:lnTo>
                  <a:close/>
                </a:path>
                <a:path w="342900" h="332739">
                  <a:moveTo>
                    <a:pt x="298704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8704" y="246888"/>
                  </a:lnTo>
                  <a:lnTo>
                    <a:pt x="298704" y="214884"/>
                  </a:lnTo>
                  <a:close/>
                </a:path>
                <a:path w="342900" h="332739">
                  <a:moveTo>
                    <a:pt x="298704" y="172212"/>
                  </a:moveTo>
                  <a:lnTo>
                    <a:pt x="265176" y="172212"/>
                  </a:lnTo>
                  <a:lnTo>
                    <a:pt x="265176" y="204216"/>
                  </a:lnTo>
                  <a:lnTo>
                    <a:pt x="298704" y="204216"/>
                  </a:lnTo>
                  <a:lnTo>
                    <a:pt x="298704" y="172212"/>
                  </a:lnTo>
                  <a:close/>
                </a:path>
                <a:path w="342900" h="332739">
                  <a:moveTo>
                    <a:pt x="298704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8704" y="160020"/>
                  </a:lnTo>
                  <a:lnTo>
                    <a:pt x="298704" y="128016"/>
                  </a:lnTo>
                  <a:close/>
                </a:path>
                <a:path w="342900" h="332739">
                  <a:moveTo>
                    <a:pt x="298704" y="85356"/>
                  </a:moveTo>
                  <a:lnTo>
                    <a:pt x="265176" y="85356"/>
                  </a:lnTo>
                  <a:lnTo>
                    <a:pt x="265176" y="117360"/>
                  </a:lnTo>
                  <a:lnTo>
                    <a:pt x="298704" y="117360"/>
                  </a:lnTo>
                  <a:lnTo>
                    <a:pt x="298704" y="85356"/>
                  </a:lnTo>
                  <a:close/>
                </a:path>
                <a:path w="342900" h="332739">
                  <a:moveTo>
                    <a:pt x="298704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8704" y="74676"/>
                  </a:lnTo>
                  <a:lnTo>
                    <a:pt x="298704" y="42672"/>
                  </a:lnTo>
                  <a:close/>
                </a:path>
                <a:path w="342900" h="332739">
                  <a:moveTo>
                    <a:pt x="298704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8704" y="32004"/>
                  </a:lnTo>
                  <a:lnTo>
                    <a:pt x="298704" y="0"/>
                  </a:lnTo>
                  <a:close/>
                </a:path>
                <a:path w="342900" h="332739">
                  <a:moveTo>
                    <a:pt x="342900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2900" y="332232"/>
                  </a:lnTo>
                  <a:lnTo>
                    <a:pt x="342900" y="300228"/>
                  </a:lnTo>
                  <a:close/>
                </a:path>
                <a:path w="342900" h="332739">
                  <a:moveTo>
                    <a:pt x="342900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2900" y="289560"/>
                  </a:lnTo>
                  <a:lnTo>
                    <a:pt x="342900" y="257556"/>
                  </a:lnTo>
                  <a:close/>
                </a:path>
                <a:path w="342900" h="332739">
                  <a:moveTo>
                    <a:pt x="342900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2900" y="246888"/>
                  </a:lnTo>
                  <a:lnTo>
                    <a:pt x="342900" y="214884"/>
                  </a:lnTo>
                  <a:close/>
                </a:path>
                <a:path w="342900" h="332739">
                  <a:moveTo>
                    <a:pt x="342900" y="172212"/>
                  </a:moveTo>
                  <a:lnTo>
                    <a:pt x="309372" y="172212"/>
                  </a:lnTo>
                  <a:lnTo>
                    <a:pt x="309372" y="204216"/>
                  </a:lnTo>
                  <a:lnTo>
                    <a:pt x="342900" y="204216"/>
                  </a:lnTo>
                  <a:lnTo>
                    <a:pt x="342900" y="172212"/>
                  </a:lnTo>
                  <a:close/>
                </a:path>
                <a:path w="342900" h="332739">
                  <a:moveTo>
                    <a:pt x="342900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2900" y="160020"/>
                  </a:lnTo>
                  <a:lnTo>
                    <a:pt x="342900" y="128016"/>
                  </a:lnTo>
                  <a:close/>
                </a:path>
                <a:path w="342900" h="332739">
                  <a:moveTo>
                    <a:pt x="342900" y="85356"/>
                  </a:moveTo>
                  <a:lnTo>
                    <a:pt x="309372" y="85356"/>
                  </a:lnTo>
                  <a:lnTo>
                    <a:pt x="309372" y="117360"/>
                  </a:lnTo>
                  <a:lnTo>
                    <a:pt x="342900" y="117360"/>
                  </a:lnTo>
                  <a:lnTo>
                    <a:pt x="342900" y="85356"/>
                  </a:lnTo>
                  <a:close/>
                </a:path>
                <a:path w="342900" h="332739">
                  <a:moveTo>
                    <a:pt x="342900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2900" y="74676"/>
                  </a:lnTo>
                  <a:lnTo>
                    <a:pt x="342900" y="42672"/>
                  </a:lnTo>
                  <a:close/>
                </a:path>
                <a:path w="342900" h="332739">
                  <a:moveTo>
                    <a:pt x="342900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2900" y="3200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931334" y="4246880"/>
            <a:ext cx="535517" cy="721783"/>
            <a:chOff x="838200" y="3822191"/>
            <a:chExt cx="481965" cy="649605"/>
          </a:xfrm>
        </p:grpSpPr>
        <p:sp>
          <p:nvSpPr>
            <p:cNvPr id="46" name="object 46"/>
            <p:cNvSpPr/>
            <p:nvPr/>
          </p:nvSpPr>
          <p:spPr>
            <a:xfrm>
              <a:off x="937260" y="3825239"/>
              <a:ext cx="281940" cy="147955"/>
            </a:xfrm>
            <a:custGeom>
              <a:avLst/>
              <a:gdLst/>
              <a:ahLst/>
              <a:cxnLst/>
              <a:rect l="l" t="t" r="r" b="b"/>
              <a:pathLst>
                <a:path w="281940" h="147954">
                  <a:moveTo>
                    <a:pt x="0" y="73914"/>
                  </a:moveTo>
                  <a:lnTo>
                    <a:pt x="70484" y="73914"/>
                  </a:lnTo>
                  <a:lnTo>
                    <a:pt x="70484" y="0"/>
                  </a:lnTo>
                  <a:lnTo>
                    <a:pt x="211455" y="0"/>
                  </a:lnTo>
                  <a:lnTo>
                    <a:pt x="211455" y="73914"/>
                  </a:lnTo>
                  <a:lnTo>
                    <a:pt x="281940" y="73914"/>
                  </a:lnTo>
                  <a:lnTo>
                    <a:pt x="140970" y="147828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54201" y="4004309"/>
              <a:ext cx="449580" cy="451484"/>
            </a:xfrm>
            <a:custGeom>
              <a:avLst/>
              <a:gdLst/>
              <a:ahLst/>
              <a:cxnLst/>
              <a:rect l="l" t="t" r="r" b="b"/>
              <a:pathLst>
                <a:path w="449580" h="451485">
                  <a:moveTo>
                    <a:pt x="0" y="451104"/>
                  </a:moveTo>
                  <a:lnTo>
                    <a:pt x="449579" y="451104"/>
                  </a:lnTo>
                  <a:lnTo>
                    <a:pt x="449579" y="0"/>
                  </a:lnTo>
                  <a:lnTo>
                    <a:pt x="0" y="0"/>
                  </a:lnTo>
                  <a:lnTo>
                    <a:pt x="0" y="451104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848868" y="40004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3528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3528" y="292608"/>
                  </a:lnTo>
                  <a:lnTo>
                    <a:pt x="33528" y="164592"/>
                  </a:lnTo>
                  <a:close/>
                </a:path>
                <a:path w="457200" h="457200">
                  <a:moveTo>
                    <a:pt x="294132" y="425196"/>
                  </a:moveTo>
                  <a:lnTo>
                    <a:pt x="164592" y="425196"/>
                  </a:lnTo>
                  <a:lnTo>
                    <a:pt x="164592" y="457200"/>
                  </a:lnTo>
                  <a:lnTo>
                    <a:pt x="294132" y="457200"/>
                  </a:lnTo>
                  <a:lnTo>
                    <a:pt x="294132" y="425196"/>
                  </a:lnTo>
                  <a:close/>
                </a:path>
                <a:path w="457200" h="457200">
                  <a:moveTo>
                    <a:pt x="294132" y="0"/>
                  </a:moveTo>
                  <a:lnTo>
                    <a:pt x="164592" y="0"/>
                  </a:lnTo>
                  <a:lnTo>
                    <a:pt x="164592" y="32004"/>
                  </a:lnTo>
                  <a:lnTo>
                    <a:pt x="294132" y="32004"/>
                  </a:lnTo>
                  <a:lnTo>
                    <a:pt x="294132" y="0"/>
                  </a:lnTo>
                  <a:close/>
                </a:path>
                <a:path w="457200" h="457200">
                  <a:moveTo>
                    <a:pt x="457187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187" y="292608"/>
                  </a:lnTo>
                  <a:lnTo>
                    <a:pt x="457187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906780" y="4062983"/>
              <a:ext cx="342900" cy="332740"/>
            </a:xfrm>
            <a:custGeom>
              <a:avLst/>
              <a:gdLst/>
              <a:ahLst/>
              <a:cxnLst/>
              <a:rect l="l" t="t" r="r" b="b"/>
              <a:pathLst>
                <a:path w="342900" h="332739">
                  <a:moveTo>
                    <a:pt x="32004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2004" y="332232"/>
                  </a:lnTo>
                  <a:lnTo>
                    <a:pt x="32004" y="300228"/>
                  </a:lnTo>
                  <a:close/>
                </a:path>
                <a:path w="342900" h="332739">
                  <a:moveTo>
                    <a:pt x="32004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2004" y="289560"/>
                  </a:lnTo>
                  <a:lnTo>
                    <a:pt x="32004" y="257556"/>
                  </a:lnTo>
                  <a:close/>
                </a:path>
                <a:path w="342900" h="332739">
                  <a:moveTo>
                    <a:pt x="32004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2004" y="246888"/>
                  </a:lnTo>
                  <a:lnTo>
                    <a:pt x="32004" y="214884"/>
                  </a:lnTo>
                  <a:close/>
                </a:path>
                <a:path w="342900" h="332739">
                  <a:moveTo>
                    <a:pt x="32004" y="170688"/>
                  </a:moveTo>
                  <a:lnTo>
                    <a:pt x="0" y="170688"/>
                  </a:lnTo>
                  <a:lnTo>
                    <a:pt x="0" y="204216"/>
                  </a:lnTo>
                  <a:lnTo>
                    <a:pt x="32004" y="204216"/>
                  </a:lnTo>
                  <a:lnTo>
                    <a:pt x="32004" y="170688"/>
                  </a:lnTo>
                  <a:close/>
                </a:path>
                <a:path w="342900" h="332739">
                  <a:moveTo>
                    <a:pt x="32004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2004" y="160020"/>
                  </a:lnTo>
                  <a:lnTo>
                    <a:pt x="32004" y="128016"/>
                  </a:lnTo>
                  <a:close/>
                </a:path>
                <a:path w="342900" h="332739">
                  <a:moveTo>
                    <a:pt x="32004" y="85344"/>
                  </a:moveTo>
                  <a:lnTo>
                    <a:pt x="0" y="85344"/>
                  </a:lnTo>
                  <a:lnTo>
                    <a:pt x="0" y="117348"/>
                  </a:lnTo>
                  <a:lnTo>
                    <a:pt x="32004" y="117348"/>
                  </a:lnTo>
                  <a:lnTo>
                    <a:pt x="32004" y="85344"/>
                  </a:lnTo>
                  <a:close/>
                </a:path>
                <a:path w="342900" h="332739">
                  <a:moveTo>
                    <a:pt x="32004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2004" y="74676"/>
                  </a:lnTo>
                  <a:lnTo>
                    <a:pt x="32004" y="42672"/>
                  </a:lnTo>
                  <a:close/>
                </a:path>
                <a:path w="342900" h="332739">
                  <a:moveTo>
                    <a:pt x="32004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2004" y="32004"/>
                  </a:lnTo>
                  <a:lnTo>
                    <a:pt x="32004" y="0"/>
                  </a:lnTo>
                  <a:close/>
                </a:path>
                <a:path w="342900" h="332739">
                  <a:moveTo>
                    <a:pt x="76187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187" y="332232"/>
                  </a:lnTo>
                  <a:lnTo>
                    <a:pt x="76187" y="300228"/>
                  </a:lnTo>
                  <a:close/>
                </a:path>
                <a:path w="342900" h="332739">
                  <a:moveTo>
                    <a:pt x="76187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187" y="289560"/>
                  </a:lnTo>
                  <a:lnTo>
                    <a:pt x="76187" y="257556"/>
                  </a:lnTo>
                  <a:close/>
                </a:path>
                <a:path w="342900" h="332739">
                  <a:moveTo>
                    <a:pt x="76187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187" y="246888"/>
                  </a:lnTo>
                  <a:lnTo>
                    <a:pt x="76187" y="214884"/>
                  </a:lnTo>
                  <a:close/>
                </a:path>
                <a:path w="342900" h="332739">
                  <a:moveTo>
                    <a:pt x="76187" y="170688"/>
                  </a:moveTo>
                  <a:lnTo>
                    <a:pt x="44196" y="170688"/>
                  </a:lnTo>
                  <a:lnTo>
                    <a:pt x="44196" y="204216"/>
                  </a:lnTo>
                  <a:lnTo>
                    <a:pt x="76187" y="204216"/>
                  </a:lnTo>
                  <a:lnTo>
                    <a:pt x="76187" y="170688"/>
                  </a:lnTo>
                  <a:close/>
                </a:path>
                <a:path w="342900" h="332739">
                  <a:moveTo>
                    <a:pt x="76187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187" y="160020"/>
                  </a:lnTo>
                  <a:lnTo>
                    <a:pt x="76187" y="128016"/>
                  </a:lnTo>
                  <a:close/>
                </a:path>
                <a:path w="342900" h="332739">
                  <a:moveTo>
                    <a:pt x="76187" y="85344"/>
                  </a:moveTo>
                  <a:lnTo>
                    <a:pt x="44196" y="85344"/>
                  </a:lnTo>
                  <a:lnTo>
                    <a:pt x="44196" y="117348"/>
                  </a:lnTo>
                  <a:lnTo>
                    <a:pt x="76187" y="117348"/>
                  </a:lnTo>
                  <a:lnTo>
                    <a:pt x="76187" y="85344"/>
                  </a:lnTo>
                  <a:close/>
                </a:path>
                <a:path w="342900" h="332739">
                  <a:moveTo>
                    <a:pt x="76187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187" y="74676"/>
                  </a:lnTo>
                  <a:lnTo>
                    <a:pt x="76187" y="42672"/>
                  </a:lnTo>
                  <a:close/>
                </a:path>
                <a:path w="342900" h="332739">
                  <a:moveTo>
                    <a:pt x="76187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187" y="32004"/>
                  </a:lnTo>
                  <a:lnTo>
                    <a:pt x="76187" y="0"/>
                  </a:lnTo>
                  <a:close/>
                </a:path>
                <a:path w="342900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2900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2900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2900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2900" h="332739">
                  <a:moveTo>
                    <a:pt x="164592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92" y="332232"/>
                  </a:lnTo>
                  <a:lnTo>
                    <a:pt x="164592" y="300228"/>
                  </a:lnTo>
                  <a:close/>
                </a:path>
                <a:path w="342900" h="332739">
                  <a:moveTo>
                    <a:pt x="164592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92" y="289560"/>
                  </a:lnTo>
                  <a:lnTo>
                    <a:pt x="164592" y="257556"/>
                  </a:lnTo>
                  <a:close/>
                </a:path>
                <a:path w="342900" h="332739">
                  <a:moveTo>
                    <a:pt x="164592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92" y="74676"/>
                  </a:lnTo>
                  <a:lnTo>
                    <a:pt x="164592" y="42672"/>
                  </a:lnTo>
                  <a:close/>
                </a:path>
                <a:path w="342900" h="332739">
                  <a:moveTo>
                    <a:pt x="164592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92" y="32004"/>
                  </a:lnTo>
                  <a:lnTo>
                    <a:pt x="164592" y="0"/>
                  </a:lnTo>
                  <a:close/>
                </a:path>
                <a:path w="342900" h="332739">
                  <a:moveTo>
                    <a:pt x="210312" y="300228"/>
                  </a:moveTo>
                  <a:lnTo>
                    <a:pt x="176784" y="300228"/>
                  </a:lnTo>
                  <a:lnTo>
                    <a:pt x="176784" y="332232"/>
                  </a:lnTo>
                  <a:lnTo>
                    <a:pt x="210312" y="332232"/>
                  </a:lnTo>
                  <a:lnTo>
                    <a:pt x="210312" y="300228"/>
                  </a:lnTo>
                  <a:close/>
                </a:path>
                <a:path w="342900" h="332739">
                  <a:moveTo>
                    <a:pt x="210312" y="257556"/>
                  </a:moveTo>
                  <a:lnTo>
                    <a:pt x="176784" y="257556"/>
                  </a:lnTo>
                  <a:lnTo>
                    <a:pt x="176784" y="289560"/>
                  </a:lnTo>
                  <a:lnTo>
                    <a:pt x="210312" y="289560"/>
                  </a:lnTo>
                  <a:lnTo>
                    <a:pt x="210312" y="257556"/>
                  </a:lnTo>
                  <a:close/>
                </a:path>
                <a:path w="342900" h="332739">
                  <a:moveTo>
                    <a:pt x="210312" y="42672"/>
                  </a:moveTo>
                  <a:lnTo>
                    <a:pt x="176784" y="42672"/>
                  </a:lnTo>
                  <a:lnTo>
                    <a:pt x="176784" y="74676"/>
                  </a:lnTo>
                  <a:lnTo>
                    <a:pt x="210312" y="74676"/>
                  </a:lnTo>
                  <a:lnTo>
                    <a:pt x="210312" y="42672"/>
                  </a:lnTo>
                  <a:close/>
                </a:path>
                <a:path w="342900" h="332739">
                  <a:moveTo>
                    <a:pt x="210312" y="0"/>
                  </a:moveTo>
                  <a:lnTo>
                    <a:pt x="176784" y="0"/>
                  </a:lnTo>
                  <a:lnTo>
                    <a:pt x="176784" y="32004"/>
                  </a:lnTo>
                  <a:lnTo>
                    <a:pt x="210312" y="32004"/>
                  </a:lnTo>
                  <a:lnTo>
                    <a:pt x="210312" y="0"/>
                  </a:lnTo>
                  <a:close/>
                </a:path>
                <a:path w="342900" h="332739">
                  <a:moveTo>
                    <a:pt x="254508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4508" y="332232"/>
                  </a:lnTo>
                  <a:lnTo>
                    <a:pt x="254508" y="300228"/>
                  </a:lnTo>
                  <a:close/>
                </a:path>
                <a:path w="342900" h="332739">
                  <a:moveTo>
                    <a:pt x="254508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4508" y="289560"/>
                  </a:lnTo>
                  <a:lnTo>
                    <a:pt x="254508" y="257556"/>
                  </a:lnTo>
                  <a:close/>
                </a:path>
                <a:path w="342900" h="332739">
                  <a:moveTo>
                    <a:pt x="254508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4508" y="74676"/>
                  </a:lnTo>
                  <a:lnTo>
                    <a:pt x="254508" y="42672"/>
                  </a:lnTo>
                  <a:close/>
                </a:path>
                <a:path w="342900" h="332739">
                  <a:moveTo>
                    <a:pt x="254508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4508" y="32004"/>
                  </a:lnTo>
                  <a:lnTo>
                    <a:pt x="254508" y="0"/>
                  </a:lnTo>
                  <a:close/>
                </a:path>
                <a:path w="342900" h="332739">
                  <a:moveTo>
                    <a:pt x="298704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8704" y="332232"/>
                  </a:lnTo>
                  <a:lnTo>
                    <a:pt x="298704" y="300228"/>
                  </a:lnTo>
                  <a:close/>
                </a:path>
                <a:path w="342900" h="332739">
                  <a:moveTo>
                    <a:pt x="298704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8704" y="289560"/>
                  </a:lnTo>
                  <a:lnTo>
                    <a:pt x="298704" y="257556"/>
                  </a:lnTo>
                  <a:close/>
                </a:path>
                <a:path w="342900" h="332739">
                  <a:moveTo>
                    <a:pt x="298704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8704" y="246888"/>
                  </a:lnTo>
                  <a:lnTo>
                    <a:pt x="298704" y="214884"/>
                  </a:lnTo>
                  <a:close/>
                </a:path>
                <a:path w="342900" h="332739">
                  <a:moveTo>
                    <a:pt x="298704" y="170688"/>
                  </a:moveTo>
                  <a:lnTo>
                    <a:pt x="265176" y="170688"/>
                  </a:lnTo>
                  <a:lnTo>
                    <a:pt x="265176" y="204216"/>
                  </a:lnTo>
                  <a:lnTo>
                    <a:pt x="298704" y="204216"/>
                  </a:lnTo>
                  <a:lnTo>
                    <a:pt x="298704" y="170688"/>
                  </a:lnTo>
                  <a:close/>
                </a:path>
                <a:path w="342900" h="332739">
                  <a:moveTo>
                    <a:pt x="298704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8704" y="160020"/>
                  </a:lnTo>
                  <a:lnTo>
                    <a:pt x="298704" y="128016"/>
                  </a:lnTo>
                  <a:close/>
                </a:path>
                <a:path w="342900" h="332739">
                  <a:moveTo>
                    <a:pt x="298704" y="85344"/>
                  </a:moveTo>
                  <a:lnTo>
                    <a:pt x="265176" y="85344"/>
                  </a:lnTo>
                  <a:lnTo>
                    <a:pt x="265176" y="117348"/>
                  </a:lnTo>
                  <a:lnTo>
                    <a:pt x="298704" y="117348"/>
                  </a:lnTo>
                  <a:lnTo>
                    <a:pt x="298704" y="85344"/>
                  </a:lnTo>
                  <a:close/>
                </a:path>
                <a:path w="342900" h="332739">
                  <a:moveTo>
                    <a:pt x="298704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8704" y="74676"/>
                  </a:lnTo>
                  <a:lnTo>
                    <a:pt x="298704" y="42672"/>
                  </a:lnTo>
                  <a:close/>
                </a:path>
                <a:path w="342900" h="332739">
                  <a:moveTo>
                    <a:pt x="298704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8704" y="32004"/>
                  </a:lnTo>
                  <a:lnTo>
                    <a:pt x="298704" y="0"/>
                  </a:lnTo>
                  <a:close/>
                </a:path>
                <a:path w="342900" h="332739">
                  <a:moveTo>
                    <a:pt x="342900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2900" y="332232"/>
                  </a:lnTo>
                  <a:lnTo>
                    <a:pt x="342900" y="300228"/>
                  </a:lnTo>
                  <a:close/>
                </a:path>
                <a:path w="342900" h="332739">
                  <a:moveTo>
                    <a:pt x="342900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2900" y="289560"/>
                  </a:lnTo>
                  <a:lnTo>
                    <a:pt x="342900" y="257556"/>
                  </a:lnTo>
                  <a:close/>
                </a:path>
                <a:path w="342900" h="332739">
                  <a:moveTo>
                    <a:pt x="342900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2900" y="246888"/>
                  </a:lnTo>
                  <a:lnTo>
                    <a:pt x="342900" y="214884"/>
                  </a:lnTo>
                  <a:close/>
                </a:path>
                <a:path w="342900" h="332739">
                  <a:moveTo>
                    <a:pt x="342900" y="170688"/>
                  </a:moveTo>
                  <a:lnTo>
                    <a:pt x="309372" y="170688"/>
                  </a:lnTo>
                  <a:lnTo>
                    <a:pt x="309372" y="204216"/>
                  </a:lnTo>
                  <a:lnTo>
                    <a:pt x="342900" y="204216"/>
                  </a:lnTo>
                  <a:lnTo>
                    <a:pt x="342900" y="170688"/>
                  </a:lnTo>
                  <a:close/>
                </a:path>
                <a:path w="342900" h="332739">
                  <a:moveTo>
                    <a:pt x="342900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2900" y="160020"/>
                  </a:lnTo>
                  <a:lnTo>
                    <a:pt x="342900" y="128016"/>
                  </a:lnTo>
                  <a:close/>
                </a:path>
                <a:path w="342900" h="332739">
                  <a:moveTo>
                    <a:pt x="342900" y="85344"/>
                  </a:moveTo>
                  <a:lnTo>
                    <a:pt x="309372" y="85344"/>
                  </a:lnTo>
                  <a:lnTo>
                    <a:pt x="309372" y="117348"/>
                  </a:lnTo>
                  <a:lnTo>
                    <a:pt x="342900" y="117348"/>
                  </a:lnTo>
                  <a:lnTo>
                    <a:pt x="342900" y="85344"/>
                  </a:lnTo>
                  <a:close/>
                </a:path>
                <a:path w="342900" h="332739">
                  <a:moveTo>
                    <a:pt x="342900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2900" y="74676"/>
                  </a:lnTo>
                  <a:lnTo>
                    <a:pt x="342900" y="42672"/>
                  </a:lnTo>
                  <a:close/>
                </a:path>
                <a:path w="342900" h="332739">
                  <a:moveTo>
                    <a:pt x="342900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2900" y="3200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813560" y="4246880"/>
            <a:ext cx="536927" cy="721783"/>
            <a:chOff x="1632204" y="3822191"/>
            <a:chExt cx="483234" cy="649605"/>
          </a:xfrm>
        </p:grpSpPr>
        <p:sp>
          <p:nvSpPr>
            <p:cNvPr id="51" name="object 51"/>
            <p:cNvSpPr/>
            <p:nvPr/>
          </p:nvSpPr>
          <p:spPr>
            <a:xfrm>
              <a:off x="1731264" y="3825239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4" h="147954">
                  <a:moveTo>
                    <a:pt x="0" y="73914"/>
                  </a:moveTo>
                  <a:lnTo>
                    <a:pt x="70866" y="73914"/>
                  </a:lnTo>
                  <a:lnTo>
                    <a:pt x="70866" y="0"/>
                  </a:lnTo>
                  <a:lnTo>
                    <a:pt x="212598" y="0"/>
                  </a:lnTo>
                  <a:lnTo>
                    <a:pt x="212598" y="73914"/>
                  </a:lnTo>
                  <a:lnTo>
                    <a:pt x="283463" y="73914"/>
                  </a:lnTo>
                  <a:lnTo>
                    <a:pt x="141731" y="147828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648206" y="4004309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451104"/>
                  </a:moveTo>
                  <a:lnTo>
                    <a:pt x="451104" y="451104"/>
                  </a:lnTo>
                  <a:lnTo>
                    <a:pt x="451104" y="0"/>
                  </a:lnTo>
                  <a:lnTo>
                    <a:pt x="0" y="0"/>
                  </a:lnTo>
                  <a:lnTo>
                    <a:pt x="0" y="451104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644383" y="4000499"/>
              <a:ext cx="457834" cy="457200"/>
            </a:xfrm>
            <a:custGeom>
              <a:avLst/>
              <a:gdLst/>
              <a:ahLst/>
              <a:cxnLst/>
              <a:rect l="l" t="t" r="r" b="b"/>
              <a:pathLst>
                <a:path w="457835" h="457200">
                  <a:moveTo>
                    <a:pt x="32016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2016" y="292608"/>
                  </a:lnTo>
                  <a:lnTo>
                    <a:pt x="32016" y="164592"/>
                  </a:lnTo>
                  <a:close/>
                </a:path>
                <a:path w="457835" h="457200">
                  <a:moveTo>
                    <a:pt x="292620" y="425196"/>
                  </a:moveTo>
                  <a:lnTo>
                    <a:pt x="164604" y="425196"/>
                  </a:lnTo>
                  <a:lnTo>
                    <a:pt x="164604" y="457200"/>
                  </a:lnTo>
                  <a:lnTo>
                    <a:pt x="292620" y="457200"/>
                  </a:lnTo>
                  <a:lnTo>
                    <a:pt x="292620" y="425196"/>
                  </a:lnTo>
                  <a:close/>
                </a:path>
                <a:path w="457835" h="457200">
                  <a:moveTo>
                    <a:pt x="292620" y="0"/>
                  </a:moveTo>
                  <a:lnTo>
                    <a:pt x="164604" y="0"/>
                  </a:lnTo>
                  <a:lnTo>
                    <a:pt x="164604" y="32004"/>
                  </a:lnTo>
                  <a:lnTo>
                    <a:pt x="292620" y="32004"/>
                  </a:lnTo>
                  <a:lnTo>
                    <a:pt x="292620" y="0"/>
                  </a:lnTo>
                  <a:close/>
                </a:path>
                <a:path w="457835" h="457200">
                  <a:moveTo>
                    <a:pt x="457212" y="164592"/>
                  </a:moveTo>
                  <a:lnTo>
                    <a:pt x="425208" y="164592"/>
                  </a:lnTo>
                  <a:lnTo>
                    <a:pt x="425208" y="292608"/>
                  </a:lnTo>
                  <a:lnTo>
                    <a:pt x="457212" y="292608"/>
                  </a:lnTo>
                  <a:lnTo>
                    <a:pt x="457212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702308" y="4062983"/>
              <a:ext cx="341630" cy="332740"/>
            </a:xfrm>
            <a:custGeom>
              <a:avLst/>
              <a:gdLst/>
              <a:ahLst/>
              <a:cxnLst/>
              <a:rect l="l" t="t" r="r" b="b"/>
              <a:pathLst>
                <a:path w="341630" h="332739">
                  <a:moveTo>
                    <a:pt x="32004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2004" y="332232"/>
                  </a:lnTo>
                  <a:lnTo>
                    <a:pt x="32004" y="300228"/>
                  </a:lnTo>
                  <a:close/>
                </a:path>
                <a:path w="341630" h="332739">
                  <a:moveTo>
                    <a:pt x="32004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2004" y="289560"/>
                  </a:lnTo>
                  <a:lnTo>
                    <a:pt x="32004" y="257556"/>
                  </a:lnTo>
                  <a:close/>
                </a:path>
                <a:path w="341630" h="332739">
                  <a:moveTo>
                    <a:pt x="32004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2004" y="246888"/>
                  </a:lnTo>
                  <a:lnTo>
                    <a:pt x="32004" y="214884"/>
                  </a:lnTo>
                  <a:close/>
                </a:path>
                <a:path w="341630" h="332739">
                  <a:moveTo>
                    <a:pt x="32004" y="170688"/>
                  </a:moveTo>
                  <a:lnTo>
                    <a:pt x="0" y="170688"/>
                  </a:lnTo>
                  <a:lnTo>
                    <a:pt x="0" y="204216"/>
                  </a:lnTo>
                  <a:lnTo>
                    <a:pt x="32004" y="204216"/>
                  </a:lnTo>
                  <a:lnTo>
                    <a:pt x="32004" y="170688"/>
                  </a:lnTo>
                  <a:close/>
                </a:path>
                <a:path w="341630" h="332739">
                  <a:moveTo>
                    <a:pt x="32004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2004" y="160020"/>
                  </a:lnTo>
                  <a:lnTo>
                    <a:pt x="32004" y="128016"/>
                  </a:lnTo>
                  <a:close/>
                </a:path>
                <a:path w="341630" h="332739">
                  <a:moveTo>
                    <a:pt x="32004" y="85344"/>
                  </a:moveTo>
                  <a:lnTo>
                    <a:pt x="0" y="85344"/>
                  </a:lnTo>
                  <a:lnTo>
                    <a:pt x="0" y="117348"/>
                  </a:lnTo>
                  <a:lnTo>
                    <a:pt x="32004" y="117348"/>
                  </a:lnTo>
                  <a:lnTo>
                    <a:pt x="32004" y="85344"/>
                  </a:lnTo>
                  <a:close/>
                </a:path>
                <a:path w="341630" h="332739">
                  <a:moveTo>
                    <a:pt x="32004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2004" y="74676"/>
                  </a:lnTo>
                  <a:lnTo>
                    <a:pt x="32004" y="42672"/>
                  </a:lnTo>
                  <a:close/>
                </a:path>
                <a:path w="341630" h="332739">
                  <a:moveTo>
                    <a:pt x="32004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2004" y="32004"/>
                  </a:lnTo>
                  <a:lnTo>
                    <a:pt x="32004" y="0"/>
                  </a:lnTo>
                  <a:close/>
                </a:path>
                <a:path w="341630" h="332739">
                  <a:moveTo>
                    <a:pt x="76200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200" y="332232"/>
                  </a:lnTo>
                  <a:lnTo>
                    <a:pt x="76200" y="300228"/>
                  </a:lnTo>
                  <a:close/>
                </a:path>
                <a:path w="341630" h="332739">
                  <a:moveTo>
                    <a:pt x="76200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200" y="289560"/>
                  </a:lnTo>
                  <a:lnTo>
                    <a:pt x="76200" y="257556"/>
                  </a:lnTo>
                  <a:close/>
                </a:path>
                <a:path w="341630" h="332739">
                  <a:moveTo>
                    <a:pt x="76200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200" y="246888"/>
                  </a:lnTo>
                  <a:lnTo>
                    <a:pt x="76200" y="214884"/>
                  </a:lnTo>
                  <a:close/>
                </a:path>
                <a:path w="341630" h="332739">
                  <a:moveTo>
                    <a:pt x="76200" y="170688"/>
                  </a:moveTo>
                  <a:lnTo>
                    <a:pt x="44196" y="170688"/>
                  </a:lnTo>
                  <a:lnTo>
                    <a:pt x="44196" y="204216"/>
                  </a:lnTo>
                  <a:lnTo>
                    <a:pt x="76200" y="204216"/>
                  </a:lnTo>
                  <a:lnTo>
                    <a:pt x="76200" y="170688"/>
                  </a:lnTo>
                  <a:close/>
                </a:path>
                <a:path w="341630" h="332739">
                  <a:moveTo>
                    <a:pt x="76200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200" y="160020"/>
                  </a:lnTo>
                  <a:lnTo>
                    <a:pt x="76200" y="128016"/>
                  </a:lnTo>
                  <a:close/>
                </a:path>
                <a:path w="341630" h="332739">
                  <a:moveTo>
                    <a:pt x="76200" y="85344"/>
                  </a:moveTo>
                  <a:lnTo>
                    <a:pt x="44196" y="85344"/>
                  </a:lnTo>
                  <a:lnTo>
                    <a:pt x="44196" y="117348"/>
                  </a:lnTo>
                  <a:lnTo>
                    <a:pt x="76200" y="117348"/>
                  </a:lnTo>
                  <a:lnTo>
                    <a:pt x="76200" y="85344"/>
                  </a:lnTo>
                  <a:close/>
                </a:path>
                <a:path w="341630" h="332739">
                  <a:moveTo>
                    <a:pt x="76200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200" y="74676"/>
                  </a:lnTo>
                  <a:lnTo>
                    <a:pt x="76200" y="42672"/>
                  </a:lnTo>
                  <a:close/>
                </a:path>
                <a:path w="341630" h="332739">
                  <a:moveTo>
                    <a:pt x="76200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200" y="32004"/>
                  </a:lnTo>
                  <a:lnTo>
                    <a:pt x="76200" y="0"/>
                  </a:lnTo>
                  <a:close/>
                </a:path>
                <a:path w="341630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1630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1630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1630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1630" h="332739">
                  <a:moveTo>
                    <a:pt x="164592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92" y="332232"/>
                  </a:lnTo>
                  <a:lnTo>
                    <a:pt x="164592" y="300228"/>
                  </a:lnTo>
                  <a:close/>
                </a:path>
                <a:path w="341630" h="332739">
                  <a:moveTo>
                    <a:pt x="164592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92" y="289560"/>
                  </a:lnTo>
                  <a:lnTo>
                    <a:pt x="164592" y="257556"/>
                  </a:lnTo>
                  <a:close/>
                </a:path>
                <a:path w="341630" h="332739">
                  <a:moveTo>
                    <a:pt x="164592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92" y="74676"/>
                  </a:lnTo>
                  <a:lnTo>
                    <a:pt x="164592" y="42672"/>
                  </a:lnTo>
                  <a:close/>
                </a:path>
                <a:path w="341630" h="332739">
                  <a:moveTo>
                    <a:pt x="164592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92" y="32004"/>
                  </a:lnTo>
                  <a:lnTo>
                    <a:pt x="164592" y="0"/>
                  </a:lnTo>
                  <a:close/>
                </a:path>
                <a:path w="341630" h="332739">
                  <a:moveTo>
                    <a:pt x="208788" y="300228"/>
                  </a:moveTo>
                  <a:lnTo>
                    <a:pt x="176784" y="300228"/>
                  </a:lnTo>
                  <a:lnTo>
                    <a:pt x="176784" y="332232"/>
                  </a:lnTo>
                  <a:lnTo>
                    <a:pt x="208788" y="332232"/>
                  </a:lnTo>
                  <a:lnTo>
                    <a:pt x="208788" y="300228"/>
                  </a:lnTo>
                  <a:close/>
                </a:path>
                <a:path w="341630" h="332739">
                  <a:moveTo>
                    <a:pt x="208788" y="257556"/>
                  </a:moveTo>
                  <a:lnTo>
                    <a:pt x="176784" y="257556"/>
                  </a:lnTo>
                  <a:lnTo>
                    <a:pt x="176784" y="289560"/>
                  </a:lnTo>
                  <a:lnTo>
                    <a:pt x="208788" y="289560"/>
                  </a:lnTo>
                  <a:lnTo>
                    <a:pt x="208788" y="257556"/>
                  </a:lnTo>
                  <a:close/>
                </a:path>
                <a:path w="341630" h="332739">
                  <a:moveTo>
                    <a:pt x="208788" y="42672"/>
                  </a:moveTo>
                  <a:lnTo>
                    <a:pt x="176784" y="42672"/>
                  </a:lnTo>
                  <a:lnTo>
                    <a:pt x="176784" y="74676"/>
                  </a:lnTo>
                  <a:lnTo>
                    <a:pt x="208788" y="74676"/>
                  </a:lnTo>
                  <a:lnTo>
                    <a:pt x="208788" y="42672"/>
                  </a:lnTo>
                  <a:close/>
                </a:path>
                <a:path w="341630" h="332739">
                  <a:moveTo>
                    <a:pt x="208788" y="0"/>
                  </a:moveTo>
                  <a:lnTo>
                    <a:pt x="176784" y="0"/>
                  </a:lnTo>
                  <a:lnTo>
                    <a:pt x="176784" y="32004"/>
                  </a:lnTo>
                  <a:lnTo>
                    <a:pt x="208788" y="32004"/>
                  </a:lnTo>
                  <a:lnTo>
                    <a:pt x="208788" y="0"/>
                  </a:lnTo>
                  <a:close/>
                </a:path>
                <a:path w="341630" h="332739">
                  <a:moveTo>
                    <a:pt x="252984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2984" y="332232"/>
                  </a:lnTo>
                  <a:lnTo>
                    <a:pt x="252984" y="300228"/>
                  </a:lnTo>
                  <a:close/>
                </a:path>
                <a:path w="341630" h="332739">
                  <a:moveTo>
                    <a:pt x="252984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2984" y="289560"/>
                  </a:lnTo>
                  <a:lnTo>
                    <a:pt x="252984" y="257556"/>
                  </a:lnTo>
                  <a:close/>
                </a:path>
                <a:path w="341630" h="332739">
                  <a:moveTo>
                    <a:pt x="252984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2984" y="74676"/>
                  </a:lnTo>
                  <a:lnTo>
                    <a:pt x="252984" y="42672"/>
                  </a:lnTo>
                  <a:close/>
                </a:path>
                <a:path w="341630" h="332739">
                  <a:moveTo>
                    <a:pt x="252984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2984" y="32004"/>
                  </a:lnTo>
                  <a:lnTo>
                    <a:pt x="252984" y="0"/>
                  </a:lnTo>
                  <a:close/>
                </a:path>
                <a:path w="341630" h="332739">
                  <a:moveTo>
                    <a:pt x="297180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7180" y="332232"/>
                  </a:lnTo>
                  <a:lnTo>
                    <a:pt x="297180" y="300228"/>
                  </a:lnTo>
                  <a:close/>
                </a:path>
                <a:path w="341630" h="332739">
                  <a:moveTo>
                    <a:pt x="297180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7180" y="289560"/>
                  </a:lnTo>
                  <a:lnTo>
                    <a:pt x="297180" y="257556"/>
                  </a:lnTo>
                  <a:close/>
                </a:path>
                <a:path w="341630" h="332739">
                  <a:moveTo>
                    <a:pt x="297180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7180" y="246888"/>
                  </a:lnTo>
                  <a:lnTo>
                    <a:pt x="297180" y="214884"/>
                  </a:lnTo>
                  <a:close/>
                </a:path>
                <a:path w="341630" h="332739">
                  <a:moveTo>
                    <a:pt x="297180" y="170688"/>
                  </a:moveTo>
                  <a:lnTo>
                    <a:pt x="265176" y="170688"/>
                  </a:lnTo>
                  <a:lnTo>
                    <a:pt x="265176" y="204216"/>
                  </a:lnTo>
                  <a:lnTo>
                    <a:pt x="297180" y="204216"/>
                  </a:lnTo>
                  <a:lnTo>
                    <a:pt x="297180" y="170688"/>
                  </a:lnTo>
                  <a:close/>
                </a:path>
                <a:path w="341630" h="332739">
                  <a:moveTo>
                    <a:pt x="297180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7180" y="160020"/>
                  </a:lnTo>
                  <a:lnTo>
                    <a:pt x="297180" y="128016"/>
                  </a:lnTo>
                  <a:close/>
                </a:path>
                <a:path w="341630" h="332739">
                  <a:moveTo>
                    <a:pt x="297180" y="85344"/>
                  </a:moveTo>
                  <a:lnTo>
                    <a:pt x="265176" y="85344"/>
                  </a:lnTo>
                  <a:lnTo>
                    <a:pt x="265176" y="117348"/>
                  </a:lnTo>
                  <a:lnTo>
                    <a:pt x="297180" y="117348"/>
                  </a:lnTo>
                  <a:lnTo>
                    <a:pt x="297180" y="85344"/>
                  </a:lnTo>
                  <a:close/>
                </a:path>
                <a:path w="341630" h="332739">
                  <a:moveTo>
                    <a:pt x="297180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7180" y="74676"/>
                  </a:lnTo>
                  <a:lnTo>
                    <a:pt x="297180" y="42672"/>
                  </a:lnTo>
                  <a:close/>
                </a:path>
                <a:path w="341630" h="332739">
                  <a:moveTo>
                    <a:pt x="297180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7180" y="32004"/>
                  </a:lnTo>
                  <a:lnTo>
                    <a:pt x="297180" y="0"/>
                  </a:lnTo>
                  <a:close/>
                </a:path>
                <a:path w="341630" h="332739">
                  <a:moveTo>
                    <a:pt x="341376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1376" y="332232"/>
                  </a:lnTo>
                  <a:lnTo>
                    <a:pt x="341376" y="300228"/>
                  </a:lnTo>
                  <a:close/>
                </a:path>
                <a:path w="341630" h="332739">
                  <a:moveTo>
                    <a:pt x="341376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1376" y="289560"/>
                  </a:lnTo>
                  <a:lnTo>
                    <a:pt x="341376" y="257556"/>
                  </a:lnTo>
                  <a:close/>
                </a:path>
                <a:path w="341630" h="332739">
                  <a:moveTo>
                    <a:pt x="341376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1376" y="246888"/>
                  </a:lnTo>
                  <a:lnTo>
                    <a:pt x="341376" y="214884"/>
                  </a:lnTo>
                  <a:close/>
                </a:path>
                <a:path w="341630" h="332739">
                  <a:moveTo>
                    <a:pt x="341376" y="170688"/>
                  </a:moveTo>
                  <a:lnTo>
                    <a:pt x="309372" y="170688"/>
                  </a:lnTo>
                  <a:lnTo>
                    <a:pt x="309372" y="204216"/>
                  </a:lnTo>
                  <a:lnTo>
                    <a:pt x="341376" y="204216"/>
                  </a:lnTo>
                  <a:lnTo>
                    <a:pt x="341376" y="170688"/>
                  </a:lnTo>
                  <a:close/>
                </a:path>
                <a:path w="341630" h="332739">
                  <a:moveTo>
                    <a:pt x="341376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1376" y="160020"/>
                  </a:lnTo>
                  <a:lnTo>
                    <a:pt x="341376" y="128016"/>
                  </a:lnTo>
                  <a:close/>
                </a:path>
                <a:path w="341630" h="332739">
                  <a:moveTo>
                    <a:pt x="341376" y="85344"/>
                  </a:moveTo>
                  <a:lnTo>
                    <a:pt x="309372" y="85344"/>
                  </a:lnTo>
                  <a:lnTo>
                    <a:pt x="309372" y="117348"/>
                  </a:lnTo>
                  <a:lnTo>
                    <a:pt x="341376" y="117348"/>
                  </a:lnTo>
                  <a:lnTo>
                    <a:pt x="341376" y="85344"/>
                  </a:lnTo>
                  <a:close/>
                </a:path>
                <a:path w="341630" h="332739">
                  <a:moveTo>
                    <a:pt x="341376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1376" y="74676"/>
                  </a:lnTo>
                  <a:lnTo>
                    <a:pt x="341376" y="42672"/>
                  </a:lnTo>
                  <a:close/>
                </a:path>
                <a:path w="341630" h="332739">
                  <a:moveTo>
                    <a:pt x="341376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1376" y="32004"/>
                  </a:lnTo>
                  <a:lnTo>
                    <a:pt x="341376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2697480" y="4246880"/>
            <a:ext cx="536927" cy="721783"/>
            <a:chOff x="2427732" y="3822191"/>
            <a:chExt cx="483234" cy="649605"/>
          </a:xfrm>
        </p:grpSpPr>
        <p:sp>
          <p:nvSpPr>
            <p:cNvPr id="56" name="object 56"/>
            <p:cNvSpPr/>
            <p:nvPr/>
          </p:nvSpPr>
          <p:spPr>
            <a:xfrm>
              <a:off x="2526792" y="3825239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4" h="147954">
                  <a:moveTo>
                    <a:pt x="0" y="73914"/>
                  </a:moveTo>
                  <a:lnTo>
                    <a:pt x="70865" y="73914"/>
                  </a:lnTo>
                  <a:lnTo>
                    <a:pt x="70865" y="0"/>
                  </a:lnTo>
                  <a:lnTo>
                    <a:pt x="212597" y="0"/>
                  </a:lnTo>
                  <a:lnTo>
                    <a:pt x="212597" y="73914"/>
                  </a:lnTo>
                  <a:lnTo>
                    <a:pt x="283463" y="73914"/>
                  </a:lnTo>
                  <a:lnTo>
                    <a:pt x="141731" y="147828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2443734" y="4004309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451104"/>
                  </a:moveTo>
                  <a:lnTo>
                    <a:pt x="451104" y="451104"/>
                  </a:lnTo>
                  <a:lnTo>
                    <a:pt x="451104" y="0"/>
                  </a:lnTo>
                  <a:lnTo>
                    <a:pt x="0" y="0"/>
                  </a:lnTo>
                  <a:lnTo>
                    <a:pt x="0" y="451104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2439924" y="40004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2004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2004" y="292608"/>
                  </a:lnTo>
                  <a:lnTo>
                    <a:pt x="32004" y="164592"/>
                  </a:lnTo>
                  <a:close/>
                </a:path>
                <a:path w="457200" h="457200">
                  <a:moveTo>
                    <a:pt x="292608" y="425196"/>
                  </a:moveTo>
                  <a:lnTo>
                    <a:pt x="164592" y="425196"/>
                  </a:lnTo>
                  <a:lnTo>
                    <a:pt x="164592" y="457200"/>
                  </a:lnTo>
                  <a:lnTo>
                    <a:pt x="292608" y="457200"/>
                  </a:lnTo>
                  <a:lnTo>
                    <a:pt x="292608" y="425196"/>
                  </a:lnTo>
                  <a:close/>
                </a:path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64592" y="32004"/>
                  </a:lnTo>
                  <a:lnTo>
                    <a:pt x="292608" y="32004"/>
                  </a:lnTo>
                  <a:lnTo>
                    <a:pt x="292608" y="0"/>
                  </a:lnTo>
                  <a:close/>
                </a:path>
                <a:path w="457200" h="457200">
                  <a:moveTo>
                    <a:pt x="457200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200" y="292608"/>
                  </a:lnTo>
                  <a:lnTo>
                    <a:pt x="457200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2497836" y="4062983"/>
              <a:ext cx="341630" cy="332740"/>
            </a:xfrm>
            <a:custGeom>
              <a:avLst/>
              <a:gdLst/>
              <a:ahLst/>
              <a:cxnLst/>
              <a:rect l="l" t="t" r="r" b="b"/>
              <a:pathLst>
                <a:path w="341630" h="332739">
                  <a:moveTo>
                    <a:pt x="32004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2004" y="332232"/>
                  </a:lnTo>
                  <a:lnTo>
                    <a:pt x="32004" y="300228"/>
                  </a:lnTo>
                  <a:close/>
                </a:path>
                <a:path w="341630" h="332739">
                  <a:moveTo>
                    <a:pt x="32004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2004" y="289560"/>
                  </a:lnTo>
                  <a:lnTo>
                    <a:pt x="32004" y="257556"/>
                  </a:lnTo>
                  <a:close/>
                </a:path>
                <a:path w="341630" h="332739">
                  <a:moveTo>
                    <a:pt x="32004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2004" y="246888"/>
                  </a:lnTo>
                  <a:lnTo>
                    <a:pt x="32004" y="214884"/>
                  </a:lnTo>
                  <a:close/>
                </a:path>
                <a:path w="341630" h="332739">
                  <a:moveTo>
                    <a:pt x="32004" y="170688"/>
                  </a:moveTo>
                  <a:lnTo>
                    <a:pt x="0" y="170688"/>
                  </a:lnTo>
                  <a:lnTo>
                    <a:pt x="0" y="204216"/>
                  </a:lnTo>
                  <a:lnTo>
                    <a:pt x="32004" y="204216"/>
                  </a:lnTo>
                  <a:lnTo>
                    <a:pt x="32004" y="170688"/>
                  </a:lnTo>
                  <a:close/>
                </a:path>
                <a:path w="341630" h="332739">
                  <a:moveTo>
                    <a:pt x="32004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2004" y="160020"/>
                  </a:lnTo>
                  <a:lnTo>
                    <a:pt x="32004" y="128016"/>
                  </a:lnTo>
                  <a:close/>
                </a:path>
                <a:path w="341630" h="332739">
                  <a:moveTo>
                    <a:pt x="32004" y="85344"/>
                  </a:moveTo>
                  <a:lnTo>
                    <a:pt x="0" y="85344"/>
                  </a:lnTo>
                  <a:lnTo>
                    <a:pt x="0" y="117348"/>
                  </a:lnTo>
                  <a:lnTo>
                    <a:pt x="32004" y="117348"/>
                  </a:lnTo>
                  <a:lnTo>
                    <a:pt x="32004" y="85344"/>
                  </a:lnTo>
                  <a:close/>
                </a:path>
                <a:path w="341630" h="332739">
                  <a:moveTo>
                    <a:pt x="32004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2004" y="74676"/>
                  </a:lnTo>
                  <a:lnTo>
                    <a:pt x="32004" y="42672"/>
                  </a:lnTo>
                  <a:close/>
                </a:path>
                <a:path w="341630" h="332739">
                  <a:moveTo>
                    <a:pt x="32004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2004" y="32004"/>
                  </a:lnTo>
                  <a:lnTo>
                    <a:pt x="32004" y="0"/>
                  </a:lnTo>
                  <a:close/>
                </a:path>
                <a:path w="341630" h="332739">
                  <a:moveTo>
                    <a:pt x="76200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200" y="332232"/>
                  </a:lnTo>
                  <a:lnTo>
                    <a:pt x="76200" y="300228"/>
                  </a:lnTo>
                  <a:close/>
                </a:path>
                <a:path w="341630" h="332739">
                  <a:moveTo>
                    <a:pt x="76200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200" y="289560"/>
                  </a:lnTo>
                  <a:lnTo>
                    <a:pt x="76200" y="257556"/>
                  </a:lnTo>
                  <a:close/>
                </a:path>
                <a:path w="341630" h="332739">
                  <a:moveTo>
                    <a:pt x="76200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200" y="246888"/>
                  </a:lnTo>
                  <a:lnTo>
                    <a:pt x="76200" y="214884"/>
                  </a:lnTo>
                  <a:close/>
                </a:path>
                <a:path w="341630" h="332739">
                  <a:moveTo>
                    <a:pt x="76200" y="170688"/>
                  </a:moveTo>
                  <a:lnTo>
                    <a:pt x="44196" y="170688"/>
                  </a:lnTo>
                  <a:lnTo>
                    <a:pt x="44196" y="204216"/>
                  </a:lnTo>
                  <a:lnTo>
                    <a:pt x="76200" y="204216"/>
                  </a:lnTo>
                  <a:lnTo>
                    <a:pt x="76200" y="170688"/>
                  </a:lnTo>
                  <a:close/>
                </a:path>
                <a:path w="341630" h="332739">
                  <a:moveTo>
                    <a:pt x="76200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200" y="160020"/>
                  </a:lnTo>
                  <a:lnTo>
                    <a:pt x="76200" y="128016"/>
                  </a:lnTo>
                  <a:close/>
                </a:path>
                <a:path w="341630" h="332739">
                  <a:moveTo>
                    <a:pt x="76200" y="85344"/>
                  </a:moveTo>
                  <a:lnTo>
                    <a:pt x="44196" y="85344"/>
                  </a:lnTo>
                  <a:lnTo>
                    <a:pt x="44196" y="117348"/>
                  </a:lnTo>
                  <a:lnTo>
                    <a:pt x="76200" y="117348"/>
                  </a:lnTo>
                  <a:lnTo>
                    <a:pt x="76200" y="85344"/>
                  </a:lnTo>
                  <a:close/>
                </a:path>
                <a:path w="341630" h="332739">
                  <a:moveTo>
                    <a:pt x="76200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200" y="74676"/>
                  </a:lnTo>
                  <a:lnTo>
                    <a:pt x="76200" y="42672"/>
                  </a:lnTo>
                  <a:close/>
                </a:path>
                <a:path w="341630" h="332739">
                  <a:moveTo>
                    <a:pt x="76200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200" y="32004"/>
                  </a:lnTo>
                  <a:lnTo>
                    <a:pt x="76200" y="0"/>
                  </a:lnTo>
                  <a:close/>
                </a:path>
                <a:path w="341630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1630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1630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1630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1630" h="332739">
                  <a:moveTo>
                    <a:pt x="164592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92" y="332232"/>
                  </a:lnTo>
                  <a:lnTo>
                    <a:pt x="164592" y="300228"/>
                  </a:lnTo>
                  <a:close/>
                </a:path>
                <a:path w="341630" h="332739">
                  <a:moveTo>
                    <a:pt x="164592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92" y="289560"/>
                  </a:lnTo>
                  <a:lnTo>
                    <a:pt x="164592" y="257556"/>
                  </a:lnTo>
                  <a:close/>
                </a:path>
                <a:path w="341630" h="332739">
                  <a:moveTo>
                    <a:pt x="164592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92" y="74676"/>
                  </a:lnTo>
                  <a:lnTo>
                    <a:pt x="164592" y="42672"/>
                  </a:lnTo>
                  <a:close/>
                </a:path>
                <a:path w="341630" h="332739">
                  <a:moveTo>
                    <a:pt x="164592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92" y="32004"/>
                  </a:lnTo>
                  <a:lnTo>
                    <a:pt x="164592" y="0"/>
                  </a:lnTo>
                  <a:close/>
                </a:path>
                <a:path w="341630" h="332739">
                  <a:moveTo>
                    <a:pt x="208788" y="300228"/>
                  </a:moveTo>
                  <a:lnTo>
                    <a:pt x="176784" y="300228"/>
                  </a:lnTo>
                  <a:lnTo>
                    <a:pt x="176784" y="332232"/>
                  </a:lnTo>
                  <a:lnTo>
                    <a:pt x="208788" y="332232"/>
                  </a:lnTo>
                  <a:lnTo>
                    <a:pt x="208788" y="300228"/>
                  </a:lnTo>
                  <a:close/>
                </a:path>
                <a:path w="341630" h="332739">
                  <a:moveTo>
                    <a:pt x="208788" y="257556"/>
                  </a:moveTo>
                  <a:lnTo>
                    <a:pt x="176784" y="257556"/>
                  </a:lnTo>
                  <a:lnTo>
                    <a:pt x="176784" y="289560"/>
                  </a:lnTo>
                  <a:lnTo>
                    <a:pt x="208788" y="289560"/>
                  </a:lnTo>
                  <a:lnTo>
                    <a:pt x="208788" y="257556"/>
                  </a:lnTo>
                  <a:close/>
                </a:path>
                <a:path w="341630" h="332739">
                  <a:moveTo>
                    <a:pt x="208788" y="42672"/>
                  </a:moveTo>
                  <a:lnTo>
                    <a:pt x="176784" y="42672"/>
                  </a:lnTo>
                  <a:lnTo>
                    <a:pt x="176784" y="74676"/>
                  </a:lnTo>
                  <a:lnTo>
                    <a:pt x="208788" y="74676"/>
                  </a:lnTo>
                  <a:lnTo>
                    <a:pt x="208788" y="42672"/>
                  </a:lnTo>
                  <a:close/>
                </a:path>
                <a:path w="341630" h="332739">
                  <a:moveTo>
                    <a:pt x="208788" y="0"/>
                  </a:moveTo>
                  <a:lnTo>
                    <a:pt x="176784" y="0"/>
                  </a:lnTo>
                  <a:lnTo>
                    <a:pt x="176784" y="32004"/>
                  </a:lnTo>
                  <a:lnTo>
                    <a:pt x="208788" y="32004"/>
                  </a:lnTo>
                  <a:lnTo>
                    <a:pt x="208788" y="0"/>
                  </a:lnTo>
                  <a:close/>
                </a:path>
                <a:path w="341630" h="332739">
                  <a:moveTo>
                    <a:pt x="252984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2984" y="332232"/>
                  </a:lnTo>
                  <a:lnTo>
                    <a:pt x="252984" y="300228"/>
                  </a:lnTo>
                  <a:close/>
                </a:path>
                <a:path w="341630" h="332739">
                  <a:moveTo>
                    <a:pt x="252984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2984" y="289560"/>
                  </a:lnTo>
                  <a:lnTo>
                    <a:pt x="252984" y="257556"/>
                  </a:lnTo>
                  <a:close/>
                </a:path>
                <a:path w="341630" h="332739">
                  <a:moveTo>
                    <a:pt x="252984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2984" y="74676"/>
                  </a:lnTo>
                  <a:lnTo>
                    <a:pt x="252984" y="42672"/>
                  </a:lnTo>
                  <a:close/>
                </a:path>
                <a:path w="341630" h="332739">
                  <a:moveTo>
                    <a:pt x="252984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2984" y="32004"/>
                  </a:lnTo>
                  <a:lnTo>
                    <a:pt x="252984" y="0"/>
                  </a:lnTo>
                  <a:close/>
                </a:path>
                <a:path w="341630" h="332739">
                  <a:moveTo>
                    <a:pt x="297180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7180" y="332232"/>
                  </a:lnTo>
                  <a:lnTo>
                    <a:pt x="297180" y="300228"/>
                  </a:lnTo>
                  <a:close/>
                </a:path>
                <a:path w="341630" h="332739">
                  <a:moveTo>
                    <a:pt x="297180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7180" y="289560"/>
                  </a:lnTo>
                  <a:lnTo>
                    <a:pt x="297180" y="257556"/>
                  </a:lnTo>
                  <a:close/>
                </a:path>
                <a:path w="341630" h="332739">
                  <a:moveTo>
                    <a:pt x="297180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7180" y="246888"/>
                  </a:lnTo>
                  <a:lnTo>
                    <a:pt x="297180" y="214884"/>
                  </a:lnTo>
                  <a:close/>
                </a:path>
                <a:path w="341630" h="332739">
                  <a:moveTo>
                    <a:pt x="297180" y="170688"/>
                  </a:moveTo>
                  <a:lnTo>
                    <a:pt x="265176" y="170688"/>
                  </a:lnTo>
                  <a:lnTo>
                    <a:pt x="265176" y="204216"/>
                  </a:lnTo>
                  <a:lnTo>
                    <a:pt x="297180" y="204216"/>
                  </a:lnTo>
                  <a:lnTo>
                    <a:pt x="297180" y="170688"/>
                  </a:lnTo>
                  <a:close/>
                </a:path>
                <a:path w="341630" h="332739">
                  <a:moveTo>
                    <a:pt x="297180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7180" y="160020"/>
                  </a:lnTo>
                  <a:lnTo>
                    <a:pt x="297180" y="128016"/>
                  </a:lnTo>
                  <a:close/>
                </a:path>
                <a:path w="341630" h="332739">
                  <a:moveTo>
                    <a:pt x="297180" y="85344"/>
                  </a:moveTo>
                  <a:lnTo>
                    <a:pt x="265176" y="85344"/>
                  </a:lnTo>
                  <a:lnTo>
                    <a:pt x="265176" y="117348"/>
                  </a:lnTo>
                  <a:lnTo>
                    <a:pt x="297180" y="117348"/>
                  </a:lnTo>
                  <a:lnTo>
                    <a:pt x="297180" y="85344"/>
                  </a:lnTo>
                  <a:close/>
                </a:path>
                <a:path w="341630" h="332739">
                  <a:moveTo>
                    <a:pt x="297180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7180" y="74676"/>
                  </a:lnTo>
                  <a:lnTo>
                    <a:pt x="297180" y="42672"/>
                  </a:lnTo>
                  <a:close/>
                </a:path>
                <a:path w="341630" h="332739">
                  <a:moveTo>
                    <a:pt x="297180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7180" y="32004"/>
                  </a:lnTo>
                  <a:lnTo>
                    <a:pt x="297180" y="0"/>
                  </a:lnTo>
                  <a:close/>
                </a:path>
                <a:path w="341630" h="332739">
                  <a:moveTo>
                    <a:pt x="341376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1376" y="332232"/>
                  </a:lnTo>
                  <a:lnTo>
                    <a:pt x="341376" y="300228"/>
                  </a:lnTo>
                  <a:close/>
                </a:path>
                <a:path w="341630" h="332739">
                  <a:moveTo>
                    <a:pt x="341376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1376" y="289560"/>
                  </a:lnTo>
                  <a:lnTo>
                    <a:pt x="341376" y="257556"/>
                  </a:lnTo>
                  <a:close/>
                </a:path>
                <a:path w="341630" h="332739">
                  <a:moveTo>
                    <a:pt x="341376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1376" y="246888"/>
                  </a:lnTo>
                  <a:lnTo>
                    <a:pt x="341376" y="214884"/>
                  </a:lnTo>
                  <a:close/>
                </a:path>
                <a:path w="341630" h="332739">
                  <a:moveTo>
                    <a:pt x="341376" y="170688"/>
                  </a:moveTo>
                  <a:lnTo>
                    <a:pt x="309372" y="170688"/>
                  </a:lnTo>
                  <a:lnTo>
                    <a:pt x="309372" y="204216"/>
                  </a:lnTo>
                  <a:lnTo>
                    <a:pt x="341376" y="204216"/>
                  </a:lnTo>
                  <a:lnTo>
                    <a:pt x="341376" y="170688"/>
                  </a:lnTo>
                  <a:close/>
                </a:path>
                <a:path w="341630" h="332739">
                  <a:moveTo>
                    <a:pt x="341376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1376" y="160020"/>
                  </a:lnTo>
                  <a:lnTo>
                    <a:pt x="341376" y="128016"/>
                  </a:lnTo>
                  <a:close/>
                </a:path>
                <a:path w="341630" h="332739">
                  <a:moveTo>
                    <a:pt x="341376" y="85344"/>
                  </a:moveTo>
                  <a:lnTo>
                    <a:pt x="309372" y="85344"/>
                  </a:lnTo>
                  <a:lnTo>
                    <a:pt x="309372" y="117348"/>
                  </a:lnTo>
                  <a:lnTo>
                    <a:pt x="341376" y="117348"/>
                  </a:lnTo>
                  <a:lnTo>
                    <a:pt x="341376" y="85344"/>
                  </a:lnTo>
                  <a:close/>
                </a:path>
                <a:path w="341630" h="332739">
                  <a:moveTo>
                    <a:pt x="341376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1376" y="74676"/>
                  </a:lnTo>
                  <a:lnTo>
                    <a:pt x="341376" y="42672"/>
                  </a:lnTo>
                  <a:close/>
                </a:path>
                <a:path w="341630" h="332739">
                  <a:moveTo>
                    <a:pt x="341376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1376" y="32004"/>
                  </a:lnTo>
                  <a:lnTo>
                    <a:pt x="341376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3581400" y="4246880"/>
            <a:ext cx="535517" cy="721783"/>
            <a:chOff x="3223260" y="3822191"/>
            <a:chExt cx="481965" cy="649605"/>
          </a:xfrm>
        </p:grpSpPr>
        <p:sp>
          <p:nvSpPr>
            <p:cNvPr id="61" name="object 61"/>
            <p:cNvSpPr/>
            <p:nvPr/>
          </p:nvSpPr>
          <p:spPr>
            <a:xfrm>
              <a:off x="3322320" y="3825239"/>
              <a:ext cx="281940" cy="147955"/>
            </a:xfrm>
            <a:custGeom>
              <a:avLst/>
              <a:gdLst/>
              <a:ahLst/>
              <a:cxnLst/>
              <a:rect l="l" t="t" r="r" b="b"/>
              <a:pathLst>
                <a:path w="281939" h="147954">
                  <a:moveTo>
                    <a:pt x="0" y="73914"/>
                  </a:moveTo>
                  <a:lnTo>
                    <a:pt x="70484" y="73914"/>
                  </a:lnTo>
                  <a:lnTo>
                    <a:pt x="70484" y="0"/>
                  </a:lnTo>
                  <a:lnTo>
                    <a:pt x="211454" y="0"/>
                  </a:lnTo>
                  <a:lnTo>
                    <a:pt x="211454" y="73914"/>
                  </a:lnTo>
                  <a:lnTo>
                    <a:pt x="281939" y="73914"/>
                  </a:lnTo>
                  <a:lnTo>
                    <a:pt x="140969" y="147828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239262" y="4004309"/>
              <a:ext cx="449580" cy="451484"/>
            </a:xfrm>
            <a:custGeom>
              <a:avLst/>
              <a:gdLst/>
              <a:ahLst/>
              <a:cxnLst/>
              <a:rect l="l" t="t" r="r" b="b"/>
              <a:pathLst>
                <a:path w="449579" h="451485">
                  <a:moveTo>
                    <a:pt x="0" y="451104"/>
                  </a:moveTo>
                  <a:lnTo>
                    <a:pt x="449579" y="451104"/>
                  </a:lnTo>
                  <a:lnTo>
                    <a:pt x="449579" y="0"/>
                  </a:lnTo>
                  <a:lnTo>
                    <a:pt x="0" y="0"/>
                  </a:lnTo>
                  <a:lnTo>
                    <a:pt x="0" y="451104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3235452" y="40004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1991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1991" y="292608"/>
                  </a:lnTo>
                  <a:lnTo>
                    <a:pt x="31991" y="164592"/>
                  </a:lnTo>
                  <a:close/>
                </a:path>
                <a:path w="457200" h="457200">
                  <a:moveTo>
                    <a:pt x="292608" y="425196"/>
                  </a:moveTo>
                  <a:lnTo>
                    <a:pt x="163068" y="425196"/>
                  </a:lnTo>
                  <a:lnTo>
                    <a:pt x="163068" y="457200"/>
                  </a:lnTo>
                  <a:lnTo>
                    <a:pt x="292608" y="457200"/>
                  </a:lnTo>
                  <a:lnTo>
                    <a:pt x="292608" y="425196"/>
                  </a:lnTo>
                  <a:close/>
                </a:path>
                <a:path w="457200" h="457200">
                  <a:moveTo>
                    <a:pt x="292608" y="0"/>
                  </a:moveTo>
                  <a:lnTo>
                    <a:pt x="163068" y="0"/>
                  </a:lnTo>
                  <a:lnTo>
                    <a:pt x="163068" y="32004"/>
                  </a:lnTo>
                  <a:lnTo>
                    <a:pt x="292608" y="32004"/>
                  </a:lnTo>
                  <a:lnTo>
                    <a:pt x="292608" y="0"/>
                  </a:lnTo>
                  <a:close/>
                </a:path>
                <a:path w="457200" h="457200">
                  <a:moveTo>
                    <a:pt x="457200" y="164592"/>
                  </a:moveTo>
                  <a:lnTo>
                    <a:pt x="423672" y="164592"/>
                  </a:lnTo>
                  <a:lnTo>
                    <a:pt x="423672" y="292608"/>
                  </a:lnTo>
                  <a:lnTo>
                    <a:pt x="457200" y="292608"/>
                  </a:lnTo>
                  <a:lnTo>
                    <a:pt x="457200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3291840" y="4062983"/>
              <a:ext cx="342900" cy="332740"/>
            </a:xfrm>
            <a:custGeom>
              <a:avLst/>
              <a:gdLst/>
              <a:ahLst/>
              <a:cxnLst/>
              <a:rect l="l" t="t" r="r" b="b"/>
              <a:pathLst>
                <a:path w="342900" h="332739">
                  <a:moveTo>
                    <a:pt x="31991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1991" y="332232"/>
                  </a:lnTo>
                  <a:lnTo>
                    <a:pt x="31991" y="300228"/>
                  </a:lnTo>
                  <a:close/>
                </a:path>
                <a:path w="342900" h="332739">
                  <a:moveTo>
                    <a:pt x="31991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1991" y="289560"/>
                  </a:lnTo>
                  <a:lnTo>
                    <a:pt x="31991" y="257556"/>
                  </a:lnTo>
                  <a:close/>
                </a:path>
                <a:path w="342900" h="332739">
                  <a:moveTo>
                    <a:pt x="31991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1991" y="246888"/>
                  </a:lnTo>
                  <a:lnTo>
                    <a:pt x="31991" y="214884"/>
                  </a:lnTo>
                  <a:close/>
                </a:path>
                <a:path w="342900" h="332739">
                  <a:moveTo>
                    <a:pt x="31991" y="170688"/>
                  </a:moveTo>
                  <a:lnTo>
                    <a:pt x="0" y="170688"/>
                  </a:lnTo>
                  <a:lnTo>
                    <a:pt x="0" y="204216"/>
                  </a:lnTo>
                  <a:lnTo>
                    <a:pt x="31991" y="204216"/>
                  </a:lnTo>
                  <a:lnTo>
                    <a:pt x="31991" y="170688"/>
                  </a:lnTo>
                  <a:close/>
                </a:path>
                <a:path w="342900" h="332739">
                  <a:moveTo>
                    <a:pt x="31991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1991" y="160020"/>
                  </a:lnTo>
                  <a:lnTo>
                    <a:pt x="31991" y="128016"/>
                  </a:lnTo>
                  <a:close/>
                </a:path>
                <a:path w="342900" h="332739">
                  <a:moveTo>
                    <a:pt x="31991" y="85344"/>
                  </a:moveTo>
                  <a:lnTo>
                    <a:pt x="0" y="85344"/>
                  </a:lnTo>
                  <a:lnTo>
                    <a:pt x="0" y="117348"/>
                  </a:lnTo>
                  <a:lnTo>
                    <a:pt x="31991" y="117348"/>
                  </a:lnTo>
                  <a:lnTo>
                    <a:pt x="31991" y="85344"/>
                  </a:lnTo>
                  <a:close/>
                </a:path>
                <a:path w="342900" h="332739">
                  <a:moveTo>
                    <a:pt x="31991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1991" y="74676"/>
                  </a:lnTo>
                  <a:lnTo>
                    <a:pt x="31991" y="42672"/>
                  </a:lnTo>
                  <a:close/>
                </a:path>
                <a:path w="342900" h="332739">
                  <a:moveTo>
                    <a:pt x="3199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1991" y="32004"/>
                  </a:lnTo>
                  <a:lnTo>
                    <a:pt x="31991" y="0"/>
                  </a:lnTo>
                  <a:close/>
                </a:path>
                <a:path w="342900" h="332739">
                  <a:moveTo>
                    <a:pt x="77724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7724" y="332232"/>
                  </a:lnTo>
                  <a:lnTo>
                    <a:pt x="77724" y="300228"/>
                  </a:lnTo>
                  <a:close/>
                </a:path>
                <a:path w="342900" h="332739">
                  <a:moveTo>
                    <a:pt x="77724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7724" y="289560"/>
                  </a:lnTo>
                  <a:lnTo>
                    <a:pt x="77724" y="257556"/>
                  </a:lnTo>
                  <a:close/>
                </a:path>
                <a:path w="342900" h="332739">
                  <a:moveTo>
                    <a:pt x="77724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7724" y="246888"/>
                  </a:lnTo>
                  <a:lnTo>
                    <a:pt x="77724" y="214884"/>
                  </a:lnTo>
                  <a:close/>
                </a:path>
                <a:path w="342900" h="332739">
                  <a:moveTo>
                    <a:pt x="77724" y="170688"/>
                  </a:moveTo>
                  <a:lnTo>
                    <a:pt x="44196" y="170688"/>
                  </a:lnTo>
                  <a:lnTo>
                    <a:pt x="44196" y="204216"/>
                  </a:lnTo>
                  <a:lnTo>
                    <a:pt x="77724" y="204216"/>
                  </a:lnTo>
                  <a:lnTo>
                    <a:pt x="77724" y="170688"/>
                  </a:lnTo>
                  <a:close/>
                </a:path>
                <a:path w="342900" h="332739">
                  <a:moveTo>
                    <a:pt x="77724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7724" y="160020"/>
                  </a:lnTo>
                  <a:lnTo>
                    <a:pt x="77724" y="128016"/>
                  </a:lnTo>
                  <a:close/>
                </a:path>
                <a:path w="342900" h="332739">
                  <a:moveTo>
                    <a:pt x="77724" y="85344"/>
                  </a:moveTo>
                  <a:lnTo>
                    <a:pt x="44196" y="85344"/>
                  </a:lnTo>
                  <a:lnTo>
                    <a:pt x="44196" y="117348"/>
                  </a:lnTo>
                  <a:lnTo>
                    <a:pt x="77724" y="117348"/>
                  </a:lnTo>
                  <a:lnTo>
                    <a:pt x="77724" y="85344"/>
                  </a:lnTo>
                  <a:close/>
                </a:path>
                <a:path w="342900" h="332739">
                  <a:moveTo>
                    <a:pt x="77724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7724" y="74676"/>
                  </a:lnTo>
                  <a:lnTo>
                    <a:pt x="77724" y="42672"/>
                  </a:lnTo>
                  <a:close/>
                </a:path>
                <a:path w="342900" h="332739">
                  <a:moveTo>
                    <a:pt x="77724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7724" y="32004"/>
                  </a:lnTo>
                  <a:lnTo>
                    <a:pt x="77724" y="0"/>
                  </a:lnTo>
                  <a:close/>
                </a:path>
                <a:path w="342900" h="332739">
                  <a:moveTo>
                    <a:pt x="121920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1920" y="332232"/>
                  </a:lnTo>
                  <a:lnTo>
                    <a:pt x="121920" y="300228"/>
                  </a:lnTo>
                  <a:close/>
                </a:path>
                <a:path w="342900" h="332739">
                  <a:moveTo>
                    <a:pt x="121920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1920" y="289560"/>
                  </a:lnTo>
                  <a:lnTo>
                    <a:pt x="121920" y="257556"/>
                  </a:lnTo>
                  <a:close/>
                </a:path>
                <a:path w="342900" h="332739">
                  <a:moveTo>
                    <a:pt x="121920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1920" y="74676"/>
                  </a:lnTo>
                  <a:lnTo>
                    <a:pt x="121920" y="42672"/>
                  </a:lnTo>
                  <a:close/>
                </a:path>
                <a:path w="342900" h="332739">
                  <a:moveTo>
                    <a:pt x="121920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1920" y="32004"/>
                  </a:lnTo>
                  <a:lnTo>
                    <a:pt x="121920" y="0"/>
                  </a:lnTo>
                  <a:close/>
                </a:path>
                <a:path w="342900" h="332739">
                  <a:moveTo>
                    <a:pt x="166116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6116" y="332232"/>
                  </a:lnTo>
                  <a:lnTo>
                    <a:pt x="166116" y="300228"/>
                  </a:lnTo>
                  <a:close/>
                </a:path>
                <a:path w="342900" h="332739">
                  <a:moveTo>
                    <a:pt x="166116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6116" y="289560"/>
                  </a:lnTo>
                  <a:lnTo>
                    <a:pt x="166116" y="257556"/>
                  </a:lnTo>
                  <a:close/>
                </a:path>
                <a:path w="342900" h="332739">
                  <a:moveTo>
                    <a:pt x="166116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6116" y="74676"/>
                  </a:lnTo>
                  <a:lnTo>
                    <a:pt x="166116" y="42672"/>
                  </a:lnTo>
                  <a:close/>
                </a:path>
                <a:path w="342900" h="332739">
                  <a:moveTo>
                    <a:pt x="166116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6116" y="32004"/>
                  </a:lnTo>
                  <a:lnTo>
                    <a:pt x="166116" y="0"/>
                  </a:lnTo>
                  <a:close/>
                </a:path>
                <a:path w="342900" h="332739">
                  <a:moveTo>
                    <a:pt x="210312" y="300228"/>
                  </a:moveTo>
                  <a:lnTo>
                    <a:pt x="178308" y="300228"/>
                  </a:lnTo>
                  <a:lnTo>
                    <a:pt x="178308" y="332232"/>
                  </a:lnTo>
                  <a:lnTo>
                    <a:pt x="210312" y="332232"/>
                  </a:lnTo>
                  <a:lnTo>
                    <a:pt x="210312" y="300228"/>
                  </a:lnTo>
                  <a:close/>
                </a:path>
                <a:path w="342900" h="332739">
                  <a:moveTo>
                    <a:pt x="210312" y="257556"/>
                  </a:moveTo>
                  <a:lnTo>
                    <a:pt x="178308" y="257556"/>
                  </a:lnTo>
                  <a:lnTo>
                    <a:pt x="178308" y="289560"/>
                  </a:lnTo>
                  <a:lnTo>
                    <a:pt x="210312" y="289560"/>
                  </a:lnTo>
                  <a:lnTo>
                    <a:pt x="210312" y="257556"/>
                  </a:lnTo>
                  <a:close/>
                </a:path>
                <a:path w="342900" h="332739">
                  <a:moveTo>
                    <a:pt x="210312" y="42672"/>
                  </a:moveTo>
                  <a:lnTo>
                    <a:pt x="178308" y="42672"/>
                  </a:lnTo>
                  <a:lnTo>
                    <a:pt x="178308" y="74676"/>
                  </a:lnTo>
                  <a:lnTo>
                    <a:pt x="210312" y="74676"/>
                  </a:lnTo>
                  <a:lnTo>
                    <a:pt x="210312" y="42672"/>
                  </a:lnTo>
                  <a:close/>
                </a:path>
                <a:path w="342900" h="332739">
                  <a:moveTo>
                    <a:pt x="210312" y="0"/>
                  </a:moveTo>
                  <a:lnTo>
                    <a:pt x="178308" y="0"/>
                  </a:lnTo>
                  <a:lnTo>
                    <a:pt x="178308" y="32004"/>
                  </a:lnTo>
                  <a:lnTo>
                    <a:pt x="210312" y="32004"/>
                  </a:lnTo>
                  <a:lnTo>
                    <a:pt x="210312" y="0"/>
                  </a:lnTo>
                  <a:close/>
                </a:path>
                <a:path w="342900" h="332739">
                  <a:moveTo>
                    <a:pt x="254508" y="300228"/>
                  </a:moveTo>
                  <a:lnTo>
                    <a:pt x="222504" y="300228"/>
                  </a:lnTo>
                  <a:lnTo>
                    <a:pt x="222504" y="332232"/>
                  </a:lnTo>
                  <a:lnTo>
                    <a:pt x="254508" y="332232"/>
                  </a:lnTo>
                  <a:lnTo>
                    <a:pt x="254508" y="300228"/>
                  </a:lnTo>
                  <a:close/>
                </a:path>
                <a:path w="342900" h="332739">
                  <a:moveTo>
                    <a:pt x="254508" y="257556"/>
                  </a:moveTo>
                  <a:lnTo>
                    <a:pt x="222504" y="257556"/>
                  </a:lnTo>
                  <a:lnTo>
                    <a:pt x="222504" y="289560"/>
                  </a:lnTo>
                  <a:lnTo>
                    <a:pt x="254508" y="289560"/>
                  </a:lnTo>
                  <a:lnTo>
                    <a:pt x="254508" y="257556"/>
                  </a:lnTo>
                  <a:close/>
                </a:path>
                <a:path w="342900" h="332739">
                  <a:moveTo>
                    <a:pt x="254508" y="42672"/>
                  </a:moveTo>
                  <a:lnTo>
                    <a:pt x="222504" y="42672"/>
                  </a:lnTo>
                  <a:lnTo>
                    <a:pt x="222504" y="74676"/>
                  </a:lnTo>
                  <a:lnTo>
                    <a:pt x="254508" y="74676"/>
                  </a:lnTo>
                  <a:lnTo>
                    <a:pt x="254508" y="42672"/>
                  </a:lnTo>
                  <a:close/>
                </a:path>
                <a:path w="342900" h="332739">
                  <a:moveTo>
                    <a:pt x="254508" y="0"/>
                  </a:moveTo>
                  <a:lnTo>
                    <a:pt x="222504" y="0"/>
                  </a:lnTo>
                  <a:lnTo>
                    <a:pt x="222504" y="32004"/>
                  </a:lnTo>
                  <a:lnTo>
                    <a:pt x="254508" y="32004"/>
                  </a:lnTo>
                  <a:lnTo>
                    <a:pt x="254508" y="0"/>
                  </a:lnTo>
                  <a:close/>
                </a:path>
                <a:path w="342900" h="332739">
                  <a:moveTo>
                    <a:pt x="298691" y="300228"/>
                  </a:moveTo>
                  <a:lnTo>
                    <a:pt x="266700" y="300228"/>
                  </a:lnTo>
                  <a:lnTo>
                    <a:pt x="266700" y="332232"/>
                  </a:lnTo>
                  <a:lnTo>
                    <a:pt x="298691" y="332232"/>
                  </a:lnTo>
                  <a:lnTo>
                    <a:pt x="298691" y="300228"/>
                  </a:lnTo>
                  <a:close/>
                </a:path>
                <a:path w="342900" h="332739">
                  <a:moveTo>
                    <a:pt x="298691" y="257556"/>
                  </a:moveTo>
                  <a:lnTo>
                    <a:pt x="266700" y="257556"/>
                  </a:lnTo>
                  <a:lnTo>
                    <a:pt x="266700" y="289560"/>
                  </a:lnTo>
                  <a:lnTo>
                    <a:pt x="298691" y="289560"/>
                  </a:lnTo>
                  <a:lnTo>
                    <a:pt x="298691" y="257556"/>
                  </a:lnTo>
                  <a:close/>
                </a:path>
                <a:path w="342900" h="332739">
                  <a:moveTo>
                    <a:pt x="298691" y="214884"/>
                  </a:moveTo>
                  <a:lnTo>
                    <a:pt x="266700" y="214884"/>
                  </a:lnTo>
                  <a:lnTo>
                    <a:pt x="266700" y="246888"/>
                  </a:lnTo>
                  <a:lnTo>
                    <a:pt x="298691" y="246888"/>
                  </a:lnTo>
                  <a:lnTo>
                    <a:pt x="298691" y="214884"/>
                  </a:lnTo>
                  <a:close/>
                </a:path>
                <a:path w="342900" h="332739">
                  <a:moveTo>
                    <a:pt x="298691" y="170688"/>
                  </a:moveTo>
                  <a:lnTo>
                    <a:pt x="266700" y="170688"/>
                  </a:lnTo>
                  <a:lnTo>
                    <a:pt x="266700" y="204216"/>
                  </a:lnTo>
                  <a:lnTo>
                    <a:pt x="298691" y="204216"/>
                  </a:lnTo>
                  <a:lnTo>
                    <a:pt x="298691" y="170688"/>
                  </a:lnTo>
                  <a:close/>
                </a:path>
                <a:path w="342900" h="332739">
                  <a:moveTo>
                    <a:pt x="298691" y="128016"/>
                  </a:moveTo>
                  <a:lnTo>
                    <a:pt x="266700" y="128016"/>
                  </a:lnTo>
                  <a:lnTo>
                    <a:pt x="266700" y="160020"/>
                  </a:lnTo>
                  <a:lnTo>
                    <a:pt x="298691" y="160020"/>
                  </a:lnTo>
                  <a:lnTo>
                    <a:pt x="298691" y="128016"/>
                  </a:lnTo>
                  <a:close/>
                </a:path>
                <a:path w="342900" h="332739">
                  <a:moveTo>
                    <a:pt x="298691" y="85344"/>
                  </a:moveTo>
                  <a:lnTo>
                    <a:pt x="266700" y="85344"/>
                  </a:lnTo>
                  <a:lnTo>
                    <a:pt x="266700" y="117348"/>
                  </a:lnTo>
                  <a:lnTo>
                    <a:pt x="298691" y="117348"/>
                  </a:lnTo>
                  <a:lnTo>
                    <a:pt x="298691" y="85344"/>
                  </a:lnTo>
                  <a:close/>
                </a:path>
                <a:path w="342900" h="332739">
                  <a:moveTo>
                    <a:pt x="298691" y="42672"/>
                  </a:moveTo>
                  <a:lnTo>
                    <a:pt x="266700" y="42672"/>
                  </a:lnTo>
                  <a:lnTo>
                    <a:pt x="266700" y="74676"/>
                  </a:lnTo>
                  <a:lnTo>
                    <a:pt x="298691" y="74676"/>
                  </a:lnTo>
                  <a:lnTo>
                    <a:pt x="298691" y="42672"/>
                  </a:lnTo>
                  <a:close/>
                </a:path>
                <a:path w="342900" h="332739">
                  <a:moveTo>
                    <a:pt x="298691" y="0"/>
                  </a:moveTo>
                  <a:lnTo>
                    <a:pt x="266700" y="0"/>
                  </a:lnTo>
                  <a:lnTo>
                    <a:pt x="266700" y="32004"/>
                  </a:lnTo>
                  <a:lnTo>
                    <a:pt x="298691" y="32004"/>
                  </a:lnTo>
                  <a:lnTo>
                    <a:pt x="298691" y="0"/>
                  </a:lnTo>
                  <a:close/>
                </a:path>
                <a:path w="342900" h="332739">
                  <a:moveTo>
                    <a:pt x="342900" y="300228"/>
                  </a:moveTo>
                  <a:lnTo>
                    <a:pt x="310896" y="300228"/>
                  </a:lnTo>
                  <a:lnTo>
                    <a:pt x="310896" y="332232"/>
                  </a:lnTo>
                  <a:lnTo>
                    <a:pt x="342900" y="332232"/>
                  </a:lnTo>
                  <a:lnTo>
                    <a:pt x="342900" y="300228"/>
                  </a:lnTo>
                  <a:close/>
                </a:path>
                <a:path w="342900" h="332739">
                  <a:moveTo>
                    <a:pt x="342900" y="257556"/>
                  </a:moveTo>
                  <a:lnTo>
                    <a:pt x="310896" y="257556"/>
                  </a:lnTo>
                  <a:lnTo>
                    <a:pt x="310896" y="289560"/>
                  </a:lnTo>
                  <a:lnTo>
                    <a:pt x="342900" y="289560"/>
                  </a:lnTo>
                  <a:lnTo>
                    <a:pt x="342900" y="257556"/>
                  </a:lnTo>
                  <a:close/>
                </a:path>
                <a:path w="342900" h="332739">
                  <a:moveTo>
                    <a:pt x="342900" y="214884"/>
                  </a:moveTo>
                  <a:lnTo>
                    <a:pt x="310896" y="214884"/>
                  </a:lnTo>
                  <a:lnTo>
                    <a:pt x="310896" y="246888"/>
                  </a:lnTo>
                  <a:lnTo>
                    <a:pt x="342900" y="246888"/>
                  </a:lnTo>
                  <a:lnTo>
                    <a:pt x="342900" y="214884"/>
                  </a:lnTo>
                  <a:close/>
                </a:path>
                <a:path w="342900" h="332739">
                  <a:moveTo>
                    <a:pt x="342900" y="170688"/>
                  </a:moveTo>
                  <a:lnTo>
                    <a:pt x="310896" y="170688"/>
                  </a:lnTo>
                  <a:lnTo>
                    <a:pt x="310896" y="204216"/>
                  </a:lnTo>
                  <a:lnTo>
                    <a:pt x="342900" y="204216"/>
                  </a:lnTo>
                  <a:lnTo>
                    <a:pt x="342900" y="170688"/>
                  </a:lnTo>
                  <a:close/>
                </a:path>
                <a:path w="342900" h="332739">
                  <a:moveTo>
                    <a:pt x="342900" y="128016"/>
                  </a:moveTo>
                  <a:lnTo>
                    <a:pt x="310896" y="128016"/>
                  </a:lnTo>
                  <a:lnTo>
                    <a:pt x="310896" y="160020"/>
                  </a:lnTo>
                  <a:lnTo>
                    <a:pt x="342900" y="160020"/>
                  </a:lnTo>
                  <a:lnTo>
                    <a:pt x="342900" y="128016"/>
                  </a:lnTo>
                  <a:close/>
                </a:path>
                <a:path w="342900" h="332739">
                  <a:moveTo>
                    <a:pt x="342900" y="85344"/>
                  </a:moveTo>
                  <a:lnTo>
                    <a:pt x="310896" y="85344"/>
                  </a:lnTo>
                  <a:lnTo>
                    <a:pt x="310896" y="117348"/>
                  </a:lnTo>
                  <a:lnTo>
                    <a:pt x="342900" y="117348"/>
                  </a:lnTo>
                  <a:lnTo>
                    <a:pt x="342900" y="85344"/>
                  </a:lnTo>
                  <a:close/>
                </a:path>
                <a:path w="342900" h="332739">
                  <a:moveTo>
                    <a:pt x="342900" y="42672"/>
                  </a:moveTo>
                  <a:lnTo>
                    <a:pt x="310896" y="42672"/>
                  </a:lnTo>
                  <a:lnTo>
                    <a:pt x="310896" y="74676"/>
                  </a:lnTo>
                  <a:lnTo>
                    <a:pt x="342900" y="74676"/>
                  </a:lnTo>
                  <a:lnTo>
                    <a:pt x="342900" y="42672"/>
                  </a:lnTo>
                  <a:close/>
                </a:path>
                <a:path w="342900" h="332739">
                  <a:moveTo>
                    <a:pt x="342900" y="0"/>
                  </a:moveTo>
                  <a:lnTo>
                    <a:pt x="310896" y="0"/>
                  </a:lnTo>
                  <a:lnTo>
                    <a:pt x="310896" y="32004"/>
                  </a:lnTo>
                  <a:lnTo>
                    <a:pt x="342900" y="3200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4463627" y="4246880"/>
            <a:ext cx="536927" cy="721783"/>
            <a:chOff x="4017264" y="3822191"/>
            <a:chExt cx="483234" cy="649605"/>
          </a:xfrm>
        </p:grpSpPr>
        <p:sp>
          <p:nvSpPr>
            <p:cNvPr id="66" name="object 66"/>
            <p:cNvSpPr/>
            <p:nvPr/>
          </p:nvSpPr>
          <p:spPr>
            <a:xfrm>
              <a:off x="4116324" y="3825239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5" h="147954">
                  <a:moveTo>
                    <a:pt x="0" y="73914"/>
                  </a:moveTo>
                  <a:lnTo>
                    <a:pt x="70865" y="73914"/>
                  </a:lnTo>
                  <a:lnTo>
                    <a:pt x="70865" y="0"/>
                  </a:lnTo>
                  <a:lnTo>
                    <a:pt x="212598" y="0"/>
                  </a:lnTo>
                  <a:lnTo>
                    <a:pt x="212598" y="73914"/>
                  </a:lnTo>
                  <a:lnTo>
                    <a:pt x="283463" y="73914"/>
                  </a:lnTo>
                  <a:lnTo>
                    <a:pt x="141731" y="147828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4033266" y="4004309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451104"/>
                  </a:moveTo>
                  <a:lnTo>
                    <a:pt x="451103" y="451104"/>
                  </a:lnTo>
                  <a:lnTo>
                    <a:pt x="451103" y="0"/>
                  </a:lnTo>
                  <a:lnTo>
                    <a:pt x="0" y="0"/>
                  </a:lnTo>
                  <a:lnTo>
                    <a:pt x="0" y="451104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4029456" y="40004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1991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1991" y="292608"/>
                  </a:lnTo>
                  <a:lnTo>
                    <a:pt x="31991" y="164592"/>
                  </a:lnTo>
                  <a:close/>
                </a:path>
                <a:path w="457200" h="457200">
                  <a:moveTo>
                    <a:pt x="292608" y="425196"/>
                  </a:moveTo>
                  <a:lnTo>
                    <a:pt x="164592" y="425196"/>
                  </a:lnTo>
                  <a:lnTo>
                    <a:pt x="164592" y="457200"/>
                  </a:lnTo>
                  <a:lnTo>
                    <a:pt x="292608" y="457200"/>
                  </a:lnTo>
                  <a:lnTo>
                    <a:pt x="292608" y="425196"/>
                  </a:lnTo>
                  <a:close/>
                </a:path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64592" y="32004"/>
                  </a:lnTo>
                  <a:lnTo>
                    <a:pt x="292608" y="32004"/>
                  </a:lnTo>
                  <a:lnTo>
                    <a:pt x="292608" y="0"/>
                  </a:lnTo>
                  <a:close/>
                </a:path>
                <a:path w="457200" h="457200">
                  <a:moveTo>
                    <a:pt x="457200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200" y="292608"/>
                  </a:lnTo>
                  <a:lnTo>
                    <a:pt x="457200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4087368" y="4062983"/>
              <a:ext cx="341630" cy="332740"/>
            </a:xfrm>
            <a:custGeom>
              <a:avLst/>
              <a:gdLst/>
              <a:ahLst/>
              <a:cxnLst/>
              <a:rect l="l" t="t" r="r" b="b"/>
              <a:pathLst>
                <a:path w="341629" h="332739">
                  <a:moveTo>
                    <a:pt x="31991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1991" y="332232"/>
                  </a:lnTo>
                  <a:lnTo>
                    <a:pt x="31991" y="300228"/>
                  </a:lnTo>
                  <a:close/>
                </a:path>
                <a:path w="341629" h="332739">
                  <a:moveTo>
                    <a:pt x="31991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1991" y="289560"/>
                  </a:lnTo>
                  <a:lnTo>
                    <a:pt x="31991" y="257556"/>
                  </a:lnTo>
                  <a:close/>
                </a:path>
                <a:path w="341629" h="332739">
                  <a:moveTo>
                    <a:pt x="31991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1991" y="246888"/>
                  </a:lnTo>
                  <a:lnTo>
                    <a:pt x="31991" y="214884"/>
                  </a:lnTo>
                  <a:close/>
                </a:path>
                <a:path w="341629" h="332739">
                  <a:moveTo>
                    <a:pt x="31991" y="170688"/>
                  </a:moveTo>
                  <a:lnTo>
                    <a:pt x="0" y="170688"/>
                  </a:lnTo>
                  <a:lnTo>
                    <a:pt x="0" y="204216"/>
                  </a:lnTo>
                  <a:lnTo>
                    <a:pt x="31991" y="204216"/>
                  </a:lnTo>
                  <a:lnTo>
                    <a:pt x="31991" y="170688"/>
                  </a:lnTo>
                  <a:close/>
                </a:path>
                <a:path w="341629" h="332739">
                  <a:moveTo>
                    <a:pt x="31991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1991" y="160020"/>
                  </a:lnTo>
                  <a:lnTo>
                    <a:pt x="31991" y="128016"/>
                  </a:lnTo>
                  <a:close/>
                </a:path>
                <a:path w="341629" h="332739">
                  <a:moveTo>
                    <a:pt x="31991" y="85344"/>
                  </a:moveTo>
                  <a:lnTo>
                    <a:pt x="0" y="85344"/>
                  </a:lnTo>
                  <a:lnTo>
                    <a:pt x="0" y="117348"/>
                  </a:lnTo>
                  <a:lnTo>
                    <a:pt x="31991" y="117348"/>
                  </a:lnTo>
                  <a:lnTo>
                    <a:pt x="31991" y="85344"/>
                  </a:lnTo>
                  <a:close/>
                </a:path>
                <a:path w="341629" h="332739">
                  <a:moveTo>
                    <a:pt x="31991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1991" y="74676"/>
                  </a:lnTo>
                  <a:lnTo>
                    <a:pt x="31991" y="42672"/>
                  </a:lnTo>
                  <a:close/>
                </a:path>
                <a:path w="341629" h="332739">
                  <a:moveTo>
                    <a:pt x="3199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1991" y="32004"/>
                  </a:lnTo>
                  <a:lnTo>
                    <a:pt x="31991" y="0"/>
                  </a:lnTo>
                  <a:close/>
                </a:path>
                <a:path w="341629" h="332739">
                  <a:moveTo>
                    <a:pt x="76200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200" y="332232"/>
                  </a:lnTo>
                  <a:lnTo>
                    <a:pt x="76200" y="300228"/>
                  </a:lnTo>
                  <a:close/>
                </a:path>
                <a:path w="341629" h="332739">
                  <a:moveTo>
                    <a:pt x="76200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200" y="289560"/>
                  </a:lnTo>
                  <a:lnTo>
                    <a:pt x="76200" y="257556"/>
                  </a:lnTo>
                  <a:close/>
                </a:path>
                <a:path w="341629" h="332739">
                  <a:moveTo>
                    <a:pt x="76200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200" y="246888"/>
                  </a:lnTo>
                  <a:lnTo>
                    <a:pt x="76200" y="214884"/>
                  </a:lnTo>
                  <a:close/>
                </a:path>
                <a:path w="341629" h="332739">
                  <a:moveTo>
                    <a:pt x="76200" y="170688"/>
                  </a:moveTo>
                  <a:lnTo>
                    <a:pt x="44196" y="170688"/>
                  </a:lnTo>
                  <a:lnTo>
                    <a:pt x="44196" y="204216"/>
                  </a:lnTo>
                  <a:lnTo>
                    <a:pt x="76200" y="204216"/>
                  </a:lnTo>
                  <a:lnTo>
                    <a:pt x="76200" y="170688"/>
                  </a:lnTo>
                  <a:close/>
                </a:path>
                <a:path w="341629" h="332739">
                  <a:moveTo>
                    <a:pt x="76200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200" y="160020"/>
                  </a:lnTo>
                  <a:lnTo>
                    <a:pt x="76200" y="128016"/>
                  </a:lnTo>
                  <a:close/>
                </a:path>
                <a:path w="341629" h="332739">
                  <a:moveTo>
                    <a:pt x="76200" y="85344"/>
                  </a:moveTo>
                  <a:lnTo>
                    <a:pt x="44196" y="85344"/>
                  </a:lnTo>
                  <a:lnTo>
                    <a:pt x="44196" y="117348"/>
                  </a:lnTo>
                  <a:lnTo>
                    <a:pt x="76200" y="117348"/>
                  </a:lnTo>
                  <a:lnTo>
                    <a:pt x="76200" y="85344"/>
                  </a:lnTo>
                  <a:close/>
                </a:path>
                <a:path w="341629" h="332739">
                  <a:moveTo>
                    <a:pt x="76200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200" y="74676"/>
                  </a:lnTo>
                  <a:lnTo>
                    <a:pt x="76200" y="42672"/>
                  </a:lnTo>
                  <a:close/>
                </a:path>
                <a:path w="341629" h="332739">
                  <a:moveTo>
                    <a:pt x="76200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200" y="32004"/>
                  </a:lnTo>
                  <a:lnTo>
                    <a:pt x="76200" y="0"/>
                  </a:lnTo>
                  <a:close/>
                </a:path>
                <a:path w="341629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1629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1629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1629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1629" h="332739">
                  <a:moveTo>
                    <a:pt x="164579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79" y="332232"/>
                  </a:lnTo>
                  <a:lnTo>
                    <a:pt x="164579" y="300228"/>
                  </a:lnTo>
                  <a:close/>
                </a:path>
                <a:path w="341629" h="332739">
                  <a:moveTo>
                    <a:pt x="164579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79" y="289560"/>
                  </a:lnTo>
                  <a:lnTo>
                    <a:pt x="164579" y="257556"/>
                  </a:lnTo>
                  <a:close/>
                </a:path>
                <a:path w="341629" h="332739">
                  <a:moveTo>
                    <a:pt x="164579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79" y="74676"/>
                  </a:lnTo>
                  <a:lnTo>
                    <a:pt x="164579" y="42672"/>
                  </a:lnTo>
                  <a:close/>
                </a:path>
                <a:path w="341629" h="332739">
                  <a:moveTo>
                    <a:pt x="164579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79" y="32004"/>
                  </a:lnTo>
                  <a:lnTo>
                    <a:pt x="164579" y="0"/>
                  </a:lnTo>
                  <a:close/>
                </a:path>
                <a:path w="341629" h="332739">
                  <a:moveTo>
                    <a:pt x="208788" y="300228"/>
                  </a:moveTo>
                  <a:lnTo>
                    <a:pt x="176784" y="300228"/>
                  </a:lnTo>
                  <a:lnTo>
                    <a:pt x="176784" y="332232"/>
                  </a:lnTo>
                  <a:lnTo>
                    <a:pt x="208788" y="332232"/>
                  </a:lnTo>
                  <a:lnTo>
                    <a:pt x="208788" y="300228"/>
                  </a:lnTo>
                  <a:close/>
                </a:path>
                <a:path w="341629" h="332739">
                  <a:moveTo>
                    <a:pt x="208788" y="257556"/>
                  </a:moveTo>
                  <a:lnTo>
                    <a:pt x="176784" y="257556"/>
                  </a:lnTo>
                  <a:lnTo>
                    <a:pt x="176784" y="289560"/>
                  </a:lnTo>
                  <a:lnTo>
                    <a:pt x="208788" y="289560"/>
                  </a:lnTo>
                  <a:lnTo>
                    <a:pt x="208788" y="257556"/>
                  </a:lnTo>
                  <a:close/>
                </a:path>
                <a:path w="341629" h="332739">
                  <a:moveTo>
                    <a:pt x="208788" y="42672"/>
                  </a:moveTo>
                  <a:lnTo>
                    <a:pt x="176784" y="42672"/>
                  </a:lnTo>
                  <a:lnTo>
                    <a:pt x="176784" y="74676"/>
                  </a:lnTo>
                  <a:lnTo>
                    <a:pt x="208788" y="74676"/>
                  </a:lnTo>
                  <a:lnTo>
                    <a:pt x="208788" y="42672"/>
                  </a:lnTo>
                  <a:close/>
                </a:path>
                <a:path w="341629" h="332739">
                  <a:moveTo>
                    <a:pt x="208788" y="0"/>
                  </a:moveTo>
                  <a:lnTo>
                    <a:pt x="176784" y="0"/>
                  </a:lnTo>
                  <a:lnTo>
                    <a:pt x="176784" y="32004"/>
                  </a:lnTo>
                  <a:lnTo>
                    <a:pt x="208788" y="32004"/>
                  </a:lnTo>
                  <a:lnTo>
                    <a:pt x="208788" y="0"/>
                  </a:lnTo>
                  <a:close/>
                </a:path>
                <a:path w="341629" h="332739">
                  <a:moveTo>
                    <a:pt x="252984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2984" y="332232"/>
                  </a:lnTo>
                  <a:lnTo>
                    <a:pt x="252984" y="300228"/>
                  </a:lnTo>
                  <a:close/>
                </a:path>
                <a:path w="341629" h="332739">
                  <a:moveTo>
                    <a:pt x="252984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2984" y="289560"/>
                  </a:lnTo>
                  <a:lnTo>
                    <a:pt x="252984" y="257556"/>
                  </a:lnTo>
                  <a:close/>
                </a:path>
                <a:path w="341629" h="332739">
                  <a:moveTo>
                    <a:pt x="252984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2984" y="74676"/>
                  </a:lnTo>
                  <a:lnTo>
                    <a:pt x="252984" y="42672"/>
                  </a:lnTo>
                  <a:close/>
                </a:path>
                <a:path w="341629" h="332739">
                  <a:moveTo>
                    <a:pt x="252984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2984" y="32004"/>
                  </a:lnTo>
                  <a:lnTo>
                    <a:pt x="252984" y="0"/>
                  </a:lnTo>
                  <a:close/>
                </a:path>
                <a:path w="341629" h="332739">
                  <a:moveTo>
                    <a:pt x="297180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7180" y="332232"/>
                  </a:lnTo>
                  <a:lnTo>
                    <a:pt x="297180" y="300228"/>
                  </a:lnTo>
                  <a:close/>
                </a:path>
                <a:path w="341629" h="332739">
                  <a:moveTo>
                    <a:pt x="297180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7180" y="289560"/>
                  </a:lnTo>
                  <a:lnTo>
                    <a:pt x="297180" y="257556"/>
                  </a:lnTo>
                  <a:close/>
                </a:path>
                <a:path w="341629" h="332739">
                  <a:moveTo>
                    <a:pt x="297180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7180" y="246888"/>
                  </a:lnTo>
                  <a:lnTo>
                    <a:pt x="297180" y="214884"/>
                  </a:lnTo>
                  <a:close/>
                </a:path>
                <a:path w="341629" h="332739">
                  <a:moveTo>
                    <a:pt x="297180" y="170688"/>
                  </a:moveTo>
                  <a:lnTo>
                    <a:pt x="265176" y="170688"/>
                  </a:lnTo>
                  <a:lnTo>
                    <a:pt x="265176" y="204216"/>
                  </a:lnTo>
                  <a:lnTo>
                    <a:pt x="297180" y="204216"/>
                  </a:lnTo>
                  <a:lnTo>
                    <a:pt x="297180" y="170688"/>
                  </a:lnTo>
                  <a:close/>
                </a:path>
                <a:path w="341629" h="332739">
                  <a:moveTo>
                    <a:pt x="297180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7180" y="160020"/>
                  </a:lnTo>
                  <a:lnTo>
                    <a:pt x="297180" y="128016"/>
                  </a:lnTo>
                  <a:close/>
                </a:path>
                <a:path w="341629" h="332739">
                  <a:moveTo>
                    <a:pt x="297180" y="85344"/>
                  </a:moveTo>
                  <a:lnTo>
                    <a:pt x="265176" y="85344"/>
                  </a:lnTo>
                  <a:lnTo>
                    <a:pt x="265176" y="117348"/>
                  </a:lnTo>
                  <a:lnTo>
                    <a:pt x="297180" y="117348"/>
                  </a:lnTo>
                  <a:lnTo>
                    <a:pt x="297180" y="85344"/>
                  </a:lnTo>
                  <a:close/>
                </a:path>
                <a:path w="341629" h="332739">
                  <a:moveTo>
                    <a:pt x="297180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7180" y="74676"/>
                  </a:lnTo>
                  <a:lnTo>
                    <a:pt x="297180" y="42672"/>
                  </a:lnTo>
                  <a:close/>
                </a:path>
                <a:path w="341629" h="332739">
                  <a:moveTo>
                    <a:pt x="297180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7180" y="32004"/>
                  </a:lnTo>
                  <a:lnTo>
                    <a:pt x="297180" y="0"/>
                  </a:lnTo>
                  <a:close/>
                </a:path>
                <a:path w="341629" h="332739">
                  <a:moveTo>
                    <a:pt x="341363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1363" y="332232"/>
                  </a:lnTo>
                  <a:lnTo>
                    <a:pt x="341363" y="300228"/>
                  </a:lnTo>
                  <a:close/>
                </a:path>
                <a:path w="341629" h="332739">
                  <a:moveTo>
                    <a:pt x="341363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1363" y="289560"/>
                  </a:lnTo>
                  <a:lnTo>
                    <a:pt x="341363" y="257556"/>
                  </a:lnTo>
                  <a:close/>
                </a:path>
                <a:path w="341629" h="332739">
                  <a:moveTo>
                    <a:pt x="341363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1363" y="246888"/>
                  </a:lnTo>
                  <a:lnTo>
                    <a:pt x="341363" y="214884"/>
                  </a:lnTo>
                  <a:close/>
                </a:path>
                <a:path w="341629" h="332739">
                  <a:moveTo>
                    <a:pt x="341363" y="170688"/>
                  </a:moveTo>
                  <a:lnTo>
                    <a:pt x="309372" y="170688"/>
                  </a:lnTo>
                  <a:lnTo>
                    <a:pt x="309372" y="204216"/>
                  </a:lnTo>
                  <a:lnTo>
                    <a:pt x="341363" y="204216"/>
                  </a:lnTo>
                  <a:lnTo>
                    <a:pt x="341363" y="170688"/>
                  </a:lnTo>
                  <a:close/>
                </a:path>
                <a:path w="341629" h="332739">
                  <a:moveTo>
                    <a:pt x="341363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1363" y="160020"/>
                  </a:lnTo>
                  <a:lnTo>
                    <a:pt x="341363" y="128016"/>
                  </a:lnTo>
                  <a:close/>
                </a:path>
                <a:path w="341629" h="332739">
                  <a:moveTo>
                    <a:pt x="341363" y="85344"/>
                  </a:moveTo>
                  <a:lnTo>
                    <a:pt x="309372" y="85344"/>
                  </a:lnTo>
                  <a:lnTo>
                    <a:pt x="309372" y="117348"/>
                  </a:lnTo>
                  <a:lnTo>
                    <a:pt x="341363" y="117348"/>
                  </a:lnTo>
                  <a:lnTo>
                    <a:pt x="341363" y="85344"/>
                  </a:lnTo>
                  <a:close/>
                </a:path>
                <a:path w="341629" h="332739">
                  <a:moveTo>
                    <a:pt x="341363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1363" y="74676"/>
                  </a:lnTo>
                  <a:lnTo>
                    <a:pt x="341363" y="42672"/>
                  </a:lnTo>
                  <a:close/>
                </a:path>
                <a:path w="341629" h="332739">
                  <a:moveTo>
                    <a:pt x="341363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1363" y="32004"/>
                  </a:lnTo>
                  <a:lnTo>
                    <a:pt x="341363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5347545" y="4246880"/>
            <a:ext cx="536927" cy="721783"/>
            <a:chOff x="4812791" y="3822191"/>
            <a:chExt cx="483234" cy="649605"/>
          </a:xfrm>
        </p:grpSpPr>
        <p:sp>
          <p:nvSpPr>
            <p:cNvPr id="71" name="object 71"/>
            <p:cNvSpPr/>
            <p:nvPr/>
          </p:nvSpPr>
          <p:spPr>
            <a:xfrm>
              <a:off x="4911851" y="3825239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5" h="147954">
                  <a:moveTo>
                    <a:pt x="0" y="73914"/>
                  </a:moveTo>
                  <a:lnTo>
                    <a:pt x="70865" y="73914"/>
                  </a:lnTo>
                  <a:lnTo>
                    <a:pt x="70865" y="0"/>
                  </a:lnTo>
                  <a:lnTo>
                    <a:pt x="212598" y="0"/>
                  </a:lnTo>
                  <a:lnTo>
                    <a:pt x="212598" y="73914"/>
                  </a:lnTo>
                  <a:lnTo>
                    <a:pt x="283463" y="73914"/>
                  </a:lnTo>
                  <a:lnTo>
                    <a:pt x="141732" y="147828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4828793" y="4004309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5" h="451485">
                  <a:moveTo>
                    <a:pt x="0" y="451104"/>
                  </a:moveTo>
                  <a:lnTo>
                    <a:pt x="451103" y="451104"/>
                  </a:lnTo>
                  <a:lnTo>
                    <a:pt x="451103" y="0"/>
                  </a:lnTo>
                  <a:lnTo>
                    <a:pt x="0" y="0"/>
                  </a:lnTo>
                  <a:lnTo>
                    <a:pt x="0" y="451104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4824984" y="40004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2004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2004" y="292608"/>
                  </a:lnTo>
                  <a:lnTo>
                    <a:pt x="32004" y="164592"/>
                  </a:lnTo>
                  <a:close/>
                </a:path>
                <a:path w="457200" h="457200">
                  <a:moveTo>
                    <a:pt x="292608" y="425196"/>
                  </a:moveTo>
                  <a:lnTo>
                    <a:pt x="164592" y="425196"/>
                  </a:lnTo>
                  <a:lnTo>
                    <a:pt x="164592" y="457200"/>
                  </a:lnTo>
                  <a:lnTo>
                    <a:pt x="292608" y="457200"/>
                  </a:lnTo>
                  <a:lnTo>
                    <a:pt x="292608" y="425196"/>
                  </a:lnTo>
                  <a:close/>
                </a:path>
                <a:path w="457200" h="457200">
                  <a:moveTo>
                    <a:pt x="292608" y="0"/>
                  </a:moveTo>
                  <a:lnTo>
                    <a:pt x="164592" y="0"/>
                  </a:lnTo>
                  <a:lnTo>
                    <a:pt x="164592" y="32004"/>
                  </a:lnTo>
                  <a:lnTo>
                    <a:pt x="292608" y="32004"/>
                  </a:lnTo>
                  <a:lnTo>
                    <a:pt x="292608" y="0"/>
                  </a:lnTo>
                  <a:close/>
                </a:path>
                <a:path w="457200" h="457200">
                  <a:moveTo>
                    <a:pt x="457187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187" y="292608"/>
                  </a:lnTo>
                  <a:lnTo>
                    <a:pt x="457187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4882896" y="4062983"/>
              <a:ext cx="341630" cy="332740"/>
            </a:xfrm>
            <a:custGeom>
              <a:avLst/>
              <a:gdLst/>
              <a:ahLst/>
              <a:cxnLst/>
              <a:rect l="l" t="t" r="r" b="b"/>
              <a:pathLst>
                <a:path w="341629" h="332739">
                  <a:moveTo>
                    <a:pt x="32004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2004" y="332232"/>
                  </a:lnTo>
                  <a:lnTo>
                    <a:pt x="32004" y="300228"/>
                  </a:lnTo>
                  <a:close/>
                </a:path>
                <a:path w="341629" h="332739">
                  <a:moveTo>
                    <a:pt x="32004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2004" y="289560"/>
                  </a:lnTo>
                  <a:lnTo>
                    <a:pt x="32004" y="257556"/>
                  </a:lnTo>
                  <a:close/>
                </a:path>
                <a:path w="341629" h="332739">
                  <a:moveTo>
                    <a:pt x="32004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2004" y="246888"/>
                  </a:lnTo>
                  <a:lnTo>
                    <a:pt x="32004" y="214884"/>
                  </a:lnTo>
                  <a:close/>
                </a:path>
                <a:path w="341629" h="332739">
                  <a:moveTo>
                    <a:pt x="32004" y="170688"/>
                  </a:moveTo>
                  <a:lnTo>
                    <a:pt x="0" y="170688"/>
                  </a:lnTo>
                  <a:lnTo>
                    <a:pt x="0" y="204216"/>
                  </a:lnTo>
                  <a:lnTo>
                    <a:pt x="32004" y="204216"/>
                  </a:lnTo>
                  <a:lnTo>
                    <a:pt x="32004" y="170688"/>
                  </a:lnTo>
                  <a:close/>
                </a:path>
                <a:path w="341629" h="332739">
                  <a:moveTo>
                    <a:pt x="32004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2004" y="160020"/>
                  </a:lnTo>
                  <a:lnTo>
                    <a:pt x="32004" y="128016"/>
                  </a:lnTo>
                  <a:close/>
                </a:path>
                <a:path w="341629" h="332739">
                  <a:moveTo>
                    <a:pt x="32004" y="85344"/>
                  </a:moveTo>
                  <a:lnTo>
                    <a:pt x="0" y="85344"/>
                  </a:lnTo>
                  <a:lnTo>
                    <a:pt x="0" y="117348"/>
                  </a:lnTo>
                  <a:lnTo>
                    <a:pt x="32004" y="117348"/>
                  </a:lnTo>
                  <a:lnTo>
                    <a:pt x="32004" y="85344"/>
                  </a:lnTo>
                  <a:close/>
                </a:path>
                <a:path w="341629" h="332739">
                  <a:moveTo>
                    <a:pt x="32004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2004" y="74676"/>
                  </a:lnTo>
                  <a:lnTo>
                    <a:pt x="32004" y="42672"/>
                  </a:lnTo>
                  <a:close/>
                </a:path>
                <a:path w="341629" h="332739">
                  <a:moveTo>
                    <a:pt x="32004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2004" y="32004"/>
                  </a:lnTo>
                  <a:lnTo>
                    <a:pt x="32004" y="0"/>
                  </a:lnTo>
                  <a:close/>
                </a:path>
                <a:path w="341629" h="332739">
                  <a:moveTo>
                    <a:pt x="76187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187" y="332232"/>
                  </a:lnTo>
                  <a:lnTo>
                    <a:pt x="76187" y="300228"/>
                  </a:lnTo>
                  <a:close/>
                </a:path>
                <a:path w="341629" h="332739">
                  <a:moveTo>
                    <a:pt x="76187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187" y="289560"/>
                  </a:lnTo>
                  <a:lnTo>
                    <a:pt x="76187" y="257556"/>
                  </a:lnTo>
                  <a:close/>
                </a:path>
                <a:path w="341629" h="332739">
                  <a:moveTo>
                    <a:pt x="76187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187" y="246888"/>
                  </a:lnTo>
                  <a:lnTo>
                    <a:pt x="76187" y="214884"/>
                  </a:lnTo>
                  <a:close/>
                </a:path>
                <a:path w="341629" h="332739">
                  <a:moveTo>
                    <a:pt x="76187" y="170688"/>
                  </a:moveTo>
                  <a:lnTo>
                    <a:pt x="44196" y="170688"/>
                  </a:lnTo>
                  <a:lnTo>
                    <a:pt x="44196" y="204216"/>
                  </a:lnTo>
                  <a:lnTo>
                    <a:pt x="76187" y="204216"/>
                  </a:lnTo>
                  <a:lnTo>
                    <a:pt x="76187" y="170688"/>
                  </a:lnTo>
                  <a:close/>
                </a:path>
                <a:path w="341629" h="332739">
                  <a:moveTo>
                    <a:pt x="76187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187" y="160020"/>
                  </a:lnTo>
                  <a:lnTo>
                    <a:pt x="76187" y="128016"/>
                  </a:lnTo>
                  <a:close/>
                </a:path>
                <a:path w="341629" h="332739">
                  <a:moveTo>
                    <a:pt x="76187" y="85344"/>
                  </a:moveTo>
                  <a:lnTo>
                    <a:pt x="44196" y="85344"/>
                  </a:lnTo>
                  <a:lnTo>
                    <a:pt x="44196" y="117348"/>
                  </a:lnTo>
                  <a:lnTo>
                    <a:pt x="76187" y="117348"/>
                  </a:lnTo>
                  <a:lnTo>
                    <a:pt x="76187" y="85344"/>
                  </a:lnTo>
                  <a:close/>
                </a:path>
                <a:path w="341629" h="332739">
                  <a:moveTo>
                    <a:pt x="76187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187" y="74676"/>
                  </a:lnTo>
                  <a:lnTo>
                    <a:pt x="76187" y="42672"/>
                  </a:lnTo>
                  <a:close/>
                </a:path>
                <a:path w="341629" h="332739">
                  <a:moveTo>
                    <a:pt x="76187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187" y="32004"/>
                  </a:lnTo>
                  <a:lnTo>
                    <a:pt x="76187" y="0"/>
                  </a:lnTo>
                  <a:close/>
                </a:path>
                <a:path w="341629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1629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1629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1629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1629" h="332739">
                  <a:moveTo>
                    <a:pt x="164592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92" y="332232"/>
                  </a:lnTo>
                  <a:lnTo>
                    <a:pt x="164592" y="300228"/>
                  </a:lnTo>
                  <a:close/>
                </a:path>
                <a:path w="341629" h="332739">
                  <a:moveTo>
                    <a:pt x="164592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92" y="289560"/>
                  </a:lnTo>
                  <a:lnTo>
                    <a:pt x="164592" y="257556"/>
                  </a:lnTo>
                  <a:close/>
                </a:path>
                <a:path w="341629" h="332739">
                  <a:moveTo>
                    <a:pt x="164592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92" y="74676"/>
                  </a:lnTo>
                  <a:lnTo>
                    <a:pt x="164592" y="42672"/>
                  </a:lnTo>
                  <a:close/>
                </a:path>
                <a:path w="341629" h="332739">
                  <a:moveTo>
                    <a:pt x="164592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92" y="32004"/>
                  </a:lnTo>
                  <a:lnTo>
                    <a:pt x="164592" y="0"/>
                  </a:lnTo>
                  <a:close/>
                </a:path>
                <a:path w="341629" h="332739">
                  <a:moveTo>
                    <a:pt x="208775" y="300228"/>
                  </a:moveTo>
                  <a:lnTo>
                    <a:pt x="176784" y="300228"/>
                  </a:lnTo>
                  <a:lnTo>
                    <a:pt x="176784" y="332232"/>
                  </a:lnTo>
                  <a:lnTo>
                    <a:pt x="208775" y="332232"/>
                  </a:lnTo>
                  <a:lnTo>
                    <a:pt x="208775" y="300228"/>
                  </a:lnTo>
                  <a:close/>
                </a:path>
                <a:path w="341629" h="332739">
                  <a:moveTo>
                    <a:pt x="208775" y="257556"/>
                  </a:moveTo>
                  <a:lnTo>
                    <a:pt x="176784" y="257556"/>
                  </a:lnTo>
                  <a:lnTo>
                    <a:pt x="176784" y="289560"/>
                  </a:lnTo>
                  <a:lnTo>
                    <a:pt x="208775" y="289560"/>
                  </a:lnTo>
                  <a:lnTo>
                    <a:pt x="208775" y="257556"/>
                  </a:lnTo>
                  <a:close/>
                </a:path>
                <a:path w="341629" h="332739">
                  <a:moveTo>
                    <a:pt x="208775" y="42672"/>
                  </a:moveTo>
                  <a:lnTo>
                    <a:pt x="176784" y="42672"/>
                  </a:lnTo>
                  <a:lnTo>
                    <a:pt x="176784" y="74676"/>
                  </a:lnTo>
                  <a:lnTo>
                    <a:pt x="208775" y="74676"/>
                  </a:lnTo>
                  <a:lnTo>
                    <a:pt x="208775" y="42672"/>
                  </a:lnTo>
                  <a:close/>
                </a:path>
                <a:path w="341629" h="332739">
                  <a:moveTo>
                    <a:pt x="208775" y="0"/>
                  </a:moveTo>
                  <a:lnTo>
                    <a:pt x="176784" y="0"/>
                  </a:lnTo>
                  <a:lnTo>
                    <a:pt x="176784" y="32004"/>
                  </a:lnTo>
                  <a:lnTo>
                    <a:pt x="208775" y="32004"/>
                  </a:lnTo>
                  <a:lnTo>
                    <a:pt x="208775" y="0"/>
                  </a:lnTo>
                  <a:close/>
                </a:path>
                <a:path w="341629" h="332739">
                  <a:moveTo>
                    <a:pt x="252984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2984" y="332232"/>
                  </a:lnTo>
                  <a:lnTo>
                    <a:pt x="252984" y="300228"/>
                  </a:lnTo>
                  <a:close/>
                </a:path>
                <a:path w="341629" h="332739">
                  <a:moveTo>
                    <a:pt x="252984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2984" y="289560"/>
                  </a:lnTo>
                  <a:lnTo>
                    <a:pt x="252984" y="257556"/>
                  </a:lnTo>
                  <a:close/>
                </a:path>
                <a:path w="341629" h="332739">
                  <a:moveTo>
                    <a:pt x="252984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2984" y="74676"/>
                  </a:lnTo>
                  <a:lnTo>
                    <a:pt x="252984" y="42672"/>
                  </a:lnTo>
                  <a:close/>
                </a:path>
                <a:path w="341629" h="332739">
                  <a:moveTo>
                    <a:pt x="252984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2984" y="32004"/>
                  </a:lnTo>
                  <a:lnTo>
                    <a:pt x="252984" y="0"/>
                  </a:lnTo>
                  <a:close/>
                </a:path>
                <a:path w="341629" h="332739">
                  <a:moveTo>
                    <a:pt x="297180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7180" y="332232"/>
                  </a:lnTo>
                  <a:lnTo>
                    <a:pt x="297180" y="300228"/>
                  </a:lnTo>
                  <a:close/>
                </a:path>
                <a:path w="341629" h="332739">
                  <a:moveTo>
                    <a:pt x="297180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7180" y="289560"/>
                  </a:lnTo>
                  <a:lnTo>
                    <a:pt x="297180" y="257556"/>
                  </a:lnTo>
                  <a:close/>
                </a:path>
                <a:path w="341629" h="332739">
                  <a:moveTo>
                    <a:pt x="297180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7180" y="246888"/>
                  </a:lnTo>
                  <a:lnTo>
                    <a:pt x="297180" y="214884"/>
                  </a:lnTo>
                  <a:close/>
                </a:path>
                <a:path w="341629" h="332739">
                  <a:moveTo>
                    <a:pt x="297180" y="170688"/>
                  </a:moveTo>
                  <a:lnTo>
                    <a:pt x="265176" y="170688"/>
                  </a:lnTo>
                  <a:lnTo>
                    <a:pt x="265176" y="204216"/>
                  </a:lnTo>
                  <a:lnTo>
                    <a:pt x="297180" y="204216"/>
                  </a:lnTo>
                  <a:lnTo>
                    <a:pt x="297180" y="170688"/>
                  </a:lnTo>
                  <a:close/>
                </a:path>
                <a:path w="341629" h="332739">
                  <a:moveTo>
                    <a:pt x="297180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7180" y="160020"/>
                  </a:lnTo>
                  <a:lnTo>
                    <a:pt x="297180" y="128016"/>
                  </a:lnTo>
                  <a:close/>
                </a:path>
                <a:path w="341629" h="332739">
                  <a:moveTo>
                    <a:pt x="297180" y="85344"/>
                  </a:moveTo>
                  <a:lnTo>
                    <a:pt x="265176" y="85344"/>
                  </a:lnTo>
                  <a:lnTo>
                    <a:pt x="265176" y="117348"/>
                  </a:lnTo>
                  <a:lnTo>
                    <a:pt x="297180" y="117348"/>
                  </a:lnTo>
                  <a:lnTo>
                    <a:pt x="297180" y="85344"/>
                  </a:lnTo>
                  <a:close/>
                </a:path>
                <a:path w="341629" h="332739">
                  <a:moveTo>
                    <a:pt x="297180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7180" y="74676"/>
                  </a:lnTo>
                  <a:lnTo>
                    <a:pt x="297180" y="42672"/>
                  </a:lnTo>
                  <a:close/>
                </a:path>
                <a:path w="341629" h="332739">
                  <a:moveTo>
                    <a:pt x="297180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7180" y="32004"/>
                  </a:lnTo>
                  <a:lnTo>
                    <a:pt x="297180" y="0"/>
                  </a:lnTo>
                  <a:close/>
                </a:path>
                <a:path w="341629" h="332739">
                  <a:moveTo>
                    <a:pt x="341363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1363" y="332232"/>
                  </a:lnTo>
                  <a:lnTo>
                    <a:pt x="341363" y="300228"/>
                  </a:lnTo>
                  <a:close/>
                </a:path>
                <a:path w="341629" h="332739">
                  <a:moveTo>
                    <a:pt x="341363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1363" y="289560"/>
                  </a:lnTo>
                  <a:lnTo>
                    <a:pt x="341363" y="257556"/>
                  </a:lnTo>
                  <a:close/>
                </a:path>
                <a:path w="341629" h="332739">
                  <a:moveTo>
                    <a:pt x="341363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1363" y="246888"/>
                  </a:lnTo>
                  <a:lnTo>
                    <a:pt x="341363" y="214884"/>
                  </a:lnTo>
                  <a:close/>
                </a:path>
                <a:path w="341629" h="332739">
                  <a:moveTo>
                    <a:pt x="341363" y="170688"/>
                  </a:moveTo>
                  <a:lnTo>
                    <a:pt x="309372" y="170688"/>
                  </a:lnTo>
                  <a:lnTo>
                    <a:pt x="309372" y="204216"/>
                  </a:lnTo>
                  <a:lnTo>
                    <a:pt x="341363" y="204216"/>
                  </a:lnTo>
                  <a:lnTo>
                    <a:pt x="341363" y="170688"/>
                  </a:lnTo>
                  <a:close/>
                </a:path>
                <a:path w="341629" h="332739">
                  <a:moveTo>
                    <a:pt x="341363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1363" y="160020"/>
                  </a:lnTo>
                  <a:lnTo>
                    <a:pt x="341363" y="128016"/>
                  </a:lnTo>
                  <a:close/>
                </a:path>
                <a:path w="341629" h="332739">
                  <a:moveTo>
                    <a:pt x="341363" y="85344"/>
                  </a:moveTo>
                  <a:lnTo>
                    <a:pt x="309372" y="85344"/>
                  </a:lnTo>
                  <a:lnTo>
                    <a:pt x="309372" y="117348"/>
                  </a:lnTo>
                  <a:lnTo>
                    <a:pt x="341363" y="117348"/>
                  </a:lnTo>
                  <a:lnTo>
                    <a:pt x="341363" y="85344"/>
                  </a:lnTo>
                  <a:close/>
                </a:path>
                <a:path w="341629" h="332739">
                  <a:moveTo>
                    <a:pt x="341363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1363" y="74676"/>
                  </a:lnTo>
                  <a:lnTo>
                    <a:pt x="341363" y="42672"/>
                  </a:lnTo>
                  <a:close/>
                </a:path>
                <a:path w="341629" h="332739">
                  <a:moveTo>
                    <a:pt x="341363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1363" y="32004"/>
                  </a:lnTo>
                  <a:lnTo>
                    <a:pt x="341363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6231467" y="4246880"/>
            <a:ext cx="535517" cy="721783"/>
            <a:chOff x="5608320" y="3822191"/>
            <a:chExt cx="481965" cy="649605"/>
          </a:xfrm>
        </p:grpSpPr>
        <p:sp>
          <p:nvSpPr>
            <p:cNvPr id="76" name="object 76"/>
            <p:cNvSpPr/>
            <p:nvPr/>
          </p:nvSpPr>
          <p:spPr>
            <a:xfrm>
              <a:off x="5707380" y="3825239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5" h="147954">
                  <a:moveTo>
                    <a:pt x="0" y="73914"/>
                  </a:moveTo>
                  <a:lnTo>
                    <a:pt x="70866" y="73914"/>
                  </a:lnTo>
                  <a:lnTo>
                    <a:pt x="70866" y="0"/>
                  </a:lnTo>
                  <a:lnTo>
                    <a:pt x="212598" y="0"/>
                  </a:lnTo>
                  <a:lnTo>
                    <a:pt x="212598" y="73914"/>
                  </a:lnTo>
                  <a:lnTo>
                    <a:pt x="283464" y="73914"/>
                  </a:lnTo>
                  <a:lnTo>
                    <a:pt x="141732" y="147828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5624322" y="4004309"/>
              <a:ext cx="449580" cy="451484"/>
            </a:xfrm>
            <a:custGeom>
              <a:avLst/>
              <a:gdLst/>
              <a:ahLst/>
              <a:cxnLst/>
              <a:rect l="l" t="t" r="r" b="b"/>
              <a:pathLst>
                <a:path w="449579" h="451485">
                  <a:moveTo>
                    <a:pt x="0" y="451104"/>
                  </a:moveTo>
                  <a:lnTo>
                    <a:pt x="449579" y="451104"/>
                  </a:lnTo>
                  <a:lnTo>
                    <a:pt x="449579" y="0"/>
                  </a:lnTo>
                  <a:lnTo>
                    <a:pt x="0" y="0"/>
                  </a:lnTo>
                  <a:lnTo>
                    <a:pt x="0" y="451104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5620512" y="40004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2004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2004" y="292608"/>
                  </a:lnTo>
                  <a:lnTo>
                    <a:pt x="32004" y="164592"/>
                  </a:lnTo>
                  <a:close/>
                </a:path>
                <a:path w="457200" h="457200">
                  <a:moveTo>
                    <a:pt x="292595" y="425196"/>
                  </a:moveTo>
                  <a:lnTo>
                    <a:pt x="163068" y="425196"/>
                  </a:lnTo>
                  <a:lnTo>
                    <a:pt x="163068" y="457200"/>
                  </a:lnTo>
                  <a:lnTo>
                    <a:pt x="292595" y="457200"/>
                  </a:lnTo>
                  <a:lnTo>
                    <a:pt x="292595" y="425196"/>
                  </a:lnTo>
                  <a:close/>
                </a:path>
                <a:path w="457200" h="457200">
                  <a:moveTo>
                    <a:pt x="292595" y="0"/>
                  </a:moveTo>
                  <a:lnTo>
                    <a:pt x="163068" y="0"/>
                  </a:lnTo>
                  <a:lnTo>
                    <a:pt x="163068" y="32004"/>
                  </a:lnTo>
                  <a:lnTo>
                    <a:pt x="292595" y="32004"/>
                  </a:lnTo>
                  <a:lnTo>
                    <a:pt x="292595" y="0"/>
                  </a:lnTo>
                  <a:close/>
                </a:path>
                <a:path w="457200" h="457200">
                  <a:moveTo>
                    <a:pt x="457200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200" y="292608"/>
                  </a:lnTo>
                  <a:lnTo>
                    <a:pt x="457200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5676900" y="4062983"/>
              <a:ext cx="342900" cy="332740"/>
            </a:xfrm>
            <a:custGeom>
              <a:avLst/>
              <a:gdLst/>
              <a:ahLst/>
              <a:cxnLst/>
              <a:rect l="l" t="t" r="r" b="b"/>
              <a:pathLst>
                <a:path w="342900" h="332739">
                  <a:moveTo>
                    <a:pt x="33528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3528" y="332232"/>
                  </a:lnTo>
                  <a:lnTo>
                    <a:pt x="33528" y="300228"/>
                  </a:lnTo>
                  <a:close/>
                </a:path>
                <a:path w="342900" h="332739">
                  <a:moveTo>
                    <a:pt x="33528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3528" y="289560"/>
                  </a:lnTo>
                  <a:lnTo>
                    <a:pt x="33528" y="257556"/>
                  </a:lnTo>
                  <a:close/>
                </a:path>
                <a:path w="342900" h="332739">
                  <a:moveTo>
                    <a:pt x="33528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3528" y="246888"/>
                  </a:lnTo>
                  <a:lnTo>
                    <a:pt x="33528" y="214884"/>
                  </a:lnTo>
                  <a:close/>
                </a:path>
                <a:path w="342900" h="332739">
                  <a:moveTo>
                    <a:pt x="33528" y="170688"/>
                  </a:moveTo>
                  <a:lnTo>
                    <a:pt x="0" y="170688"/>
                  </a:lnTo>
                  <a:lnTo>
                    <a:pt x="0" y="204216"/>
                  </a:lnTo>
                  <a:lnTo>
                    <a:pt x="33528" y="204216"/>
                  </a:lnTo>
                  <a:lnTo>
                    <a:pt x="33528" y="170688"/>
                  </a:lnTo>
                  <a:close/>
                </a:path>
                <a:path w="342900" h="332739">
                  <a:moveTo>
                    <a:pt x="33528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3528" y="160020"/>
                  </a:lnTo>
                  <a:lnTo>
                    <a:pt x="33528" y="128016"/>
                  </a:lnTo>
                  <a:close/>
                </a:path>
                <a:path w="342900" h="332739">
                  <a:moveTo>
                    <a:pt x="33528" y="85344"/>
                  </a:moveTo>
                  <a:lnTo>
                    <a:pt x="0" y="85344"/>
                  </a:lnTo>
                  <a:lnTo>
                    <a:pt x="0" y="117348"/>
                  </a:lnTo>
                  <a:lnTo>
                    <a:pt x="33528" y="117348"/>
                  </a:lnTo>
                  <a:lnTo>
                    <a:pt x="33528" y="85344"/>
                  </a:lnTo>
                  <a:close/>
                </a:path>
                <a:path w="342900" h="332739">
                  <a:moveTo>
                    <a:pt x="33528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3528" y="74676"/>
                  </a:lnTo>
                  <a:lnTo>
                    <a:pt x="33528" y="42672"/>
                  </a:lnTo>
                  <a:close/>
                </a:path>
                <a:path w="342900" h="332739">
                  <a:moveTo>
                    <a:pt x="3352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3528" y="32004"/>
                  </a:lnTo>
                  <a:lnTo>
                    <a:pt x="33528" y="0"/>
                  </a:lnTo>
                  <a:close/>
                </a:path>
                <a:path w="342900" h="332739">
                  <a:moveTo>
                    <a:pt x="77724" y="300228"/>
                  </a:moveTo>
                  <a:lnTo>
                    <a:pt x="45720" y="300228"/>
                  </a:lnTo>
                  <a:lnTo>
                    <a:pt x="45720" y="332232"/>
                  </a:lnTo>
                  <a:lnTo>
                    <a:pt x="77724" y="332232"/>
                  </a:lnTo>
                  <a:lnTo>
                    <a:pt x="77724" y="300228"/>
                  </a:lnTo>
                  <a:close/>
                </a:path>
                <a:path w="342900" h="332739">
                  <a:moveTo>
                    <a:pt x="77724" y="257556"/>
                  </a:moveTo>
                  <a:lnTo>
                    <a:pt x="45720" y="257556"/>
                  </a:lnTo>
                  <a:lnTo>
                    <a:pt x="45720" y="289560"/>
                  </a:lnTo>
                  <a:lnTo>
                    <a:pt x="77724" y="289560"/>
                  </a:lnTo>
                  <a:lnTo>
                    <a:pt x="77724" y="257556"/>
                  </a:lnTo>
                  <a:close/>
                </a:path>
                <a:path w="342900" h="332739">
                  <a:moveTo>
                    <a:pt x="77724" y="214884"/>
                  </a:moveTo>
                  <a:lnTo>
                    <a:pt x="45720" y="214884"/>
                  </a:lnTo>
                  <a:lnTo>
                    <a:pt x="45720" y="246888"/>
                  </a:lnTo>
                  <a:lnTo>
                    <a:pt x="77724" y="246888"/>
                  </a:lnTo>
                  <a:lnTo>
                    <a:pt x="77724" y="214884"/>
                  </a:lnTo>
                  <a:close/>
                </a:path>
                <a:path w="342900" h="332739">
                  <a:moveTo>
                    <a:pt x="77724" y="170688"/>
                  </a:moveTo>
                  <a:lnTo>
                    <a:pt x="45720" y="170688"/>
                  </a:lnTo>
                  <a:lnTo>
                    <a:pt x="45720" y="204216"/>
                  </a:lnTo>
                  <a:lnTo>
                    <a:pt x="77724" y="204216"/>
                  </a:lnTo>
                  <a:lnTo>
                    <a:pt x="77724" y="170688"/>
                  </a:lnTo>
                  <a:close/>
                </a:path>
                <a:path w="342900" h="332739">
                  <a:moveTo>
                    <a:pt x="77724" y="128016"/>
                  </a:moveTo>
                  <a:lnTo>
                    <a:pt x="45720" y="128016"/>
                  </a:lnTo>
                  <a:lnTo>
                    <a:pt x="45720" y="160020"/>
                  </a:lnTo>
                  <a:lnTo>
                    <a:pt x="77724" y="160020"/>
                  </a:lnTo>
                  <a:lnTo>
                    <a:pt x="77724" y="128016"/>
                  </a:lnTo>
                  <a:close/>
                </a:path>
                <a:path w="342900" h="332739">
                  <a:moveTo>
                    <a:pt x="77724" y="85344"/>
                  </a:moveTo>
                  <a:lnTo>
                    <a:pt x="45720" y="85344"/>
                  </a:lnTo>
                  <a:lnTo>
                    <a:pt x="45720" y="117348"/>
                  </a:lnTo>
                  <a:lnTo>
                    <a:pt x="77724" y="117348"/>
                  </a:lnTo>
                  <a:lnTo>
                    <a:pt x="77724" y="85344"/>
                  </a:lnTo>
                  <a:close/>
                </a:path>
                <a:path w="342900" h="332739">
                  <a:moveTo>
                    <a:pt x="77724" y="42672"/>
                  </a:moveTo>
                  <a:lnTo>
                    <a:pt x="45720" y="42672"/>
                  </a:lnTo>
                  <a:lnTo>
                    <a:pt x="45720" y="74676"/>
                  </a:lnTo>
                  <a:lnTo>
                    <a:pt x="77724" y="74676"/>
                  </a:lnTo>
                  <a:lnTo>
                    <a:pt x="77724" y="42672"/>
                  </a:lnTo>
                  <a:close/>
                </a:path>
                <a:path w="342900" h="332739">
                  <a:moveTo>
                    <a:pt x="77724" y="0"/>
                  </a:moveTo>
                  <a:lnTo>
                    <a:pt x="45720" y="0"/>
                  </a:lnTo>
                  <a:lnTo>
                    <a:pt x="45720" y="32004"/>
                  </a:lnTo>
                  <a:lnTo>
                    <a:pt x="77724" y="32004"/>
                  </a:lnTo>
                  <a:lnTo>
                    <a:pt x="77724" y="0"/>
                  </a:lnTo>
                  <a:close/>
                </a:path>
                <a:path w="342900" h="332739">
                  <a:moveTo>
                    <a:pt x="121907" y="300228"/>
                  </a:moveTo>
                  <a:lnTo>
                    <a:pt x="89916" y="300228"/>
                  </a:lnTo>
                  <a:lnTo>
                    <a:pt x="89916" y="332232"/>
                  </a:lnTo>
                  <a:lnTo>
                    <a:pt x="121907" y="332232"/>
                  </a:lnTo>
                  <a:lnTo>
                    <a:pt x="121907" y="300228"/>
                  </a:lnTo>
                  <a:close/>
                </a:path>
                <a:path w="342900" h="332739">
                  <a:moveTo>
                    <a:pt x="121907" y="257556"/>
                  </a:moveTo>
                  <a:lnTo>
                    <a:pt x="89916" y="257556"/>
                  </a:lnTo>
                  <a:lnTo>
                    <a:pt x="89916" y="289560"/>
                  </a:lnTo>
                  <a:lnTo>
                    <a:pt x="121907" y="289560"/>
                  </a:lnTo>
                  <a:lnTo>
                    <a:pt x="121907" y="257556"/>
                  </a:lnTo>
                  <a:close/>
                </a:path>
                <a:path w="342900" h="332739">
                  <a:moveTo>
                    <a:pt x="121907" y="42672"/>
                  </a:moveTo>
                  <a:lnTo>
                    <a:pt x="89916" y="42672"/>
                  </a:lnTo>
                  <a:lnTo>
                    <a:pt x="89916" y="74676"/>
                  </a:lnTo>
                  <a:lnTo>
                    <a:pt x="121907" y="74676"/>
                  </a:lnTo>
                  <a:lnTo>
                    <a:pt x="121907" y="42672"/>
                  </a:lnTo>
                  <a:close/>
                </a:path>
                <a:path w="342900" h="332739">
                  <a:moveTo>
                    <a:pt x="121907" y="0"/>
                  </a:moveTo>
                  <a:lnTo>
                    <a:pt x="89916" y="0"/>
                  </a:lnTo>
                  <a:lnTo>
                    <a:pt x="89916" y="32004"/>
                  </a:lnTo>
                  <a:lnTo>
                    <a:pt x="121907" y="32004"/>
                  </a:lnTo>
                  <a:lnTo>
                    <a:pt x="121907" y="0"/>
                  </a:lnTo>
                  <a:close/>
                </a:path>
                <a:path w="342900" h="332739">
                  <a:moveTo>
                    <a:pt x="166116" y="300228"/>
                  </a:moveTo>
                  <a:lnTo>
                    <a:pt x="134112" y="300228"/>
                  </a:lnTo>
                  <a:lnTo>
                    <a:pt x="134112" y="332232"/>
                  </a:lnTo>
                  <a:lnTo>
                    <a:pt x="166116" y="332232"/>
                  </a:lnTo>
                  <a:lnTo>
                    <a:pt x="166116" y="300228"/>
                  </a:lnTo>
                  <a:close/>
                </a:path>
                <a:path w="342900" h="332739">
                  <a:moveTo>
                    <a:pt x="166116" y="257556"/>
                  </a:moveTo>
                  <a:lnTo>
                    <a:pt x="134112" y="257556"/>
                  </a:lnTo>
                  <a:lnTo>
                    <a:pt x="134112" y="289560"/>
                  </a:lnTo>
                  <a:lnTo>
                    <a:pt x="166116" y="289560"/>
                  </a:lnTo>
                  <a:lnTo>
                    <a:pt x="166116" y="257556"/>
                  </a:lnTo>
                  <a:close/>
                </a:path>
                <a:path w="342900" h="332739">
                  <a:moveTo>
                    <a:pt x="166116" y="42672"/>
                  </a:moveTo>
                  <a:lnTo>
                    <a:pt x="134112" y="42672"/>
                  </a:lnTo>
                  <a:lnTo>
                    <a:pt x="134112" y="74676"/>
                  </a:lnTo>
                  <a:lnTo>
                    <a:pt x="166116" y="74676"/>
                  </a:lnTo>
                  <a:lnTo>
                    <a:pt x="166116" y="42672"/>
                  </a:lnTo>
                  <a:close/>
                </a:path>
                <a:path w="342900" h="332739">
                  <a:moveTo>
                    <a:pt x="166116" y="0"/>
                  </a:moveTo>
                  <a:lnTo>
                    <a:pt x="134112" y="0"/>
                  </a:lnTo>
                  <a:lnTo>
                    <a:pt x="134112" y="32004"/>
                  </a:lnTo>
                  <a:lnTo>
                    <a:pt x="166116" y="32004"/>
                  </a:lnTo>
                  <a:lnTo>
                    <a:pt x="166116" y="0"/>
                  </a:lnTo>
                  <a:close/>
                </a:path>
                <a:path w="342900" h="332739">
                  <a:moveTo>
                    <a:pt x="210312" y="300228"/>
                  </a:moveTo>
                  <a:lnTo>
                    <a:pt x="178308" y="300228"/>
                  </a:lnTo>
                  <a:lnTo>
                    <a:pt x="178308" y="332232"/>
                  </a:lnTo>
                  <a:lnTo>
                    <a:pt x="210312" y="332232"/>
                  </a:lnTo>
                  <a:lnTo>
                    <a:pt x="210312" y="300228"/>
                  </a:lnTo>
                  <a:close/>
                </a:path>
                <a:path w="342900" h="332739">
                  <a:moveTo>
                    <a:pt x="210312" y="257556"/>
                  </a:moveTo>
                  <a:lnTo>
                    <a:pt x="178308" y="257556"/>
                  </a:lnTo>
                  <a:lnTo>
                    <a:pt x="178308" y="289560"/>
                  </a:lnTo>
                  <a:lnTo>
                    <a:pt x="210312" y="289560"/>
                  </a:lnTo>
                  <a:lnTo>
                    <a:pt x="210312" y="257556"/>
                  </a:lnTo>
                  <a:close/>
                </a:path>
                <a:path w="342900" h="332739">
                  <a:moveTo>
                    <a:pt x="210312" y="42672"/>
                  </a:moveTo>
                  <a:lnTo>
                    <a:pt x="178308" y="42672"/>
                  </a:lnTo>
                  <a:lnTo>
                    <a:pt x="178308" y="74676"/>
                  </a:lnTo>
                  <a:lnTo>
                    <a:pt x="210312" y="74676"/>
                  </a:lnTo>
                  <a:lnTo>
                    <a:pt x="210312" y="42672"/>
                  </a:lnTo>
                  <a:close/>
                </a:path>
                <a:path w="342900" h="332739">
                  <a:moveTo>
                    <a:pt x="210312" y="0"/>
                  </a:moveTo>
                  <a:lnTo>
                    <a:pt x="178308" y="0"/>
                  </a:lnTo>
                  <a:lnTo>
                    <a:pt x="178308" y="32004"/>
                  </a:lnTo>
                  <a:lnTo>
                    <a:pt x="210312" y="32004"/>
                  </a:lnTo>
                  <a:lnTo>
                    <a:pt x="210312" y="0"/>
                  </a:lnTo>
                  <a:close/>
                </a:path>
                <a:path w="342900" h="332739">
                  <a:moveTo>
                    <a:pt x="254495" y="300228"/>
                  </a:moveTo>
                  <a:lnTo>
                    <a:pt x="222504" y="300228"/>
                  </a:lnTo>
                  <a:lnTo>
                    <a:pt x="222504" y="332232"/>
                  </a:lnTo>
                  <a:lnTo>
                    <a:pt x="254495" y="332232"/>
                  </a:lnTo>
                  <a:lnTo>
                    <a:pt x="254495" y="300228"/>
                  </a:lnTo>
                  <a:close/>
                </a:path>
                <a:path w="342900" h="332739">
                  <a:moveTo>
                    <a:pt x="254495" y="257556"/>
                  </a:moveTo>
                  <a:lnTo>
                    <a:pt x="222504" y="257556"/>
                  </a:lnTo>
                  <a:lnTo>
                    <a:pt x="222504" y="289560"/>
                  </a:lnTo>
                  <a:lnTo>
                    <a:pt x="254495" y="289560"/>
                  </a:lnTo>
                  <a:lnTo>
                    <a:pt x="254495" y="257556"/>
                  </a:lnTo>
                  <a:close/>
                </a:path>
                <a:path w="342900" h="332739">
                  <a:moveTo>
                    <a:pt x="254495" y="42672"/>
                  </a:moveTo>
                  <a:lnTo>
                    <a:pt x="222504" y="42672"/>
                  </a:lnTo>
                  <a:lnTo>
                    <a:pt x="222504" y="74676"/>
                  </a:lnTo>
                  <a:lnTo>
                    <a:pt x="254495" y="74676"/>
                  </a:lnTo>
                  <a:lnTo>
                    <a:pt x="254495" y="42672"/>
                  </a:lnTo>
                  <a:close/>
                </a:path>
                <a:path w="342900" h="332739">
                  <a:moveTo>
                    <a:pt x="254495" y="0"/>
                  </a:moveTo>
                  <a:lnTo>
                    <a:pt x="222504" y="0"/>
                  </a:lnTo>
                  <a:lnTo>
                    <a:pt x="222504" y="32004"/>
                  </a:lnTo>
                  <a:lnTo>
                    <a:pt x="254495" y="32004"/>
                  </a:lnTo>
                  <a:lnTo>
                    <a:pt x="254495" y="0"/>
                  </a:lnTo>
                  <a:close/>
                </a:path>
                <a:path w="342900" h="332739">
                  <a:moveTo>
                    <a:pt x="298704" y="300228"/>
                  </a:moveTo>
                  <a:lnTo>
                    <a:pt x="266700" y="300228"/>
                  </a:lnTo>
                  <a:lnTo>
                    <a:pt x="266700" y="332232"/>
                  </a:lnTo>
                  <a:lnTo>
                    <a:pt x="298704" y="332232"/>
                  </a:lnTo>
                  <a:lnTo>
                    <a:pt x="298704" y="300228"/>
                  </a:lnTo>
                  <a:close/>
                </a:path>
                <a:path w="342900" h="332739">
                  <a:moveTo>
                    <a:pt x="298704" y="257556"/>
                  </a:moveTo>
                  <a:lnTo>
                    <a:pt x="266700" y="257556"/>
                  </a:lnTo>
                  <a:lnTo>
                    <a:pt x="266700" y="289560"/>
                  </a:lnTo>
                  <a:lnTo>
                    <a:pt x="298704" y="289560"/>
                  </a:lnTo>
                  <a:lnTo>
                    <a:pt x="298704" y="257556"/>
                  </a:lnTo>
                  <a:close/>
                </a:path>
                <a:path w="342900" h="332739">
                  <a:moveTo>
                    <a:pt x="298704" y="214884"/>
                  </a:moveTo>
                  <a:lnTo>
                    <a:pt x="266700" y="214884"/>
                  </a:lnTo>
                  <a:lnTo>
                    <a:pt x="266700" y="246888"/>
                  </a:lnTo>
                  <a:lnTo>
                    <a:pt x="298704" y="246888"/>
                  </a:lnTo>
                  <a:lnTo>
                    <a:pt x="298704" y="214884"/>
                  </a:lnTo>
                  <a:close/>
                </a:path>
                <a:path w="342900" h="332739">
                  <a:moveTo>
                    <a:pt x="298704" y="170688"/>
                  </a:moveTo>
                  <a:lnTo>
                    <a:pt x="266700" y="170688"/>
                  </a:lnTo>
                  <a:lnTo>
                    <a:pt x="266700" y="204216"/>
                  </a:lnTo>
                  <a:lnTo>
                    <a:pt x="298704" y="204216"/>
                  </a:lnTo>
                  <a:lnTo>
                    <a:pt x="298704" y="170688"/>
                  </a:lnTo>
                  <a:close/>
                </a:path>
                <a:path w="342900" h="332739">
                  <a:moveTo>
                    <a:pt x="298704" y="128016"/>
                  </a:moveTo>
                  <a:lnTo>
                    <a:pt x="266700" y="128016"/>
                  </a:lnTo>
                  <a:lnTo>
                    <a:pt x="266700" y="160020"/>
                  </a:lnTo>
                  <a:lnTo>
                    <a:pt x="298704" y="160020"/>
                  </a:lnTo>
                  <a:lnTo>
                    <a:pt x="298704" y="128016"/>
                  </a:lnTo>
                  <a:close/>
                </a:path>
                <a:path w="342900" h="332739">
                  <a:moveTo>
                    <a:pt x="298704" y="85344"/>
                  </a:moveTo>
                  <a:lnTo>
                    <a:pt x="266700" y="85344"/>
                  </a:lnTo>
                  <a:lnTo>
                    <a:pt x="266700" y="117348"/>
                  </a:lnTo>
                  <a:lnTo>
                    <a:pt x="298704" y="117348"/>
                  </a:lnTo>
                  <a:lnTo>
                    <a:pt x="298704" y="85344"/>
                  </a:lnTo>
                  <a:close/>
                </a:path>
                <a:path w="342900" h="332739">
                  <a:moveTo>
                    <a:pt x="298704" y="42672"/>
                  </a:moveTo>
                  <a:lnTo>
                    <a:pt x="266700" y="42672"/>
                  </a:lnTo>
                  <a:lnTo>
                    <a:pt x="266700" y="74676"/>
                  </a:lnTo>
                  <a:lnTo>
                    <a:pt x="298704" y="74676"/>
                  </a:lnTo>
                  <a:lnTo>
                    <a:pt x="298704" y="42672"/>
                  </a:lnTo>
                  <a:close/>
                </a:path>
                <a:path w="342900" h="332739">
                  <a:moveTo>
                    <a:pt x="298704" y="0"/>
                  </a:moveTo>
                  <a:lnTo>
                    <a:pt x="266700" y="0"/>
                  </a:lnTo>
                  <a:lnTo>
                    <a:pt x="266700" y="32004"/>
                  </a:lnTo>
                  <a:lnTo>
                    <a:pt x="298704" y="32004"/>
                  </a:lnTo>
                  <a:lnTo>
                    <a:pt x="298704" y="0"/>
                  </a:lnTo>
                  <a:close/>
                </a:path>
                <a:path w="342900" h="332739">
                  <a:moveTo>
                    <a:pt x="342900" y="300228"/>
                  </a:moveTo>
                  <a:lnTo>
                    <a:pt x="310896" y="300228"/>
                  </a:lnTo>
                  <a:lnTo>
                    <a:pt x="310896" y="332232"/>
                  </a:lnTo>
                  <a:lnTo>
                    <a:pt x="342900" y="332232"/>
                  </a:lnTo>
                  <a:lnTo>
                    <a:pt x="342900" y="300228"/>
                  </a:lnTo>
                  <a:close/>
                </a:path>
                <a:path w="342900" h="332739">
                  <a:moveTo>
                    <a:pt x="342900" y="257556"/>
                  </a:moveTo>
                  <a:lnTo>
                    <a:pt x="310896" y="257556"/>
                  </a:lnTo>
                  <a:lnTo>
                    <a:pt x="310896" y="289560"/>
                  </a:lnTo>
                  <a:lnTo>
                    <a:pt x="342900" y="289560"/>
                  </a:lnTo>
                  <a:lnTo>
                    <a:pt x="342900" y="257556"/>
                  </a:lnTo>
                  <a:close/>
                </a:path>
                <a:path w="342900" h="332739">
                  <a:moveTo>
                    <a:pt x="342900" y="214884"/>
                  </a:moveTo>
                  <a:lnTo>
                    <a:pt x="310896" y="214884"/>
                  </a:lnTo>
                  <a:lnTo>
                    <a:pt x="310896" y="246888"/>
                  </a:lnTo>
                  <a:lnTo>
                    <a:pt x="342900" y="246888"/>
                  </a:lnTo>
                  <a:lnTo>
                    <a:pt x="342900" y="214884"/>
                  </a:lnTo>
                  <a:close/>
                </a:path>
                <a:path w="342900" h="332739">
                  <a:moveTo>
                    <a:pt x="342900" y="170688"/>
                  </a:moveTo>
                  <a:lnTo>
                    <a:pt x="310896" y="170688"/>
                  </a:lnTo>
                  <a:lnTo>
                    <a:pt x="310896" y="204216"/>
                  </a:lnTo>
                  <a:lnTo>
                    <a:pt x="342900" y="204216"/>
                  </a:lnTo>
                  <a:lnTo>
                    <a:pt x="342900" y="170688"/>
                  </a:lnTo>
                  <a:close/>
                </a:path>
                <a:path w="342900" h="332739">
                  <a:moveTo>
                    <a:pt x="342900" y="128016"/>
                  </a:moveTo>
                  <a:lnTo>
                    <a:pt x="310896" y="128016"/>
                  </a:lnTo>
                  <a:lnTo>
                    <a:pt x="310896" y="160020"/>
                  </a:lnTo>
                  <a:lnTo>
                    <a:pt x="342900" y="160020"/>
                  </a:lnTo>
                  <a:lnTo>
                    <a:pt x="342900" y="128016"/>
                  </a:lnTo>
                  <a:close/>
                </a:path>
                <a:path w="342900" h="332739">
                  <a:moveTo>
                    <a:pt x="342900" y="85344"/>
                  </a:moveTo>
                  <a:lnTo>
                    <a:pt x="310896" y="85344"/>
                  </a:lnTo>
                  <a:lnTo>
                    <a:pt x="310896" y="117348"/>
                  </a:lnTo>
                  <a:lnTo>
                    <a:pt x="342900" y="117348"/>
                  </a:lnTo>
                  <a:lnTo>
                    <a:pt x="342900" y="85344"/>
                  </a:lnTo>
                  <a:close/>
                </a:path>
                <a:path w="342900" h="332739">
                  <a:moveTo>
                    <a:pt x="342900" y="42672"/>
                  </a:moveTo>
                  <a:lnTo>
                    <a:pt x="310896" y="42672"/>
                  </a:lnTo>
                  <a:lnTo>
                    <a:pt x="310896" y="74676"/>
                  </a:lnTo>
                  <a:lnTo>
                    <a:pt x="342900" y="74676"/>
                  </a:lnTo>
                  <a:lnTo>
                    <a:pt x="342900" y="42672"/>
                  </a:lnTo>
                  <a:close/>
                </a:path>
                <a:path w="342900" h="332739">
                  <a:moveTo>
                    <a:pt x="342900" y="0"/>
                  </a:moveTo>
                  <a:lnTo>
                    <a:pt x="310896" y="0"/>
                  </a:lnTo>
                  <a:lnTo>
                    <a:pt x="310896" y="32004"/>
                  </a:lnTo>
                  <a:lnTo>
                    <a:pt x="342900" y="3200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7115386" y="4246880"/>
            <a:ext cx="535517" cy="721783"/>
            <a:chOff x="6403847" y="3822191"/>
            <a:chExt cx="481965" cy="649605"/>
          </a:xfrm>
        </p:grpSpPr>
        <p:sp>
          <p:nvSpPr>
            <p:cNvPr id="81" name="object 81"/>
            <p:cNvSpPr/>
            <p:nvPr/>
          </p:nvSpPr>
          <p:spPr>
            <a:xfrm>
              <a:off x="6501383" y="3825239"/>
              <a:ext cx="283845" cy="147955"/>
            </a:xfrm>
            <a:custGeom>
              <a:avLst/>
              <a:gdLst/>
              <a:ahLst/>
              <a:cxnLst/>
              <a:rect l="l" t="t" r="r" b="b"/>
              <a:pathLst>
                <a:path w="283845" h="147954">
                  <a:moveTo>
                    <a:pt x="0" y="73914"/>
                  </a:moveTo>
                  <a:lnTo>
                    <a:pt x="70865" y="73914"/>
                  </a:lnTo>
                  <a:lnTo>
                    <a:pt x="70865" y="0"/>
                  </a:lnTo>
                  <a:lnTo>
                    <a:pt x="212597" y="0"/>
                  </a:lnTo>
                  <a:lnTo>
                    <a:pt x="212597" y="73914"/>
                  </a:lnTo>
                  <a:lnTo>
                    <a:pt x="283463" y="73914"/>
                  </a:lnTo>
                  <a:lnTo>
                    <a:pt x="141732" y="147828"/>
                  </a:lnTo>
                  <a:lnTo>
                    <a:pt x="0" y="73914"/>
                  </a:lnTo>
                  <a:close/>
                </a:path>
              </a:pathLst>
            </a:custGeom>
            <a:ln w="6096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6419849" y="4004309"/>
              <a:ext cx="449580" cy="451484"/>
            </a:xfrm>
            <a:custGeom>
              <a:avLst/>
              <a:gdLst/>
              <a:ahLst/>
              <a:cxnLst/>
              <a:rect l="l" t="t" r="r" b="b"/>
              <a:pathLst>
                <a:path w="449579" h="451485">
                  <a:moveTo>
                    <a:pt x="0" y="451104"/>
                  </a:moveTo>
                  <a:lnTo>
                    <a:pt x="449579" y="451104"/>
                  </a:lnTo>
                  <a:lnTo>
                    <a:pt x="449579" y="0"/>
                  </a:lnTo>
                  <a:lnTo>
                    <a:pt x="0" y="0"/>
                  </a:lnTo>
                  <a:lnTo>
                    <a:pt x="0" y="451104"/>
                  </a:lnTo>
                  <a:close/>
                </a:path>
              </a:pathLst>
            </a:custGeom>
            <a:ln w="32004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414516" y="40004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1991" y="164592"/>
                  </a:moveTo>
                  <a:lnTo>
                    <a:pt x="0" y="164592"/>
                  </a:lnTo>
                  <a:lnTo>
                    <a:pt x="0" y="292608"/>
                  </a:lnTo>
                  <a:lnTo>
                    <a:pt x="31991" y="292608"/>
                  </a:lnTo>
                  <a:lnTo>
                    <a:pt x="31991" y="164592"/>
                  </a:lnTo>
                  <a:close/>
                </a:path>
                <a:path w="457200" h="457200">
                  <a:moveTo>
                    <a:pt x="294132" y="425196"/>
                  </a:moveTo>
                  <a:lnTo>
                    <a:pt x="164579" y="425196"/>
                  </a:lnTo>
                  <a:lnTo>
                    <a:pt x="164579" y="457200"/>
                  </a:lnTo>
                  <a:lnTo>
                    <a:pt x="294132" y="457200"/>
                  </a:lnTo>
                  <a:lnTo>
                    <a:pt x="294132" y="425196"/>
                  </a:lnTo>
                  <a:close/>
                </a:path>
                <a:path w="457200" h="457200">
                  <a:moveTo>
                    <a:pt x="294132" y="0"/>
                  </a:moveTo>
                  <a:lnTo>
                    <a:pt x="164579" y="0"/>
                  </a:lnTo>
                  <a:lnTo>
                    <a:pt x="164579" y="32004"/>
                  </a:lnTo>
                  <a:lnTo>
                    <a:pt x="294132" y="32004"/>
                  </a:lnTo>
                  <a:lnTo>
                    <a:pt x="294132" y="0"/>
                  </a:lnTo>
                  <a:close/>
                </a:path>
                <a:path w="457200" h="457200">
                  <a:moveTo>
                    <a:pt x="457187" y="164592"/>
                  </a:moveTo>
                  <a:lnTo>
                    <a:pt x="425196" y="164592"/>
                  </a:lnTo>
                  <a:lnTo>
                    <a:pt x="425196" y="292608"/>
                  </a:lnTo>
                  <a:lnTo>
                    <a:pt x="457187" y="292608"/>
                  </a:lnTo>
                  <a:lnTo>
                    <a:pt x="457187" y="164592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472428" y="4062983"/>
              <a:ext cx="342900" cy="332740"/>
            </a:xfrm>
            <a:custGeom>
              <a:avLst/>
              <a:gdLst/>
              <a:ahLst/>
              <a:cxnLst/>
              <a:rect l="l" t="t" r="r" b="b"/>
              <a:pathLst>
                <a:path w="342900" h="332739">
                  <a:moveTo>
                    <a:pt x="31991" y="300228"/>
                  </a:moveTo>
                  <a:lnTo>
                    <a:pt x="0" y="300228"/>
                  </a:lnTo>
                  <a:lnTo>
                    <a:pt x="0" y="332232"/>
                  </a:lnTo>
                  <a:lnTo>
                    <a:pt x="31991" y="332232"/>
                  </a:lnTo>
                  <a:lnTo>
                    <a:pt x="31991" y="300228"/>
                  </a:lnTo>
                  <a:close/>
                </a:path>
                <a:path w="342900" h="332739">
                  <a:moveTo>
                    <a:pt x="31991" y="257556"/>
                  </a:moveTo>
                  <a:lnTo>
                    <a:pt x="0" y="257556"/>
                  </a:lnTo>
                  <a:lnTo>
                    <a:pt x="0" y="289560"/>
                  </a:lnTo>
                  <a:lnTo>
                    <a:pt x="31991" y="289560"/>
                  </a:lnTo>
                  <a:lnTo>
                    <a:pt x="31991" y="257556"/>
                  </a:lnTo>
                  <a:close/>
                </a:path>
                <a:path w="342900" h="332739">
                  <a:moveTo>
                    <a:pt x="31991" y="214884"/>
                  </a:moveTo>
                  <a:lnTo>
                    <a:pt x="0" y="214884"/>
                  </a:lnTo>
                  <a:lnTo>
                    <a:pt x="0" y="246888"/>
                  </a:lnTo>
                  <a:lnTo>
                    <a:pt x="31991" y="246888"/>
                  </a:lnTo>
                  <a:lnTo>
                    <a:pt x="31991" y="214884"/>
                  </a:lnTo>
                  <a:close/>
                </a:path>
                <a:path w="342900" h="332739">
                  <a:moveTo>
                    <a:pt x="31991" y="170688"/>
                  </a:moveTo>
                  <a:lnTo>
                    <a:pt x="0" y="170688"/>
                  </a:lnTo>
                  <a:lnTo>
                    <a:pt x="0" y="204216"/>
                  </a:lnTo>
                  <a:lnTo>
                    <a:pt x="31991" y="204216"/>
                  </a:lnTo>
                  <a:lnTo>
                    <a:pt x="31991" y="170688"/>
                  </a:lnTo>
                  <a:close/>
                </a:path>
                <a:path w="342900" h="332739">
                  <a:moveTo>
                    <a:pt x="31991" y="128016"/>
                  </a:moveTo>
                  <a:lnTo>
                    <a:pt x="0" y="128016"/>
                  </a:lnTo>
                  <a:lnTo>
                    <a:pt x="0" y="160020"/>
                  </a:lnTo>
                  <a:lnTo>
                    <a:pt x="31991" y="160020"/>
                  </a:lnTo>
                  <a:lnTo>
                    <a:pt x="31991" y="128016"/>
                  </a:lnTo>
                  <a:close/>
                </a:path>
                <a:path w="342900" h="332739">
                  <a:moveTo>
                    <a:pt x="31991" y="85344"/>
                  </a:moveTo>
                  <a:lnTo>
                    <a:pt x="0" y="85344"/>
                  </a:lnTo>
                  <a:lnTo>
                    <a:pt x="0" y="117348"/>
                  </a:lnTo>
                  <a:lnTo>
                    <a:pt x="31991" y="117348"/>
                  </a:lnTo>
                  <a:lnTo>
                    <a:pt x="31991" y="85344"/>
                  </a:lnTo>
                  <a:close/>
                </a:path>
                <a:path w="342900" h="332739">
                  <a:moveTo>
                    <a:pt x="31991" y="42672"/>
                  </a:moveTo>
                  <a:lnTo>
                    <a:pt x="0" y="42672"/>
                  </a:lnTo>
                  <a:lnTo>
                    <a:pt x="0" y="74676"/>
                  </a:lnTo>
                  <a:lnTo>
                    <a:pt x="31991" y="74676"/>
                  </a:lnTo>
                  <a:lnTo>
                    <a:pt x="31991" y="42672"/>
                  </a:lnTo>
                  <a:close/>
                </a:path>
                <a:path w="342900" h="332739">
                  <a:moveTo>
                    <a:pt x="31991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1991" y="32004"/>
                  </a:lnTo>
                  <a:lnTo>
                    <a:pt x="31991" y="0"/>
                  </a:lnTo>
                  <a:close/>
                </a:path>
                <a:path w="342900" h="332739">
                  <a:moveTo>
                    <a:pt x="76200" y="300228"/>
                  </a:moveTo>
                  <a:lnTo>
                    <a:pt x="44196" y="300228"/>
                  </a:lnTo>
                  <a:lnTo>
                    <a:pt x="44196" y="332232"/>
                  </a:lnTo>
                  <a:lnTo>
                    <a:pt x="76200" y="332232"/>
                  </a:lnTo>
                  <a:lnTo>
                    <a:pt x="76200" y="300228"/>
                  </a:lnTo>
                  <a:close/>
                </a:path>
                <a:path w="342900" h="332739">
                  <a:moveTo>
                    <a:pt x="76200" y="257556"/>
                  </a:moveTo>
                  <a:lnTo>
                    <a:pt x="44196" y="257556"/>
                  </a:lnTo>
                  <a:lnTo>
                    <a:pt x="44196" y="289560"/>
                  </a:lnTo>
                  <a:lnTo>
                    <a:pt x="76200" y="289560"/>
                  </a:lnTo>
                  <a:lnTo>
                    <a:pt x="76200" y="257556"/>
                  </a:lnTo>
                  <a:close/>
                </a:path>
                <a:path w="342900" h="332739">
                  <a:moveTo>
                    <a:pt x="76200" y="214884"/>
                  </a:moveTo>
                  <a:lnTo>
                    <a:pt x="44196" y="214884"/>
                  </a:lnTo>
                  <a:lnTo>
                    <a:pt x="44196" y="246888"/>
                  </a:lnTo>
                  <a:lnTo>
                    <a:pt x="76200" y="246888"/>
                  </a:lnTo>
                  <a:lnTo>
                    <a:pt x="76200" y="214884"/>
                  </a:lnTo>
                  <a:close/>
                </a:path>
                <a:path w="342900" h="332739">
                  <a:moveTo>
                    <a:pt x="76200" y="170688"/>
                  </a:moveTo>
                  <a:lnTo>
                    <a:pt x="44196" y="170688"/>
                  </a:lnTo>
                  <a:lnTo>
                    <a:pt x="44196" y="204216"/>
                  </a:lnTo>
                  <a:lnTo>
                    <a:pt x="76200" y="204216"/>
                  </a:lnTo>
                  <a:lnTo>
                    <a:pt x="76200" y="170688"/>
                  </a:lnTo>
                  <a:close/>
                </a:path>
                <a:path w="342900" h="332739">
                  <a:moveTo>
                    <a:pt x="76200" y="128016"/>
                  </a:moveTo>
                  <a:lnTo>
                    <a:pt x="44196" y="128016"/>
                  </a:lnTo>
                  <a:lnTo>
                    <a:pt x="44196" y="160020"/>
                  </a:lnTo>
                  <a:lnTo>
                    <a:pt x="76200" y="160020"/>
                  </a:lnTo>
                  <a:lnTo>
                    <a:pt x="76200" y="128016"/>
                  </a:lnTo>
                  <a:close/>
                </a:path>
                <a:path w="342900" h="332739">
                  <a:moveTo>
                    <a:pt x="76200" y="85344"/>
                  </a:moveTo>
                  <a:lnTo>
                    <a:pt x="44196" y="85344"/>
                  </a:lnTo>
                  <a:lnTo>
                    <a:pt x="44196" y="117348"/>
                  </a:lnTo>
                  <a:lnTo>
                    <a:pt x="76200" y="117348"/>
                  </a:lnTo>
                  <a:lnTo>
                    <a:pt x="76200" y="85344"/>
                  </a:lnTo>
                  <a:close/>
                </a:path>
                <a:path w="342900" h="332739">
                  <a:moveTo>
                    <a:pt x="76200" y="42672"/>
                  </a:moveTo>
                  <a:lnTo>
                    <a:pt x="44196" y="42672"/>
                  </a:lnTo>
                  <a:lnTo>
                    <a:pt x="44196" y="74676"/>
                  </a:lnTo>
                  <a:lnTo>
                    <a:pt x="76200" y="74676"/>
                  </a:lnTo>
                  <a:lnTo>
                    <a:pt x="76200" y="42672"/>
                  </a:lnTo>
                  <a:close/>
                </a:path>
                <a:path w="342900" h="332739">
                  <a:moveTo>
                    <a:pt x="76200" y="0"/>
                  </a:moveTo>
                  <a:lnTo>
                    <a:pt x="44196" y="0"/>
                  </a:lnTo>
                  <a:lnTo>
                    <a:pt x="44196" y="32004"/>
                  </a:lnTo>
                  <a:lnTo>
                    <a:pt x="76200" y="32004"/>
                  </a:lnTo>
                  <a:lnTo>
                    <a:pt x="76200" y="0"/>
                  </a:lnTo>
                  <a:close/>
                </a:path>
                <a:path w="342900" h="332739">
                  <a:moveTo>
                    <a:pt x="120396" y="300228"/>
                  </a:moveTo>
                  <a:lnTo>
                    <a:pt x="88392" y="300228"/>
                  </a:lnTo>
                  <a:lnTo>
                    <a:pt x="88392" y="332232"/>
                  </a:lnTo>
                  <a:lnTo>
                    <a:pt x="120396" y="332232"/>
                  </a:lnTo>
                  <a:lnTo>
                    <a:pt x="120396" y="300228"/>
                  </a:lnTo>
                  <a:close/>
                </a:path>
                <a:path w="342900" h="332739">
                  <a:moveTo>
                    <a:pt x="120396" y="257556"/>
                  </a:moveTo>
                  <a:lnTo>
                    <a:pt x="88392" y="257556"/>
                  </a:lnTo>
                  <a:lnTo>
                    <a:pt x="88392" y="289560"/>
                  </a:lnTo>
                  <a:lnTo>
                    <a:pt x="120396" y="289560"/>
                  </a:lnTo>
                  <a:lnTo>
                    <a:pt x="120396" y="257556"/>
                  </a:lnTo>
                  <a:close/>
                </a:path>
                <a:path w="342900" h="332739">
                  <a:moveTo>
                    <a:pt x="120396" y="42672"/>
                  </a:moveTo>
                  <a:lnTo>
                    <a:pt x="88392" y="42672"/>
                  </a:lnTo>
                  <a:lnTo>
                    <a:pt x="88392" y="74676"/>
                  </a:lnTo>
                  <a:lnTo>
                    <a:pt x="120396" y="74676"/>
                  </a:lnTo>
                  <a:lnTo>
                    <a:pt x="120396" y="42672"/>
                  </a:lnTo>
                  <a:close/>
                </a:path>
                <a:path w="342900" h="332739">
                  <a:moveTo>
                    <a:pt x="120396" y="0"/>
                  </a:moveTo>
                  <a:lnTo>
                    <a:pt x="88392" y="0"/>
                  </a:lnTo>
                  <a:lnTo>
                    <a:pt x="88392" y="32004"/>
                  </a:lnTo>
                  <a:lnTo>
                    <a:pt x="120396" y="32004"/>
                  </a:lnTo>
                  <a:lnTo>
                    <a:pt x="120396" y="0"/>
                  </a:lnTo>
                  <a:close/>
                </a:path>
                <a:path w="342900" h="332739">
                  <a:moveTo>
                    <a:pt x="164592" y="300228"/>
                  </a:moveTo>
                  <a:lnTo>
                    <a:pt x="132588" y="300228"/>
                  </a:lnTo>
                  <a:lnTo>
                    <a:pt x="132588" y="332232"/>
                  </a:lnTo>
                  <a:lnTo>
                    <a:pt x="164592" y="332232"/>
                  </a:lnTo>
                  <a:lnTo>
                    <a:pt x="164592" y="300228"/>
                  </a:lnTo>
                  <a:close/>
                </a:path>
                <a:path w="342900" h="332739">
                  <a:moveTo>
                    <a:pt x="164592" y="257556"/>
                  </a:moveTo>
                  <a:lnTo>
                    <a:pt x="132588" y="257556"/>
                  </a:lnTo>
                  <a:lnTo>
                    <a:pt x="132588" y="289560"/>
                  </a:lnTo>
                  <a:lnTo>
                    <a:pt x="164592" y="289560"/>
                  </a:lnTo>
                  <a:lnTo>
                    <a:pt x="164592" y="257556"/>
                  </a:lnTo>
                  <a:close/>
                </a:path>
                <a:path w="342900" h="332739">
                  <a:moveTo>
                    <a:pt x="164592" y="42672"/>
                  </a:moveTo>
                  <a:lnTo>
                    <a:pt x="132588" y="42672"/>
                  </a:lnTo>
                  <a:lnTo>
                    <a:pt x="132588" y="74676"/>
                  </a:lnTo>
                  <a:lnTo>
                    <a:pt x="164592" y="74676"/>
                  </a:lnTo>
                  <a:lnTo>
                    <a:pt x="164592" y="42672"/>
                  </a:lnTo>
                  <a:close/>
                </a:path>
                <a:path w="342900" h="332739">
                  <a:moveTo>
                    <a:pt x="164592" y="0"/>
                  </a:moveTo>
                  <a:lnTo>
                    <a:pt x="132588" y="0"/>
                  </a:lnTo>
                  <a:lnTo>
                    <a:pt x="132588" y="32004"/>
                  </a:lnTo>
                  <a:lnTo>
                    <a:pt x="164592" y="32004"/>
                  </a:lnTo>
                  <a:lnTo>
                    <a:pt x="164592" y="0"/>
                  </a:lnTo>
                  <a:close/>
                </a:path>
                <a:path w="342900" h="332739">
                  <a:moveTo>
                    <a:pt x="208775" y="300228"/>
                  </a:moveTo>
                  <a:lnTo>
                    <a:pt x="176771" y="300228"/>
                  </a:lnTo>
                  <a:lnTo>
                    <a:pt x="176771" y="332232"/>
                  </a:lnTo>
                  <a:lnTo>
                    <a:pt x="208775" y="332232"/>
                  </a:lnTo>
                  <a:lnTo>
                    <a:pt x="208775" y="300228"/>
                  </a:lnTo>
                  <a:close/>
                </a:path>
                <a:path w="342900" h="332739">
                  <a:moveTo>
                    <a:pt x="208775" y="257556"/>
                  </a:moveTo>
                  <a:lnTo>
                    <a:pt x="176771" y="257556"/>
                  </a:lnTo>
                  <a:lnTo>
                    <a:pt x="176771" y="289560"/>
                  </a:lnTo>
                  <a:lnTo>
                    <a:pt x="208775" y="289560"/>
                  </a:lnTo>
                  <a:lnTo>
                    <a:pt x="208775" y="257556"/>
                  </a:lnTo>
                  <a:close/>
                </a:path>
                <a:path w="342900" h="332739">
                  <a:moveTo>
                    <a:pt x="208775" y="42672"/>
                  </a:moveTo>
                  <a:lnTo>
                    <a:pt x="176771" y="42672"/>
                  </a:lnTo>
                  <a:lnTo>
                    <a:pt x="176771" y="74676"/>
                  </a:lnTo>
                  <a:lnTo>
                    <a:pt x="208775" y="74676"/>
                  </a:lnTo>
                  <a:lnTo>
                    <a:pt x="208775" y="42672"/>
                  </a:lnTo>
                  <a:close/>
                </a:path>
                <a:path w="342900" h="332739">
                  <a:moveTo>
                    <a:pt x="208775" y="0"/>
                  </a:moveTo>
                  <a:lnTo>
                    <a:pt x="176771" y="0"/>
                  </a:lnTo>
                  <a:lnTo>
                    <a:pt x="176771" y="32004"/>
                  </a:lnTo>
                  <a:lnTo>
                    <a:pt x="208775" y="32004"/>
                  </a:lnTo>
                  <a:lnTo>
                    <a:pt x="208775" y="0"/>
                  </a:lnTo>
                  <a:close/>
                </a:path>
                <a:path w="342900" h="332739">
                  <a:moveTo>
                    <a:pt x="252984" y="300228"/>
                  </a:moveTo>
                  <a:lnTo>
                    <a:pt x="220980" y="300228"/>
                  </a:lnTo>
                  <a:lnTo>
                    <a:pt x="220980" y="332232"/>
                  </a:lnTo>
                  <a:lnTo>
                    <a:pt x="252984" y="332232"/>
                  </a:lnTo>
                  <a:lnTo>
                    <a:pt x="252984" y="300228"/>
                  </a:lnTo>
                  <a:close/>
                </a:path>
                <a:path w="342900" h="332739">
                  <a:moveTo>
                    <a:pt x="252984" y="257556"/>
                  </a:moveTo>
                  <a:lnTo>
                    <a:pt x="220980" y="257556"/>
                  </a:lnTo>
                  <a:lnTo>
                    <a:pt x="220980" y="289560"/>
                  </a:lnTo>
                  <a:lnTo>
                    <a:pt x="252984" y="289560"/>
                  </a:lnTo>
                  <a:lnTo>
                    <a:pt x="252984" y="257556"/>
                  </a:lnTo>
                  <a:close/>
                </a:path>
                <a:path w="342900" h="332739">
                  <a:moveTo>
                    <a:pt x="252984" y="42672"/>
                  </a:moveTo>
                  <a:lnTo>
                    <a:pt x="220980" y="42672"/>
                  </a:lnTo>
                  <a:lnTo>
                    <a:pt x="220980" y="74676"/>
                  </a:lnTo>
                  <a:lnTo>
                    <a:pt x="252984" y="74676"/>
                  </a:lnTo>
                  <a:lnTo>
                    <a:pt x="252984" y="42672"/>
                  </a:lnTo>
                  <a:close/>
                </a:path>
                <a:path w="342900" h="332739">
                  <a:moveTo>
                    <a:pt x="252984" y="0"/>
                  </a:moveTo>
                  <a:lnTo>
                    <a:pt x="220980" y="0"/>
                  </a:lnTo>
                  <a:lnTo>
                    <a:pt x="220980" y="32004"/>
                  </a:lnTo>
                  <a:lnTo>
                    <a:pt x="252984" y="32004"/>
                  </a:lnTo>
                  <a:lnTo>
                    <a:pt x="252984" y="0"/>
                  </a:lnTo>
                  <a:close/>
                </a:path>
                <a:path w="342900" h="332739">
                  <a:moveTo>
                    <a:pt x="298704" y="300228"/>
                  </a:moveTo>
                  <a:lnTo>
                    <a:pt x="265176" y="300228"/>
                  </a:lnTo>
                  <a:lnTo>
                    <a:pt x="265176" y="332232"/>
                  </a:lnTo>
                  <a:lnTo>
                    <a:pt x="298704" y="332232"/>
                  </a:lnTo>
                  <a:lnTo>
                    <a:pt x="298704" y="300228"/>
                  </a:lnTo>
                  <a:close/>
                </a:path>
                <a:path w="342900" h="332739">
                  <a:moveTo>
                    <a:pt x="298704" y="257556"/>
                  </a:moveTo>
                  <a:lnTo>
                    <a:pt x="265176" y="257556"/>
                  </a:lnTo>
                  <a:lnTo>
                    <a:pt x="265176" y="289560"/>
                  </a:lnTo>
                  <a:lnTo>
                    <a:pt x="298704" y="289560"/>
                  </a:lnTo>
                  <a:lnTo>
                    <a:pt x="298704" y="257556"/>
                  </a:lnTo>
                  <a:close/>
                </a:path>
                <a:path w="342900" h="332739">
                  <a:moveTo>
                    <a:pt x="298704" y="214884"/>
                  </a:moveTo>
                  <a:lnTo>
                    <a:pt x="265176" y="214884"/>
                  </a:lnTo>
                  <a:lnTo>
                    <a:pt x="265176" y="246888"/>
                  </a:lnTo>
                  <a:lnTo>
                    <a:pt x="298704" y="246888"/>
                  </a:lnTo>
                  <a:lnTo>
                    <a:pt x="298704" y="214884"/>
                  </a:lnTo>
                  <a:close/>
                </a:path>
                <a:path w="342900" h="332739">
                  <a:moveTo>
                    <a:pt x="298704" y="170688"/>
                  </a:moveTo>
                  <a:lnTo>
                    <a:pt x="265176" y="170688"/>
                  </a:lnTo>
                  <a:lnTo>
                    <a:pt x="265176" y="204216"/>
                  </a:lnTo>
                  <a:lnTo>
                    <a:pt x="298704" y="204216"/>
                  </a:lnTo>
                  <a:lnTo>
                    <a:pt x="298704" y="170688"/>
                  </a:lnTo>
                  <a:close/>
                </a:path>
                <a:path w="342900" h="332739">
                  <a:moveTo>
                    <a:pt x="298704" y="128016"/>
                  </a:moveTo>
                  <a:lnTo>
                    <a:pt x="265176" y="128016"/>
                  </a:lnTo>
                  <a:lnTo>
                    <a:pt x="265176" y="160020"/>
                  </a:lnTo>
                  <a:lnTo>
                    <a:pt x="298704" y="160020"/>
                  </a:lnTo>
                  <a:lnTo>
                    <a:pt x="298704" y="128016"/>
                  </a:lnTo>
                  <a:close/>
                </a:path>
                <a:path w="342900" h="332739">
                  <a:moveTo>
                    <a:pt x="298704" y="85344"/>
                  </a:moveTo>
                  <a:lnTo>
                    <a:pt x="265176" y="85344"/>
                  </a:lnTo>
                  <a:lnTo>
                    <a:pt x="265176" y="117348"/>
                  </a:lnTo>
                  <a:lnTo>
                    <a:pt x="298704" y="117348"/>
                  </a:lnTo>
                  <a:lnTo>
                    <a:pt x="298704" y="85344"/>
                  </a:lnTo>
                  <a:close/>
                </a:path>
                <a:path w="342900" h="332739">
                  <a:moveTo>
                    <a:pt x="298704" y="42672"/>
                  </a:moveTo>
                  <a:lnTo>
                    <a:pt x="265176" y="42672"/>
                  </a:lnTo>
                  <a:lnTo>
                    <a:pt x="265176" y="74676"/>
                  </a:lnTo>
                  <a:lnTo>
                    <a:pt x="298704" y="74676"/>
                  </a:lnTo>
                  <a:lnTo>
                    <a:pt x="298704" y="42672"/>
                  </a:lnTo>
                  <a:close/>
                </a:path>
                <a:path w="342900" h="332739">
                  <a:moveTo>
                    <a:pt x="298704" y="0"/>
                  </a:moveTo>
                  <a:lnTo>
                    <a:pt x="265176" y="0"/>
                  </a:lnTo>
                  <a:lnTo>
                    <a:pt x="265176" y="32004"/>
                  </a:lnTo>
                  <a:lnTo>
                    <a:pt x="298704" y="32004"/>
                  </a:lnTo>
                  <a:lnTo>
                    <a:pt x="298704" y="0"/>
                  </a:lnTo>
                  <a:close/>
                </a:path>
                <a:path w="342900" h="332739">
                  <a:moveTo>
                    <a:pt x="342900" y="300228"/>
                  </a:moveTo>
                  <a:lnTo>
                    <a:pt x="309372" y="300228"/>
                  </a:lnTo>
                  <a:lnTo>
                    <a:pt x="309372" y="332232"/>
                  </a:lnTo>
                  <a:lnTo>
                    <a:pt x="342900" y="332232"/>
                  </a:lnTo>
                  <a:lnTo>
                    <a:pt x="342900" y="300228"/>
                  </a:lnTo>
                  <a:close/>
                </a:path>
                <a:path w="342900" h="332739">
                  <a:moveTo>
                    <a:pt x="342900" y="257556"/>
                  </a:moveTo>
                  <a:lnTo>
                    <a:pt x="309372" y="257556"/>
                  </a:lnTo>
                  <a:lnTo>
                    <a:pt x="309372" y="289560"/>
                  </a:lnTo>
                  <a:lnTo>
                    <a:pt x="342900" y="289560"/>
                  </a:lnTo>
                  <a:lnTo>
                    <a:pt x="342900" y="257556"/>
                  </a:lnTo>
                  <a:close/>
                </a:path>
                <a:path w="342900" h="332739">
                  <a:moveTo>
                    <a:pt x="342900" y="214884"/>
                  </a:moveTo>
                  <a:lnTo>
                    <a:pt x="309372" y="214884"/>
                  </a:lnTo>
                  <a:lnTo>
                    <a:pt x="309372" y="246888"/>
                  </a:lnTo>
                  <a:lnTo>
                    <a:pt x="342900" y="246888"/>
                  </a:lnTo>
                  <a:lnTo>
                    <a:pt x="342900" y="214884"/>
                  </a:lnTo>
                  <a:close/>
                </a:path>
                <a:path w="342900" h="332739">
                  <a:moveTo>
                    <a:pt x="342900" y="170688"/>
                  </a:moveTo>
                  <a:lnTo>
                    <a:pt x="309372" y="170688"/>
                  </a:lnTo>
                  <a:lnTo>
                    <a:pt x="309372" y="204216"/>
                  </a:lnTo>
                  <a:lnTo>
                    <a:pt x="342900" y="204216"/>
                  </a:lnTo>
                  <a:lnTo>
                    <a:pt x="342900" y="170688"/>
                  </a:lnTo>
                  <a:close/>
                </a:path>
                <a:path w="342900" h="332739">
                  <a:moveTo>
                    <a:pt x="342900" y="128016"/>
                  </a:moveTo>
                  <a:lnTo>
                    <a:pt x="309372" y="128016"/>
                  </a:lnTo>
                  <a:lnTo>
                    <a:pt x="309372" y="160020"/>
                  </a:lnTo>
                  <a:lnTo>
                    <a:pt x="342900" y="160020"/>
                  </a:lnTo>
                  <a:lnTo>
                    <a:pt x="342900" y="128016"/>
                  </a:lnTo>
                  <a:close/>
                </a:path>
                <a:path w="342900" h="332739">
                  <a:moveTo>
                    <a:pt x="342900" y="85344"/>
                  </a:moveTo>
                  <a:lnTo>
                    <a:pt x="309372" y="85344"/>
                  </a:lnTo>
                  <a:lnTo>
                    <a:pt x="309372" y="117348"/>
                  </a:lnTo>
                  <a:lnTo>
                    <a:pt x="342900" y="117348"/>
                  </a:lnTo>
                  <a:lnTo>
                    <a:pt x="342900" y="85344"/>
                  </a:lnTo>
                  <a:close/>
                </a:path>
                <a:path w="342900" h="332739">
                  <a:moveTo>
                    <a:pt x="342900" y="42672"/>
                  </a:moveTo>
                  <a:lnTo>
                    <a:pt x="309372" y="42672"/>
                  </a:lnTo>
                  <a:lnTo>
                    <a:pt x="309372" y="74676"/>
                  </a:lnTo>
                  <a:lnTo>
                    <a:pt x="342900" y="74676"/>
                  </a:lnTo>
                  <a:lnTo>
                    <a:pt x="342900" y="42672"/>
                  </a:lnTo>
                  <a:close/>
                </a:path>
                <a:path w="342900" h="332739">
                  <a:moveTo>
                    <a:pt x="342900" y="0"/>
                  </a:moveTo>
                  <a:lnTo>
                    <a:pt x="309372" y="0"/>
                  </a:lnTo>
                  <a:lnTo>
                    <a:pt x="309372" y="32004"/>
                  </a:lnTo>
                  <a:lnTo>
                    <a:pt x="342900" y="3200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76B8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079781" y="3125047"/>
            <a:ext cx="237067" cy="246791"/>
          </a:xfrm>
          <a:prstGeom prst="rect">
            <a:avLst/>
          </a:prstGeom>
        </p:spPr>
        <p:txBody>
          <a:bodyPr vert="horz" wrap="square" lIns="0" tIns="62794" rIns="0" bIns="0" rtlCol="0">
            <a:spAutoFit/>
          </a:bodyPr>
          <a:lstStyle/>
          <a:p>
            <a:pPr marL="90310" marR="5644" indent="-76199">
              <a:lnSpc>
                <a:spcPct val="64200"/>
              </a:lnSpc>
              <a:spcBef>
                <a:spcPts val="494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0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119</a:t>
            </a:fld>
            <a:endParaRPr dirty="0"/>
          </a:p>
        </p:txBody>
      </p:sp>
      <p:sp>
        <p:nvSpPr>
          <p:cNvPr id="86" name="object 86"/>
          <p:cNvSpPr txBox="1"/>
          <p:nvPr/>
        </p:nvSpPr>
        <p:spPr>
          <a:xfrm>
            <a:off x="1963419" y="3125047"/>
            <a:ext cx="237067" cy="246791"/>
          </a:xfrm>
          <a:prstGeom prst="rect">
            <a:avLst/>
          </a:prstGeom>
        </p:spPr>
        <p:txBody>
          <a:bodyPr vert="horz" wrap="square" lIns="0" tIns="62794" rIns="0" bIns="0" rtlCol="0">
            <a:spAutoFit/>
          </a:bodyPr>
          <a:lstStyle/>
          <a:p>
            <a:pPr marL="90310" marR="5644" indent="-76199">
              <a:lnSpc>
                <a:spcPct val="64200"/>
              </a:lnSpc>
              <a:spcBef>
                <a:spcPts val="494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1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846917" y="3125047"/>
            <a:ext cx="237067" cy="246791"/>
          </a:xfrm>
          <a:prstGeom prst="rect">
            <a:avLst/>
          </a:prstGeom>
        </p:spPr>
        <p:txBody>
          <a:bodyPr vert="horz" wrap="square" lIns="0" tIns="62794" rIns="0" bIns="0" rtlCol="0">
            <a:spAutoFit/>
          </a:bodyPr>
          <a:lstStyle/>
          <a:p>
            <a:pPr marL="90310" marR="5644" indent="-76199">
              <a:lnSpc>
                <a:spcPct val="64200"/>
              </a:lnSpc>
              <a:spcBef>
                <a:spcPts val="494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2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730553" y="3125047"/>
            <a:ext cx="237067" cy="246791"/>
          </a:xfrm>
          <a:prstGeom prst="rect">
            <a:avLst/>
          </a:prstGeom>
        </p:spPr>
        <p:txBody>
          <a:bodyPr vert="horz" wrap="square" lIns="0" tIns="62794" rIns="0" bIns="0" rtlCol="0">
            <a:spAutoFit/>
          </a:bodyPr>
          <a:lstStyle/>
          <a:p>
            <a:pPr marL="89605" marR="5644" indent="-76199">
              <a:lnSpc>
                <a:spcPct val="64200"/>
              </a:lnSpc>
              <a:spcBef>
                <a:spcPts val="494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3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613768" y="3125047"/>
            <a:ext cx="237067" cy="246791"/>
          </a:xfrm>
          <a:prstGeom prst="rect">
            <a:avLst/>
          </a:prstGeom>
        </p:spPr>
        <p:txBody>
          <a:bodyPr vert="horz" wrap="square" lIns="0" tIns="62794" rIns="0" bIns="0" rtlCol="0">
            <a:spAutoFit/>
          </a:bodyPr>
          <a:lstStyle/>
          <a:p>
            <a:pPr marL="90310" marR="5644" indent="-76199">
              <a:lnSpc>
                <a:spcPct val="64200"/>
              </a:lnSpc>
              <a:spcBef>
                <a:spcPts val="494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4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497405" y="3125047"/>
            <a:ext cx="237067" cy="246791"/>
          </a:xfrm>
          <a:prstGeom prst="rect">
            <a:avLst/>
          </a:prstGeom>
        </p:spPr>
        <p:txBody>
          <a:bodyPr vert="horz" wrap="square" lIns="0" tIns="62794" rIns="0" bIns="0" rtlCol="0">
            <a:spAutoFit/>
          </a:bodyPr>
          <a:lstStyle/>
          <a:p>
            <a:pPr marL="90310" marR="5644" indent="-76199">
              <a:lnSpc>
                <a:spcPct val="64200"/>
              </a:lnSpc>
              <a:spcBef>
                <a:spcPts val="494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5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380903" y="3125047"/>
            <a:ext cx="237067" cy="246791"/>
          </a:xfrm>
          <a:prstGeom prst="rect">
            <a:avLst/>
          </a:prstGeom>
        </p:spPr>
        <p:txBody>
          <a:bodyPr vert="horz" wrap="square" lIns="0" tIns="62794" rIns="0" bIns="0" rtlCol="0">
            <a:spAutoFit/>
          </a:bodyPr>
          <a:lstStyle/>
          <a:p>
            <a:pPr marL="89605" marR="5644" indent="-76199">
              <a:lnSpc>
                <a:spcPct val="64200"/>
              </a:lnSpc>
              <a:spcBef>
                <a:spcPts val="494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6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264540" y="3125047"/>
            <a:ext cx="237067" cy="246791"/>
          </a:xfrm>
          <a:prstGeom prst="rect">
            <a:avLst/>
          </a:prstGeom>
        </p:spPr>
        <p:txBody>
          <a:bodyPr vert="horz" wrap="square" lIns="0" tIns="62794" rIns="0" bIns="0" rtlCol="0">
            <a:spAutoFit/>
          </a:bodyPr>
          <a:lstStyle/>
          <a:p>
            <a:pPr marL="90310" marR="5644" indent="-76199">
              <a:lnSpc>
                <a:spcPct val="64200"/>
              </a:lnSpc>
              <a:spcBef>
                <a:spcPts val="494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7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079781" y="4566356"/>
            <a:ext cx="237067" cy="24750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90310" marR="5644" indent="-76199">
              <a:lnSpc>
                <a:spcPct val="64000"/>
              </a:lnSpc>
              <a:spcBef>
                <a:spcPts val="500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8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963419" y="4566356"/>
            <a:ext cx="237067" cy="24750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90310" marR="5644" indent="-76199">
              <a:lnSpc>
                <a:spcPct val="64000"/>
              </a:lnSpc>
              <a:spcBef>
                <a:spcPts val="500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9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846917" y="4566356"/>
            <a:ext cx="237067" cy="24750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1382" marR="5644" indent="-47977">
              <a:lnSpc>
                <a:spcPct val="64000"/>
              </a:lnSpc>
              <a:spcBef>
                <a:spcPts val="500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10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730553" y="4566356"/>
            <a:ext cx="237067" cy="24750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0677" marR="5644" indent="-47272">
              <a:lnSpc>
                <a:spcPct val="64000"/>
              </a:lnSpc>
              <a:spcBef>
                <a:spcPts val="500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11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613768" y="4566356"/>
            <a:ext cx="237067" cy="24750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1382" marR="5644" indent="-47977">
              <a:lnSpc>
                <a:spcPct val="64000"/>
              </a:lnSpc>
              <a:spcBef>
                <a:spcPts val="500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12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497405" y="4566356"/>
            <a:ext cx="237067" cy="24750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1382" marR="5644" indent="-47977">
              <a:lnSpc>
                <a:spcPct val="64000"/>
              </a:lnSpc>
              <a:spcBef>
                <a:spcPts val="500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13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380903" y="4566356"/>
            <a:ext cx="237067" cy="24750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1382" marR="5644" indent="-47977">
              <a:lnSpc>
                <a:spcPct val="64000"/>
              </a:lnSpc>
              <a:spcBef>
                <a:spcPts val="500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14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264540" y="4566356"/>
            <a:ext cx="237067" cy="24750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1382" marR="5644" indent="-47977">
              <a:lnSpc>
                <a:spcPct val="64000"/>
              </a:lnSpc>
              <a:spcBef>
                <a:spcPts val="500"/>
              </a:spcBef>
            </a:pPr>
            <a:r>
              <a:rPr sz="889" b="1" dirty="0">
                <a:solidFill>
                  <a:srgbClr val="76B800"/>
                </a:solidFill>
                <a:latin typeface="Calibri"/>
                <a:cs typeface="Calibri"/>
              </a:rPr>
              <a:t>GPU  15</a:t>
            </a:r>
            <a:endParaRPr sz="889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946573" y="3699933"/>
            <a:ext cx="6687256" cy="388326"/>
          </a:xfrm>
          <a:prstGeom prst="rect">
            <a:avLst/>
          </a:prstGeom>
          <a:solidFill>
            <a:srgbClr val="CFE7DF"/>
          </a:solidFill>
          <a:ln w="6096">
            <a:solidFill>
              <a:srgbClr val="007450"/>
            </a:solidFill>
          </a:ln>
        </p:spPr>
        <p:txBody>
          <a:bodyPr vert="horz" wrap="square" lIns="0" tIns="147461" rIns="0" bIns="0" rtlCol="0">
            <a:spAutoFit/>
          </a:bodyPr>
          <a:lstStyle/>
          <a:p>
            <a:pPr algn="ctr">
              <a:spcBef>
                <a:spcPts val="1161"/>
              </a:spcBef>
            </a:pPr>
            <a:r>
              <a:rPr sz="1556" spc="-6" dirty="0">
                <a:solidFill>
                  <a:srgbClr val="007450"/>
                </a:solidFill>
                <a:latin typeface="Calibri"/>
                <a:cs typeface="Calibri"/>
              </a:rPr>
              <a:t>512</a:t>
            </a:r>
            <a:r>
              <a:rPr sz="1556" spc="-17" dirty="0">
                <a:solidFill>
                  <a:srgbClr val="007450"/>
                </a:solidFill>
                <a:latin typeface="Calibri"/>
                <a:cs typeface="Calibri"/>
              </a:rPr>
              <a:t> </a:t>
            </a:r>
            <a:r>
              <a:rPr sz="1556" dirty="0">
                <a:solidFill>
                  <a:srgbClr val="007450"/>
                </a:solidFill>
                <a:latin typeface="Calibri"/>
                <a:cs typeface="Calibri"/>
              </a:rPr>
              <a:t>GB</a:t>
            </a:r>
            <a:r>
              <a:rPr sz="1556" spc="-22" dirty="0">
                <a:solidFill>
                  <a:srgbClr val="007450"/>
                </a:solidFill>
                <a:latin typeface="Calibri"/>
                <a:cs typeface="Calibri"/>
              </a:rPr>
              <a:t> </a:t>
            </a:r>
            <a:r>
              <a:rPr sz="1556" dirty="0">
                <a:solidFill>
                  <a:srgbClr val="007450"/>
                </a:solidFill>
                <a:latin typeface="Calibri"/>
                <a:cs typeface="Calibri"/>
              </a:rPr>
              <a:t>Unified</a:t>
            </a:r>
            <a:r>
              <a:rPr sz="1556" spc="-17" dirty="0">
                <a:solidFill>
                  <a:srgbClr val="007450"/>
                </a:solidFill>
                <a:latin typeface="Calibri"/>
                <a:cs typeface="Calibri"/>
              </a:rPr>
              <a:t> </a:t>
            </a:r>
            <a:r>
              <a:rPr sz="1556" dirty="0">
                <a:solidFill>
                  <a:srgbClr val="007450"/>
                </a:solidFill>
                <a:latin typeface="Calibri"/>
                <a:cs typeface="Calibri"/>
              </a:rPr>
              <a:t>Memory</a:t>
            </a:r>
            <a:endParaRPr sz="1556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0AF35D-47D4-49BA-9B06-BA07EB54C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7900" y="697082"/>
            <a:ext cx="5159022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ENABLING</a:t>
            </a:r>
            <a:r>
              <a:rPr spc="-78" dirty="0"/>
              <a:t> </a:t>
            </a:r>
            <a:r>
              <a:rPr spc="-11" dirty="0"/>
              <a:t>MULTI-GPU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2284307"/>
            <a:ext cx="5686778" cy="29870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5522" rIns="0" bIns="0" rtlCol="0">
            <a:spAutoFit/>
          </a:bodyPr>
          <a:lstStyle/>
          <a:p>
            <a:pPr marL="101599">
              <a:spcBef>
                <a:spcPts val="122"/>
              </a:spcBef>
              <a:tabLst>
                <a:tab pos="1294681" algn="l"/>
              </a:tabLst>
            </a:pPr>
            <a:r>
              <a:rPr sz="1556" u="sng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  </a:t>
            </a:r>
            <a:r>
              <a:rPr sz="1556" dirty="0">
                <a:latin typeface="Consolas"/>
                <a:cs typeface="Consolas"/>
              </a:rPr>
              <a:t>global</a:t>
            </a:r>
            <a:r>
              <a:rPr sz="1556" u="sng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	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void </a:t>
            </a: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kernel</a:t>
            </a:r>
            <a:r>
              <a:rPr sz="1556" dirty="0">
                <a:latin typeface="Consolas"/>
                <a:cs typeface="Consolas"/>
              </a:rPr>
              <a:t>(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556" spc="11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*data) {</a:t>
            </a:r>
            <a:endParaRPr sz="1556">
              <a:latin typeface="Consolas"/>
              <a:cs typeface="Consolas"/>
            </a:endParaRPr>
          </a:p>
          <a:p>
            <a:pPr marL="320319">
              <a:spcBef>
                <a:spcPts val="478"/>
              </a:spcBef>
            </a:pP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556" spc="17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idx</a:t>
            </a:r>
            <a:r>
              <a:rPr sz="1556" spc="11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=</a:t>
            </a:r>
            <a:r>
              <a:rPr sz="1556" spc="28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threadIdx.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x</a:t>
            </a:r>
            <a:r>
              <a:rPr sz="1556" spc="17" dirty="0">
                <a:solidFill>
                  <a:srgbClr val="000F80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+</a:t>
            </a:r>
            <a:r>
              <a:rPr sz="1556" spc="17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blockDim.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x</a:t>
            </a:r>
            <a:r>
              <a:rPr sz="1556" spc="28" dirty="0">
                <a:solidFill>
                  <a:srgbClr val="000F8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*</a:t>
            </a:r>
            <a:r>
              <a:rPr sz="1556" spc="11" dirty="0">
                <a:solidFill>
                  <a:srgbClr val="000F80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blockIdx.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x</a:t>
            </a:r>
            <a:r>
              <a:rPr sz="1556" dirty="0">
                <a:latin typeface="Consolas"/>
                <a:cs typeface="Consolas"/>
              </a:rPr>
              <a:t>;</a:t>
            </a: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 marL="320319">
              <a:spcBef>
                <a:spcPts val="1006"/>
              </a:spcBef>
            </a:pP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doSomeStuff</a:t>
            </a:r>
            <a:r>
              <a:rPr sz="1556" dirty="0">
                <a:latin typeface="Consolas"/>
                <a:cs typeface="Consolas"/>
              </a:rPr>
              <a:t>(idx, data,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...);</a:t>
            </a:r>
            <a:endParaRPr sz="1556">
              <a:latin typeface="Consolas"/>
              <a:cs typeface="Consolas"/>
            </a:endParaRPr>
          </a:p>
          <a:p>
            <a:pPr marL="101599">
              <a:spcBef>
                <a:spcPts val="482"/>
              </a:spcBef>
            </a:pPr>
            <a:r>
              <a:rPr sz="1556" dirty="0">
                <a:latin typeface="Consolas"/>
                <a:cs typeface="Consolas"/>
              </a:rPr>
              <a:t>}</a:t>
            </a: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 marL="101599">
              <a:spcBef>
                <a:spcPts val="1006"/>
              </a:spcBef>
            </a:pP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cudaMallocManaged</a:t>
            </a:r>
            <a:r>
              <a:rPr sz="1556" dirty="0">
                <a:latin typeface="Consolas"/>
                <a:cs typeface="Consolas"/>
              </a:rPr>
              <a:t>(&amp;data,</a:t>
            </a:r>
            <a:r>
              <a:rPr sz="1556" spc="17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N</a:t>
            </a:r>
            <a:r>
              <a:rPr sz="1556" spc="33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*</a:t>
            </a:r>
            <a:r>
              <a:rPr sz="1556" spc="28" dirty="0"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sizeof</a:t>
            </a:r>
            <a:r>
              <a:rPr sz="1556" dirty="0">
                <a:latin typeface="Consolas"/>
                <a:cs typeface="Consolas"/>
              </a:rPr>
              <a:t>(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556" dirty="0">
                <a:latin typeface="Consolas"/>
                <a:cs typeface="Consolas"/>
              </a:rPr>
              <a:t>));</a:t>
            </a:r>
            <a:endParaRPr sz="1556">
              <a:latin typeface="Consolas"/>
              <a:cs typeface="Consolas"/>
            </a:endParaRPr>
          </a:p>
          <a:p>
            <a:pPr marL="101599">
              <a:spcBef>
                <a:spcPts val="482"/>
              </a:spcBef>
            </a:pP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556" spc="-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initialize data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CPU</a:t>
            </a: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 marL="101599">
              <a:spcBef>
                <a:spcPts val="1006"/>
              </a:spcBef>
            </a:pPr>
            <a:r>
              <a:rPr sz="1556" dirty="0">
                <a:latin typeface="Consolas"/>
                <a:cs typeface="Consolas"/>
              </a:rPr>
              <a:t>kernel&lt;&lt;&lt;grid,</a:t>
            </a:r>
            <a:r>
              <a:rPr sz="1556" spc="17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block&gt;&gt;&gt;(data);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5333" y="2284307"/>
            <a:ext cx="5686778" cy="3649133"/>
          </a:xfrm>
          <a:custGeom>
            <a:avLst/>
            <a:gdLst/>
            <a:ahLst/>
            <a:cxnLst/>
            <a:rect l="l" t="t" r="r" b="b"/>
            <a:pathLst>
              <a:path w="5118100" h="3284220">
                <a:moveTo>
                  <a:pt x="5117592" y="0"/>
                </a:moveTo>
                <a:lnTo>
                  <a:pt x="0" y="0"/>
                </a:lnTo>
                <a:lnTo>
                  <a:pt x="0" y="3284220"/>
                </a:lnTo>
                <a:lnTo>
                  <a:pt x="5117592" y="3284220"/>
                </a:lnTo>
                <a:lnTo>
                  <a:pt x="511759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6353810" y="3477543"/>
            <a:ext cx="13758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Consolas"/>
                <a:cs typeface="Consolas"/>
              </a:rPr>
              <a:t>}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6142" y="1807859"/>
            <a:ext cx="127352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Single-GPU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23854" y="3195461"/>
            <a:ext cx="4828117" cy="3195461"/>
          </a:xfrm>
          <a:custGeom>
            <a:avLst/>
            <a:gdLst/>
            <a:ahLst/>
            <a:cxnLst/>
            <a:rect l="l" t="t" r="r" b="b"/>
            <a:pathLst>
              <a:path w="4345305" h="2875915">
                <a:moveTo>
                  <a:pt x="2394204" y="2464193"/>
                </a:moveTo>
                <a:lnTo>
                  <a:pt x="997585" y="2464193"/>
                </a:lnTo>
                <a:lnTo>
                  <a:pt x="239903" y="2154301"/>
                </a:lnTo>
                <a:lnTo>
                  <a:pt x="399034" y="2464193"/>
                </a:lnTo>
                <a:lnTo>
                  <a:pt x="0" y="2464193"/>
                </a:lnTo>
                <a:lnTo>
                  <a:pt x="0" y="2875661"/>
                </a:lnTo>
                <a:lnTo>
                  <a:pt x="2394204" y="2875661"/>
                </a:lnTo>
                <a:lnTo>
                  <a:pt x="2394204" y="2464193"/>
                </a:lnTo>
                <a:close/>
              </a:path>
              <a:path w="4345305" h="2875915">
                <a:moveTo>
                  <a:pt x="4344924" y="294005"/>
                </a:moveTo>
                <a:lnTo>
                  <a:pt x="3141218" y="294005"/>
                </a:lnTo>
                <a:lnTo>
                  <a:pt x="2536063" y="0"/>
                </a:lnTo>
                <a:lnTo>
                  <a:pt x="2625344" y="294005"/>
                </a:lnTo>
                <a:lnTo>
                  <a:pt x="2281428" y="294005"/>
                </a:lnTo>
                <a:lnTo>
                  <a:pt x="2281428" y="707009"/>
                </a:lnTo>
                <a:lnTo>
                  <a:pt x="4344924" y="707009"/>
                </a:lnTo>
                <a:lnTo>
                  <a:pt x="4344924" y="294005"/>
                </a:lnTo>
                <a:close/>
              </a:path>
            </a:pathLst>
          </a:custGeom>
          <a:solidFill>
            <a:srgbClr val="76B800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6353809" y="1807859"/>
            <a:ext cx="5497689" cy="457684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1994" algn="ctr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Multi-GPU</a:t>
            </a:r>
            <a:endParaRPr sz="2000">
              <a:latin typeface="Trebuchet MS"/>
              <a:cs typeface="Trebuchet MS"/>
            </a:endParaRPr>
          </a:p>
          <a:p>
            <a:pPr marL="14111">
              <a:spcBef>
                <a:spcPts val="1361"/>
              </a:spcBef>
              <a:tabLst>
                <a:tab pos="1206488" algn="l"/>
              </a:tabLst>
            </a:pPr>
            <a:r>
              <a:rPr sz="1556" u="sng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  </a:t>
            </a:r>
            <a:r>
              <a:rPr sz="1556" dirty="0">
                <a:latin typeface="Consolas"/>
                <a:cs typeface="Consolas"/>
              </a:rPr>
              <a:t>global</a:t>
            </a:r>
            <a:r>
              <a:rPr sz="1556" u="sng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	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void</a:t>
            </a:r>
            <a:r>
              <a:rPr sz="1556" spc="11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kernel</a:t>
            </a:r>
            <a:r>
              <a:rPr sz="1556" dirty="0">
                <a:latin typeface="Consolas"/>
                <a:cs typeface="Consolas"/>
              </a:rPr>
              <a:t>(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556" spc="17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*data,</a:t>
            </a:r>
            <a:r>
              <a:rPr sz="1556" spc="11" dirty="0"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556" spc="11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gpuId)</a:t>
            </a:r>
            <a:r>
              <a:rPr sz="1556" spc="17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{</a:t>
            </a:r>
            <a:endParaRPr sz="1556">
              <a:latin typeface="Consolas"/>
              <a:cs typeface="Consolas"/>
            </a:endParaRPr>
          </a:p>
          <a:p>
            <a:pPr marL="232125">
              <a:spcBef>
                <a:spcPts val="482"/>
              </a:spcBef>
            </a:pP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556" spc="17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idx</a:t>
            </a:r>
            <a:r>
              <a:rPr sz="1556" spc="11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=</a:t>
            </a:r>
            <a:r>
              <a:rPr sz="1556" spc="28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threadIdx.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x</a:t>
            </a:r>
            <a:r>
              <a:rPr sz="1556" spc="17" dirty="0">
                <a:solidFill>
                  <a:srgbClr val="000F80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+</a:t>
            </a:r>
            <a:r>
              <a:rPr sz="1556" spc="17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blockDim.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x</a:t>
            </a:r>
            <a:r>
              <a:rPr sz="1556" spc="28" dirty="0">
                <a:solidFill>
                  <a:srgbClr val="000F8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*</a:t>
            </a:r>
            <a:r>
              <a:rPr sz="1556" spc="11" dirty="0">
                <a:solidFill>
                  <a:srgbClr val="000F8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(</a:t>
            </a:r>
            <a:r>
              <a:rPr sz="1556" dirty="0">
                <a:latin typeface="Consolas"/>
                <a:cs typeface="Consolas"/>
              </a:rPr>
              <a:t>blockIdx.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x</a:t>
            </a:r>
            <a:endParaRPr sz="1556">
              <a:latin typeface="Consolas"/>
              <a:cs typeface="Consolas"/>
            </a:endParaRPr>
          </a:p>
          <a:p>
            <a:pPr marL="232125" marR="1834426" indent="1123939">
              <a:lnSpc>
                <a:spcPct val="125699"/>
              </a:lnSpc>
            </a:pPr>
            <a:r>
              <a:rPr sz="1556" dirty="0">
                <a:latin typeface="Consolas"/>
                <a:cs typeface="Consolas"/>
              </a:rPr>
              <a:t>+ gpuId * gridDim.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x)</a:t>
            </a:r>
            <a:r>
              <a:rPr sz="1556" dirty="0">
                <a:latin typeface="Consolas"/>
                <a:cs typeface="Consolas"/>
              </a:rPr>
              <a:t>; </a:t>
            </a:r>
            <a:r>
              <a:rPr sz="1556" spc="-839" dirty="0"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doSomeStuff</a:t>
            </a:r>
            <a:r>
              <a:rPr sz="1556" dirty="0">
                <a:latin typeface="Consolas"/>
                <a:cs typeface="Consolas"/>
              </a:rPr>
              <a:t>(idx, data, ...);</a:t>
            </a:r>
            <a:endParaRPr sz="1556">
              <a:latin typeface="Consolas"/>
              <a:cs typeface="Consolas"/>
            </a:endParaRPr>
          </a:p>
          <a:p>
            <a:pPr marL="3431082">
              <a:spcBef>
                <a:spcPts val="1272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update</a:t>
            </a:r>
            <a:r>
              <a:rPr sz="2000" spc="-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blockIdx.x</a:t>
            </a:r>
            <a:endParaRPr sz="2000">
              <a:latin typeface="Trebuchet MS"/>
              <a:cs typeface="Trebuchet MS"/>
            </a:endParaRPr>
          </a:p>
          <a:p>
            <a:pPr marL="14111">
              <a:spcBef>
                <a:spcPts val="1500"/>
              </a:spcBef>
            </a:pP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cudaMallocManaged</a:t>
            </a:r>
            <a:r>
              <a:rPr sz="1556" dirty="0">
                <a:latin typeface="Consolas"/>
                <a:cs typeface="Consolas"/>
              </a:rPr>
              <a:t>(&amp;data,</a:t>
            </a:r>
            <a:r>
              <a:rPr sz="1556" spc="17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N</a:t>
            </a:r>
            <a:r>
              <a:rPr sz="1556" spc="33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*</a:t>
            </a:r>
            <a:r>
              <a:rPr sz="1556" spc="28" dirty="0"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sizeof</a:t>
            </a:r>
            <a:r>
              <a:rPr sz="1556" dirty="0">
                <a:latin typeface="Consolas"/>
                <a:cs typeface="Consolas"/>
              </a:rPr>
              <a:t>(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556" dirty="0">
                <a:latin typeface="Consolas"/>
                <a:cs typeface="Consolas"/>
              </a:rPr>
              <a:t>));</a:t>
            </a:r>
            <a:endParaRPr sz="1556">
              <a:latin typeface="Consolas"/>
              <a:cs typeface="Consolas"/>
            </a:endParaRPr>
          </a:p>
          <a:p>
            <a:pPr marL="14111">
              <a:spcBef>
                <a:spcPts val="482"/>
              </a:spcBef>
            </a:pP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556" spc="-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initialize data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CPU</a:t>
            </a:r>
            <a:endParaRPr sz="1556">
              <a:latin typeface="Consolas"/>
              <a:cs typeface="Consolas"/>
            </a:endParaRPr>
          </a:p>
          <a:p>
            <a:pPr marL="232125" marR="1646750" indent="-218720">
              <a:lnSpc>
                <a:spcPct val="125699"/>
              </a:lnSpc>
            </a:pPr>
            <a:r>
              <a:rPr sz="1556" dirty="0">
                <a:solidFill>
                  <a:srgbClr val="AE00DB"/>
                </a:solidFill>
                <a:latin typeface="Consolas"/>
                <a:cs typeface="Consolas"/>
              </a:rPr>
              <a:t>for </a:t>
            </a:r>
            <a:r>
              <a:rPr sz="1556" dirty="0">
                <a:latin typeface="Consolas"/>
                <a:cs typeface="Consolas"/>
              </a:rPr>
              <a:t>(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556" dirty="0">
                <a:latin typeface="Consolas"/>
                <a:cs typeface="Consolas"/>
              </a:rPr>
              <a:t>i = </a:t>
            </a:r>
            <a:r>
              <a:rPr sz="1556" dirty="0">
                <a:solidFill>
                  <a:srgbClr val="09875A"/>
                </a:solidFill>
                <a:latin typeface="Consolas"/>
                <a:cs typeface="Consolas"/>
              </a:rPr>
              <a:t>0</a:t>
            </a:r>
            <a:r>
              <a:rPr sz="1556" dirty="0">
                <a:latin typeface="Consolas"/>
                <a:cs typeface="Consolas"/>
              </a:rPr>
              <a:t>; i &lt; </a:t>
            </a:r>
            <a:r>
              <a:rPr sz="1556" spc="6" dirty="0">
                <a:latin typeface="Consolas"/>
                <a:cs typeface="Consolas"/>
              </a:rPr>
              <a:t>numGPUs; </a:t>
            </a:r>
            <a:r>
              <a:rPr sz="1556" dirty="0">
                <a:latin typeface="Consolas"/>
                <a:cs typeface="Consolas"/>
              </a:rPr>
              <a:t>i++) { </a:t>
            </a:r>
            <a:r>
              <a:rPr sz="1556" spc="-839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cudaSetDevice(i);</a:t>
            </a:r>
            <a:endParaRPr sz="1556">
              <a:latin typeface="Consolas"/>
              <a:cs typeface="Consolas"/>
            </a:endParaRPr>
          </a:p>
          <a:p>
            <a:pPr marL="232125">
              <a:spcBef>
                <a:spcPts val="482"/>
              </a:spcBef>
            </a:pPr>
            <a:r>
              <a:rPr sz="1556" dirty="0">
                <a:latin typeface="Consolas"/>
                <a:cs typeface="Consolas"/>
              </a:rPr>
              <a:t>kernel&lt;&lt;&lt;grid/numGPUs,</a:t>
            </a:r>
            <a:r>
              <a:rPr sz="1556" spc="33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block&gt;&gt;&gt;(data,</a:t>
            </a:r>
            <a:r>
              <a:rPr sz="1556" spc="39" dirty="0">
                <a:latin typeface="Consolas"/>
                <a:cs typeface="Consolas"/>
              </a:rPr>
              <a:t> </a:t>
            </a:r>
            <a:r>
              <a:rPr sz="1556" spc="6" dirty="0">
                <a:latin typeface="Consolas"/>
                <a:cs typeface="Consolas"/>
              </a:rPr>
              <a:t>i);</a:t>
            </a:r>
            <a:endParaRPr sz="1556">
              <a:latin typeface="Consolas"/>
              <a:cs typeface="Consolas"/>
            </a:endParaRPr>
          </a:p>
          <a:p>
            <a:pPr marL="14111">
              <a:spcBef>
                <a:spcPts val="478"/>
              </a:spcBef>
            </a:pPr>
            <a:r>
              <a:rPr sz="1556" dirty="0">
                <a:latin typeface="Consolas"/>
                <a:cs typeface="Consolas"/>
              </a:rPr>
              <a:t>}</a:t>
            </a:r>
            <a:endParaRPr sz="1556">
              <a:latin typeface="Consolas"/>
              <a:cs typeface="Consolas"/>
            </a:endParaRPr>
          </a:p>
          <a:p>
            <a:pPr>
              <a:spcBef>
                <a:spcPts val="50"/>
              </a:spcBef>
            </a:pPr>
            <a:endParaRPr sz="1222">
              <a:latin typeface="Consolas"/>
              <a:cs typeface="Consolas"/>
            </a:endParaRPr>
          </a:p>
          <a:p>
            <a:pPr marL="904512">
              <a:spcBef>
                <a:spcPts val="6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update</a:t>
            </a:r>
            <a:r>
              <a:rPr sz="2000" spc="-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2000" spc="-2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FFFFFF"/>
                </a:solidFill>
                <a:latin typeface="Trebuchet MS"/>
                <a:cs typeface="Trebuchet MS"/>
              </a:rPr>
              <a:t>config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120</a:t>
            </a:fld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2997" y="697082"/>
            <a:ext cx="8266994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MULTI-GPU</a:t>
            </a:r>
            <a:r>
              <a:rPr spc="-22" dirty="0"/>
              <a:t> </a:t>
            </a:r>
            <a:r>
              <a:rPr dirty="0"/>
              <a:t>WITH</a:t>
            </a:r>
            <a:r>
              <a:rPr spc="-17" dirty="0"/>
              <a:t> </a:t>
            </a:r>
            <a:r>
              <a:rPr spc="-6" dirty="0"/>
              <a:t>UNIFIED 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3906" y="5445761"/>
            <a:ext cx="1349728" cy="689604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5644" rIns="0" bIns="0" rtlCol="0">
            <a:spAutoFit/>
          </a:bodyPr>
          <a:lstStyle/>
          <a:p>
            <a:pPr>
              <a:spcBef>
                <a:spcPts val="44"/>
              </a:spcBef>
            </a:pPr>
            <a:endParaRPr sz="2444">
              <a:latin typeface="Times New Roman"/>
              <a:cs typeface="Times New Roman"/>
            </a:endParaRPr>
          </a:p>
          <a:p>
            <a:pPr marL="332313"/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3906" y="1794933"/>
            <a:ext cx="1349728" cy="687468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3528" rIns="0" bIns="0" rtlCol="0">
            <a:spAutoFit/>
          </a:bodyPr>
          <a:lstStyle/>
          <a:p>
            <a:pPr>
              <a:spcBef>
                <a:spcPts val="28"/>
              </a:spcBef>
            </a:pPr>
            <a:endParaRPr sz="2444">
              <a:latin typeface="Times New Roman"/>
              <a:cs typeface="Times New Roman"/>
            </a:endParaRPr>
          </a:p>
          <a:p>
            <a:pPr marL="332313"/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70894" y="4406052"/>
            <a:ext cx="1349728" cy="688892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4939" rIns="0" bIns="0" rtlCol="0">
            <a:spAutoFit/>
          </a:bodyPr>
          <a:lstStyle/>
          <a:p>
            <a:pPr>
              <a:spcBef>
                <a:spcPts val="39"/>
              </a:spcBef>
            </a:pPr>
            <a:endParaRPr sz="2444">
              <a:latin typeface="Times New Roman"/>
              <a:cs typeface="Times New Roman"/>
            </a:endParaRPr>
          </a:p>
          <a:p>
            <a:pPr marL="333019"/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0894" y="2834640"/>
            <a:ext cx="1349728" cy="688180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4233" rIns="0" bIns="0" rtlCol="0">
            <a:spAutoFit/>
          </a:bodyPr>
          <a:lstStyle/>
          <a:p>
            <a:pPr>
              <a:spcBef>
                <a:spcPts val="33"/>
              </a:spcBef>
            </a:pPr>
            <a:endParaRPr sz="2444">
              <a:latin typeface="Times New Roman"/>
              <a:cs typeface="Times New Roman"/>
            </a:endParaRPr>
          </a:p>
          <a:p>
            <a:pPr marL="333019"/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7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844801" y="2677161"/>
          <a:ext cx="1351139" cy="36159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80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05050"/>
                      </a:solidFill>
                      <a:prstDash val="solid"/>
                    </a:lnL>
                    <a:lnR w="28575">
                      <a:solidFill>
                        <a:srgbClr val="505050"/>
                      </a:solidFill>
                      <a:prstDash val="solid"/>
                    </a:lnR>
                    <a:lnT w="28575">
                      <a:solidFill>
                        <a:srgbClr val="505050"/>
                      </a:solidFill>
                      <a:prstDash val="solid"/>
                    </a:lnT>
                    <a:lnB w="28575">
                      <a:solidFill>
                        <a:srgbClr val="50505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0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05050"/>
                      </a:solidFill>
                      <a:prstDash val="solid"/>
                    </a:lnL>
                    <a:lnR w="28575">
                      <a:solidFill>
                        <a:srgbClr val="505050"/>
                      </a:solidFill>
                      <a:prstDash val="solid"/>
                    </a:lnR>
                    <a:lnT w="28575">
                      <a:solidFill>
                        <a:srgbClr val="505050"/>
                      </a:solidFill>
                      <a:prstDash val="solid"/>
                    </a:lnT>
                    <a:lnB w="28575">
                      <a:solidFill>
                        <a:srgbClr val="50505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7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05050"/>
                      </a:solidFill>
                      <a:prstDash val="solid"/>
                    </a:lnL>
                    <a:lnR w="28575">
                      <a:solidFill>
                        <a:srgbClr val="505050"/>
                      </a:solidFill>
                      <a:prstDash val="solid"/>
                    </a:lnR>
                    <a:lnT w="28575">
                      <a:solidFill>
                        <a:srgbClr val="505050"/>
                      </a:solidFill>
                      <a:prstDash val="solid"/>
                    </a:lnT>
                    <a:lnB w="28575">
                      <a:solidFill>
                        <a:srgbClr val="50505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87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05050"/>
                      </a:solidFill>
                      <a:prstDash val="solid"/>
                    </a:lnL>
                    <a:lnR w="28575">
                      <a:solidFill>
                        <a:srgbClr val="505050"/>
                      </a:solidFill>
                      <a:prstDash val="solid"/>
                    </a:lnR>
                    <a:lnT w="28575">
                      <a:solidFill>
                        <a:srgbClr val="505050"/>
                      </a:solidFill>
                      <a:prstDash val="solid"/>
                    </a:lnT>
                    <a:lnB w="28575">
                      <a:solidFill>
                        <a:srgbClr val="50505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5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505050"/>
                      </a:solidFill>
                      <a:prstDash val="solid"/>
                    </a:lnT>
                    <a:solidFill>
                      <a:srgbClr val="0070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205957" y="2314786"/>
            <a:ext cx="1228372" cy="751417"/>
          </a:xfrm>
          <a:custGeom>
            <a:avLst/>
            <a:gdLst/>
            <a:ahLst/>
            <a:cxnLst/>
            <a:rect l="l" t="t" r="r" b="b"/>
            <a:pathLst>
              <a:path w="1105535" h="676275">
                <a:moveTo>
                  <a:pt x="1036795" y="34152"/>
                </a:moveTo>
                <a:lnTo>
                  <a:pt x="0" y="665479"/>
                </a:lnTo>
                <a:lnTo>
                  <a:pt x="6603" y="676275"/>
                </a:lnTo>
                <a:lnTo>
                  <a:pt x="1043436" y="45050"/>
                </a:lnTo>
                <a:lnTo>
                  <a:pt x="1036795" y="34152"/>
                </a:lnTo>
                <a:close/>
              </a:path>
              <a:path w="1105535" h="676275">
                <a:moveTo>
                  <a:pt x="1087881" y="27558"/>
                </a:moveTo>
                <a:lnTo>
                  <a:pt x="1047623" y="27558"/>
                </a:lnTo>
                <a:lnTo>
                  <a:pt x="1054227" y="38480"/>
                </a:lnTo>
                <a:lnTo>
                  <a:pt x="1043436" y="45050"/>
                </a:lnTo>
                <a:lnTo>
                  <a:pt x="1059941" y="72136"/>
                </a:lnTo>
                <a:lnTo>
                  <a:pt x="1087881" y="27558"/>
                </a:lnTo>
                <a:close/>
              </a:path>
              <a:path w="1105535" h="676275">
                <a:moveTo>
                  <a:pt x="1047623" y="27558"/>
                </a:moveTo>
                <a:lnTo>
                  <a:pt x="1036795" y="34152"/>
                </a:lnTo>
                <a:lnTo>
                  <a:pt x="1043436" y="45050"/>
                </a:lnTo>
                <a:lnTo>
                  <a:pt x="1054227" y="38480"/>
                </a:lnTo>
                <a:lnTo>
                  <a:pt x="1047623" y="27558"/>
                </a:lnTo>
                <a:close/>
              </a:path>
              <a:path w="1105535" h="676275">
                <a:moveTo>
                  <a:pt x="1105153" y="0"/>
                </a:moveTo>
                <a:lnTo>
                  <a:pt x="1020317" y="7112"/>
                </a:lnTo>
                <a:lnTo>
                  <a:pt x="1036795" y="34152"/>
                </a:lnTo>
                <a:lnTo>
                  <a:pt x="1047623" y="27558"/>
                </a:lnTo>
                <a:lnTo>
                  <a:pt x="1087881" y="27558"/>
                </a:lnTo>
                <a:lnTo>
                  <a:pt x="1105153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" name="object 9"/>
          <p:cNvSpPr/>
          <p:nvPr/>
        </p:nvSpPr>
        <p:spPr>
          <a:xfrm>
            <a:off x="4208639" y="3323589"/>
            <a:ext cx="3362678" cy="482600"/>
          </a:xfrm>
          <a:custGeom>
            <a:avLst/>
            <a:gdLst/>
            <a:ahLst/>
            <a:cxnLst/>
            <a:rect l="l" t="t" r="r" b="b"/>
            <a:pathLst>
              <a:path w="3026409" h="434339">
                <a:moveTo>
                  <a:pt x="2949694" y="31507"/>
                </a:moveTo>
                <a:lnTo>
                  <a:pt x="0" y="421258"/>
                </a:lnTo>
                <a:lnTo>
                  <a:pt x="1777" y="433831"/>
                </a:lnTo>
                <a:lnTo>
                  <a:pt x="2951365" y="44094"/>
                </a:lnTo>
                <a:lnTo>
                  <a:pt x="2949694" y="31507"/>
                </a:lnTo>
                <a:close/>
              </a:path>
              <a:path w="3026409" h="434339">
                <a:moveTo>
                  <a:pt x="3023151" y="29844"/>
                </a:moveTo>
                <a:lnTo>
                  <a:pt x="2962275" y="29844"/>
                </a:lnTo>
                <a:lnTo>
                  <a:pt x="2964053" y="42418"/>
                </a:lnTo>
                <a:lnTo>
                  <a:pt x="2951365" y="44094"/>
                </a:lnTo>
                <a:lnTo>
                  <a:pt x="2955544" y="75564"/>
                </a:lnTo>
                <a:lnTo>
                  <a:pt x="3023151" y="29844"/>
                </a:lnTo>
                <a:close/>
              </a:path>
              <a:path w="3026409" h="434339">
                <a:moveTo>
                  <a:pt x="2962275" y="29844"/>
                </a:moveTo>
                <a:lnTo>
                  <a:pt x="2949694" y="31507"/>
                </a:lnTo>
                <a:lnTo>
                  <a:pt x="2951365" y="44094"/>
                </a:lnTo>
                <a:lnTo>
                  <a:pt x="2964053" y="42418"/>
                </a:lnTo>
                <a:lnTo>
                  <a:pt x="2962275" y="29844"/>
                </a:lnTo>
                <a:close/>
              </a:path>
              <a:path w="3026409" h="434339">
                <a:moveTo>
                  <a:pt x="2945510" y="0"/>
                </a:moveTo>
                <a:lnTo>
                  <a:pt x="2949694" y="31507"/>
                </a:lnTo>
                <a:lnTo>
                  <a:pt x="2962275" y="29844"/>
                </a:lnTo>
                <a:lnTo>
                  <a:pt x="3023151" y="29844"/>
                </a:lnTo>
                <a:lnTo>
                  <a:pt x="3026155" y="27812"/>
                </a:lnTo>
                <a:lnTo>
                  <a:pt x="294551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" name="object 10"/>
          <p:cNvSpPr/>
          <p:nvPr/>
        </p:nvSpPr>
        <p:spPr>
          <a:xfrm>
            <a:off x="4208780" y="4529384"/>
            <a:ext cx="3362678" cy="428978"/>
          </a:xfrm>
          <a:custGeom>
            <a:avLst/>
            <a:gdLst/>
            <a:ahLst/>
            <a:cxnLst/>
            <a:rect l="l" t="t" r="r" b="b"/>
            <a:pathLst>
              <a:path w="3026409" h="386079">
                <a:moveTo>
                  <a:pt x="2954654" y="310006"/>
                </a:moveTo>
                <a:lnTo>
                  <a:pt x="2951002" y="341559"/>
                </a:lnTo>
                <a:lnTo>
                  <a:pt x="2963672" y="343026"/>
                </a:lnTo>
                <a:lnTo>
                  <a:pt x="2962148" y="355599"/>
                </a:lnTo>
                <a:lnTo>
                  <a:pt x="2949376" y="355599"/>
                </a:lnTo>
                <a:lnTo>
                  <a:pt x="2945892" y="385698"/>
                </a:lnTo>
                <a:lnTo>
                  <a:pt x="3026029" y="356615"/>
                </a:lnTo>
                <a:lnTo>
                  <a:pt x="3024473" y="355599"/>
                </a:lnTo>
                <a:lnTo>
                  <a:pt x="2962148" y="355599"/>
                </a:lnTo>
                <a:lnTo>
                  <a:pt x="2949545" y="354141"/>
                </a:lnTo>
                <a:lnTo>
                  <a:pt x="3022239" y="354141"/>
                </a:lnTo>
                <a:lnTo>
                  <a:pt x="2954654" y="310006"/>
                </a:lnTo>
                <a:close/>
              </a:path>
              <a:path w="3026409" h="386079">
                <a:moveTo>
                  <a:pt x="2951002" y="341559"/>
                </a:moveTo>
                <a:lnTo>
                  <a:pt x="2949545" y="354141"/>
                </a:lnTo>
                <a:lnTo>
                  <a:pt x="2962148" y="355599"/>
                </a:lnTo>
                <a:lnTo>
                  <a:pt x="2963672" y="343026"/>
                </a:lnTo>
                <a:lnTo>
                  <a:pt x="2951002" y="341559"/>
                </a:lnTo>
                <a:close/>
              </a:path>
              <a:path w="3026409" h="386079">
                <a:moveTo>
                  <a:pt x="1524" y="0"/>
                </a:moveTo>
                <a:lnTo>
                  <a:pt x="0" y="12699"/>
                </a:lnTo>
                <a:lnTo>
                  <a:pt x="2949545" y="354141"/>
                </a:lnTo>
                <a:lnTo>
                  <a:pt x="2951002" y="341559"/>
                </a:lnTo>
                <a:lnTo>
                  <a:pt x="1524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1" name="object 11"/>
          <p:cNvSpPr/>
          <p:nvPr/>
        </p:nvSpPr>
        <p:spPr>
          <a:xfrm>
            <a:off x="4206100" y="5270218"/>
            <a:ext cx="1228372" cy="697089"/>
          </a:xfrm>
          <a:custGeom>
            <a:avLst/>
            <a:gdLst/>
            <a:ahLst/>
            <a:cxnLst/>
            <a:rect l="l" t="t" r="r" b="b"/>
            <a:pathLst>
              <a:path w="1105535" h="627379">
                <a:moveTo>
                  <a:pt x="1035544" y="594956"/>
                </a:moveTo>
                <a:lnTo>
                  <a:pt x="1019937" y="622604"/>
                </a:lnTo>
                <a:lnTo>
                  <a:pt x="1105027" y="626846"/>
                </a:lnTo>
                <a:lnTo>
                  <a:pt x="1087724" y="601192"/>
                </a:lnTo>
                <a:lnTo>
                  <a:pt x="1046607" y="601192"/>
                </a:lnTo>
                <a:lnTo>
                  <a:pt x="1035544" y="594956"/>
                </a:lnTo>
                <a:close/>
              </a:path>
              <a:path w="1105535" h="627379">
                <a:moveTo>
                  <a:pt x="1041784" y="583901"/>
                </a:moveTo>
                <a:lnTo>
                  <a:pt x="1035544" y="594956"/>
                </a:lnTo>
                <a:lnTo>
                  <a:pt x="1046607" y="601192"/>
                </a:lnTo>
                <a:lnTo>
                  <a:pt x="1052830" y="590130"/>
                </a:lnTo>
                <a:lnTo>
                  <a:pt x="1041784" y="583901"/>
                </a:lnTo>
                <a:close/>
              </a:path>
              <a:path w="1105535" h="627379">
                <a:moveTo>
                  <a:pt x="1057402" y="556234"/>
                </a:moveTo>
                <a:lnTo>
                  <a:pt x="1041784" y="583901"/>
                </a:lnTo>
                <a:lnTo>
                  <a:pt x="1052830" y="590130"/>
                </a:lnTo>
                <a:lnTo>
                  <a:pt x="1046607" y="601192"/>
                </a:lnTo>
                <a:lnTo>
                  <a:pt x="1087724" y="601192"/>
                </a:lnTo>
                <a:lnTo>
                  <a:pt x="1057402" y="556234"/>
                </a:lnTo>
                <a:close/>
              </a:path>
              <a:path w="1105535" h="627379">
                <a:moveTo>
                  <a:pt x="6350" y="0"/>
                </a:moveTo>
                <a:lnTo>
                  <a:pt x="0" y="11175"/>
                </a:lnTo>
                <a:lnTo>
                  <a:pt x="1035544" y="594956"/>
                </a:lnTo>
                <a:lnTo>
                  <a:pt x="1041784" y="583901"/>
                </a:lnTo>
                <a:lnTo>
                  <a:pt x="63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2" name="object 12"/>
          <p:cNvSpPr txBox="1"/>
          <p:nvPr/>
        </p:nvSpPr>
        <p:spPr>
          <a:xfrm>
            <a:off x="3077914" y="2248887"/>
            <a:ext cx="91440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SYSMEM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121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9492967" y="3721664"/>
            <a:ext cx="2126543" cy="612704"/>
          </a:xfrm>
          <a:prstGeom prst="rect">
            <a:avLst/>
          </a:prstGeom>
        </p:spPr>
        <p:txBody>
          <a:bodyPr vert="horz" wrap="square" lIns="0" tIns="47978" rIns="0" bIns="0" rtlCol="0">
            <a:spAutoFit/>
          </a:bodyPr>
          <a:lstStyle/>
          <a:p>
            <a:pPr marL="14111" marR="5644" indent="324552">
              <a:lnSpc>
                <a:spcPts val="2167"/>
              </a:lnSpc>
              <a:spcBef>
                <a:spcPts val="378"/>
              </a:spcBef>
            </a:pPr>
            <a:r>
              <a:rPr sz="2000" spc="-6" dirty="0">
                <a:latin typeface="Trebuchet MS"/>
                <a:cs typeface="Trebuchet MS"/>
              </a:rPr>
              <a:t>GPU kernels 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initiate</a:t>
            </a:r>
            <a:r>
              <a:rPr sz="2000" spc="-8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migrations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2997" y="697082"/>
            <a:ext cx="8266994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MULTI-GPU</a:t>
            </a:r>
            <a:r>
              <a:rPr spc="-22" dirty="0"/>
              <a:t> </a:t>
            </a:r>
            <a:r>
              <a:rPr dirty="0"/>
              <a:t>WITH</a:t>
            </a:r>
            <a:r>
              <a:rPr spc="-17" dirty="0"/>
              <a:t> </a:t>
            </a:r>
            <a:r>
              <a:rPr spc="-6" dirty="0"/>
              <a:t>UNIFIED MEMORY</a:t>
            </a:r>
          </a:p>
        </p:txBody>
      </p:sp>
      <p:sp>
        <p:nvSpPr>
          <p:cNvPr id="3" name="object 3"/>
          <p:cNvSpPr/>
          <p:nvPr/>
        </p:nvSpPr>
        <p:spPr>
          <a:xfrm>
            <a:off x="5433906" y="5445760"/>
            <a:ext cx="1349728" cy="1039989"/>
          </a:xfrm>
          <a:custGeom>
            <a:avLst/>
            <a:gdLst/>
            <a:ahLst/>
            <a:cxnLst/>
            <a:rect l="l" t="t" r="r" b="b"/>
            <a:pathLst>
              <a:path w="1214754" h="935989">
                <a:moveTo>
                  <a:pt x="1214627" y="0"/>
                </a:moveTo>
                <a:lnTo>
                  <a:pt x="0" y="0"/>
                </a:lnTo>
                <a:lnTo>
                  <a:pt x="0" y="935736"/>
                </a:lnTo>
                <a:lnTo>
                  <a:pt x="1214627" y="935736"/>
                </a:lnTo>
                <a:lnTo>
                  <a:pt x="121462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5766789" y="5823975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33906" y="1794932"/>
            <a:ext cx="1349728" cy="1039989"/>
          </a:xfrm>
          <a:custGeom>
            <a:avLst/>
            <a:gdLst/>
            <a:ahLst/>
            <a:cxnLst/>
            <a:rect l="l" t="t" r="r" b="b"/>
            <a:pathLst>
              <a:path w="1214754" h="935989">
                <a:moveTo>
                  <a:pt x="1214627" y="0"/>
                </a:moveTo>
                <a:lnTo>
                  <a:pt x="0" y="0"/>
                </a:lnTo>
                <a:lnTo>
                  <a:pt x="0" y="935736"/>
                </a:lnTo>
                <a:lnTo>
                  <a:pt x="1214627" y="935736"/>
                </a:lnTo>
                <a:lnTo>
                  <a:pt x="121462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5766789" y="2171116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70894" y="4406052"/>
            <a:ext cx="1349728" cy="1039989"/>
          </a:xfrm>
          <a:custGeom>
            <a:avLst/>
            <a:gdLst/>
            <a:ahLst/>
            <a:cxnLst/>
            <a:rect l="l" t="t" r="r" b="b"/>
            <a:pathLst>
              <a:path w="1214754" h="935989">
                <a:moveTo>
                  <a:pt x="1214627" y="0"/>
                </a:moveTo>
                <a:lnTo>
                  <a:pt x="0" y="0"/>
                </a:lnTo>
                <a:lnTo>
                  <a:pt x="0" y="935735"/>
                </a:lnTo>
                <a:lnTo>
                  <a:pt x="1214627" y="935735"/>
                </a:lnTo>
                <a:lnTo>
                  <a:pt x="121462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7904199" y="4783647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70894" y="2834640"/>
            <a:ext cx="1349728" cy="1039989"/>
          </a:xfrm>
          <a:custGeom>
            <a:avLst/>
            <a:gdLst/>
            <a:ahLst/>
            <a:cxnLst/>
            <a:rect l="l" t="t" r="r" b="b"/>
            <a:pathLst>
              <a:path w="1214754" h="935989">
                <a:moveTo>
                  <a:pt x="1214627" y="0"/>
                </a:moveTo>
                <a:lnTo>
                  <a:pt x="0" y="0"/>
                </a:lnTo>
                <a:lnTo>
                  <a:pt x="0" y="935736"/>
                </a:lnTo>
                <a:lnTo>
                  <a:pt x="1214627" y="935736"/>
                </a:lnTo>
                <a:lnTo>
                  <a:pt x="121462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7904199" y="3211528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58346" y="2690706"/>
            <a:ext cx="1351844" cy="3618794"/>
          </a:xfrm>
          <a:custGeom>
            <a:avLst/>
            <a:gdLst/>
            <a:ahLst/>
            <a:cxnLst/>
            <a:rect l="l" t="t" r="r" b="b"/>
            <a:pathLst>
              <a:path w="1216660" h="3256915">
                <a:moveTo>
                  <a:pt x="1216152" y="0"/>
                </a:moveTo>
                <a:lnTo>
                  <a:pt x="0" y="0"/>
                </a:lnTo>
                <a:lnTo>
                  <a:pt x="0" y="3256788"/>
                </a:lnTo>
                <a:lnTo>
                  <a:pt x="1216152" y="3256788"/>
                </a:lnTo>
                <a:lnTo>
                  <a:pt x="1216152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12" name="object 12"/>
          <p:cNvGrpSpPr/>
          <p:nvPr/>
        </p:nvGrpSpPr>
        <p:grpSpPr>
          <a:xfrm>
            <a:off x="5420359" y="1923627"/>
            <a:ext cx="1378656" cy="767644"/>
            <a:chOff x="4878323" y="1731264"/>
            <a:chExt cx="1240790" cy="690880"/>
          </a:xfrm>
        </p:grpSpPr>
        <p:sp>
          <p:nvSpPr>
            <p:cNvPr id="13" name="object 13"/>
            <p:cNvSpPr/>
            <p:nvPr/>
          </p:nvSpPr>
          <p:spPr>
            <a:xfrm>
              <a:off x="4891277" y="1744218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4">
                  <a:moveTo>
                    <a:pt x="1214627" y="0"/>
                  </a:moveTo>
                  <a:lnTo>
                    <a:pt x="0" y="0"/>
                  </a:lnTo>
                  <a:lnTo>
                    <a:pt x="0" y="664463"/>
                  </a:lnTo>
                  <a:lnTo>
                    <a:pt x="1214627" y="664463"/>
                  </a:lnTo>
                  <a:lnTo>
                    <a:pt x="1214627" y="0"/>
                  </a:lnTo>
                  <a:close/>
                </a:path>
              </a:pathLst>
            </a:custGeom>
            <a:solidFill>
              <a:srgbClr val="B3B3B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891277" y="1744218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4">
                  <a:moveTo>
                    <a:pt x="0" y="664463"/>
                  </a:moveTo>
                  <a:lnTo>
                    <a:pt x="1214627" y="664463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664463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557345" y="2971800"/>
            <a:ext cx="1378656" cy="767644"/>
            <a:chOff x="6801611" y="2674620"/>
            <a:chExt cx="1240790" cy="690880"/>
          </a:xfrm>
        </p:grpSpPr>
        <p:sp>
          <p:nvSpPr>
            <p:cNvPr id="16" name="object 16"/>
            <p:cNvSpPr/>
            <p:nvPr/>
          </p:nvSpPr>
          <p:spPr>
            <a:xfrm>
              <a:off x="6814565" y="2687574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1214627" y="0"/>
                  </a:moveTo>
                  <a:lnTo>
                    <a:pt x="0" y="0"/>
                  </a:lnTo>
                  <a:lnTo>
                    <a:pt x="0" y="664463"/>
                  </a:lnTo>
                  <a:lnTo>
                    <a:pt x="1214627" y="664463"/>
                  </a:lnTo>
                  <a:lnTo>
                    <a:pt x="1214627" y="0"/>
                  </a:lnTo>
                  <a:close/>
                </a:path>
              </a:pathLst>
            </a:custGeom>
            <a:solidFill>
              <a:srgbClr val="B3B3B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14565" y="2687574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0" y="664463"/>
                  </a:moveTo>
                  <a:lnTo>
                    <a:pt x="1214627" y="664463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664463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557345" y="4543212"/>
            <a:ext cx="1378656" cy="767644"/>
            <a:chOff x="6801611" y="4088891"/>
            <a:chExt cx="1240790" cy="690880"/>
          </a:xfrm>
        </p:grpSpPr>
        <p:sp>
          <p:nvSpPr>
            <p:cNvPr id="19" name="object 19"/>
            <p:cNvSpPr/>
            <p:nvPr/>
          </p:nvSpPr>
          <p:spPr>
            <a:xfrm>
              <a:off x="6814565" y="4101845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1214627" y="0"/>
                  </a:moveTo>
                  <a:lnTo>
                    <a:pt x="0" y="0"/>
                  </a:lnTo>
                  <a:lnTo>
                    <a:pt x="0" y="664463"/>
                  </a:lnTo>
                  <a:lnTo>
                    <a:pt x="1214627" y="664463"/>
                  </a:lnTo>
                  <a:lnTo>
                    <a:pt x="1214627" y="0"/>
                  </a:lnTo>
                  <a:close/>
                </a:path>
              </a:pathLst>
            </a:custGeom>
            <a:solidFill>
              <a:srgbClr val="B3B3B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814565" y="4101845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0" y="664463"/>
                  </a:moveTo>
                  <a:lnTo>
                    <a:pt x="1214627" y="664463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664463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420359" y="5582920"/>
            <a:ext cx="1378656" cy="767644"/>
            <a:chOff x="4878323" y="5024628"/>
            <a:chExt cx="1240790" cy="690880"/>
          </a:xfrm>
        </p:grpSpPr>
        <p:sp>
          <p:nvSpPr>
            <p:cNvPr id="22" name="object 22"/>
            <p:cNvSpPr/>
            <p:nvPr/>
          </p:nvSpPr>
          <p:spPr>
            <a:xfrm>
              <a:off x="4891277" y="5037582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1214627" y="0"/>
                  </a:moveTo>
                  <a:lnTo>
                    <a:pt x="0" y="0"/>
                  </a:lnTo>
                  <a:lnTo>
                    <a:pt x="0" y="664464"/>
                  </a:lnTo>
                  <a:lnTo>
                    <a:pt x="1214627" y="664464"/>
                  </a:lnTo>
                  <a:lnTo>
                    <a:pt x="1214627" y="0"/>
                  </a:lnTo>
                  <a:close/>
                </a:path>
              </a:pathLst>
            </a:custGeom>
            <a:solidFill>
              <a:srgbClr val="B3B3B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891277" y="5037582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0" y="664464"/>
                  </a:moveTo>
                  <a:lnTo>
                    <a:pt x="1214627" y="664464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664464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460034" y="1497753"/>
            <a:ext cx="3022600" cy="895544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4111" marR="5644" indent="-1411" algn="ctr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latin typeface="Trebuchet MS"/>
                <a:cs typeface="Trebuchet MS"/>
              </a:rPr>
              <a:t>Data </a:t>
            </a:r>
            <a:r>
              <a:rPr sz="2000" i="1" spc="-6" dirty="0">
                <a:latin typeface="Trebuchet MS"/>
                <a:cs typeface="Trebuchet MS"/>
              </a:rPr>
              <a:t>automatically </a:t>
            </a:r>
            <a:r>
              <a:rPr sz="2000" i="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partitioned between GPUs </a:t>
            </a:r>
            <a:r>
              <a:rPr sz="2000" spc="-58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on</a:t>
            </a:r>
            <a:r>
              <a:rPr sz="2000" spc="-11" dirty="0">
                <a:latin typeface="Trebuchet MS"/>
                <a:cs typeface="Trebuchet MS"/>
              </a:rPr>
              <a:t> first-touch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122</a:t>
            </a:fld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3077914" y="2248887"/>
            <a:ext cx="91440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SYSMEM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2997" y="697082"/>
            <a:ext cx="8266994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MULTI-GPU</a:t>
            </a:r>
            <a:r>
              <a:rPr spc="-22" dirty="0"/>
              <a:t> </a:t>
            </a:r>
            <a:r>
              <a:rPr dirty="0"/>
              <a:t>WITH</a:t>
            </a:r>
            <a:r>
              <a:rPr spc="-17" dirty="0"/>
              <a:t> </a:t>
            </a:r>
            <a:r>
              <a:rPr spc="-6" dirty="0"/>
              <a:t>UNIFIED MEMORY</a:t>
            </a:r>
          </a:p>
        </p:txBody>
      </p:sp>
      <p:sp>
        <p:nvSpPr>
          <p:cNvPr id="3" name="object 3"/>
          <p:cNvSpPr/>
          <p:nvPr/>
        </p:nvSpPr>
        <p:spPr>
          <a:xfrm>
            <a:off x="5433906" y="5445760"/>
            <a:ext cx="1349728" cy="1039989"/>
          </a:xfrm>
          <a:custGeom>
            <a:avLst/>
            <a:gdLst/>
            <a:ahLst/>
            <a:cxnLst/>
            <a:rect l="l" t="t" r="r" b="b"/>
            <a:pathLst>
              <a:path w="1214754" h="935989">
                <a:moveTo>
                  <a:pt x="1214627" y="0"/>
                </a:moveTo>
                <a:lnTo>
                  <a:pt x="0" y="0"/>
                </a:lnTo>
                <a:lnTo>
                  <a:pt x="0" y="935736"/>
                </a:lnTo>
                <a:lnTo>
                  <a:pt x="1214627" y="935736"/>
                </a:lnTo>
                <a:lnTo>
                  <a:pt x="121462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5766789" y="5823975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33906" y="1794932"/>
            <a:ext cx="1349728" cy="1039989"/>
          </a:xfrm>
          <a:custGeom>
            <a:avLst/>
            <a:gdLst/>
            <a:ahLst/>
            <a:cxnLst/>
            <a:rect l="l" t="t" r="r" b="b"/>
            <a:pathLst>
              <a:path w="1214754" h="935989">
                <a:moveTo>
                  <a:pt x="1214627" y="0"/>
                </a:moveTo>
                <a:lnTo>
                  <a:pt x="0" y="0"/>
                </a:lnTo>
                <a:lnTo>
                  <a:pt x="0" y="935736"/>
                </a:lnTo>
                <a:lnTo>
                  <a:pt x="1214627" y="935736"/>
                </a:lnTo>
                <a:lnTo>
                  <a:pt x="121462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5766789" y="2171116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70894" y="4406052"/>
            <a:ext cx="1349728" cy="1039989"/>
          </a:xfrm>
          <a:custGeom>
            <a:avLst/>
            <a:gdLst/>
            <a:ahLst/>
            <a:cxnLst/>
            <a:rect l="l" t="t" r="r" b="b"/>
            <a:pathLst>
              <a:path w="1214754" h="935989">
                <a:moveTo>
                  <a:pt x="1214627" y="0"/>
                </a:moveTo>
                <a:lnTo>
                  <a:pt x="0" y="0"/>
                </a:lnTo>
                <a:lnTo>
                  <a:pt x="0" y="935735"/>
                </a:lnTo>
                <a:lnTo>
                  <a:pt x="1214627" y="935735"/>
                </a:lnTo>
                <a:lnTo>
                  <a:pt x="121462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7904199" y="4783647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70894" y="2834640"/>
            <a:ext cx="1349728" cy="1039989"/>
          </a:xfrm>
          <a:custGeom>
            <a:avLst/>
            <a:gdLst/>
            <a:ahLst/>
            <a:cxnLst/>
            <a:rect l="l" t="t" r="r" b="b"/>
            <a:pathLst>
              <a:path w="1214754" h="935989">
                <a:moveTo>
                  <a:pt x="1214627" y="0"/>
                </a:moveTo>
                <a:lnTo>
                  <a:pt x="0" y="0"/>
                </a:lnTo>
                <a:lnTo>
                  <a:pt x="0" y="935736"/>
                </a:lnTo>
                <a:lnTo>
                  <a:pt x="1214627" y="935736"/>
                </a:lnTo>
                <a:lnTo>
                  <a:pt x="121462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7904199" y="3211528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58346" y="2690706"/>
            <a:ext cx="1351844" cy="3618794"/>
          </a:xfrm>
          <a:custGeom>
            <a:avLst/>
            <a:gdLst/>
            <a:ahLst/>
            <a:cxnLst/>
            <a:rect l="l" t="t" r="r" b="b"/>
            <a:pathLst>
              <a:path w="1216660" h="3256915">
                <a:moveTo>
                  <a:pt x="1216152" y="0"/>
                </a:moveTo>
                <a:lnTo>
                  <a:pt x="0" y="0"/>
                </a:lnTo>
                <a:lnTo>
                  <a:pt x="0" y="3256788"/>
                </a:lnTo>
                <a:lnTo>
                  <a:pt x="1216152" y="3256788"/>
                </a:lnTo>
                <a:lnTo>
                  <a:pt x="1216152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12" name="object 12"/>
          <p:cNvGrpSpPr/>
          <p:nvPr/>
        </p:nvGrpSpPr>
        <p:grpSpPr>
          <a:xfrm>
            <a:off x="5420360" y="1923626"/>
            <a:ext cx="3515783" cy="4426656"/>
            <a:chOff x="4878323" y="1731264"/>
            <a:chExt cx="3164205" cy="3983990"/>
          </a:xfrm>
        </p:grpSpPr>
        <p:sp>
          <p:nvSpPr>
            <p:cNvPr id="13" name="object 13"/>
            <p:cNvSpPr/>
            <p:nvPr/>
          </p:nvSpPr>
          <p:spPr>
            <a:xfrm>
              <a:off x="4891277" y="5258561"/>
              <a:ext cx="1214755" cy="443865"/>
            </a:xfrm>
            <a:custGeom>
              <a:avLst/>
              <a:gdLst/>
              <a:ahLst/>
              <a:cxnLst/>
              <a:rect l="l" t="t" r="r" b="b"/>
              <a:pathLst>
                <a:path w="1214754" h="443864">
                  <a:moveTo>
                    <a:pt x="0" y="443483"/>
                  </a:moveTo>
                  <a:lnTo>
                    <a:pt x="1214627" y="443483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443483"/>
                  </a:lnTo>
                  <a:close/>
                </a:path>
              </a:pathLst>
            </a:custGeom>
            <a:solidFill>
              <a:srgbClr val="B3B3B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891277" y="5037582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0" y="664464"/>
                  </a:moveTo>
                  <a:lnTo>
                    <a:pt x="1214627" y="664464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664464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891277" y="1744218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4">
                  <a:moveTo>
                    <a:pt x="1214627" y="0"/>
                  </a:moveTo>
                  <a:lnTo>
                    <a:pt x="0" y="0"/>
                  </a:lnTo>
                  <a:lnTo>
                    <a:pt x="0" y="664463"/>
                  </a:lnTo>
                  <a:lnTo>
                    <a:pt x="1214627" y="664463"/>
                  </a:lnTo>
                  <a:lnTo>
                    <a:pt x="1214627" y="0"/>
                  </a:lnTo>
                  <a:close/>
                </a:path>
              </a:pathLst>
            </a:custGeom>
            <a:solidFill>
              <a:srgbClr val="B3B3B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1277" y="1744218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4">
                  <a:moveTo>
                    <a:pt x="0" y="664463"/>
                  </a:moveTo>
                  <a:lnTo>
                    <a:pt x="1214627" y="664463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664463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14566" y="2907030"/>
              <a:ext cx="1214755" cy="445134"/>
            </a:xfrm>
            <a:custGeom>
              <a:avLst/>
              <a:gdLst/>
              <a:ahLst/>
              <a:cxnLst/>
              <a:rect l="l" t="t" r="r" b="b"/>
              <a:pathLst>
                <a:path w="1214754" h="445135">
                  <a:moveTo>
                    <a:pt x="0" y="445008"/>
                  </a:moveTo>
                  <a:lnTo>
                    <a:pt x="1214627" y="445008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445008"/>
                  </a:lnTo>
                  <a:close/>
                </a:path>
              </a:pathLst>
            </a:custGeom>
            <a:solidFill>
              <a:srgbClr val="B3B3B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814566" y="2687574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0" y="664463"/>
                  </a:moveTo>
                  <a:lnTo>
                    <a:pt x="1214627" y="664463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664463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459476" y="2267076"/>
              <a:ext cx="1353820" cy="2769870"/>
            </a:xfrm>
            <a:custGeom>
              <a:avLst/>
              <a:gdLst/>
              <a:ahLst/>
              <a:cxnLst/>
              <a:rect l="l" t="t" r="r" b="b"/>
              <a:pathLst>
                <a:path w="1353820" h="2769870">
                  <a:moveTo>
                    <a:pt x="44386" y="2693225"/>
                  </a:moveTo>
                  <a:lnTo>
                    <a:pt x="33274" y="276479"/>
                  </a:lnTo>
                  <a:lnTo>
                    <a:pt x="20574" y="276479"/>
                  </a:lnTo>
                  <a:lnTo>
                    <a:pt x="31686" y="2693289"/>
                  </a:lnTo>
                  <a:lnTo>
                    <a:pt x="44386" y="2693225"/>
                  </a:lnTo>
                  <a:close/>
                </a:path>
                <a:path w="1353820" h="2769870">
                  <a:moveTo>
                    <a:pt x="76200" y="2693073"/>
                  </a:moveTo>
                  <a:lnTo>
                    <a:pt x="44767" y="2693225"/>
                  </a:lnTo>
                  <a:lnTo>
                    <a:pt x="44386" y="2693238"/>
                  </a:lnTo>
                  <a:lnTo>
                    <a:pt x="31686" y="2693289"/>
                  </a:lnTo>
                  <a:lnTo>
                    <a:pt x="0" y="2693428"/>
                  </a:lnTo>
                  <a:lnTo>
                    <a:pt x="38481" y="2769451"/>
                  </a:lnTo>
                  <a:lnTo>
                    <a:pt x="69811" y="2705989"/>
                  </a:lnTo>
                  <a:lnTo>
                    <a:pt x="76123" y="2693225"/>
                  </a:lnTo>
                  <a:lnTo>
                    <a:pt x="76200" y="2693073"/>
                  </a:lnTo>
                  <a:close/>
                </a:path>
                <a:path w="1353820" h="2769870">
                  <a:moveTo>
                    <a:pt x="1353439" y="504063"/>
                  </a:moveTo>
                  <a:lnTo>
                    <a:pt x="1336548" y="472694"/>
                  </a:lnTo>
                  <a:lnTo>
                    <a:pt x="1313053" y="429006"/>
                  </a:lnTo>
                  <a:lnTo>
                    <a:pt x="1294765" y="454952"/>
                  </a:lnTo>
                  <a:lnTo>
                    <a:pt x="649351" y="0"/>
                  </a:lnTo>
                  <a:lnTo>
                    <a:pt x="641985" y="10414"/>
                  </a:lnTo>
                  <a:lnTo>
                    <a:pt x="1287424" y="465378"/>
                  </a:lnTo>
                  <a:lnTo>
                    <a:pt x="1269111" y="491363"/>
                  </a:lnTo>
                  <a:lnTo>
                    <a:pt x="1353439" y="504063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814566" y="4322826"/>
              <a:ext cx="1214755" cy="443865"/>
            </a:xfrm>
            <a:custGeom>
              <a:avLst/>
              <a:gdLst/>
              <a:ahLst/>
              <a:cxnLst/>
              <a:rect l="l" t="t" r="r" b="b"/>
              <a:pathLst>
                <a:path w="1214754" h="443864">
                  <a:moveTo>
                    <a:pt x="0" y="443484"/>
                  </a:moveTo>
                  <a:lnTo>
                    <a:pt x="1214627" y="443484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443484"/>
                  </a:lnTo>
                  <a:close/>
                </a:path>
              </a:pathLst>
            </a:custGeom>
            <a:solidFill>
              <a:srgbClr val="B3B3B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814566" y="4101846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0" y="664463"/>
                  </a:moveTo>
                  <a:lnTo>
                    <a:pt x="1214627" y="664463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664463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088633" y="2541016"/>
              <a:ext cx="725170" cy="1686560"/>
            </a:xfrm>
            <a:custGeom>
              <a:avLst/>
              <a:gdLst/>
              <a:ahLst/>
              <a:cxnLst/>
              <a:rect l="l" t="t" r="r" b="b"/>
              <a:pathLst>
                <a:path w="725170" h="1686560">
                  <a:moveTo>
                    <a:pt x="683791" y="1618541"/>
                  </a:moveTo>
                  <a:lnTo>
                    <a:pt x="654558" y="1630934"/>
                  </a:lnTo>
                  <a:lnTo>
                    <a:pt x="719327" y="1686179"/>
                  </a:lnTo>
                  <a:lnTo>
                    <a:pt x="722844" y="1630172"/>
                  </a:lnTo>
                  <a:lnTo>
                    <a:pt x="688720" y="1630172"/>
                  </a:lnTo>
                  <a:lnTo>
                    <a:pt x="683791" y="1618541"/>
                  </a:lnTo>
                  <a:close/>
                </a:path>
                <a:path w="725170" h="1686560">
                  <a:moveTo>
                    <a:pt x="695476" y="1613588"/>
                  </a:moveTo>
                  <a:lnTo>
                    <a:pt x="683791" y="1618541"/>
                  </a:lnTo>
                  <a:lnTo>
                    <a:pt x="688720" y="1630172"/>
                  </a:lnTo>
                  <a:lnTo>
                    <a:pt x="700405" y="1625219"/>
                  </a:lnTo>
                  <a:lnTo>
                    <a:pt x="695476" y="1613588"/>
                  </a:lnTo>
                  <a:close/>
                </a:path>
                <a:path w="725170" h="1686560">
                  <a:moveTo>
                    <a:pt x="724662" y="1601216"/>
                  </a:moveTo>
                  <a:lnTo>
                    <a:pt x="695476" y="1613588"/>
                  </a:lnTo>
                  <a:lnTo>
                    <a:pt x="700405" y="1625219"/>
                  </a:lnTo>
                  <a:lnTo>
                    <a:pt x="688720" y="1630172"/>
                  </a:lnTo>
                  <a:lnTo>
                    <a:pt x="722844" y="1630172"/>
                  </a:lnTo>
                  <a:lnTo>
                    <a:pt x="724662" y="1601216"/>
                  </a:lnTo>
                  <a:close/>
                </a:path>
                <a:path w="725170" h="1686560">
                  <a:moveTo>
                    <a:pt x="11683" y="0"/>
                  </a:moveTo>
                  <a:lnTo>
                    <a:pt x="0" y="5080"/>
                  </a:lnTo>
                  <a:lnTo>
                    <a:pt x="683791" y="1618541"/>
                  </a:lnTo>
                  <a:lnTo>
                    <a:pt x="695476" y="1613588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808469" y="2687574"/>
              <a:ext cx="1216660" cy="219710"/>
            </a:xfrm>
            <a:custGeom>
              <a:avLst/>
              <a:gdLst/>
              <a:ahLst/>
              <a:cxnLst/>
              <a:rect l="l" t="t" r="r" b="b"/>
              <a:pathLst>
                <a:path w="1216659" h="219710">
                  <a:moveTo>
                    <a:pt x="1216152" y="0"/>
                  </a:moveTo>
                  <a:lnTo>
                    <a:pt x="0" y="0"/>
                  </a:lnTo>
                  <a:lnTo>
                    <a:pt x="0" y="219455"/>
                  </a:lnTo>
                  <a:lnTo>
                    <a:pt x="1216152" y="219455"/>
                  </a:lnTo>
                  <a:lnTo>
                    <a:pt x="12161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808469" y="2687574"/>
              <a:ext cx="1216660" cy="219710"/>
            </a:xfrm>
            <a:custGeom>
              <a:avLst/>
              <a:gdLst/>
              <a:ahLst/>
              <a:cxnLst/>
              <a:rect l="l" t="t" r="r" b="b"/>
              <a:pathLst>
                <a:path w="1216659" h="219710">
                  <a:moveTo>
                    <a:pt x="0" y="219455"/>
                  </a:moveTo>
                  <a:lnTo>
                    <a:pt x="1216152" y="219455"/>
                  </a:lnTo>
                  <a:lnTo>
                    <a:pt x="1216152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808469" y="4101846"/>
              <a:ext cx="1216660" cy="220979"/>
            </a:xfrm>
            <a:custGeom>
              <a:avLst/>
              <a:gdLst/>
              <a:ahLst/>
              <a:cxnLst/>
              <a:rect l="l" t="t" r="r" b="b"/>
              <a:pathLst>
                <a:path w="1216659" h="220979">
                  <a:moveTo>
                    <a:pt x="1216152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1216152" y="220979"/>
                  </a:lnTo>
                  <a:lnTo>
                    <a:pt x="12161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808469" y="4101846"/>
              <a:ext cx="1216660" cy="220979"/>
            </a:xfrm>
            <a:custGeom>
              <a:avLst/>
              <a:gdLst/>
              <a:ahLst/>
              <a:cxnLst/>
              <a:rect l="l" t="t" r="r" b="b"/>
              <a:pathLst>
                <a:path w="1216659" h="220979">
                  <a:moveTo>
                    <a:pt x="0" y="220979"/>
                  </a:moveTo>
                  <a:lnTo>
                    <a:pt x="1216152" y="220979"/>
                  </a:lnTo>
                  <a:lnTo>
                    <a:pt x="1216152" y="0"/>
                  </a:lnTo>
                  <a:lnTo>
                    <a:pt x="0" y="0"/>
                  </a:lnTo>
                  <a:lnTo>
                    <a:pt x="0" y="220979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891277" y="5037582"/>
              <a:ext cx="1214755" cy="220979"/>
            </a:xfrm>
            <a:custGeom>
              <a:avLst/>
              <a:gdLst/>
              <a:ahLst/>
              <a:cxnLst/>
              <a:rect l="l" t="t" r="r" b="b"/>
              <a:pathLst>
                <a:path w="1214754" h="220979">
                  <a:moveTo>
                    <a:pt x="1214627" y="0"/>
                  </a:moveTo>
                  <a:lnTo>
                    <a:pt x="0" y="0"/>
                  </a:lnTo>
                  <a:lnTo>
                    <a:pt x="0" y="220980"/>
                  </a:lnTo>
                  <a:lnTo>
                    <a:pt x="1214627" y="220980"/>
                  </a:lnTo>
                  <a:lnTo>
                    <a:pt x="121462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891277" y="5037582"/>
              <a:ext cx="1214755" cy="220979"/>
            </a:xfrm>
            <a:custGeom>
              <a:avLst/>
              <a:gdLst/>
              <a:ahLst/>
              <a:cxnLst/>
              <a:rect l="l" t="t" r="r" b="b"/>
              <a:pathLst>
                <a:path w="1214754" h="220979">
                  <a:moveTo>
                    <a:pt x="0" y="220980"/>
                  </a:moveTo>
                  <a:lnTo>
                    <a:pt x="1214627" y="220980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220980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36797" y="1497753"/>
            <a:ext cx="3393722" cy="89910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922857">
              <a:lnSpc>
                <a:spcPts val="2278"/>
              </a:lnSpc>
              <a:spcBef>
                <a:spcPts val="111"/>
              </a:spcBef>
            </a:pPr>
            <a:r>
              <a:rPr sz="2000" b="1" dirty="0">
                <a:latin typeface="Trebuchet MS"/>
                <a:cs typeface="Trebuchet MS"/>
              </a:rPr>
              <a:t>With</a:t>
            </a:r>
            <a:r>
              <a:rPr sz="2000" b="1" spc="-83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policies:</a:t>
            </a:r>
            <a:endParaRPr sz="2000">
              <a:latin typeface="Trebuchet MS"/>
              <a:cs typeface="Trebuchet MS"/>
            </a:endParaRPr>
          </a:p>
          <a:p>
            <a:pPr marL="184854" marR="5644" indent="-171448">
              <a:lnSpc>
                <a:spcPts val="2154"/>
              </a:lnSpc>
              <a:spcBef>
                <a:spcPts val="156"/>
              </a:spcBef>
            </a:pPr>
            <a:r>
              <a:rPr sz="2000" spc="-22" dirty="0">
                <a:latin typeface="Trebuchet MS"/>
                <a:cs typeface="Trebuchet MS"/>
              </a:rPr>
              <a:t>Remote </a:t>
            </a:r>
            <a:r>
              <a:rPr sz="2000" spc="-6" dirty="0">
                <a:latin typeface="Trebuchet MS"/>
                <a:cs typeface="Trebuchet MS"/>
              </a:rPr>
              <a:t>data can be accessed </a:t>
            </a:r>
            <a:r>
              <a:rPr sz="2000" spc="-58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directly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without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migrations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123</a:t>
            </a:fld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3077914" y="2248887"/>
            <a:ext cx="91440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SYSMEM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2997" y="697082"/>
            <a:ext cx="8266994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MULTI-GPU</a:t>
            </a:r>
            <a:r>
              <a:rPr spc="-22" dirty="0"/>
              <a:t> </a:t>
            </a:r>
            <a:r>
              <a:rPr dirty="0"/>
              <a:t>WITH</a:t>
            </a:r>
            <a:r>
              <a:rPr spc="-17" dirty="0"/>
              <a:t> </a:t>
            </a:r>
            <a:r>
              <a:rPr spc="-6" dirty="0"/>
              <a:t>UNIFIED MEMORY</a:t>
            </a:r>
          </a:p>
        </p:txBody>
      </p:sp>
      <p:sp>
        <p:nvSpPr>
          <p:cNvPr id="3" name="object 3"/>
          <p:cNvSpPr/>
          <p:nvPr/>
        </p:nvSpPr>
        <p:spPr>
          <a:xfrm>
            <a:off x="5433906" y="5445760"/>
            <a:ext cx="1349728" cy="1039989"/>
          </a:xfrm>
          <a:custGeom>
            <a:avLst/>
            <a:gdLst/>
            <a:ahLst/>
            <a:cxnLst/>
            <a:rect l="l" t="t" r="r" b="b"/>
            <a:pathLst>
              <a:path w="1214754" h="935989">
                <a:moveTo>
                  <a:pt x="1214627" y="0"/>
                </a:moveTo>
                <a:lnTo>
                  <a:pt x="0" y="0"/>
                </a:lnTo>
                <a:lnTo>
                  <a:pt x="0" y="935736"/>
                </a:lnTo>
                <a:lnTo>
                  <a:pt x="1214627" y="935736"/>
                </a:lnTo>
                <a:lnTo>
                  <a:pt x="121462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5766789" y="5823975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66789" y="2171116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420359" y="1794933"/>
          <a:ext cx="1349728" cy="1602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25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50505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0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05050"/>
                      </a:solidFill>
                      <a:prstDash val="solid"/>
                    </a:lnL>
                    <a:lnR w="28575">
                      <a:solidFill>
                        <a:srgbClr val="505050"/>
                      </a:solidFill>
                      <a:prstDash val="solid"/>
                    </a:lnR>
                    <a:lnT w="28575">
                      <a:solidFill>
                        <a:srgbClr val="505050"/>
                      </a:solidFill>
                      <a:prstDash val="solid"/>
                    </a:lnT>
                    <a:lnB w="28575">
                      <a:solidFill>
                        <a:srgbClr val="50505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4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05050"/>
                      </a:solidFill>
                      <a:prstDash val="solid"/>
                    </a:lnL>
                    <a:lnR w="28575">
                      <a:solidFill>
                        <a:srgbClr val="505050"/>
                      </a:solidFill>
                      <a:prstDash val="solid"/>
                    </a:lnR>
                    <a:lnT w="28575">
                      <a:solidFill>
                        <a:srgbClr val="505050"/>
                      </a:solidFill>
                      <a:prstDash val="solid"/>
                    </a:lnT>
                    <a:lnB w="28575">
                      <a:solidFill>
                        <a:srgbClr val="50505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05050"/>
                      </a:solidFill>
                      <a:prstDash val="solid"/>
                    </a:lnL>
                    <a:lnR w="28575">
                      <a:solidFill>
                        <a:srgbClr val="505050"/>
                      </a:solidFill>
                      <a:prstDash val="solid"/>
                    </a:lnR>
                    <a:lnT w="28575">
                      <a:solidFill>
                        <a:srgbClr val="505050"/>
                      </a:solidFill>
                      <a:prstDash val="solid"/>
                    </a:lnT>
                    <a:lnB w="28575">
                      <a:solidFill>
                        <a:srgbClr val="50505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05050"/>
                      </a:solidFill>
                      <a:prstDash val="solid"/>
                    </a:lnL>
                    <a:lnR w="28575">
                      <a:solidFill>
                        <a:srgbClr val="505050"/>
                      </a:solidFill>
                      <a:prstDash val="solid"/>
                    </a:lnR>
                    <a:lnT w="28575">
                      <a:solidFill>
                        <a:srgbClr val="505050"/>
                      </a:solidFill>
                      <a:prstDash val="solid"/>
                    </a:lnT>
                    <a:lnB w="28575">
                      <a:solidFill>
                        <a:srgbClr val="50505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7570894" y="4406052"/>
            <a:ext cx="1349728" cy="1039989"/>
          </a:xfrm>
          <a:custGeom>
            <a:avLst/>
            <a:gdLst/>
            <a:ahLst/>
            <a:cxnLst/>
            <a:rect l="l" t="t" r="r" b="b"/>
            <a:pathLst>
              <a:path w="1214754" h="935989">
                <a:moveTo>
                  <a:pt x="1214627" y="0"/>
                </a:moveTo>
                <a:lnTo>
                  <a:pt x="0" y="0"/>
                </a:lnTo>
                <a:lnTo>
                  <a:pt x="0" y="935735"/>
                </a:lnTo>
                <a:lnTo>
                  <a:pt x="1214627" y="935735"/>
                </a:lnTo>
                <a:lnTo>
                  <a:pt x="121462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7904199" y="4783647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70894" y="2834640"/>
            <a:ext cx="1349728" cy="1039989"/>
          </a:xfrm>
          <a:custGeom>
            <a:avLst/>
            <a:gdLst/>
            <a:ahLst/>
            <a:cxnLst/>
            <a:rect l="l" t="t" r="r" b="b"/>
            <a:pathLst>
              <a:path w="1214754" h="935989">
                <a:moveTo>
                  <a:pt x="1214627" y="0"/>
                </a:moveTo>
                <a:lnTo>
                  <a:pt x="0" y="0"/>
                </a:lnTo>
                <a:lnTo>
                  <a:pt x="0" y="935736"/>
                </a:lnTo>
                <a:lnTo>
                  <a:pt x="1214627" y="935736"/>
                </a:lnTo>
                <a:lnTo>
                  <a:pt x="121462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7904199" y="3211528"/>
            <a:ext cx="68509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8"/>
              </a:lnSpc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58346" y="2690706"/>
            <a:ext cx="1351844" cy="3618794"/>
          </a:xfrm>
          <a:custGeom>
            <a:avLst/>
            <a:gdLst/>
            <a:ahLst/>
            <a:cxnLst/>
            <a:rect l="l" t="t" r="r" b="b"/>
            <a:pathLst>
              <a:path w="1216660" h="3256915">
                <a:moveTo>
                  <a:pt x="1216152" y="0"/>
                </a:moveTo>
                <a:lnTo>
                  <a:pt x="0" y="0"/>
                </a:lnTo>
                <a:lnTo>
                  <a:pt x="0" y="3256788"/>
                </a:lnTo>
                <a:lnTo>
                  <a:pt x="1216152" y="3256788"/>
                </a:lnTo>
                <a:lnTo>
                  <a:pt x="1216152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12" name="object 12"/>
          <p:cNvGrpSpPr/>
          <p:nvPr/>
        </p:nvGrpSpPr>
        <p:grpSpPr>
          <a:xfrm>
            <a:off x="7550573" y="2971800"/>
            <a:ext cx="1385711" cy="767644"/>
            <a:chOff x="6795516" y="2674620"/>
            <a:chExt cx="1247140" cy="690880"/>
          </a:xfrm>
        </p:grpSpPr>
        <p:sp>
          <p:nvSpPr>
            <p:cNvPr id="13" name="object 13"/>
            <p:cNvSpPr/>
            <p:nvPr/>
          </p:nvSpPr>
          <p:spPr>
            <a:xfrm>
              <a:off x="6814566" y="2907030"/>
              <a:ext cx="1214755" cy="445134"/>
            </a:xfrm>
            <a:custGeom>
              <a:avLst/>
              <a:gdLst/>
              <a:ahLst/>
              <a:cxnLst/>
              <a:rect l="l" t="t" r="r" b="b"/>
              <a:pathLst>
                <a:path w="1214754" h="445135">
                  <a:moveTo>
                    <a:pt x="0" y="445008"/>
                  </a:moveTo>
                  <a:lnTo>
                    <a:pt x="1214627" y="445008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445008"/>
                  </a:lnTo>
                  <a:close/>
                </a:path>
              </a:pathLst>
            </a:custGeom>
            <a:solidFill>
              <a:srgbClr val="B3B3B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814566" y="2687574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0" y="664463"/>
                  </a:moveTo>
                  <a:lnTo>
                    <a:pt x="1214627" y="664463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664463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808470" y="2687574"/>
              <a:ext cx="1216660" cy="219710"/>
            </a:xfrm>
            <a:custGeom>
              <a:avLst/>
              <a:gdLst/>
              <a:ahLst/>
              <a:cxnLst/>
              <a:rect l="l" t="t" r="r" b="b"/>
              <a:pathLst>
                <a:path w="1216659" h="219710">
                  <a:moveTo>
                    <a:pt x="1216152" y="0"/>
                  </a:moveTo>
                  <a:lnTo>
                    <a:pt x="0" y="0"/>
                  </a:lnTo>
                  <a:lnTo>
                    <a:pt x="0" y="219455"/>
                  </a:lnTo>
                  <a:lnTo>
                    <a:pt x="1216152" y="219455"/>
                  </a:lnTo>
                  <a:lnTo>
                    <a:pt x="12161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808470" y="2687574"/>
              <a:ext cx="1216660" cy="219710"/>
            </a:xfrm>
            <a:custGeom>
              <a:avLst/>
              <a:gdLst/>
              <a:ahLst/>
              <a:cxnLst/>
              <a:rect l="l" t="t" r="r" b="b"/>
              <a:pathLst>
                <a:path w="1216659" h="219710">
                  <a:moveTo>
                    <a:pt x="0" y="219455"/>
                  </a:moveTo>
                  <a:lnTo>
                    <a:pt x="1216152" y="219455"/>
                  </a:lnTo>
                  <a:lnTo>
                    <a:pt x="1216152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550573" y="4543212"/>
            <a:ext cx="1385711" cy="767644"/>
            <a:chOff x="6795516" y="4088891"/>
            <a:chExt cx="1247140" cy="690880"/>
          </a:xfrm>
        </p:grpSpPr>
        <p:sp>
          <p:nvSpPr>
            <p:cNvPr id="18" name="object 18"/>
            <p:cNvSpPr/>
            <p:nvPr/>
          </p:nvSpPr>
          <p:spPr>
            <a:xfrm>
              <a:off x="6814566" y="4322825"/>
              <a:ext cx="1214755" cy="443865"/>
            </a:xfrm>
            <a:custGeom>
              <a:avLst/>
              <a:gdLst/>
              <a:ahLst/>
              <a:cxnLst/>
              <a:rect l="l" t="t" r="r" b="b"/>
              <a:pathLst>
                <a:path w="1214754" h="443864">
                  <a:moveTo>
                    <a:pt x="0" y="443484"/>
                  </a:moveTo>
                  <a:lnTo>
                    <a:pt x="1214627" y="443484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443484"/>
                  </a:lnTo>
                  <a:close/>
                </a:path>
              </a:pathLst>
            </a:custGeom>
            <a:solidFill>
              <a:srgbClr val="B3B3B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814566" y="4101845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0" y="664463"/>
                  </a:moveTo>
                  <a:lnTo>
                    <a:pt x="1214627" y="664463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664463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808470" y="4101845"/>
              <a:ext cx="1216660" cy="220979"/>
            </a:xfrm>
            <a:custGeom>
              <a:avLst/>
              <a:gdLst/>
              <a:ahLst/>
              <a:cxnLst/>
              <a:rect l="l" t="t" r="r" b="b"/>
              <a:pathLst>
                <a:path w="1216659" h="220979">
                  <a:moveTo>
                    <a:pt x="1216152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1216152" y="220979"/>
                  </a:lnTo>
                  <a:lnTo>
                    <a:pt x="12161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808470" y="4101845"/>
              <a:ext cx="1216660" cy="220979"/>
            </a:xfrm>
            <a:custGeom>
              <a:avLst/>
              <a:gdLst/>
              <a:ahLst/>
              <a:cxnLst/>
              <a:rect l="l" t="t" r="r" b="b"/>
              <a:pathLst>
                <a:path w="1216659" h="220979">
                  <a:moveTo>
                    <a:pt x="0" y="220979"/>
                  </a:moveTo>
                  <a:lnTo>
                    <a:pt x="1216152" y="220979"/>
                  </a:lnTo>
                  <a:lnTo>
                    <a:pt x="1216152" y="0"/>
                  </a:lnTo>
                  <a:lnTo>
                    <a:pt x="0" y="0"/>
                  </a:lnTo>
                  <a:lnTo>
                    <a:pt x="0" y="220979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420359" y="5582920"/>
            <a:ext cx="1378656" cy="767644"/>
            <a:chOff x="4878323" y="5024628"/>
            <a:chExt cx="1240790" cy="690880"/>
          </a:xfrm>
        </p:grpSpPr>
        <p:sp>
          <p:nvSpPr>
            <p:cNvPr id="23" name="object 23"/>
            <p:cNvSpPr/>
            <p:nvPr/>
          </p:nvSpPr>
          <p:spPr>
            <a:xfrm>
              <a:off x="4891277" y="5258562"/>
              <a:ext cx="1214755" cy="443865"/>
            </a:xfrm>
            <a:custGeom>
              <a:avLst/>
              <a:gdLst/>
              <a:ahLst/>
              <a:cxnLst/>
              <a:rect l="l" t="t" r="r" b="b"/>
              <a:pathLst>
                <a:path w="1214754" h="443864">
                  <a:moveTo>
                    <a:pt x="0" y="443483"/>
                  </a:moveTo>
                  <a:lnTo>
                    <a:pt x="1214627" y="443483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443483"/>
                  </a:lnTo>
                  <a:close/>
                </a:path>
              </a:pathLst>
            </a:custGeom>
            <a:solidFill>
              <a:srgbClr val="B3B3B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891277" y="5037582"/>
              <a:ext cx="1214755" cy="664845"/>
            </a:xfrm>
            <a:custGeom>
              <a:avLst/>
              <a:gdLst/>
              <a:ahLst/>
              <a:cxnLst/>
              <a:rect l="l" t="t" r="r" b="b"/>
              <a:pathLst>
                <a:path w="1214754" h="664845">
                  <a:moveTo>
                    <a:pt x="0" y="664464"/>
                  </a:moveTo>
                  <a:lnTo>
                    <a:pt x="1214627" y="664464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664464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891277" y="5037582"/>
              <a:ext cx="1214755" cy="220979"/>
            </a:xfrm>
            <a:custGeom>
              <a:avLst/>
              <a:gdLst/>
              <a:ahLst/>
              <a:cxnLst/>
              <a:rect l="l" t="t" r="r" b="b"/>
              <a:pathLst>
                <a:path w="1214754" h="220979">
                  <a:moveTo>
                    <a:pt x="1214627" y="0"/>
                  </a:moveTo>
                  <a:lnTo>
                    <a:pt x="0" y="0"/>
                  </a:lnTo>
                  <a:lnTo>
                    <a:pt x="0" y="220980"/>
                  </a:lnTo>
                  <a:lnTo>
                    <a:pt x="1214627" y="220980"/>
                  </a:lnTo>
                  <a:lnTo>
                    <a:pt x="121462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91277" y="5037582"/>
              <a:ext cx="1214755" cy="220979"/>
            </a:xfrm>
            <a:custGeom>
              <a:avLst/>
              <a:gdLst/>
              <a:ahLst/>
              <a:cxnLst/>
              <a:rect l="l" t="t" r="r" b="b"/>
              <a:pathLst>
                <a:path w="1214754" h="220979">
                  <a:moveTo>
                    <a:pt x="0" y="220980"/>
                  </a:moveTo>
                  <a:lnTo>
                    <a:pt x="1214627" y="220980"/>
                  </a:lnTo>
                  <a:lnTo>
                    <a:pt x="1214627" y="0"/>
                  </a:lnTo>
                  <a:lnTo>
                    <a:pt x="0" y="0"/>
                  </a:lnTo>
                  <a:lnTo>
                    <a:pt x="0" y="220980"/>
                  </a:lnTo>
                  <a:close/>
                </a:path>
              </a:pathLst>
            </a:custGeom>
            <a:ln w="2590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155517" y="1497753"/>
            <a:ext cx="3630789" cy="89910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004701">
              <a:lnSpc>
                <a:spcPts val="2278"/>
              </a:lnSpc>
              <a:spcBef>
                <a:spcPts val="111"/>
              </a:spcBef>
            </a:pPr>
            <a:r>
              <a:rPr sz="2000" b="1" dirty="0">
                <a:latin typeface="Trebuchet MS"/>
                <a:cs typeface="Trebuchet MS"/>
              </a:rPr>
              <a:t>With</a:t>
            </a:r>
            <a:r>
              <a:rPr sz="2000" b="1" spc="-83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policies:</a:t>
            </a:r>
            <a:endParaRPr sz="2000">
              <a:latin typeface="Trebuchet MS"/>
              <a:cs typeface="Trebuchet MS"/>
            </a:endParaRPr>
          </a:p>
          <a:p>
            <a:pPr marL="14111" marR="5644" indent="496001">
              <a:lnSpc>
                <a:spcPts val="2154"/>
              </a:lnSpc>
              <a:spcBef>
                <a:spcPts val="156"/>
              </a:spcBef>
            </a:pPr>
            <a:r>
              <a:rPr sz="2000" spc="-17" dirty="0">
                <a:latin typeface="Trebuchet MS"/>
                <a:cs typeface="Trebuchet MS"/>
              </a:rPr>
              <a:t>Read-only </a:t>
            </a:r>
            <a:r>
              <a:rPr sz="2000" spc="-6" dirty="0">
                <a:latin typeface="Trebuchet MS"/>
                <a:cs typeface="Trebuchet MS"/>
              </a:rPr>
              <a:t>data can </a:t>
            </a:r>
            <a:r>
              <a:rPr sz="2000" dirty="0">
                <a:latin typeface="Trebuchet MS"/>
                <a:cs typeface="Trebuchet MS"/>
              </a:rPr>
              <a:t>be 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duplicated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and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accessed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locally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124</a:t>
            </a:fld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3077914" y="2248887"/>
            <a:ext cx="91440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SYSMEM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7060" y="2701163"/>
            <a:ext cx="5894211" cy="1276703"/>
          </a:xfrm>
          <a:prstGeom prst="rect">
            <a:avLst/>
          </a:prstGeom>
        </p:spPr>
        <p:txBody>
          <a:bodyPr spcFirstLastPara="1" vert="horz" wrap="square" lIns="0" tIns="83256" rIns="0" bIns="0" rtlCol="0" anchor="b" anchorCtr="0">
            <a:spAutoFit/>
          </a:bodyPr>
          <a:lstStyle/>
          <a:p>
            <a:pPr marL="206726" marR="5644" indent="-193320">
              <a:lnSpc>
                <a:spcPts val="4322"/>
              </a:lnSpc>
              <a:spcBef>
                <a:spcPts val="656"/>
              </a:spcBef>
            </a:pPr>
            <a:r>
              <a:rPr spc="-6" dirty="0">
                <a:solidFill>
                  <a:srgbClr val="FFFFFF"/>
                </a:solidFill>
              </a:rPr>
              <a:t>GPU</a:t>
            </a:r>
            <a:r>
              <a:rPr spc="-61" dirty="0">
                <a:solidFill>
                  <a:srgbClr val="FFFFFF"/>
                </a:solidFill>
              </a:rPr>
              <a:t> </a:t>
            </a:r>
            <a:r>
              <a:rPr spc="-6" dirty="0">
                <a:solidFill>
                  <a:srgbClr val="FFFFFF"/>
                </a:solidFill>
              </a:rPr>
              <a:t>ARCHITECTURE</a:t>
            </a:r>
            <a:r>
              <a:rPr spc="-72" dirty="0">
                <a:solidFill>
                  <a:srgbClr val="FFFFFF"/>
                </a:solidFill>
              </a:rPr>
              <a:t> </a:t>
            </a:r>
            <a:r>
              <a:rPr spc="-6" dirty="0">
                <a:solidFill>
                  <a:srgbClr val="FFFFFF"/>
                </a:solidFill>
              </a:rPr>
              <a:t>AND </a:t>
            </a:r>
            <a:r>
              <a:rPr spc="-1189" dirty="0">
                <a:solidFill>
                  <a:srgbClr val="FFFFFF"/>
                </a:solidFill>
              </a:rPr>
              <a:t> </a:t>
            </a:r>
            <a:r>
              <a:rPr spc="-6" dirty="0">
                <a:solidFill>
                  <a:srgbClr val="FFFFFF"/>
                </a:solidFill>
              </a:rPr>
              <a:t>SOFTWARE</a:t>
            </a:r>
            <a:r>
              <a:rPr spc="-5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EVOLUTION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39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50" dirty="0"/>
              <a:t> </a:t>
            </a:r>
            <a:r>
              <a:rPr dirty="0"/>
              <a:t>MEMORY</a:t>
            </a:r>
          </a:p>
          <a:p>
            <a:pPr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Evolution</a:t>
            </a:r>
            <a:r>
              <a:rPr sz="2667" b="0" dirty="0">
                <a:solidFill>
                  <a:srgbClr val="76B800"/>
                </a:solidFill>
              </a:rPr>
              <a:t> of</a:t>
            </a:r>
            <a:r>
              <a:rPr sz="2667" b="0" spc="-33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GPU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architectures</a:t>
            </a:r>
            <a:endParaRPr sz="2667"/>
          </a:p>
        </p:txBody>
      </p:sp>
      <p:grpSp>
        <p:nvGrpSpPr>
          <p:cNvPr id="7" name="object 7"/>
          <p:cNvGrpSpPr/>
          <p:nvPr/>
        </p:nvGrpSpPr>
        <p:grpSpPr>
          <a:xfrm>
            <a:off x="655319" y="1940561"/>
            <a:ext cx="10986911" cy="3998383"/>
            <a:chOff x="589787" y="1746504"/>
            <a:chExt cx="9888220" cy="3598545"/>
          </a:xfrm>
        </p:grpSpPr>
        <p:sp>
          <p:nvSpPr>
            <p:cNvPr id="8" name="object 8"/>
            <p:cNvSpPr/>
            <p:nvPr/>
          </p:nvSpPr>
          <p:spPr>
            <a:xfrm>
              <a:off x="589787" y="1746504"/>
              <a:ext cx="9888220" cy="3534410"/>
            </a:xfrm>
            <a:custGeom>
              <a:avLst/>
              <a:gdLst/>
              <a:ahLst/>
              <a:cxnLst/>
              <a:rect l="l" t="t" r="r" b="b"/>
              <a:pathLst>
                <a:path w="9888220" h="3534410">
                  <a:moveTo>
                    <a:pt x="9887712" y="0"/>
                  </a:moveTo>
                  <a:lnTo>
                    <a:pt x="0" y="0"/>
                  </a:lnTo>
                  <a:lnTo>
                    <a:pt x="0" y="3534155"/>
                  </a:lnTo>
                  <a:lnTo>
                    <a:pt x="9887712" y="3534155"/>
                  </a:lnTo>
                  <a:lnTo>
                    <a:pt x="988771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592073" y="5271516"/>
              <a:ext cx="9885045" cy="20320"/>
            </a:xfrm>
            <a:custGeom>
              <a:avLst/>
              <a:gdLst/>
              <a:ahLst/>
              <a:cxnLst/>
              <a:rect l="l" t="t" r="r" b="b"/>
              <a:pathLst>
                <a:path w="9885045" h="20320">
                  <a:moveTo>
                    <a:pt x="0" y="19812"/>
                  </a:moveTo>
                  <a:lnTo>
                    <a:pt x="9884664" y="19812"/>
                  </a:lnTo>
                  <a:lnTo>
                    <a:pt x="9884664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1030" y="3556253"/>
              <a:ext cx="6744334" cy="1788795"/>
            </a:xfrm>
            <a:custGeom>
              <a:avLst/>
              <a:gdLst/>
              <a:ahLst/>
              <a:cxnLst/>
              <a:rect l="l" t="t" r="r" b="b"/>
              <a:pathLst>
                <a:path w="6744334" h="1788795">
                  <a:moveTo>
                    <a:pt x="101600" y="536448"/>
                  </a:moveTo>
                  <a:lnTo>
                    <a:pt x="63500" y="498348"/>
                  </a:lnTo>
                  <a:lnTo>
                    <a:pt x="25400" y="536448"/>
                  </a:lnTo>
                  <a:lnTo>
                    <a:pt x="53594" y="564642"/>
                  </a:lnTo>
                  <a:lnTo>
                    <a:pt x="53594" y="1671459"/>
                  </a:lnTo>
                  <a:lnTo>
                    <a:pt x="73406" y="1671459"/>
                  </a:lnTo>
                  <a:lnTo>
                    <a:pt x="73406" y="1661553"/>
                  </a:lnTo>
                  <a:lnTo>
                    <a:pt x="73406" y="574548"/>
                  </a:lnTo>
                  <a:lnTo>
                    <a:pt x="73406" y="564642"/>
                  </a:lnTo>
                  <a:lnTo>
                    <a:pt x="101600" y="536448"/>
                  </a:lnTo>
                  <a:close/>
                </a:path>
                <a:path w="6744334" h="1788795">
                  <a:moveTo>
                    <a:pt x="127000" y="1725053"/>
                  </a:moveTo>
                  <a:lnTo>
                    <a:pt x="73406" y="1725053"/>
                  </a:lnTo>
                  <a:lnTo>
                    <a:pt x="53594" y="1725053"/>
                  </a:lnTo>
                  <a:lnTo>
                    <a:pt x="0" y="1725053"/>
                  </a:lnTo>
                  <a:lnTo>
                    <a:pt x="63500" y="1788553"/>
                  </a:lnTo>
                  <a:lnTo>
                    <a:pt x="127000" y="1725053"/>
                  </a:lnTo>
                  <a:close/>
                </a:path>
                <a:path w="6744334" h="1788795">
                  <a:moveTo>
                    <a:pt x="4487672" y="536448"/>
                  </a:moveTo>
                  <a:lnTo>
                    <a:pt x="4449572" y="498348"/>
                  </a:lnTo>
                  <a:lnTo>
                    <a:pt x="4411472" y="536448"/>
                  </a:lnTo>
                  <a:lnTo>
                    <a:pt x="4439666" y="564654"/>
                  </a:lnTo>
                  <a:lnTo>
                    <a:pt x="4439666" y="1671472"/>
                  </a:lnTo>
                  <a:lnTo>
                    <a:pt x="4459478" y="1671472"/>
                  </a:lnTo>
                  <a:lnTo>
                    <a:pt x="4459478" y="1661553"/>
                  </a:lnTo>
                  <a:lnTo>
                    <a:pt x="4459478" y="574548"/>
                  </a:lnTo>
                  <a:lnTo>
                    <a:pt x="4459478" y="564654"/>
                  </a:lnTo>
                  <a:lnTo>
                    <a:pt x="4449572" y="574548"/>
                  </a:lnTo>
                  <a:lnTo>
                    <a:pt x="4459465" y="564654"/>
                  </a:lnTo>
                  <a:lnTo>
                    <a:pt x="4459478" y="536448"/>
                  </a:lnTo>
                  <a:lnTo>
                    <a:pt x="4459478" y="564654"/>
                  </a:lnTo>
                  <a:lnTo>
                    <a:pt x="4487672" y="536448"/>
                  </a:lnTo>
                  <a:close/>
                </a:path>
                <a:path w="6744334" h="1788795">
                  <a:moveTo>
                    <a:pt x="4513072" y="1725053"/>
                  </a:moveTo>
                  <a:lnTo>
                    <a:pt x="4459478" y="1725053"/>
                  </a:lnTo>
                  <a:lnTo>
                    <a:pt x="4439666" y="1725053"/>
                  </a:lnTo>
                  <a:lnTo>
                    <a:pt x="4386072" y="1725053"/>
                  </a:lnTo>
                  <a:lnTo>
                    <a:pt x="4449572" y="1788553"/>
                  </a:lnTo>
                  <a:lnTo>
                    <a:pt x="4513072" y="1725053"/>
                  </a:lnTo>
                  <a:close/>
                </a:path>
                <a:path w="6744334" h="1788795">
                  <a:moveTo>
                    <a:pt x="6744208" y="1725053"/>
                  </a:moveTo>
                  <a:lnTo>
                    <a:pt x="6690652" y="1671472"/>
                  </a:lnTo>
                  <a:lnTo>
                    <a:pt x="6690614" y="1725002"/>
                  </a:lnTo>
                  <a:lnTo>
                    <a:pt x="6690538" y="1671358"/>
                  </a:lnTo>
                  <a:lnTo>
                    <a:pt x="6690665" y="1661502"/>
                  </a:lnTo>
                  <a:lnTo>
                    <a:pt x="6692100" y="76200"/>
                  </a:lnTo>
                  <a:lnTo>
                    <a:pt x="6692100" y="66332"/>
                  </a:lnTo>
                  <a:lnTo>
                    <a:pt x="6720332" y="38100"/>
                  </a:lnTo>
                  <a:lnTo>
                    <a:pt x="6682232" y="0"/>
                  </a:lnTo>
                  <a:lnTo>
                    <a:pt x="6644132" y="38100"/>
                  </a:lnTo>
                  <a:lnTo>
                    <a:pt x="6672288" y="66268"/>
                  </a:lnTo>
                  <a:lnTo>
                    <a:pt x="6672326" y="38100"/>
                  </a:lnTo>
                  <a:lnTo>
                    <a:pt x="6672339" y="66332"/>
                  </a:lnTo>
                  <a:lnTo>
                    <a:pt x="6670840" y="1671358"/>
                  </a:lnTo>
                  <a:lnTo>
                    <a:pt x="6617208" y="1724939"/>
                  </a:lnTo>
                  <a:lnTo>
                    <a:pt x="6680708" y="1788502"/>
                  </a:lnTo>
                  <a:lnTo>
                    <a:pt x="6744208" y="1725053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88914" y="5927118"/>
            <a:ext cx="5637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2012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29288" y="5927118"/>
            <a:ext cx="5637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2014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4302" y="5927118"/>
            <a:ext cx="5637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2016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42354" y="5927118"/>
            <a:ext cx="5637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2017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4667" y="3058160"/>
            <a:ext cx="1629128" cy="1256041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75494" rIns="0" bIns="0" rtlCol="0">
            <a:spAutoFit/>
          </a:bodyPr>
          <a:lstStyle/>
          <a:p>
            <a:pPr marL="706" algn="ctr">
              <a:lnSpc>
                <a:spcPts val="2061"/>
              </a:lnSpc>
              <a:spcBef>
                <a:spcPts val="594"/>
              </a:spcBef>
            </a:pPr>
            <a:r>
              <a:rPr sz="1778" b="1" spc="-11" dirty="0">
                <a:solidFill>
                  <a:srgbClr val="FFFFFF"/>
                </a:solidFill>
                <a:latin typeface="Trebuchet MS"/>
                <a:cs typeface="Trebuchet MS"/>
              </a:rPr>
              <a:t>Kepler</a:t>
            </a:r>
            <a:endParaRPr sz="1778">
              <a:latin typeface="Trebuchet MS"/>
              <a:cs typeface="Trebuchet MS"/>
            </a:endParaRPr>
          </a:p>
          <a:p>
            <a:pPr marL="272342" marR="265992" algn="ctr">
              <a:lnSpc>
                <a:spcPts val="1444"/>
              </a:lnSpc>
              <a:spcBef>
                <a:spcPts val="111"/>
              </a:spcBef>
            </a:pPr>
            <a:r>
              <a:rPr sz="1333" spc="-17" dirty="0">
                <a:solidFill>
                  <a:srgbClr val="FFFFFF"/>
                </a:solidFill>
                <a:latin typeface="Trebuchet MS"/>
                <a:cs typeface="Trebuchet MS"/>
              </a:rPr>
              <a:t>Release</a:t>
            </a:r>
            <a:r>
              <a:rPr sz="1333" spc="-6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33" spc="-3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33" spc="-38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“single-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pointer”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94760" y="2260599"/>
            <a:ext cx="1627717" cy="1105930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4939" rIns="0" bIns="0" rtlCol="0">
            <a:spAutoFit/>
          </a:bodyPr>
          <a:lstStyle/>
          <a:p>
            <a:pPr>
              <a:spcBef>
                <a:spcPts val="39"/>
              </a:spcBef>
            </a:pPr>
            <a:endParaRPr sz="1722">
              <a:latin typeface="Times New Roman"/>
              <a:cs typeface="Times New Roman"/>
            </a:endParaRPr>
          </a:p>
          <a:p>
            <a:pPr marL="706" algn="ctr">
              <a:lnSpc>
                <a:spcPts val="2061"/>
              </a:lnSpc>
              <a:spcBef>
                <a:spcPts val="6"/>
              </a:spcBef>
            </a:pPr>
            <a:r>
              <a:rPr sz="1778" b="1" spc="-11" dirty="0">
                <a:solidFill>
                  <a:srgbClr val="FFFFFF"/>
                </a:solidFill>
                <a:latin typeface="Trebuchet MS"/>
                <a:cs typeface="Trebuchet MS"/>
              </a:rPr>
              <a:t>Maxwell</a:t>
            </a:r>
            <a:endParaRPr sz="1778">
              <a:latin typeface="Trebuchet MS"/>
              <a:cs typeface="Trebuchet MS"/>
            </a:endParaRPr>
          </a:p>
          <a:p>
            <a:pPr marL="135465" marR="126292" indent="-706" algn="ctr">
              <a:lnSpc>
                <a:spcPct val="90100"/>
              </a:lnSpc>
              <a:spcBef>
                <a:spcPts val="83"/>
              </a:spcBef>
            </a:pP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features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related</a:t>
            </a:r>
            <a:r>
              <a:rPr sz="1333" spc="-7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33" spc="-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Unified </a:t>
            </a:r>
            <a:r>
              <a:rPr sz="1333" spc="-38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33160" y="3036147"/>
            <a:ext cx="1627717" cy="128136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75494" rIns="0" bIns="0" rtlCol="0">
            <a:spAutoFit/>
          </a:bodyPr>
          <a:lstStyle/>
          <a:p>
            <a:pPr algn="ctr">
              <a:lnSpc>
                <a:spcPts val="2061"/>
              </a:lnSpc>
              <a:spcBef>
                <a:spcPts val="594"/>
              </a:spcBef>
            </a:pPr>
            <a:r>
              <a:rPr sz="1778" b="1" spc="-17" dirty="0">
                <a:solidFill>
                  <a:srgbClr val="FFFFFF"/>
                </a:solidFill>
                <a:latin typeface="Trebuchet MS"/>
                <a:cs typeface="Trebuchet MS"/>
              </a:rPr>
              <a:t>Pascal</a:t>
            </a:r>
            <a:endParaRPr sz="1778">
              <a:latin typeface="Trebuchet MS"/>
              <a:cs typeface="Trebuchet MS"/>
            </a:endParaRPr>
          </a:p>
          <a:p>
            <a:pPr marL="130526" marR="121354" indent="706" algn="ctr">
              <a:lnSpc>
                <a:spcPct val="90100"/>
              </a:lnSpc>
              <a:spcBef>
                <a:spcPts val="89"/>
              </a:spcBef>
            </a:pP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On-demand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migration,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concurrent access </a:t>
            </a:r>
            <a:r>
              <a:rPr sz="1333" spc="-38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atomics, </a:t>
            </a:r>
            <a:r>
              <a:rPr sz="1333" spc="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oversubscription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08813" y="2260599"/>
            <a:ext cx="1629128" cy="1321858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117" rIns="0" bIns="0" rtlCol="0">
            <a:spAutoFit/>
          </a:bodyPr>
          <a:lstStyle/>
          <a:p>
            <a:pPr>
              <a:spcBef>
                <a:spcPts val="17"/>
              </a:spcBef>
            </a:pPr>
            <a:endParaRPr sz="1944">
              <a:latin typeface="Times New Roman"/>
              <a:cs typeface="Times New Roman"/>
            </a:endParaRPr>
          </a:p>
          <a:p>
            <a:pPr marL="706" algn="ctr">
              <a:lnSpc>
                <a:spcPts val="2061"/>
              </a:lnSpc>
            </a:pPr>
            <a:r>
              <a:rPr sz="1778" b="1" spc="-33" dirty="0">
                <a:solidFill>
                  <a:srgbClr val="FFFFFF"/>
                </a:solidFill>
                <a:latin typeface="Trebuchet MS"/>
                <a:cs typeface="Trebuchet MS"/>
              </a:rPr>
              <a:t>Volta</a:t>
            </a:r>
            <a:endParaRPr sz="1778">
              <a:latin typeface="Trebuchet MS"/>
              <a:cs typeface="Trebuchet MS"/>
            </a:endParaRPr>
          </a:p>
          <a:p>
            <a:pPr marL="127704" marR="115004" indent="-4233" algn="ctr">
              <a:lnSpc>
                <a:spcPct val="90100"/>
              </a:lnSpc>
              <a:spcBef>
                <a:spcPts val="89"/>
              </a:spcBef>
            </a:pP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Access counters,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P9</a:t>
            </a:r>
            <a:r>
              <a:rPr sz="1333" spc="-3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only:</a:t>
            </a:r>
            <a:r>
              <a:rPr sz="1333" spc="-5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hardware </a:t>
            </a:r>
            <a:r>
              <a:rPr sz="1333" spc="-38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coher</a:t>
            </a:r>
            <a:r>
              <a:rPr sz="1333" spc="6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33" spc="-1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33" spc="-16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333" spc="-12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133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TS 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37850" y="3753273"/>
            <a:ext cx="141111" cy="2185811"/>
          </a:xfrm>
          <a:custGeom>
            <a:avLst/>
            <a:gdLst/>
            <a:ahLst/>
            <a:cxnLst/>
            <a:rect l="l" t="t" r="r" b="b"/>
            <a:pathLst>
              <a:path w="127000" h="1967229">
                <a:moveTo>
                  <a:pt x="53740" y="1849840"/>
                </a:moveTo>
                <a:lnTo>
                  <a:pt x="0" y="1903323"/>
                </a:lnTo>
                <a:lnTo>
                  <a:pt x="63373" y="1967001"/>
                </a:lnTo>
                <a:lnTo>
                  <a:pt x="127000" y="1903679"/>
                </a:lnTo>
                <a:lnTo>
                  <a:pt x="126848" y="1903526"/>
                </a:lnTo>
                <a:lnTo>
                  <a:pt x="73406" y="1903526"/>
                </a:lnTo>
                <a:lnTo>
                  <a:pt x="53594" y="1903476"/>
                </a:lnTo>
                <a:lnTo>
                  <a:pt x="53740" y="1849840"/>
                </a:lnTo>
                <a:close/>
              </a:path>
              <a:path w="127000" h="1967229">
                <a:moveTo>
                  <a:pt x="63626" y="1840001"/>
                </a:moveTo>
                <a:lnTo>
                  <a:pt x="53740" y="1849840"/>
                </a:lnTo>
                <a:lnTo>
                  <a:pt x="53594" y="1903476"/>
                </a:lnTo>
                <a:lnTo>
                  <a:pt x="73406" y="1903526"/>
                </a:lnTo>
                <a:lnTo>
                  <a:pt x="73551" y="1849973"/>
                </a:lnTo>
                <a:lnTo>
                  <a:pt x="63626" y="1840001"/>
                </a:lnTo>
                <a:close/>
              </a:path>
              <a:path w="127000" h="1967229">
                <a:moveTo>
                  <a:pt x="73551" y="1849973"/>
                </a:moveTo>
                <a:lnTo>
                  <a:pt x="73406" y="1903526"/>
                </a:lnTo>
                <a:lnTo>
                  <a:pt x="126848" y="1903526"/>
                </a:lnTo>
                <a:lnTo>
                  <a:pt x="73551" y="1849973"/>
                </a:lnTo>
                <a:close/>
              </a:path>
              <a:path w="127000" h="1967229">
                <a:moveTo>
                  <a:pt x="73578" y="1840001"/>
                </a:moveTo>
                <a:lnTo>
                  <a:pt x="63626" y="1840001"/>
                </a:lnTo>
                <a:lnTo>
                  <a:pt x="73551" y="1849973"/>
                </a:lnTo>
                <a:lnTo>
                  <a:pt x="73578" y="1840001"/>
                </a:lnTo>
                <a:close/>
              </a:path>
              <a:path w="127000" h="1967229">
                <a:moveTo>
                  <a:pt x="58597" y="66278"/>
                </a:moveTo>
                <a:lnTo>
                  <a:pt x="53740" y="1849840"/>
                </a:lnTo>
                <a:lnTo>
                  <a:pt x="63626" y="1840001"/>
                </a:lnTo>
                <a:lnTo>
                  <a:pt x="73578" y="1840001"/>
                </a:lnTo>
                <a:lnTo>
                  <a:pt x="78382" y="76199"/>
                </a:lnTo>
                <a:lnTo>
                  <a:pt x="68453" y="76199"/>
                </a:lnTo>
                <a:lnTo>
                  <a:pt x="58597" y="66278"/>
                </a:lnTo>
                <a:close/>
              </a:path>
              <a:path w="127000" h="1967229">
                <a:moveTo>
                  <a:pt x="78486" y="38099"/>
                </a:moveTo>
                <a:lnTo>
                  <a:pt x="58674" y="38099"/>
                </a:lnTo>
                <a:lnTo>
                  <a:pt x="58628" y="66309"/>
                </a:lnTo>
                <a:lnTo>
                  <a:pt x="68453" y="76199"/>
                </a:lnTo>
                <a:lnTo>
                  <a:pt x="78409" y="66309"/>
                </a:lnTo>
                <a:lnTo>
                  <a:pt x="78486" y="38099"/>
                </a:lnTo>
                <a:close/>
              </a:path>
              <a:path w="127000" h="1967229">
                <a:moveTo>
                  <a:pt x="78409" y="66309"/>
                </a:moveTo>
                <a:lnTo>
                  <a:pt x="68453" y="76199"/>
                </a:lnTo>
                <a:lnTo>
                  <a:pt x="78382" y="76199"/>
                </a:lnTo>
                <a:lnTo>
                  <a:pt x="78409" y="66309"/>
                </a:lnTo>
                <a:close/>
              </a:path>
              <a:path w="127000" h="1967229">
                <a:moveTo>
                  <a:pt x="106553" y="38099"/>
                </a:moveTo>
                <a:lnTo>
                  <a:pt x="78486" y="38099"/>
                </a:lnTo>
                <a:lnTo>
                  <a:pt x="78409" y="66309"/>
                </a:lnTo>
                <a:lnTo>
                  <a:pt x="106680" y="38226"/>
                </a:lnTo>
                <a:lnTo>
                  <a:pt x="106553" y="38099"/>
                </a:lnTo>
                <a:close/>
              </a:path>
              <a:path w="127000" h="1967229">
                <a:moveTo>
                  <a:pt x="68707" y="0"/>
                </a:moveTo>
                <a:lnTo>
                  <a:pt x="30480" y="37972"/>
                </a:lnTo>
                <a:lnTo>
                  <a:pt x="58597" y="66278"/>
                </a:lnTo>
                <a:lnTo>
                  <a:pt x="58674" y="38099"/>
                </a:lnTo>
                <a:lnTo>
                  <a:pt x="106553" y="38099"/>
                </a:lnTo>
                <a:lnTo>
                  <a:pt x="6870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0" name="object 20"/>
          <p:cNvSpPr txBox="1"/>
          <p:nvPr/>
        </p:nvSpPr>
        <p:spPr>
          <a:xfrm>
            <a:off x="7342293" y="4675294"/>
            <a:ext cx="1107722" cy="33702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96661" rIns="0" bIns="0" rtlCol="0">
            <a:spAutoFit/>
          </a:bodyPr>
          <a:lstStyle/>
          <a:p>
            <a:pPr marL="141110">
              <a:spcBef>
                <a:spcPts val="761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NVLINK1</a:t>
            </a:r>
            <a:endParaRPr sz="1556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55200" y="4136813"/>
            <a:ext cx="1107722" cy="336318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95956" rIns="0" bIns="0" rtlCol="0">
            <a:spAutoFit/>
          </a:bodyPr>
          <a:lstStyle/>
          <a:p>
            <a:pPr marL="141815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NVLINK2</a:t>
            </a:r>
            <a:endParaRPr sz="155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3899" y="6551620"/>
            <a:ext cx="3629378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*Not</a:t>
            </a:r>
            <a:r>
              <a:rPr sz="1333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all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features</a:t>
            </a:r>
            <a:r>
              <a:rPr sz="1333" i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are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available</a:t>
            </a:r>
            <a:r>
              <a:rPr sz="1333" i="1" spc="-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on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all</a:t>
            </a:r>
            <a:r>
              <a:rPr sz="1333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platforms</a:t>
            </a:r>
            <a:endParaRPr sz="133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dirty="0"/>
              <a:t>MEMORY:</a:t>
            </a:r>
            <a:r>
              <a:rPr spc="-11" dirty="0"/>
              <a:t> </a:t>
            </a:r>
            <a:r>
              <a:rPr spc="-6" dirty="0"/>
              <a:t>BEFORE</a:t>
            </a:r>
            <a:r>
              <a:rPr spc="-28" dirty="0"/>
              <a:t> </a:t>
            </a:r>
            <a:r>
              <a:rPr dirty="0"/>
              <a:t>PASCAL</a:t>
            </a:r>
          </a:p>
          <a:p>
            <a:pPr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Available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since</a:t>
            </a:r>
            <a:r>
              <a:rPr sz="2667" b="0" spc="-6" dirty="0">
                <a:solidFill>
                  <a:srgbClr val="76B800"/>
                </a:solidFill>
              </a:rPr>
              <a:t> CUDA</a:t>
            </a:r>
            <a:r>
              <a:rPr sz="2667" b="0" spc="-28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6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10313106" cy="1438428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No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page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fault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support: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move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all</a:t>
            </a:r>
            <a:r>
              <a:rPr sz="2222" b="1" spc="-17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dirty</a:t>
            </a:r>
            <a:r>
              <a:rPr sz="2222" b="1" spc="-17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pages</a:t>
            </a:r>
            <a:r>
              <a:rPr sz="2222" b="1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on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kernel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launch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spc="-6" dirty="0">
                <a:solidFill>
                  <a:srgbClr val="FF0000"/>
                </a:solidFill>
                <a:latin typeface="Trebuchet MS"/>
                <a:cs typeface="Trebuchet MS"/>
              </a:rPr>
              <a:t>No</a:t>
            </a:r>
            <a:r>
              <a:rPr sz="222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srgbClr val="FF0000"/>
                </a:solidFill>
                <a:latin typeface="Trebuchet MS"/>
                <a:cs typeface="Trebuchet MS"/>
              </a:rPr>
              <a:t>concurrent</a:t>
            </a:r>
            <a:r>
              <a:rPr sz="2222" spc="-5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srgbClr val="FF0000"/>
                </a:solidFill>
                <a:latin typeface="Trebuchet MS"/>
                <a:cs typeface="Trebuchet MS"/>
              </a:rPr>
              <a:t>access,</a:t>
            </a:r>
            <a:r>
              <a:rPr sz="2222" spc="-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srgbClr val="FF0000"/>
                </a:solidFill>
                <a:latin typeface="Trebuchet MS"/>
                <a:cs typeface="Trebuchet MS"/>
              </a:rPr>
              <a:t>no</a:t>
            </a:r>
            <a:r>
              <a:rPr sz="222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srgbClr val="FF0000"/>
                </a:solidFill>
                <a:latin typeface="Trebuchet MS"/>
                <a:cs typeface="Trebuchet MS"/>
              </a:rPr>
              <a:t>GPU</a:t>
            </a:r>
            <a:r>
              <a:rPr sz="2222" dirty="0">
                <a:solidFill>
                  <a:srgbClr val="FF0000"/>
                </a:solidFill>
                <a:latin typeface="Trebuchet MS"/>
                <a:cs typeface="Trebuchet MS"/>
              </a:rPr>
              <a:t> memory</a:t>
            </a:r>
            <a:r>
              <a:rPr sz="2222" spc="-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srgbClr val="FF0000"/>
                </a:solidFill>
                <a:latin typeface="Trebuchet MS"/>
                <a:cs typeface="Trebuchet MS"/>
              </a:rPr>
              <a:t>oversubscription,</a:t>
            </a:r>
            <a:r>
              <a:rPr sz="2222" spc="-3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srgbClr val="FF0000"/>
                </a:solidFill>
                <a:latin typeface="Trebuchet MS"/>
                <a:cs typeface="Trebuchet MS"/>
              </a:rPr>
              <a:t>no</a:t>
            </a:r>
            <a:r>
              <a:rPr sz="2222" spc="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srgbClr val="FF0000"/>
                </a:solidFill>
                <a:latin typeface="Trebuchet MS"/>
                <a:cs typeface="Trebuchet MS"/>
              </a:rPr>
              <a:t>system-wide</a:t>
            </a:r>
            <a:r>
              <a:rPr sz="2222" spc="-2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srgbClr val="FF0000"/>
                </a:solidFill>
                <a:latin typeface="Trebuchet MS"/>
                <a:cs typeface="Trebuchet MS"/>
              </a:rPr>
              <a:t>atomics</a:t>
            </a:r>
            <a:endParaRPr sz="2222">
              <a:latin typeface="Trebuchet MS"/>
              <a:cs typeface="Trebuchet MS"/>
            </a:endParaRPr>
          </a:p>
          <a:p>
            <a:pPr marL="1773043">
              <a:spcBef>
                <a:spcPts val="2210"/>
              </a:spcBef>
              <a:tabLst>
                <a:tab pos="3911561" algn="l"/>
                <a:tab pos="6066306" algn="l"/>
                <a:tab pos="8223872" algn="l"/>
              </a:tabLst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6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28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	</a:t>
            </a:r>
            <a:r>
              <a:rPr sz="1556" dirty="0">
                <a:latin typeface="Arial"/>
                <a:cs typeface="Arial"/>
              </a:rPr>
              <a:t>A’s</a:t>
            </a:r>
            <a:r>
              <a:rPr sz="1556" spc="1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6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	</a:t>
            </a:r>
            <a:r>
              <a:rPr sz="1556" dirty="0">
                <a:latin typeface="Arial"/>
                <a:cs typeface="Arial"/>
              </a:rPr>
              <a:t>B’s</a:t>
            </a:r>
            <a:r>
              <a:rPr sz="1556" spc="6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1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	</a:t>
            </a:r>
            <a:r>
              <a:rPr sz="1556" dirty="0">
                <a:latin typeface="Arial"/>
                <a:cs typeface="Arial"/>
              </a:rPr>
              <a:t>B’s</a:t>
            </a:r>
            <a:r>
              <a:rPr sz="1556" spc="-28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6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01452" y="3870748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4443307" y="3870677"/>
            <a:ext cx="3721100" cy="2042583"/>
            <a:chOff x="3998976" y="3483609"/>
            <a:chExt cx="3348990" cy="1838325"/>
          </a:xfrm>
        </p:grpSpPr>
        <p:sp>
          <p:nvSpPr>
            <p:cNvPr id="6" name="object 6"/>
            <p:cNvSpPr/>
            <p:nvPr/>
          </p:nvSpPr>
          <p:spPr>
            <a:xfrm>
              <a:off x="4003802" y="3488334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1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3998976" y="3483609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1898"/>
                  </a:moveTo>
                  <a:lnTo>
                    <a:pt x="1410462" y="461898"/>
                  </a:lnTo>
                </a:path>
                <a:path w="1410970" h="1838325">
                  <a:moveTo>
                    <a:pt x="0" y="919098"/>
                  </a:moveTo>
                  <a:lnTo>
                    <a:pt x="1410462" y="919098"/>
                  </a:lnTo>
                </a:path>
                <a:path w="1410970" h="1838325">
                  <a:moveTo>
                    <a:pt x="0" y="1376298"/>
                  </a:moveTo>
                  <a:lnTo>
                    <a:pt x="1410462" y="1376298"/>
                  </a:lnTo>
                </a:path>
                <a:path w="1410970" h="1838325">
                  <a:moveTo>
                    <a:pt x="4825" y="0"/>
                  </a:moveTo>
                  <a:lnTo>
                    <a:pt x="4825" y="1838236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236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73"/>
                  </a:moveTo>
                  <a:lnTo>
                    <a:pt x="1410462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5942203" y="3488334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09" h="914400">
                  <a:moveTo>
                    <a:pt x="1400797" y="457200"/>
                  </a:moveTo>
                  <a:lnTo>
                    <a:pt x="0" y="457200"/>
                  </a:lnTo>
                  <a:lnTo>
                    <a:pt x="0" y="914374"/>
                  </a:lnTo>
                  <a:lnTo>
                    <a:pt x="1400797" y="914374"/>
                  </a:lnTo>
                  <a:lnTo>
                    <a:pt x="1400797" y="457200"/>
                  </a:lnTo>
                  <a:close/>
                </a:path>
                <a:path w="1400809" h="914400">
                  <a:moveTo>
                    <a:pt x="1400797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797" y="457174"/>
                  </a:lnTo>
                  <a:lnTo>
                    <a:pt x="140079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5937504" y="3483609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1898"/>
                  </a:moveTo>
                  <a:lnTo>
                    <a:pt x="1410335" y="461898"/>
                  </a:lnTo>
                </a:path>
                <a:path w="1410334" h="1838325">
                  <a:moveTo>
                    <a:pt x="0" y="919098"/>
                  </a:moveTo>
                  <a:lnTo>
                    <a:pt x="1410335" y="919098"/>
                  </a:lnTo>
                </a:path>
                <a:path w="1410334" h="1838325">
                  <a:moveTo>
                    <a:pt x="0" y="1376298"/>
                  </a:moveTo>
                  <a:lnTo>
                    <a:pt x="1410335" y="1376298"/>
                  </a:lnTo>
                </a:path>
                <a:path w="1410334" h="1838325">
                  <a:moveTo>
                    <a:pt x="4699" y="0"/>
                  </a:moveTo>
                  <a:lnTo>
                    <a:pt x="4699" y="1838236"/>
                  </a:lnTo>
                </a:path>
                <a:path w="1410334" h="1838325">
                  <a:moveTo>
                    <a:pt x="1405636" y="0"/>
                  </a:moveTo>
                  <a:lnTo>
                    <a:pt x="1405636" y="1838236"/>
                  </a:lnTo>
                </a:path>
                <a:path w="1410334" h="1838325">
                  <a:moveTo>
                    <a:pt x="0" y="4825"/>
                  </a:moveTo>
                  <a:lnTo>
                    <a:pt x="1410335" y="4825"/>
                  </a:lnTo>
                </a:path>
                <a:path w="1410334" h="1838325">
                  <a:moveTo>
                    <a:pt x="0" y="1833473"/>
                  </a:moveTo>
                  <a:lnTo>
                    <a:pt x="1410335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74742" y="3706875"/>
              <a:ext cx="914400" cy="925194"/>
            </a:xfrm>
            <a:custGeom>
              <a:avLst/>
              <a:gdLst/>
              <a:ahLst/>
              <a:cxnLst/>
              <a:rect l="l" t="t" r="r" b="b"/>
              <a:pathLst>
                <a:path w="914400" h="925195">
                  <a:moveTo>
                    <a:pt x="127762" y="924306"/>
                  </a:moveTo>
                  <a:lnTo>
                    <a:pt x="114947" y="898906"/>
                  </a:lnTo>
                  <a:lnTo>
                    <a:pt x="96748" y="862838"/>
                  </a:lnTo>
                  <a:lnTo>
                    <a:pt x="76327" y="822325"/>
                  </a:lnTo>
                  <a:lnTo>
                    <a:pt x="0" y="924814"/>
                  </a:lnTo>
                  <a:lnTo>
                    <a:pt x="127762" y="924306"/>
                  </a:lnTo>
                  <a:close/>
                </a:path>
                <a:path w="914400" h="925195">
                  <a:moveTo>
                    <a:pt x="127762" y="473202"/>
                  </a:moveTo>
                  <a:lnTo>
                    <a:pt x="114947" y="447802"/>
                  </a:lnTo>
                  <a:lnTo>
                    <a:pt x="96748" y="411734"/>
                  </a:lnTo>
                  <a:lnTo>
                    <a:pt x="76327" y="371221"/>
                  </a:lnTo>
                  <a:lnTo>
                    <a:pt x="0" y="473710"/>
                  </a:lnTo>
                  <a:lnTo>
                    <a:pt x="127762" y="473202"/>
                  </a:lnTo>
                  <a:close/>
                </a:path>
                <a:path w="914400" h="925195">
                  <a:moveTo>
                    <a:pt x="233807" y="828167"/>
                  </a:moveTo>
                  <a:lnTo>
                    <a:pt x="216535" y="794258"/>
                  </a:lnTo>
                  <a:lnTo>
                    <a:pt x="114554" y="845693"/>
                  </a:lnTo>
                  <a:lnTo>
                    <a:pt x="131699" y="879729"/>
                  </a:lnTo>
                  <a:lnTo>
                    <a:pt x="233807" y="828167"/>
                  </a:lnTo>
                  <a:close/>
                </a:path>
                <a:path w="914400" h="925195">
                  <a:moveTo>
                    <a:pt x="233807" y="377063"/>
                  </a:moveTo>
                  <a:lnTo>
                    <a:pt x="216535" y="343154"/>
                  </a:lnTo>
                  <a:lnTo>
                    <a:pt x="114554" y="394589"/>
                  </a:lnTo>
                  <a:lnTo>
                    <a:pt x="131699" y="428625"/>
                  </a:lnTo>
                  <a:lnTo>
                    <a:pt x="233807" y="377063"/>
                  </a:lnTo>
                  <a:close/>
                </a:path>
                <a:path w="914400" h="925195">
                  <a:moveTo>
                    <a:pt x="369824" y="759587"/>
                  </a:moveTo>
                  <a:lnTo>
                    <a:pt x="352679" y="725551"/>
                  </a:lnTo>
                  <a:lnTo>
                    <a:pt x="250571" y="776986"/>
                  </a:lnTo>
                  <a:lnTo>
                    <a:pt x="267716" y="811034"/>
                  </a:lnTo>
                  <a:lnTo>
                    <a:pt x="369824" y="759587"/>
                  </a:lnTo>
                  <a:close/>
                </a:path>
                <a:path w="914400" h="925195">
                  <a:moveTo>
                    <a:pt x="369824" y="308483"/>
                  </a:moveTo>
                  <a:lnTo>
                    <a:pt x="352679" y="274447"/>
                  </a:lnTo>
                  <a:lnTo>
                    <a:pt x="250571" y="325882"/>
                  </a:lnTo>
                  <a:lnTo>
                    <a:pt x="267716" y="359918"/>
                  </a:lnTo>
                  <a:lnTo>
                    <a:pt x="369824" y="308483"/>
                  </a:lnTo>
                  <a:close/>
                </a:path>
                <a:path w="914400" h="925195">
                  <a:moveTo>
                    <a:pt x="505841" y="691007"/>
                  </a:moveTo>
                  <a:lnTo>
                    <a:pt x="488696" y="656971"/>
                  </a:lnTo>
                  <a:lnTo>
                    <a:pt x="386715" y="708406"/>
                  </a:lnTo>
                  <a:lnTo>
                    <a:pt x="403860" y="742442"/>
                  </a:lnTo>
                  <a:lnTo>
                    <a:pt x="505841" y="691007"/>
                  </a:lnTo>
                  <a:close/>
                </a:path>
                <a:path w="914400" h="925195">
                  <a:moveTo>
                    <a:pt x="505841" y="239903"/>
                  </a:moveTo>
                  <a:lnTo>
                    <a:pt x="488696" y="205867"/>
                  </a:lnTo>
                  <a:lnTo>
                    <a:pt x="386715" y="257302"/>
                  </a:lnTo>
                  <a:lnTo>
                    <a:pt x="403860" y="291338"/>
                  </a:lnTo>
                  <a:lnTo>
                    <a:pt x="505841" y="239903"/>
                  </a:lnTo>
                  <a:close/>
                </a:path>
                <a:path w="914400" h="925195">
                  <a:moveTo>
                    <a:pt x="641985" y="622427"/>
                  </a:moveTo>
                  <a:lnTo>
                    <a:pt x="624840" y="588391"/>
                  </a:lnTo>
                  <a:lnTo>
                    <a:pt x="522732" y="639826"/>
                  </a:lnTo>
                  <a:lnTo>
                    <a:pt x="539877" y="673862"/>
                  </a:lnTo>
                  <a:lnTo>
                    <a:pt x="641985" y="622427"/>
                  </a:lnTo>
                  <a:close/>
                </a:path>
                <a:path w="914400" h="925195">
                  <a:moveTo>
                    <a:pt x="641985" y="171323"/>
                  </a:moveTo>
                  <a:lnTo>
                    <a:pt x="624840" y="137287"/>
                  </a:lnTo>
                  <a:lnTo>
                    <a:pt x="522732" y="188722"/>
                  </a:lnTo>
                  <a:lnTo>
                    <a:pt x="539877" y="222758"/>
                  </a:lnTo>
                  <a:lnTo>
                    <a:pt x="641985" y="171323"/>
                  </a:lnTo>
                  <a:close/>
                </a:path>
                <a:path w="914400" h="925195">
                  <a:moveTo>
                    <a:pt x="778002" y="553720"/>
                  </a:moveTo>
                  <a:lnTo>
                    <a:pt x="760857" y="519684"/>
                  </a:lnTo>
                  <a:lnTo>
                    <a:pt x="658876" y="571246"/>
                  </a:lnTo>
                  <a:lnTo>
                    <a:pt x="676021" y="605155"/>
                  </a:lnTo>
                  <a:lnTo>
                    <a:pt x="778002" y="553720"/>
                  </a:lnTo>
                  <a:close/>
                </a:path>
                <a:path w="914400" h="925195">
                  <a:moveTo>
                    <a:pt x="778002" y="102616"/>
                  </a:moveTo>
                  <a:lnTo>
                    <a:pt x="760857" y="68580"/>
                  </a:lnTo>
                  <a:lnTo>
                    <a:pt x="658876" y="120142"/>
                  </a:lnTo>
                  <a:lnTo>
                    <a:pt x="676021" y="154051"/>
                  </a:lnTo>
                  <a:lnTo>
                    <a:pt x="778002" y="102616"/>
                  </a:lnTo>
                  <a:close/>
                </a:path>
                <a:path w="914400" h="925195">
                  <a:moveTo>
                    <a:pt x="914146" y="485140"/>
                  </a:moveTo>
                  <a:lnTo>
                    <a:pt x="897001" y="451104"/>
                  </a:lnTo>
                  <a:lnTo>
                    <a:pt x="794893" y="502539"/>
                  </a:lnTo>
                  <a:lnTo>
                    <a:pt x="812038" y="536575"/>
                  </a:lnTo>
                  <a:lnTo>
                    <a:pt x="914146" y="485140"/>
                  </a:lnTo>
                  <a:close/>
                </a:path>
                <a:path w="914400" h="925195">
                  <a:moveTo>
                    <a:pt x="914146" y="34036"/>
                  </a:moveTo>
                  <a:lnTo>
                    <a:pt x="897001" y="0"/>
                  </a:lnTo>
                  <a:lnTo>
                    <a:pt x="794893" y="51435"/>
                  </a:lnTo>
                  <a:lnTo>
                    <a:pt x="812038" y="85471"/>
                  </a:lnTo>
                  <a:lnTo>
                    <a:pt x="914146" y="34036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739787" y="3870748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127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267404" y="4567342"/>
            <a:ext cx="778933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926">
              <a:lnSpc>
                <a:spcPts val="2278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kernel</a:t>
            </a:r>
            <a:endParaRPr sz="2000">
              <a:latin typeface="Trebuchet MS"/>
              <a:cs typeface="Trebuchet MS"/>
            </a:endParaRPr>
          </a:p>
          <a:p>
            <a:pPr marL="14111">
              <a:lnSpc>
                <a:spcPts val="2278"/>
              </a:lnSpc>
            </a:pPr>
            <a:r>
              <a:rPr sz="2000" dirty="0">
                <a:latin typeface="Trebuchet MS"/>
                <a:cs typeface="Trebuchet MS"/>
              </a:rPr>
              <a:t>laun</a:t>
            </a:r>
            <a:r>
              <a:rPr sz="2000" spc="-11" dirty="0">
                <a:latin typeface="Trebuchet MS"/>
                <a:cs typeface="Trebuchet MS"/>
              </a:rPr>
              <a:t>c</a:t>
            </a:r>
            <a:r>
              <a:rPr sz="2000" dirty="0">
                <a:latin typeface="Trebuchet MS"/>
                <a:cs typeface="Trebuchet MS"/>
              </a:rPr>
              <a:t>h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dirty="0"/>
              <a:t>MEMORY:</a:t>
            </a:r>
            <a:r>
              <a:rPr spc="-6" dirty="0"/>
              <a:t> </a:t>
            </a:r>
            <a:r>
              <a:rPr dirty="0"/>
              <a:t>PASCAL</a:t>
            </a:r>
            <a:r>
              <a:rPr spc="-33" dirty="0"/>
              <a:t> </a:t>
            </a:r>
            <a:r>
              <a:rPr spc="-6" dirty="0"/>
              <a:t>AND</a:t>
            </a:r>
            <a:r>
              <a:rPr spc="-28" dirty="0"/>
              <a:t> </a:t>
            </a:r>
            <a:r>
              <a:rPr dirty="0"/>
              <a:t>VOLTA</a:t>
            </a:r>
          </a:p>
          <a:p>
            <a:pPr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Available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since</a:t>
            </a:r>
            <a:r>
              <a:rPr sz="2667" b="0" spc="-6" dirty="0">
                <a:solidFill>
                  <a:srgbClr val="76B800"/>
                </a:solidFill>
              </a:rPr>
              <a:t> CUDA</a:t>
            </a:r>
            <a:r>
              <a:rPr sz="2667" b="0" spc="-28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8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9490428" cy="1438428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GPU page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fault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support,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concurrent</a:t>
            </a:r>
            <a:r>
              <a:rPr sz="2222" spc="-6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access,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extended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VA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space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(48-bit)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dirty="0">
                <a:latin typeface="Trebuchet MS"/>
                <a:cs typeface="Trebuchet MS"/>
              </a:rPr>
              <a:t>On-demand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migration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accessing</a:t>
            </a:r>
            <a:r>
              <a:rPr sz="2222" spc="-6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processor </a:t>
            </a:r>
            <a:r>
              <a:rPr sz="2222" b="1" dirty="0">
                <a:latin typeface="Trebuchet MS"/>
                <a:cs typeface="Trebuchet MS"/>
              </a:rPr>
              <a:t>on</a:t>
            </a:r>
            <a:r>
              <a:rPr sz="2222" b="1" spc="-28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first</a:t>
            </a:r>
            <a:r>
              <a:rPr sz="2222" b="1" spc="-22" dirty="0">
                <a:latin typeface="Trebuchet MS"/>
                <a:cs typeface="Trebuchet MS"/>
              </a:rPr>
              <a:t> </a:t>
            </a:r>
            <a:r>
              <a:rPr sz="2222" b="1" spc="-6" dirty="0">
                <a:latin typeface="Trebuchet MS"/>
                <a:cs typeface="Trebuchet MS"/>
              </a:rPr>
              <a:t>touch</a:t>
            </a:r>
            <a:endParaRPr sz="2222">
              <a:latin typeface="Trebuchet MS"/>
              <a:cs typeface="Trebuchet MS"/>
            </a:endParaRPr>
          </a:p>
          <a:p>
            <a:pPr marL="1773043">
              <a:spcBef>
                <a:spcPts val="2210"/>
              </a:spcBef>
              <a:tabLst>
                <a:tab pos="3911561" algn="l"/>
                <a:tab pos="6066306" algn="l"/>
                <a:tab pos="8223872" algn="l"/>
              </a:tabLst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6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28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	</a:t>
            </a:r>
            <a:r>
              <a:rPr sz="1556" dirty="0">
                <a:latin typeface="Arial"/>
                <a:cs typeface="Arial"/>
              </a:rPr>
              <a:t>A’s</a:t>
            </a:r>
            <a:r>
              <a:rPr sz="1556" spc="1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6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	</a:t>
            </a:r>
            <a:r>
              <a:rPr sz="1556" dirty="0">
                <a:latin typeface="Arial"/>
                <a:cs typeface="Arial"/>
              </a:rPr>
              <a:t>B’s</a:t>
            </a:r>
            <a:r>
              <a:rPr sz="1556" spc="6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1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	</a:t>
            </a: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01452" y="3870748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4443307" y="3870677"/>
            <a:ext cx="3721100" cy="2042583"/>
            <a:chOff x="3998976" y="3483609"/>
            <a:chExt cx="3348990" cy="1838325"/>
          </a:xfrm>
        </p:grpSpPr>
        <p:sp>
          <p:nvSpPr>
            <p:cNvPr id="6" name="object 6"/>
            <p:cNvSpPr/>
            <p:nvPr/>
          </p:nvSpPr>
          <p:spPr>
            <a:xfrm>
              <a:off x="4003802" y="3488334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1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3998976" y="3483609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1898"/>
                  </a:moveTo>
                  <a:lnTo>
                    <a:pt x="1410462" y="461898"/>
                  </a:lnTo>
                </a:path>
                <a:path w="1410970" h="1838325">
                  <a:moveTo>
                    <a:pt x="0" y="919098"/>
                  </a:moveTo>
                  <a:lnTo>
                    <a:pt x="1410462" y="919098"/>
                  </a:lnTo>
                </a:path>
                <a:path w="1410970" h="1838325">
                  <a:moveTo>
                    <a:pt x="0" y="1376298"/>
                  </a:moveTo>
                  <a:lnTo>
                    <a:pt x="1410462" y="1376298"/>
                  </a:lnTo>
                </a:path>
                <a:path w="1410970" h="1838325">
                  <a:moveTo>
                    <a:pt x="4825" y="0"/>
                  </a:moveTo>
                  <a:lnTo>
                    <a:pt x="4825" y="1838236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236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73"/>
                  </a:moveTo>
                  <a:lnTo>
                    <a:pt x="1410462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5942202" y="3488334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5937504" y="3483609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1898"/>
                  </a:moveTo>
                  <a:lnTo>
                    <a:pt x="1410335" y="461898"/>
                  </a:lnTo>
                </a:path>
                <a:path w="1410334" h="1838325">
                  <a:moveTo>
                    <a:pt x="0" y="919098"/>
                  </a:moveTo>
                  <a:lnTo>
                    <a:pt x="1410335" y="919098"/>
                  </a:lnTo>
                </a:path>
                <a:path w="1410334" h="1838325">
                  <a:moveTo>
                    <a:pt x="0" y="1376298"/>
                  </a:moveTo>
                  <a:lnTo>
                    <a:pt x="1410335" y="1376298"/>
                  </a:lnTo>
                </a:path>
                <a:path w="1410334" h="1838325">
                  <a:moveTo>
                    <a:pt x="4699" y="0"/>
                  </a:moveTo>
                  <a:lnTo>
                    <a:pt x="4699" y="1838236"/>
                  </a:lnTo>
                </a:path>
                <a:path w="1410334" h="1838325">
                  <a:moveTo>
                    <a:pt x="1405636" y="0"/>
                  </a:moveTo>
                  <a:lnTo>
                    <a:pt x="1405636" y="1838236"/>
                  </a:lnTo>
                </a:path>
                <a:path w="1410334" h="1838325">
                  <a:moveTo>
                    <a:pt x="0" y="4825"/>
                  </a:moveTo>
                  <a:lnTo>
                    <a:pt x="1410335" y="4825"/>
                  </a:lnTo>
                </a:path>
                <a:path w="1410334" h="1838325">
                  <a:moveTo>
                    <a:pt x="0" y="1833473"/>
                  </a:moveTo>
                  <a:lnTo>
                    <a:pt x="1410335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74742" y="3706875"/>
              <a:ext cx="914400" cy="473709"/>
            </a:xfrm>
            <a:custGeom>
              <a:avLst/>
              <a:gdLst/>
              <a:ahLst/>
              <a:cxnLst/>
              <a:rect l="l" t="t" r="r" b="b"/>
              <a:pathLst>
                <a:path w="914400" h="473710">
                  <a:moveTo>
                    <a:pt x="897001" y="0"/>
                  </a:moveTo>
                  <a:lnTo>
                    <a:pt x="794893" y="51435"/>
                  </a:lnTo>
                  <a:lnTo>
                    <a:pt x="812038" y="85471"/>
                  </a:lnTo>
                  <a:lnTo>
                    <a:pt x="914146" y="34036"/>
                  </a:lnTo>
                  <a:lnTo>
                    <a:pt x="897001" y="0"/>
                  </a:lnTo>
                  <a:close/>
                </a:path>
                <a:path w="914400" h="473710">
                  <a:moveTo>
                    <a:pt x="760857" y="68580"/>
                  </a:moveTo>
                  <a:lnTo>
                    <a:pt x="658876" y="120142"/>
                  </a:lnTo>
                  <a:lnTo>
                    <a:pt x="676021" y="154050"/>
                  </a:lnTo>
                  <a:lnTo>
                    <a:pt x="778002" y="102616"/>
                  </a:lnTo>
                  <a:lnTo>
                    <a:pt x="760857" y="68580"/>
                  </a:lnTo>
                  <a:close/>
                </a:path>
                <a:path w="914400" h="473710">
                  <a:moveTo>
                    <a:pt x="624840" y="137287"/>
                  </a:moveTo>
                  <a:lnTo>
                    <a:pt x="522732" y="188722"/>
                  </a:lnTo>
                  <a:lnTo>
                    <a:pt x="539877" y="222757"/>
                  </a:lnTo>
                  <a:lnTo>
                    <a:pt x="641985" y="171323"/>
                  </a:lnTo>
                  <a:lnTo>
                    <a:pt x="624840" y="137287"/>
                  </a:lnTo>
                  <a:close/>
                </a:path>
                <a:path w="914400" h="473710">
                  <a:moveTo>
                    <a:pt x="488696" y="205867"/>
                  </a:moveTo>
                  <a:lnTo>
                    <a:pt x="386715" y="257301"/>
                  </a:lnTo>
                  <a:lnTo>
                    <a:pt x="403860" y="291338"/>
                  </a:lnTo>
                  <a:lnTo>
                    <a:pt x="505841" y="239903"/>
                  </a:lnTo>
                  <a:lnTo>
                    <a:pt x="488696" y="205867"/>
                  </a:lnTo>
                  <a:close/>
                </a:path>
                <a:path w="914400" h="473710">
                  <a:moveTo>
                    <a:pt x="352679" y="274447"/>
                  </a:moveTo>
                  <a:lnTo>
                    <a:pt x="250571" y="325881"/>
                  </a:lnTo>
                  <a:lnTo>
                    <a:pt x="267716" y="359918"/>
                  </a:lnTo>
                  <a:lnTo>
                    <a:pt x="369824" y="308482"/>
                  </a:lnTo>
                  <a:lnTo>
                    <a:pt x="352679" y="274447"/>
                  </a:lnTo>
                  <a:close/>
                </a:path>
                <a:path w="914400" h="473710">
                  <a:moveTo>
                    <a:pt x="76327" y="371221"/>
                  </a:moveTo>
                  <a:lnTo>
                    <a:pt x="0" y="473710"/>
                  </a:lnTo>
                  <a:lnTo>
                    <a:pt x="127762" y="473201"/>
                  </a:lnTo>
                  <a:lnTo>
                    <a:pt x="114951" y="447801"/>
                  </a:lnTo>
                  <a:lnTo>
                    <a:pt x="93599" y="447801"/>
                  </a:lnTo>
                  <a:lnTo>
                    <a:pt x="76454" y="413766"/>
                  </a:lnTo>
                  <a:lnTo>
                    <a:pt x="80518" y="411734"/>
                  </a:lnTo>
                  <a:lnTo>
                    <a:pt x="96760" y="411734"/>
                  </a:lnTo>
                  <a:lnTo>
                    <a:pt x="76327" y="371221"/>
                  </a:lnTo>
                  <a:close/>
                </a:path>
                <a:path w="914400" h="473710">
                  <a:moveTo>
                    <a:pt x="80518" y="411734"/>
                  </a:moveTo>
                  <a:lnTo>
                    <a:pt x="76454" y="413766"/>
                  </a:lnTo>
                  <a:lnTo>
                    <a:pt x="93599" y="447801"/>
                  </a:lnTo>
                  <a:lnTo>
                    <a:pt x="97662" y="445769"/>
                  </a:lnTo>
                  <a:lnTo>
                    <a:pt x="80518" y="411734"/>
                  </a:lnTo>
                  <a:close/>
                </a:path>
                <a:path w="914400" h="473710">
                  <a:moveTo>
                    <a:pt x="96760" y="411734"/>
                  </a:moveTo>
                  <a:lnTo>
                    <a:pt x="80518" y="411734"/>
                  </a:lnTo>
                  <a:lnTo>
                    <a:pt x="97662" y="445769"/>
                  </a:lnTo>
                  <a:lnTo>
                    <a:pt x="93599" y="447801"/>
                  </a:lnTo>
                  <a:lnTo>
                    <a:pt x="114951" y="447801"/>
                  </a:lnTo>
                  <a:lnTo>
                    <a:pt x="96760" y="411734"/>
                  </a:lnTo>
                  <a:close/>
                </a:path>
                <a:path w="914400" h="473710">
                  <a:moveTo>
                    <a:pt x="216535" y="343154"/>
                  </a:moveTo>
                  <a:lnTo>
                    <a:pt x="114554" y="394588"/>
                  </a:lnTo>
                  <a:lnTo>
                    <a:pt x="131699" y="428625"/>
                  </a:lnTo>
                  <a:lnTo>
                    <a:pt x="233807" y="377063"/>
                  </a:lnTo>
                  <a:lnTo>
                    <a:pt x="216535" y="34315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739787" y="3870748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1772074" y="5635412"/>
            <a:ext cx="817739" cy="127000"/>
          </a:xfrm>
          <a:custGeom>
            <a:avLst/>
            <a:gdLst/>
            <a:ahLst/>
            <a:cxnLst/>
            <a:rect l="l" t="t" r="r" b="b"/>
            <a:pathLst>
              <a:path w="735964" h="114300">
                <a:moveTo>
                  <a:pt x="621665" y="0"/>
                </a:moveTo>
                <a:lnTo>
                  <a:pt x="621665" y="114299"/>
                </a:lnTo>
                <a:lnTo>
                  <a:pt x="697865" y="76199"/>
                </a:lnTo>
                <a:lnTo>
                  <a:pt x="640715" y="76199"/>
                </a:lnTo>
                <a:lnTo>
                  <a:pt x="640715" y="38099"/>
                </a:lnTo>
                <a:lnTo>
                  <a:pt x="697865" y="38099"/>
                </a:lnTo>
                <a:lnTo>
                  <a:pt x="621665" y="0"/>
                </a:lnTo>
                <a:close/>
              </a:path>
              <a:path w="735964" h="114300">
                <a:moveTo>
                  <a:pt x="621665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621665" y="76199"/>
                </a:lnTo>
                <a:lnTo>
                  <a:pt x="621665" y="38099"/>
                </a:lnTo>
                <a:close/>
              </a:path>
              <a:path w="735964" h="114300">
                <a:moveTo>
                  <a:pt x="697865" y="38099"/>
                </a:moveTo>
                <a:lnTo>
                  <a:pt x="640715" y="38099"/>
                </a:lnTo>
                <a:lnTo>
                  <a:pt x="640715" y="76199"/>
                </a:lnTo>
                <a:lnTo>
                  <a:pt x="697865" y="76199"/>
                </a:lnTo>
                <a:lnTo>
                  <a:pt x="735965" y="57149"/>
                </a:lnTo>
                <a:lnTo>
                  <a:pt x="697865" y="38099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128</a:t>
            </a:fld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33" dirty="0"/>
              <a:t> </a:t>
            </a:r>
            <a:r>
              <a:rPr dirty="0"/>
              <a:t>MEMORY</a:t>
            </a:r>
            <a:r>
              <a:rPr spc="-11" dirty="0"/>
              <a:t> </a:t>
            </a:r>
            <a:r>
              <a:rPr spc="-6" dirty="0"/>
              <a:t>ON</a:t>
            </a:r>
            <a:r>
              <a:rPr spc="-28" dirty="0"/>
              <a:t> </a:t>
            </a:r>
            <a:r>
              <a:rPr dirty="0"/>
              <a:t>VOLTA+P9</a:t>
            </a:r>
          </a:p>
          <a:p>
            <a:pPr marL="2117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New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Feature:</a:t>
            </a:r>
            <a:r>
              <a:rPr sz="2667" b="0" spc="-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Access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Counters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6" y="2331861"/>
            <a:ext cx="10167056" cy="35691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If</a:t>
            </a:r>
            <a:r>
              <a:rPr sz="2222" dirty="0">
                <a:latin typeface="Trebuchet MS"/>
                <a:cs typeface="Trebuchet MS"/>
              </a:rPr>
              <a:t> memory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is</a:t>
            </a:r>
            <a:r>
              <a:rPr sz="2222" spc="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mapped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GPU, </a:t>
            </a:r>
            <a:r>
              <a:rPr sz="2222" dirty="0">
                <a:latin typeface="Trebuchet MS"/>
                <a:cs typeface="Trebuchet MS"/>
              </a:rPr>
              <a:t>migration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can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be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triggered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by</a:t>
            </a:r>
            <a:r>
              <a:rPr sz="2222" dirty="0">
                <a:latin typeface="Trebuchet MS"/>
                <a:cs typeface="Trebuchet MS"/>
              </a:rPr>
              <a:t> access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counters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1381" y="3870677"/>
            <a:ext cx="1567039" cy="2042583"/>
          </a:xfrm>
          <a:custGeom>
            <a:avLst/>
            <a:gdLst/>
            <a:ahLst/>
            <a:cxnLst/>
            <a:rect l="l" t="t" r="r" b="b"/>
            <a:pathLst>
              <a:path w="1410335" h="1838325">
                <a:moveTo>
                  <a:pt x="0" y="919098"/>
                </a:moveTo>
                <a:lnTo>
                  <a:pt x="1410334" y="919098"/>
                </a:lnTo>
              </a:path>
              <a:path w="1410335" h="1838325">
                <a:moveTo>
                  <a:pt x="4825" y="0"/>
                </a:moveTo>
                <a:lnTo>
                  <a:pt x="4825" y="1838236"/>
                </a:lnTo>
              </a:path>
              <a:path w="1410335" h="1838325">
                <a:moveTo>
                  <a:pt x="1405635" y="0"/>
                </a:moveTo>
                <a:lnTo>
                  <a:pt x="1405635" y="1838236"/>
                </a:lnTo>
              </a:path>
              <a:path w="1410335" h="1838325">
                <a:moveTo>
                  <a:pt x="0" y="4825"/>
                </a:moveTo>
                <a:lnTo>
                  <a:pt x="1410334" y="48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2306743" y="4383899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6743" y="5399899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72074" y="3870677"/>
            <a:ext cx="6392333" cy="2042583"/>
            <a:chOff x="1594866" y="3483609"/>
            <a:chExt cx="5753100" cy="1838325"/>
          </a:xfrm>
        </p:grpSpPr>
        <p:sp>
          <p:nvSpPr>
            <p:cNvPr id="8" name="object 8"/>
            <p:cNvSpPr/>
            <p:nvPr/>
          </p:nvSpPr>
          <p:spPr>
            <a:xfrm>
              <a:off x="1594866" y="5071871"/>
              <a:ext cx="735965" cy="114300"/>
            </a:xfrm>
            <a:custGeom>
              <a:avLst/>
              <a:gdLst/>
              <a:ahLst/>
              <a:cxnLst/>
              <a:rect l="l" t="t" r="r" b="b"/>
              <a:pathLst>
                <a:path w="735964" h="114300">
                  <a:moveTo>
                    <a:pt x="621665" y="0"/>
                  </a:moveTo>
                  <a:lnTo>
                    <a:pt x="621665" y="114299"/>
                  </a:lnTo>
                  <a:lnTo>
                    <a:pt x="697865" y="76199"/>
                  </a:lnTo>
                  <a:lnTo>
                    <a:pt x="640715" y="76199"/>
                  </a:lnTo>
                  <a:lnTo>
                    <a:pt x="640715" y="38099"/>
                  </a:lnTo>
                  <a:lnTo>
                    <a:pt x="697865" y="38099"/>
                  </a:lnTo>
                  <a:lnTo>
                    <a:pt x="621665" y="0"/>
                  </a:lnTo>
                  <a:close/>
                </a:path>
                <a:path w="735964" h="114300">
                  <a:moveTo>
                    <a:pt x="621665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621665" y="76199"/>
                  </a:lnTo>
                  <a:lnTo>
                    <a:pt x="621665" y="38099"/>
                  </a:lnTo>
                  <a:close/>
                </a:path>
                <a:path w="735964" h="114300">
                  <a:moveTo>
                    <a:pt x="697865" y="38099"/>
                  </a:moveTo>
                  <a:lnTo>
                    <a:pt x="640715" y="38099"/>
                  </a:lnTo>
                  <a:lnTo>
                    <a:pt x="640715" y="76199"/>
                  </a:lnTo>
                  <a:lnTo>
                    <a:pt x="697865" y="76199"/>
                  </a:lnTo>
                  <a:lnTo>
                    <a:pt x="735965" y="57149"/>
                  </a:lnTo>
                  <a:lnTo>
                    <a:pt x="697865" y="3809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3998976" y="3483609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1898"/>
                  </a:moveTo>
                  <a:lnTo>
                    <a:pt x="1410462" y="461898"/>
                  </a:lnTo>
                </a:path>
                <a:path w="1410970" h="1838325">
                  <a:moveTo>
                    <a:pt x="0" y="919098"/>
                  </a:moveTo>
                  <a:lnTo>
                    <a:pt x="1410462" y="919098"/>
                  </a:lnTo>
                </a:path>
                <a:path w="1410970" h="1838325">
                  <a:moveTo>
                    <a:pt x="0" y="1376298"/>
                  </a:moveTo>
                  <a:lnTo>
                    <a:pt x="1410462" y="1376298"/>
                  </a:lnTo>
                </a:path>
                <a:path w="1410970" h="1838325">
                  <a:moveTo>
                    <a:pt x="4825" y="0"/>
                  </a:moveTo>
                  <a:lnTo>
                    <a:pt x="4825" y="1838236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236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73"/>
                  </a:moveTo>
                  <a:lnTo>
                    <a:pt x="1410462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2203" y="3488334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09" h="914400">
                  <a:moveTo>
                    <a:pt x="1400797" y="457200"/>
                  </a:moveTo>
                  <a:lnTo>
                    <a:pt x="0" y="457200"/>
                  </a:lnTo>
                  <a:lnTo>
                    <a:pt x="0" y="914374"/>
                  </a:lnTo>
                  <a:lnTo>
                    <a:pt x="1400797" y="914374"/>
                  </a:lnTo>
                  <a:lnTo>
                    <a:pt x="1400797" y="457200"/>
                  </a:lnTo>
                  <a:close/>
                </a:path>
                <a:path w="1400809" h="914400">
                  <a:moveTo>
                    <a:pt x="1400797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797" y="457174"/>
                  </a:lnTo>
                  <a:lnTo>
                    <a:pt x="140079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937504" y="3483609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1898"/>
                  </a:moveTo>
                  <a:lnTo>
                    <a:pt x="1410335" y="461898"/>
                  </a:lnTo>
                </a:path>
                <a:path w="1410334" h="1838325">
                  <a:moveTo>
                    <a:pt x="0" y="919098"/>
                  </a:moveTo>
                  <a:lnTo>
                    <a:pt x="1410335" y="919098"/>
                  </a:lnTo>
                </a:path>
                <a:path w="1410334" h="1838325">
                  <a:moveTo>
                    <a:pt x="0" y="1376298"/>
                  </a:moveTo>
                  <a:lnTo>
                    <a:pt x="1410335" y="1376298"/>
                  </a:lnTo>
                </a:path>
                <a:path w="1410334" h="1838325">
                  <a:moveTo>
                    <a:pt x="4699" y="0"/>
                  </a:moveTo>
                  <a:lnTo>
                    <a:pt x="4699" y="1838236"/>
                  </a:lnTo>
                </a:path>
                <a:path w="1410334" h="1838325">
                  <a:moveTo>
                    <a:pt x="1405636" y="0"/>
                  </a:moveTo>
                  <a:lnTo>
                    <a:pt x="1405636" y="1838236"/>
                  </a:lnTo>
                </a:path>
                <a:path w="1410334" h="1838325">
                  <a:moveTo>
                    <a:pt x="0" y="4825"/>
                  </a:moveTo>
                  <a:lnTo>
                    <a:pt x="1410335" y="4825"/>
                  </a:lnTo>
                </a:path>
                <a:path w="1410334" h="1838325">
                  <a:moveTo>
                    <a:pt x="0" y="1833473"/>
                  </a:moveTo>
                  <a:lnTo>
                    <a:pt x="1410335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4866" y="3676141"/>
              <a:ext cx="4534535" cy="1600200"/>
            </a:xfrm>
            <a:custGeom>
              <a:avLst/>
              <a:gdLst/>
              <a:ahLst/>
              <a:cxnLst/>
              <a:rect l="l" t="t" r="r" b="b"/>
              <a:pathLst>
                <a:path w="4534535" h="1600200">
                  <a:moveTo>
                    <a:pt x="735965" y="1542796"/>
                  </a:moveTo>
                  <a:lnTo>
                    <a:pt x="697865" y="1523746"/>
                  </a:lnTo>
                  <a:lnTo>
                    <a:pt x="621665" y="1485646"/>
                  </a:lnTo>
                  <a:lnTo>
                    <a:pt x="621665" y="1523746"/>
                  </a:lnTo>
                  <a:lnTo>
                    <a:pt x="0" y="1523746"/>
                  </a:lnTo>
                  <a:lnTo>
                    <a:pt x="0" y="1561846"/>
                  </a:lnTo>
                  <a:lnTo>
                    <a:pt x="621665" y="1561846"/>
                  </a:lnTo>
                  <a:lnTo>
                    <a:pt x="621665" y="1599946"/>
                  </a:lnTo>
                  <a:lnTo>
                    <a:pt x="697865" y="1561846"/>
                  </a:lnTo>
                  <a:lnTo>
                    <a:pt x="735965" y="1542796"/>
                  </a:lnTo>
                  <a:close/>
                </a:path>
                <a:path w="4534535" h="1600200">
                  <a:moveTo>
                    <a:pt x="735965" y="1369060"/>
                  </a:moveTo>
                  <a:lnTo>
                    <a:pt x="697865" y="1350010"/>
                  </a:lnTo>
                  <a:lnTo>
                    <a:pt x="621665" y="1311910"/>
                  </a:lnTo>
                  <a:lnTo>
                    <a:pt x="621665" y="1350010"/>
                  </a:lnTo>
                  <a:lnTo>
                    <a:pt x="0" y="1350010"/>
                  </a:lnTo>
                  <a:lnTo>
                    <a:pt x="0" y="1388110"/>
                  </a:lnTo>
                  <a:lnTo>
                    <a:pt x="621665" y="1388110"/>
                  </a:lnTo>
                  <a:lnTo>
                    <a:pt x="621665" y="1426210"/>
                  </a:lnTo>
                  <a:lnTo>
                    <a:pt x="697865" y="1388110"/>
                  </a:lnTo>
                  <a:lnTo>
                    <a:pt x="735965" y="1369060"/>
                  </a:lnTo>
                  <a:close/>
                </a:path>
                <a:path w="4534535" h="1600200">
                  <a:moveTo>
                    <a:pt x="735965" y="521716"/>
                  </a:moveTo>
                  <a:lnTo>
                    <a:pt x="697865" y="502666"/>
                  </a:lnTo>
                  <a:lnTo>
                    <a:pt x="621665" y="464566"/>
                  </a:lnTo>
                  <a:lnTo>
                    <a:pt x="621665" y="502666"/>
                  </a:lnTo>
                  <a:lnTo>
                    <a:pt x="0" y="502666"/>
                  </a:lnTo>
                  <a:lnTo>
                    <a:pt x="0" y="540766"/>
                  </a:lnTo>
                  <a:lnTo>
                    <a:pt x="621665" y="540766"/>
                  </a:lnTo>
                  <a:lnTo>
                    <a:pt x="621665" y="578866"/>
                  </a:lnTo>
                  <a:lnTo>
                    <a:pt x="697865" y="540766"/>
                  </a:lnTo>
                  <a:lnTo>
                    <a:pt x="735965" y="521716"/>
                  </a:lnTo>
                  <a:close/>
                </a:path>
                <a:path w="4534535" h="1600200">
                  <a:moveTo>
                    <a:pt x="4532630" y="37084"/>
                  </a:moveTo>
                  <a:lnTo>
                    <a:pt x="4523829" y="34417"/>
                  </a:lnTo>
                  <a:lnTo>
                    <a:pt x="4410329" y="0"/>
                  </a:lnTo>
                  <a:lnTo>
                    <a:pt x="4416768" y="37642"/>
                  </a:lnTo>
                  <a:lnTo>
                    <a:pt x="1700657" y="502666"/>
                  </a:lnTo>
                  <a:lnTo>
                    <a:pt x="1707007" y="540258"/>
                  </a:lnTo>
                  <a:lnTo>
                    <a:pt x="4423194" y="75095"/>
                  </a:lnTo>
                  <a:lnTo>
                    <a:pt x="4429633" y="112649"/>
                  </a:lnTo>
                  <a:lnTo>
                    <a:pt x="4532630" y="37084"/>
                  </a:lnTo>
                  <a:close/>
                </a:path>
                <a:path w="4534535" h="1600200">
                  <a:moveTo>
                    <a:pt x="4534154" y="541528"/>
                  </a:moveTo>
                  <a:lnTo>
                    <a:pt x="4407916" y="522224"/>
                  </a:lnTo>
                  <a:lnTo>
                    <a:pt x="4419574" y="558406"/>
                  </a:lnTo>
                  <a:lnTo>
                    <a:pt x="1699501" y="1434769"/>
                  </a:lnTo>
                  <a:lnTo>
                    <a:pt x="1711198" y="1471041"/>
                  </a:lnTo>
                  <a:lnTo>
                    <a:pt x="4431284" y="594715"/>
                  </a:lnTo>
                  <a:lnTo>
                    <a:pt x="4442968" y="630936"/>
                  </a:lnTo>
                  <a:lnTo>
                    <a:pt x="4522876" y="552577"/>
                  </a:lnTo>
                  <a:lnTo>
                    <a:pt x="4534154" y="541528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59865" y="3510704"/>
            <a:ext cx="126929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129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6714207" y="3510704"/>
            <a:ext cx="126929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739787" y="3870748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04726" y="4206380"/>
            <a:ext cx="149718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few</a:t>
            </a:r>
            <a:r>
              <a:rPr sz="2000" spc="-7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254" y="5149144"/>
            <a:ext cx="168416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many</a:t>
            </a:r>
            <a:r>
              <a:rPr sz="2000" spc="-7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20901" y="3510704"/>
            <a:ext cx="12798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2219" y="3510704"/>
            <a:ext cx="12798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DDDD26D-B9CF-4F34-981E-9E3E9DEAB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49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33" dirty="0"/>
              <a:t> </a:t>
            </a:r>
            <a:r>
              <a:rPr dirty="0"/>
              <a:t>MEMORY</a:t>
            </a:r>
            <a:r>
              <a:rPr spc="-11" dirty="0"/>
              <a:t> </a:t>
            </a:r>
            <a:r>
              <a:rPr spc="-6" dirty="0"/>
              <a:t>ON</a:t>
            </a:r>
            <a:r>
              <a:rPr spc="-28" dirty="0"/>
              <a:t> </a:t>
            </a:r>
            <a:r>
              <a:rPr dirty="0"/>
              <a:t>VOLTA+P9</a:t>
            </a:r>
          </a:p>
          <a:p>
            <a:pPr marL="2117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New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Feature:</a:t>
            </a:r>
            <a:r>
              <a:rPr sz="2667" b="0" spc="-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Access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Counters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7992533" cy="1438428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With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access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counters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only</a:t>
            </a:r>
            <a:r>
              <a:rPr sz="2222" b="1" spc="-33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hot</a:t>
            </a:r>
            <a:r>
              <a:rPr sz="2222" b="1" spc="-11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pages</a:t>
            </a:r>
            <a:r>
              <a:rPr sz="2222" b="1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will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be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moved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spc="-6" dirty="0">
                <a:latin typeface="Trebuchet MS"/>
                <a:cs typeface="Trebuchet MS"/>
              </a:rPr>
              <a:t>Migrations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are </a:t>
            </a:r>
            <a:r>
              <a:rPr sz="2222" i="1" spc="-6" dirty="0">
                <a:latin typeface="Trebuchet MS"/>
                <a:cs typeface="Trebuchet MS"/>
              </a:rPr>
              <a:t>delayed</a:t>
            </a:r>
            <a:r>
              <a:rPr sz="2222" i="1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compared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fault-based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method</a:t>
            </a:r>
            <a:endParaRPr sz="2222">
              <a:latin typeface="Trebuchet MS"/>
              <a:cs typeface="Trebuchet MS"/>
            </a:endParaRPr>
          </a:p>
          <a:p>
            <a:pPr marL="1773043">
              <a:spcBef>
                <a:spcPts val="2210"/>
              </a:spcBef>
              <a:tabLst>
                <a:tab pos="3911561" algn="l"/>
                <a:tab pos="6066306" algn="l"/>
              </a:tabLst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6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28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	</a:t>
            </a:r>
            <a:r>
              <a:rPr sz="1556" dirty="0">
                <a:latin typeface="Arial"/>
                <a:cs typeface="Arial"/>
              </a:rPr>
              <a:t>A’s</a:t>
            </a:r>
            <a:r>
              <a:rPr sz="1556" spc="1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6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	</a:t>
            </a:r>
            <a:r>
              <a:rPr sz="1556" dirty="0">
                <a:latin typeface="Arial"/>
                <a:cs typeface="Arial"/>
              </a:rPr>
              <a:t>B’s</a:t>
            </a:r>
            <a:r>
              <a:rPr sz="1556" spc="-28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2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96089" y="3865385"/>
            <a:ext cx="1577622" cy="2053167"/>
            <a:chOff x="2066480" y="3478847"/>
            <a:chExt cx="1419860" cy="1847850"/>
          </a:xfrm>
        </p:grpSpPr>
        <p:sp>
          <p:nvSpPr>
            <p:cNvPr id="5" name="object 5"/>
            <p:cNvSpPr/>
            <p:nvPr/>
          </p:nvSpPr>
          <p:spPr>
            <a:xfrm>
              <a:off x="2076068" y="4859908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2071242" y="3483609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5" h="1838325">
                  <a:moveTo>
                    <a:pt x="0" y="1376298"/>
                  </a:moveTo>
                  <a:lnTo>
                    <a:pt x="1410334" y="1376298"/>
                  </a:lnTo>
                </a:path>
                <a:path w="1410335" h="1838325">
                  <a:moveTo>
                    <a:pt x="0" y="919098"/>
                  </a:moveTo>
                  <a:lnTo>
                    <a:pt x="1410334" y="919098"/>
                  </a:lnTo>
                </a:path>
                <a:path w="1410335" h="1838325">
                  <a:moveTo>
                    <a:pt x="4825" y="0"/>
                  </a:moveTo>
                  <a:lnTo>
                    <a:pt x="4825" y="1838236"/>
                  </a:lnTo>
                </a:path>
                <a:path w="1410335" h="1838325">
                  <a:moveTo>
                    <a:pt x="1405635" y="0"/>
                  </a:moveTo>
                  <a:lnTo>
                    <a:pt x="1405635" y="1838236"/>
                  </a:lnTo>
                </a:path>
                <a:path w="1410335" h="1838325">
                  <a:moveTo>
                    <a:pt x="0" y="4825"/>
                  </a:moveTo>
                  <a:lnTo>
                    <a:pt x="1410334" y="4825"/>
                  </a:lnTo>
                </a:path>
                <a:path w="1410335" h="1838325">
                  <a:moveTo>
                    <a:pt x="0" y="1833473"/>
                  </a:moveTo>
                  <a:lnTo>
                    <a:pt x="1410334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06743" y="4383899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72074" y="3870677"/>
            <a:ext cx="6392333" cy="2042583"/>
            <a:chOff x="1594866" y="3483609"/>
            <a:chExt cx="5753100" cy="1838325"/>
          </a:xfrm>
        </p:grpSpPr>
        <p:sp>
          <p:nvSpPr>
            <p:cNvPr id="9" name="object 9"/>
            <p:cNvSpPr/>
            <p:nvPr/>
          </p:nvSpPr>
          <p:spPr>
            <a:xfrm>
              <a:off x="1594866" y="5071871"/>
              <a:ext cx="735965" cy="114300"/>
            </a:xfrm>
            <a:custGeom>
              <a:avLst/>
              <a:gdLst/>
              <a:ahLst/>
              <a:cxnLst/>
              <a:rect l="l" t="t" r="r" b="b"/>
              <a:pathLst>
                <a:path w="735964" h="114300">
                  <a:moveTo>
                    <a:pt x="621665" y="0"/>
                  </a:moveTo>
                  <a:lnTo>
                    <a:pt x="621665" y="114299"/>
                  </a:lnTo>
                  <a:lnTo>
                    <a:pt x="697865" y="76199"/>
                  </a:lnTo>
                  <a:lnTo>
                    <a:pt x="640715" y="76199"/>
                  </a:lnTo>
                  <a:lnTo>
                    <a:pt x="640715" y="38099"/>
                  </a:lnTo>
                  <a:lnTo>
                    <a:pt x="697865" y="38099"/>
                  </a:lnTo>
                  <a:lnTo>
                    <a:pt x="621665" y="0"/>
                  </a:lnTo>
                  <a:close/>
                </a:path>
                <a:path w="735964" h="114300">
                  <a:moveTo>
                    <a:pt x="621665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621665" y="76199"/>
                  </a:lnTo>
                  <a:lnTo>
                    <a:pt x="621665" y="38099"/>
                  </a:lnTo>
                  <a:close/>
                </a:path>
                <a:path w="735964" h="114300">
                  <a:moveTo>
                    <a:pt x="697865" y="38099"/>
                  </a:moveTo>
                  <a:lnTo>
                    <a:pt x="640715" y="38099"/>
                  </a:lnTo>
                  <a:lnTo>
                    <a:pt x="640715" y="76199"/>
                  </a:lnTo>
                  <a:lnTo>
                    <a:pt x="697865" y="76199"/>
                  </a:lnTo>
                  <a:lnTo>
                    <a:pt x="735965" y="57149"/>
                  </a:lnTo>
                  <a:lnTo>
                    <a:pt x="697865" y="3809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003801" y="3945534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1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998976" y="3483609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1898"/>
                  </a:moveTo>
                  <a:lnTo>
                    <a:pt x="1410462" y="461898"/>
                  </a:lnTo>
                </a:path>
                <a:path w="1410970" h="1838325">
                  <a:moveTo>
                    <a:pt x="0" y="919098"/>
                  </a:moveTo>
                  <a:lnTo>
                    <a:pt x="1410462" y="919098"/>
                  </a:lnTo>
                </a:path>
                <a:path w="1410970" h="1838325">
                  <a:moveTo>
                    <a:pt x="0" y="1376298"/>
                  </a:moveTo>
                  <a:lnTo>
                    <a:pt x="1410462" y="1376298"/>
                  </a:lnTo>
                </a:path>
                <a:path w="1410970" h="1838325">
                  <a:moveTo>
                    <a:pt x="4825" y="0"/>
                  </a:moveTo>
                  <a:lnTo>
                    <a:pt x="4825" y="1838236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236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73"/>
                  </a:moveTo>
                  <a:lnTo>
                    <a:pt x="1410462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4866" y="4197857"/>
              <a:ext cx="2612390" cy="1078230"/>
            </a:xfrm>
            <a:custGeom>
              <a:avLst/>
              <a:gdLst/>
              <a:ahLst/>
              <a:cxnLst/>
              <a:rect l="l" t="t" r="r" b="b"/>
              <a:pathLst>
                <a:path w="2612390" h="1078229">
                  <a:moveTo>
                    <a:pt x="735965" y="1021080"/>
                  </a:moveTo>
                  <a:lnTo>
                    <a:pt x="697865" y="1002030"/>
                  </a:lnTo>
                  <a:lnTo>
                    <a:pt x="621665" y="963930"/>
                  </a:lnTo>
                  <a:lnTo>
                    <a:pt x="621665" y="1002030"/>
                  </a:lnTo>
                  <a:lnTo>
                    <a:pt x="0" y="1002030"/>
                  </a:lnTo>
                  <a:lnTo>
                    <a:pt x="0" y="1040130"/>
                  </a:lnTo>
                  <a:lnTo>
                    <a:pt x="621665" y="1040130"/>
                  </a:lnTo>
                  <a:lnTo>
                    <a:pt x="621665" y="1078230"/>
                  </a:lnTo>
                  <a:lnTo>
                    <a:pt x="697865" y="1040130"/>
                  </a:lnTo>
                  <a:lnTo>
                    <a:pt x="735965" y="1021080"/>
                  </a:lnTo>
                  <a:close/>
                </a:path>
                <a:path w="2612390" h="1078229">
                  <a:moveTo>
                    <a:pt x="735965" y="847344"/>
                  </a:moveTo>
                  <a:lnTo>
                    <a:pt x="697865" y="828294"/>
                  </a:lnTo>
                  <a:lnTo>
                    <a:pt x="621665" y="790194"/>
                  </a:lnTo>
                  <a:lnTo>
                    <a:pt x="621665" y="828294"/>
                  </a:lnTo>
                  <a:lnTo>
                    <a:pt x="0" y="828294"/>
                  </a:lnTo>
                  <a:lnTo>
                    <a:pt x="0" y="866394"/>
                  </a:lnTo>
                  <a:lnTo>
                    <a:pt x="621665" y="866394"/>
                  </a:lnTo>
                  <a:lnTo>
                    <a:pt x="621665" y="904494"/>
                  </a:lnTo>
                  <a:lnTo>
                    <a:pt x="697865" y="866394"/>
                  </a:lnTo>
                  <a:lnTo>
                    <a:pt x="735965" y="847344"/>
                  </a:lnTo>
                  <a:close/>
                </a:path>
                <a:path w="2612390" h="1078229">
                  <a:moveTo>
                    <a:pt x="2612263" y="0"/>
                  </a:moveTo>
                  <a:lnTo>
                    <a:pt x="2491486" y="42037"/>
                  </a:lnTo>
                  <a:lnTo>
                    <a:pt x="2518816" y="68668"/>
                  </a:lnTo>
                  <a:lnTo>
                    <a:pt x="1691627" y="918565"/>
                  </a:lnTo>
                  <a:lnTo>
                    <a:pt x="1718945" y="945134"/>
                  </a:lnTo>
                  <a:lnTo>
                    <a:pt x="2546108" y="95224"/>
                  </a:lnTo>
                  <a:lnTo>
                    <a:pt x="2573401" y="121793"/>
                  </a:lnTo>
                  <a:lnTo>
                    <a:pt x="2594711" y="54991"/>
                  </a:lnTo>
                  <a:lnTo>
                    <a:pt x="2612263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2203" y="3488334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09" h="914400">
                  <a:moveTo>
                    <a:pt x="1400797" y="457200"/>
                  </a:moveTo>
                  <a:lnTo>
                    <a:pt x="0" y="457200"/>
                  </a:lnTo>
                  <a:lnTo>
                    <a:pt x="0" y="914374"/>
                  </a:lnTo>
                  <a:lnTo>
                    <a:pt x="1400797" y="914374"/>
                  </a:lnTo>
                  <a:lnTo>
                    <a:pt x="1400797" y="457200"/>
                  </a:lnTo>
                  <a:close/>
                </a:path>
                <a:path w="1400809" h="914400">
                  <a:moveTo>
                    <a:pt x="1400797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797" y="457174"/>
                  </a:lnTo>
                  <a:lnTo>
                    <a:pt x="140079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937504" y="3483609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1898"/>
                  </a:moveTo>
                  <a:lnTo>
                    <a:pt x="1410335" y="461898"/>
                  </a:lnTo>
                </a:path>
                <a:path w="1410334" h="1838325">
                  <a:moveTo>
                    <a:pt x="0" y="919098"/>
                  </a:moveTo>
                  <a:lnTo>
                    <a:pt x="1410335" y="919098"/>
                  </a:lnTo>
                </a:path>
                <a:path w="1410334" h="1838325">
                  <a:moveTo>
                    <a:pt x="0" y="1376298"/>
                  </a:moveTo>
                  <a:lnTo>
                    <a:pt x="1410335" y="1376298"/>
                  </a:lnTo>
                </a:path>
                <a:path w="1410334" h="1838325">
                  <a:moveTo>
                    <a:pt x="4699" y="0"/>
                  </a:moveTo>
                  <a:lnTo>
                    <a:pt x="4699" y="1838236"/>
                  </a:lnTo>
                </a:path>
                <a:path w="1410334" h="1838325">
                  <a:moveTo>
                    <a:pt x="1405636" y="0"/>
                  </a:moveTo>
                  <a:lnTo>
                    <a:pt x="1405636" y="1838236"/>
                  </a:lnTo>
                </a:path>
                <a:path w="1410334" h="1838325">
                  <a:moveTo>
                    <a:pt x="0" y="4825"/>
                  </a:moveTo>
                  <a:lnTo>
                    <a:pt x="1410335" y="4825"/>
                  </a:lnTo>
                </a:path>
                <a:path w="1410334" h="1838325">
                  <a:moveTo>
                    <a:pt x="0" y="1833473"/>
                  </a:moveTo>
                  <a:lnTo>
                    <a:pt x="1410335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174742" y="4123943"/>
              <a:ext cx="953135" cy="114300"/>
            </a:xfrm>
            <a:custGeom>
              <a:avLst/>
              <a:gdLst/>
              <a:ahLst/>
              <a:cxnLst/>
              <a:rect l="l" t="t" r="r" b="b"/>
              <a:pathLst>
                <a:path w="953135" h="114300">
                  <a:moveTo>
                    <a:pt x="952627" y="38099"/>
                  </a:moveTo>
                  <a:lnTo>
                    <a:pt x="838327" y="38099"/>
                  </a:lnTo>
                  <a:lnTo>
                    <a:pt x="838327" y="76199"/>
                  </a:lnTo>
                  <a:lnTo>
                    <a:pt x="952627" y="76199"/>
                  </a:lnTo>
                  <a:lnTo>
                    <a:pt x="952627" y="38099"/>
                  </a:lnTo>
                  <a:close/>
                </a:path>
                <a:path w="953135" h="114300">
                  <a:moveTo>
                    <a:pt x="800227" y="38099"/>
                  </a:moveTo>
                  <a:lnTo>
                    <a:pt x="685927" y="38099"/>
                  </a:lnTo>
                  <a:lnTo>
                    <a:pt x="685927" y="76199"/>
                  </a:lnTo>
                  <a:lnTo>
                    <a:pt x="800227" y="76199"/>
                  </a:lnTo>
                  <a:lnTo>
                    <a:pt x="800227" y="38099"/>
                  </a:lnTo>
                  <a:close/>
                </a:path>
                <a:path w="953135" h="114300">
                  <a:moveTo>
                    <a:pt x="647827" y="38099"/>
                  </a:moveTo>
                  <a:lnTo>
                    <a:pt x="533527" y="38099"/>
                  </a:lnTo>
                  <a:lnTo>
                    <a:pt x="533527" y="76199"/>
                  </a:lnTo>
                  <a:lnTo>
                    <a:pt x="647827" y="76199"/>
                  </a:lnTo>
                  <a:lnTo>
                    <a:pt x="647827" y="38099"/>
                  </a:lnTo>
                  <a:close/>
                </a:path>
                <a:path w="953135" h="114300">
                  <a:moveTo>
                    <a:pt x="495427" y="38099"/>
                  </a:moveTo>
                  <a:lnTo>
                    <a:pt x="381127" y="38099"/>
                  </a:lnTo>
                  <a:lnTo>
                    <a:pt x="381127" y="76199"/>
                  </a:lnTo>
                  <a:lnTo>
                    <a:pt x="495427" y="76199"/>
                  </a:lnTo>
                  <a:lnTo>
                    <a:pt x="495427" y="38099"/>
                  </a:lnTo>
                  <a:close/>
                </a:path>
                <a:path w="953135" h="114300">
                  <a:moveTo>
                    <a:pt x="343027" y="38099"/>
                  </a:moveTo>
                  <a:lnTo>
                    <a:pt x="228727" y="38099"/>
                  </a:lnTo>
                  <a:lnTo>
                    <a:pt x="228727" y="76199"/>
                  </a:lnTo>
                  <a:lnTo>
                    <a:pt x="343027" y="76199"/>
                  </a:lnTo>
                  <a:lnTo>
                    <a:pt x="343027" y="38099"/>
                  </a:lnTo>
                  <a:close/>
                </a:path>
                <a:path w="953135" h="114300">
                  <a:moveTo>
                    <a:pt x="114300" y="0"/>
                  </a:moveTo>
                  <a:lnTo>
                    <a:pt x="0" y="57149"/>
                  </a:lnTo>
                  <a:lnTo>
                    <a:pt x="114300" y="114299"/>
                  </a:lnTo>
                  <a:lnTo>
                    <a:pt x="114300" y="76199"/>
                  </a:lnTo>
                  <a:lnTo>
                    <a:pt x="95250" y="76199"/>
                  </a:lnTo>
                  <a:lnTo>
                    <a:pt x="95250" y="38099"/>
                  </a:lnTo>
                  <a:lnTo>
                    <a:pt x="114300" y="38099"/>
                  </a:lnTo>
                  <a:lnTo>
                    <a:pt x="114300" y="0"/>
                  </a:lnTo>
                  <a:close/>
                </a:path>
                <a:path w="953135" h="114300">
                  <a:moveTo>
                    <a:pt x="114300" y="38099"/>
                  </a:moveTo>
                  <a:lnTo>
                    <a:pt x="95250" y="38099"/>
                  </a:lnTo>
                  <a:lnTo>
                    <a:pt x="95250" y="76199"/>
                  </a:lnTo>
                  <a:lnTo>
                    <a:pt x="114300" y="76199"/>
                  </a:lnTo>
                  <a:lnTo>
                    <a:pt x="114300" y="38099"/>
                  </a:lnTo>
                  <a:close/>
                </a:path>
                <a:path w="953135" h="114300">
                  <a:moveTo>
                    <a:pt x="190627" y="38099"/>
                  </a:moveTo>
                  <a:lnTo>
                    <a:pt x="114300" y="38099"/>
                  </a:lnTo>
                  <a:lnTo>
                    <a:pt x="114300" y="76199"/>
                  </a:lnTo>
                  <a:lnTo>
                    <a:pt x="190627" y="76199"/>
                  </a:lnTo>
                  <a:lnTo>
                    <a:pt x="190627" y="3809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739787" y="3870748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411254" y="5164647"/>
            <a:ext cx="168416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2389"/>
              </a:lnSpc>
            </a:pPr>
            <a:r>
              <a:rPr sz="2000" spc="-6" dirty="0">
                <a:latin typeface="Trebuchet MS"/>
                <a:cs typeface="Trebuchet MS"/>
              </a:rPr>
              <a:t>many</a:t>
            </a:r>
            <a:r>
              <a:rPr sz="2000" spc="-7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19916" y="5506171"/>
            <a:ext cx="730956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2322"/>
              </a:lnSpc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64662" y="6500368"/>
            <a:ext cx="153811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43</a:t>
            </a:r>
            <a:endParaRPr sz="944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3899" y="6561955"/>
            <a:ext cx="6021917" cy="208683"/>
          </a:xfrm>
          <a:prstGeom prst="rect">
            <a:avLst/>
          </a:prstGeom>
        </p:spPr>
        <p:txBody>
          <a:bodyPr vert="horz" wrap="square" lIns="0" tIns="3528" rIns="0" bIns="0" rtlCol="0">
            <a:spAutoFit/>
          </a:bodyPr>
          <a:lstStyle/>
          <a:p>
            <a:pPr marL="14111">
              <a:spcBef>
                <a:spcPts val="28"/>
              </a:spcBef>
            </a:pP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*When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implemented</a:t>
            </a:r>
            <a:r>
              <a:rPr sz="1333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this</a:t>
            </a:r>
            <a:r>
              <a:rPr sz="1333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feature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can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be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enabled</a:t>
            </a:r>
            <a:r>
              <a:rPr sz="1333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with</a:t>
            </a:r>
            <a:r>
              <a:rPr sz="1333" i="1" spc="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cudaMemAdvise</a:t>
            </a:r>
            <a:r>
              <a:rPr sz="1333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policies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72219" y="3510704"/>
            <a:ext cx="12798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553" y="683235"/>
            <a:ext cx="7570611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33" dirty="0"/>
              <a:t> </a:t>
            </a:r>
            <a:r>
              <a:rPr dirty="0"/>
              <a:t>MEMORY</a:t>
            </a:r>
            <a:r>
              <a:rPr spc="-11" dirty="0"/>
              <a:t> </a:t>
            </a:r>
            <a:r>
              <a:rPr spc="-6" dirty="0"/>
              <a:t>ON</a:t>
            </a:r>
            <a:r>
              <a:rPr spc="-28" dirty="0"/>
              <a:t> </a:t>
            </a:r>
            <a:r>
              <a:rPr dirty="0"/>
              <a:t>VOLTA+P9</a:t>
            </a:r>
          </a:p>
          <a:p>
            <a:pPr marL="50799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New </a:t>
            </a:r>
            <a:r>
              <a:rPr sz="2667" b="0" dirty="0">
                <a:solidFill>
                  <a:srgbClr val="76B800"/>
                </a:solidFill>
              </a:rPr>
              <a:t>Feature: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Hardware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Coherency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with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NVLINK2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7264399" cy="1438428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CPU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can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directly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access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and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i="1" dirty="0">
                <a:latin typeface="Trebuchet MS"/>
                <a:cs typeface="Trebuchet MS"/>
              </a:rPr>
              <a:t>cache</a:t>
            </a:r>
            <a:r>
              <a:rPr sz="2222" i="1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memory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i="1" dirty="0">
                <a:latin typeface="Trebuchet MS"/>
                <a:cs typeface="Trebuchet MS"/>
              </a:rPr>
              <a:t>Native</a:t>
            </a:r>
            <a:r>
              <a:rPr sz="2222" i="1" spc="-50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atomics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support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for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all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accessible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memory</a:t>
            </a:r>
            <a:endParaRPr sz="2222">
              <a:latin typeface="Trebuchet MS"/>
              <a:cs typeface="Trebuchet MS"/>
            </a:endParaRPr>
          </a:p>
          <a:p>
            <a:pPr marL="1632639">
              <a:spcBef>
                <a:spcPts val="2194"/>
              </a:spcBef>
              <a:tabLst>
                <a:tab pos="4099237" algn="l"/>
                <a:tab pos="6131922" algn="l"/>
              </a:tabLst>
            </a:pPr>
            <a:r>
              <a:rPr sz="1556" dirty="0">
                <a:latin typeface="Arial"/>
                <a:cs typeface="Arial"/>
              </a:rPr>
              <a:t>V100’s</a:t>
            </a:r>
            <a:r>
              <a:rPr sz="1556" spc="-6" dirty="0">
                <a:latin typeface="Arial"/>
                <a:cs typeface="Arial"/>
              </a:rPr>
              <a:t> page</a:t>
            </a:r>
            <a:r>
              <a:rPr sz="1556" spc="-28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	</a:t>
            </a:r>
            <a:r>
              <a:rPr sz="1556" dirty="0">
                <a:latin typeface="Arial"/>
                <a:cs typeface="Arial"/>
              </a:rPr>
              <a:t>GPU</a:t>
            </a:r>
            <a:r>
              <a:rPr sz="1556" spc="-1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	system</a:t>
            </a:r>
            <a:r>
              <a:rPr sz="1556" spc="-78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96089" y="3865385"/>
            <a:ext cx="1577622" cy="2053167"/>
            <a:chOff x="2066480" y="3478847"/>
            <a:chExt cx="1419860" cy="1847850"/>
          </a:xfrm>
        </p:grpSpPr>
        <p:sp>
          <p:nvSpPr>
            <p:cNvPr id="5" name="object 5"/>
            <p:cNvSpPr/>
            <p:nvPr/>
          </p:nvSpPr>
          <p:spPr>
            <a:xfrm>
              <a:off x="2076068" y="4859908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2071242" y="3483609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5" h="1838325">
                  <a:moveTo>
                    <a:pt x="0" y="1376298"/>
                  </a:moveTo>
                  <a:lnTo>
                    <a:pt x="1410334" y="1376298"/>
                  </a:lnTo>
                </a:path>
                <a:path w="1410335" h="1838325">
                  <a:moveTo>
                    <a:pt x="0" y="919098"/>
                  </a:moveTo>
                  <a:lnTo>
                    <a:pt x="1410334" y="919098"/>
                  </a:lnTo>
                </a:path>
                <a:path w="1410335" h="1838325">
                  <a:moveTo>
                    <a:pt x="4825" y="0"/>
                  </a:moveTo>
                  <a:lnTo>
                    <a:pt x="4825" y="1838236"/>
                  </a:lnTo>
                </a:path>
                <a:path w="1410335" h="1838325">
                  <a:moveTo>
                    <a:pt x="1405635" y="0"/>
                  </a:moveTo>
                  <a:lnTo>
                    <a:pt x="1405635" y="1838236"/>
                  </a:lnTo>
                </a:path>
                <a:path w="1410335" h="1838325">
                  <a:moveTo>
                    <a:pt x="0" y="4825"/>
                  </a:moveTo>
                  <a:lnTo>
                    <a:pt x="1410334" y="4825"/>
                  </a:lnTo>
                </a:path>
                <a:path w="1410335" h="1838325">
                  <a:moveTo>
                    <a:pt x="0" y="1833473"/>
                  </a:moveTo>
                  <a:lnTo>
                    <a:pt x="1410334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06743" y="4383899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6743" y="5399899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38014" y="3865385"/>
            <a:ext cx="5874456" cy="2053167"/>
            <a:chOff x="3994213" y="3478847"/>
            <a:chExt cx="5287010" cy="1847850"/>
          </a:xfrm>
        </p:grpSpPr>
        <p:sp>
          <p:nvSpPr>
            <p:cNvPr id="10" name="object 10"/>
            <p:cNvSpPr/>
            <p:nvPr/>
          </p:nvSpPr>
          <p:spPr>
            <a:xfrm>
              <a:off x="4003802" y="3945534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1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998976" y="3483609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1898"/>
                  </a:moveTo>
                  <a:lnTo>
                    <a:pt x="1410462" y="461898"/>
                  </a:lnTo>
                </a:path>
                <a:path w="1410970" h="1838325">
                  <a:moveTo>
                    <a:pt x="0" y="919098"/>
                  </a:moveTo>
                  <a:lnTo>
                    <a:pt x="1410462" y="919098"/>
                  </a:lnTo>
                </a:path>
                <a:path w="1410970" h="1838325">
                  <a:moveTo>
                    <a:pt x="0" y="1376298"/>
                  </a:moveTo>
                  <a:lnTo>
                    <a:pt x="1410462" y="1376298"/>
                  </a:lnTo>
                </a:path>
                <a:path w="1410970" h="1838325">
                  <a:moveTo>
                    <a:pt x="4825" y="0"/>
                  </a:moveTo>
                  <a:lnTo>
                    <a:pt x="4825" y="1838236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236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73"/>
                  </a:moveTo>
                  <a:lnTo>
                    <a:pt x="1410462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2202" y="3488334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937504" y="3483609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1898"/>
                  </a:moveTo>
                  <a:lnTo>
                    <a:pt x="1410335" y="461898"/>
                  </a:lnTo>
                </a:path>
                <a:path w="1410334" h="1838325">
                  <a:moveTo>
                    <a:pt x="0" y="919098"/>
                  </a:moveTo>
                  <a:lnTo>
                    <a:pt x="1410335" y="919098"/>
                  </a:lnTo>
                </a:path>
                <a:path w="1410334" h="1838325">
                  <a:moveTo>
                    <a:pt x="0" y="1376298"/>
                  </a:moveTo>
                  <a:lnTo>
                    <a:pt x="1410335" y="1376298"/>
                  </a:lnTo>
                </a:path>
                <a:path w="1410334" h="1838325">
                  <a:moveTo>
                    <a:pt x="4699" y="0"/>
                  </a:moveTo>
                  <a:lnTo>
                    <a:pt x="4699" y="1838236"/>
                  </a:lnTo>
                </a:path>
                <a:path w="1410334" h="1838325">
                  <a:moveTo>
                    <a:pt x="1405636" y="0"/>
                  </a:moveTo>
                  <a:lnTo>
                    <a:pt x="1405636" y="1838236"/>
                  </a:lnTo>
                </a:path>
                <a:path w="1410334" h="1838325">
                  <a:moveTo>
                    <a:pt x="0" y="4825"/>
                  </a:moveTo>
                  <a:lnTo>
                    <a:pt x="1410335" y="4825"/>
                  </a:lnTo>
                </a:path>
                <a:path w="1410334" h="1838325">
                  <a:moveTo>
                    <a:pt x="0" y="1833473"/>
                  </a:moveTo>
                  <a:lnTo>
                    <a:pt x="1410335" y="18334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870571" y="3945534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865872" y="3483609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919098"/>
                  </a:moveTo>
                  <a:lnTo>
                    <a:pt x="1410334" y="919098"/>
                  </a:lnTo>
                </a:path>
                <a:path w="1410334" h="1838325">
                  <a:moveTo>
                    <a:pt x="4699" y="0"/>
                  </a:moveTo>
                  <a:lnTo>
                    <a:pt x="4699" y="1838236"/>
                  </a:lnTo>
                </a:path>
                <a:path w="1410334" h="1838325">
                  <a:moveTo>
                    <a:pt x="1405635" y="0"/>
                  </a:moveTo>
                  <a:lnTo>
                    <a:pt x="1405635" y="1838236"/>
                  </a:lnTo>
                </a:path>
                <a:path w="1410334" h="1838325">
                  <a:moveTo>
                    <a:pt x="0" y="4825"/>
                  </a:moveTo>
                  <a:lnTo>
                    <a:pt x="1410334" y="482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45078" y="4383899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45078" y="5399899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772073" y="4625905"/>
            <a:ext cx="9117189" cy="1236839"/>
            <a:chOff x="1594866" y="4163314"/>
            <a:chExt cx="8205470" cy="1113155"/>
          </a:xfrm>
        </p:grpSpPr>
        <p:sp>
          <p:nvSpPr>
            <p:cNvPr id="19" name="object 19"/>
            <p:cNvSpPr/>
            <p:nvPr/>
          </p:nvSpPr>
          <p:spPr>
            <a:xfrm>
              <a:off x="1594866" y="4163313"/>
              <a:ext cx="6412865" cy="1113155"/>
            </a:xfrm>
            <a:custGeom>
              <a:avLst/>
              <a:gdLst/>
              <a:ahLst/>
              <a:cxnLst/>
              <a:rect l="l" t="t" r="r" b="b"/>
              <a:pathLst>
                <a:path w="6412865" h="1113154">
                  <a:moveTo>
                    <a:pt x="735965" y="881888"/>
                  </a:moveTo>
                  <a:lnTo>
                    <a:pt x="697865" y="862838"/>
                  </a:lnTo>
                  <a:lnTo>
                    <a:pt x="621665" y="824738"/>
                  </a:lnTo>
                  <a:lnTo>
                    <a:pt x="621665" y="862838"/>
                  </a:lnTo>
                  <a:lnTo>
                    <a:pt x="0" y="862838"/>
                  </a:lnTo>
                  <a:lnTo>
                    <a:pt x="0" y="900938"/>
                  </a:lnTo>
                  <a:lnTo>
                    <a:pt x="621665" y="900938"/>
                  </a:lnTo>
                  <a:lnTo>
                    <a:pt x="621665" y="908558"/>
                  </a:lnTo>
                  <a:lnTo>
                    <a:pt x="621665" y="939038"/>
                  </a:lnTo>
                  <a:lnTo>
                    <a:pt x="621665" y="946658"/>
                  </a:lnTo>
                  <a:lnTo>
                    <a:pt x="0" y="946658"/>
                  </a:lnTo>
                  <a:lnTo>
                    <a:pt x="0" y="984758"/>
                  </a:lnTo>
                  <a:lnTo>
                    <a:pt x="621665" y="984758"/>
                  </a:lnTo>
                  <a:lnTo>
                    <a:pt x="621665" y="998474"/>
                  </a:lnTo>
                  <a:lnTo>
                    <a:pt x="621665" y="1022858"/>
                  </a:lnTo>
                  <a:lnTo>
                    <a:pt x="621665" y="1036574"/>
                  </a:lnTo>
                  <a:lnTo>
                    <a:pt x="0" y="1036574"/>
                  </a:lnTo>
                  <a:lnTo>
                    <a:pt x="0" y="1074674"/>
                  </a:lnTo>
                  <a:lnTo>
                    <a:pt x="621665" y="1074674"/>
                  </a:lnTo>
                  <a:lnTo>
                    <a:pt x="621665" y="1112774"/>
                  </a:lnTo>
                  <a:lnTo>
                    <a:pt x="697865" y="1074674"/>
                  </a:lnTo>
                  <a:lnTo>
                    <a:pt x="735965" y="1055624"/>
                  </a:lnTo>
                  <a:lnTo>
                    <a:pt x="697865" y="1036574"/>
                  </a:lnTo>
                  <a:lnTo>
                    <a:pt x="646049" y="1010666"/>
                  </a:lnTo>
                  <a:lnTo>
                    <a:pt x="697865" y="984758"/>
                  </a:lnTo>
                  <a:lnTo>
                    <a:pt x="735965" y="965708"/>
                  </a:lnTo>
                  <a:lnTo>
                    <a:pt x="697865" y="946658"/>
                  </a:lnTo>
                  <a:lnTo>
                    <a:pt x="652145" y="923798"/>
                  </a:lnTo>
                  <a:lnTo>
                    <a:pt x="697865" y="900938"/>
                  </a:lnTo>
                  <a:lnTo>
                    <a:pt x="735965" y="881888"/>
                  </a:lnTo>
                  <a:close/>
                </a:path>
                <a:path w="6412865" h="1113154">
                  <a:moveTo>
                    <a:pt x="2612263" y="34544"/>
                  </a:moveTo>
                  <a:lnTo>
                    <a:pt x="2491486" y="76581"/>
                  </a:lnTo>
                  <a:lnTo>
                    <a:pt x="2518816" y="103212"/>
                  </a:lnTo>
                  <a:lnTo>
                    <a:pt x="1691627" y="953109"/>
                  </a:lnTo>
                  <a:lnTo>
                    <a:pt x="1718945" y="979678"/>
                  </a:lnTo>
                  <a:lnTo>
                    <a:pt x="2546108" y="129768"/>
                  </a:lnTo>
                  <a:lnTo>
                    <a:pt x="2573401" y="156337"/>
                  </a:lnTo>
                  <a:lnTo>
                    <a:pt x="2594711" y="89535"/>
                  </a:lnTo>
                  <a:lnTo>
                    <a:pt x="2612263" y="34544"/>
                  </a:lnTo>
                  <a:close/>
                </a:path>
                <a:path w="6412865" h="1113154">
                  <a:moveTo>
                    <a:pt x="6412865" y="947966"/>
                  </a:moveTo>
                  <a:lnTo>
                    <a:pt x="3694290" y="36029"/>
                  </a:lnTo>
                  <a:lnTo>
                    <a:pt x="3696309" y="29972"/>
                  </a:lnTo>
                  <a:lnTo>
                    <a:pt x="3706368" y="0"/>
                  </a:lnTo>
                  <a:lnTo>
                    <a:pt x="3579876" y="17780"/>
                  </a:lnTo>
                  <a:lnTo>
                    <a:pt x="3670046" y="108331"/>
                  </a:lnTo>
                  <a:lnTo>
                    <a:pt x="3682149" y="72237"/>
                  </a:lnTo>
                  <a:lnTo>
                    <a:pt x="6400800" y="984084"/>
                  </a:lnTo>
                  <a:lnTo>
                    <a:pt x="6412865" y="947966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9053322" y="5044440"/>
              <a:ext cx="746760" cy="114300"/>
            </a:xfrm>
            <a:custGeom>
              <a:avLst/>
              <a:gdLst/>
              <a:ahLst/>
              <a:cxnLst/>
              <a:rect l="l" t="t" r="r" b="b"/>
              <a:pathLst>
                <a:path w="746759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746759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746759" h="114300">
                  <a:moveTo>
                    <a:pt x="746632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746632" y="76200"/>
                  </a:lnTo>
                  <a:lnTo>
                    <a:pt x="746632" y="3810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58426" y="4609254"/>
            <a:ext cx="762000" cy="324875"/>
          </a:xfrm>
          <a:prstGeom prst="rect">
            <a:avLst/>
          </a:prstGeom>
          <a:ln w="6095">
            <a:solidFill>
              <a:srgbClr val="505050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04421">
              <a:spcBef>
                <a:spcPts val="133"/>
              </a:spcBef>
            </a:pPr>
            <a:r>
              <a:rPr sz="2000" spc="-6" dirty="0">
                <a:latin typeface="Trebuchet MS"/>
                <a:cs typeface="Trebuchet MS"/>
              </a:rPr>
              <a:t>V100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131</a:t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10888132" y="4609254"/>
            <a:ext cx="482600" cy="324875"/>
          </a:xfrm>
          <a:prstGeom prst="rect">
            <a:avLst/>
          </a:prstGeom>
          <a:ln w="6096">
            <a:solidFill>
              <a:srgbClr val="505050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04421">
              <a:spcBef>
                <a:spcPts val="133"/>
              </a:spcBef>
            </a:pPr>
            <a:r>
              <a:rPr sz="2000" dirty="0">
                <a:latin typeface="Trebuchet MS"/>
                <a:cs typeface="Trebuchet MS"/>
              </a:rPr>
              <a:t>P9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85155" y="3508729"/>
            <a:ext cx="13899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P9’s</a:t>
            </a:r>
            <a:r>
              <a:rPr sz="1556" spc="-50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56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33" dirty="0"/>
              <a:t> </a:t>
            </a:r>
            <a:r>
              <a:rPr dirty="0"/>
              <a:t>MEMORY</a:t>
            </a:r>
            <a:r>
              <a:rPr spc="-11" dirty="0"/>
              <a:t> </a:t>
            </a:r>
            <a:r>
              <a:rPr spc="-6" dirty="0"/>
              <a:t>ON</a:t>
            </a:r>
            <a:r>
              <a:rPr spc="-28" dirty="0"/>
              <a:t> </a:t>
            </a:r>
            <a:r>
              <a:rPr dirty="0"/>
              <a:t>VOLTA+P9</a:t>
            </a:r>
          </a:p>
          <a:p>
            <a:pPr marL="2117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New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Feature:</a:t>
            </a:r>
            <a:r>
              <a:rPr sz="2667" b="0" spc="-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ATS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support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9687983" cy="946883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dirty="0">
                <a:latin typeface="Trebuchet MS"/>
                <a:cs typeface="Trebuchet MS"/>
              </a:rPr>
              <a:t>ATS: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address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translation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service;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CPU and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can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share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</a:t>
            </a:r>
            <a:r>
              <a:rPr sz="2222" spc="22" dirty="0">
                <a:latin typeface="Trebuchet MS"/>
                <a:cs typeface="Trebuchet MS"/>
              </a:rPr>
              <a:t> </a:t>
            </a:r>
            <a:r>
              <a:rPr sz="2222" i="1" dirty="0">
                <a:latin typeface="Trebuchet MS"/>
                <a:cs typeface="Trebuchet MS"/>
              </a:rPr>
              <a:t>single</a:t>
            </a:r>
            <a:r>
              <a:rPr sz="2222" i="1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page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table</a:t>
            </a:r>
            <a:endParaRPr sz="2222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78">
              <a:latin typeface="Trebuchet MS"/>
              <a:cs typeface="Trebuchet MS"/>
            </a:endParaRPr>
          </a:p>
          <a:p>
            <a:pPr marL="3716828">
              <a:tabLst>
                <a:tab pos="5866636" algn="l"/>
              </a:tabLst>
            </a:pPr>
            <a:r>
              <a:rPr sz="1556" dirty="0">
                <a:latin typeface="Arial"/>
                <a:cs typeface="Arial"/>
              </a:rPr>
              <a:t>GPU</a:t>
            </a:r>
            <a:r>
              <a:rPr sz="1556" spc="-1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	CPU</a:t>
            </a:r>
            <a:r>
              <a:rPr sz="1556" spc="-44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90638" y="6086249"/>
            <a:ext cx="6211006" cy="529167"/>
            <a:chOff x="2691574" y="5477624"/>
            <a:chExt cx="5589905" cy="476250"/>
          </a:xfrm>
        </p:grpSpPr>
        <p:sp>
          <p:nvSpPr>
            <p:cNvPr id="5" name="object 5"/>
            <p:cNvSpPr/>
            <p:nvPr/>
          </p:nvSpPr>
          <p:spPr>
            <a:xfrm>
              <a:off x="4093717" y="5487149"/>
              <a:ext cx="1393190" cy="457200"/>
            </a:xfrm>
            <a:custGeom>
              <a:avLst/>
              <a:gdLst/>
              <a:ahLst/>
              <a:cxnLst/>
              <a:rect l="l" t="t" r="r" b="b"/>
              <a:pathLst>
                <a:path w="1393189" h="457200">
                  <a:moveTo>
                    <a:pt x="1392682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392682" y="457174"/>
                  </a:lnTo>
                  <a:lnTo>
                    <a:pt x="139268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4093717" y="5482386"/>
              <a:ext cx="1393190" cy="466725"/>
            </a:xfrm>
            <a:custGeom>
              <a:avLst/>
              <a:gdLst/>
              <a:ahLst/>
              <a:cxnLst/>
              <a:rect l="l" t="t" r="r" b="b"/>
              <a:pathLst>
                <a:path w="1393189" h="466725">
                  <a:moveTo>
                    <a:pt x="0" y="0"/>
                  </a:moveTo>
                  <a:lnTo>
                    <a:pt x="0" y="466699"/>
                  </a:lnTo>
                </a:path>
                <a:path w="1393189" h="466725">
                  <a:moveTo>
                    <a:pt x="1392682" y="0"/>
                  </a:moveTo>
                  <a:lnTo>
                    <a:pt x="1392682" y="4666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6879082" y="5487149"/>
              <a:ext cx="1393190" cy="457200"/>
            </a:xfrm>
            <a:custGeom>
              <a:avLst/>
              <a:gdLst/>
              <a:ahLst/>
              <a:cxnLst/>
              <a:rect l="l" t="t" r="r" b="b"/>
              <a:pathLst>
                <a:path w="1393190" h="457200">
                  <a:moveTo>
                    <a:pt x="1392681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392681" y="457174"/>
                  </a:lnTo>
                  <a:lnTo>
                    <a:pt x="139268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96336" y="5482386"/>
              <a:ext cx="5580380" cy="466725"/>
            </a:xfrm>
            <a:custGeom>
              <a:avLst/>
              <a:gdLst/>
              <a:ahLst/>
              <a:cxnLst/>
              <a:rect l="l" t="t" r="r" b="b"/>
              <a:pathLst>
                <a:path w="5580380" h="466725">
                  <a:moveTo>
                    <a:pt x="4182744" y="0"/>
                  </a:moveTo>
                  <a:lnTo>
                    <a:pt x="4182744" y="466699"/>
                  </a:lnTo>
                </a:path>
                <a:path w="5580380" h="466725">
                  <a:moveTo>
                    <a:pt x="5575299" y="0"/>
                  </a:moveTo>
                  <a:lnTo>
                    <a:pt x="5575299" y="466699"/>
                  </a:lnTo>
                </a:path>
                <a:path w="5580380" h="466725">
                  <a:moveTo>
                    <a:pt x="4825" y="0"/>
                  </a:moveTo>
                  <a:lnTo>
                    <a:pt x="4825" y="466699"/>
                  </a:lnTo>
                </a:path>
                <a:path w="5580380" h="466725">
                  <a:moveTo>
                    <a:pt x="0" y="4762"/>
                  </a:moveTo>
                  <a:lnTo>
                    <a:pt x="5580126" y="4762"/>
                  </a:lnTo>
                </a:path>
                <a:path w="5580380" h="466725">
                  <a:moveTo>
                    <a:pt x="0" y="461937"/>
                  </a:moveTo>
                  <a:lnTo>
                    <a:pt x="5580126" y="46193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0357" y="6179086"/>
            <a:ext cx="702733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age1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65770" y="6179086"/>
            <a:ext cx="702733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p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age2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30074" y="3367193"/>
            <a:ext cx="6881989" cy="2972506"/>
            <a:chOff x="2187067" y="3030473"/>
            <a:chExt cx="6193790" cy="2675255"/>
          </a:xfrm>
        </p:grpSpPr>
        <p:sp>
          <p:nvSpPr>
            <p:cNvPr id="12" name="object 12"/>
            <p:cNvSpPr/>
            <p:nvPr/>
          </p:nvSpPr>
          <p:spPr>
            <a:xfrm>
              <a:off x="3659505" y="3492398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1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654679" y="3030473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5" y="0"/>
                  </a:moveTo>
                  <a:lnTo>
                    <a:pt x="4825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187067" y="4455794"/>
              <a:ext cx="2070735" cy="1250315"/>
            </a:xfrm>
            <a:custGeom>
              <a:avLst/>
              <a:gdLst/>
              <a:ahLst/>
              <a:cxnLst/>
              <a:rect l="l" t="t" r="r" b="b"/>
              <a:pathLst>
                <a:path w="2070735" h="1250314">
                  <a:moveTo>
                    <a:pt x="1962827" y="1207515"/>
                  </a:moveTo>
                  <a:lnTo>
                    <a:pt x="1943227" y="1240205"/>
                  </a:lnTo>
                  <a:lnTo>
                    <a:pt x="2070734" y="1249870"/>
                  </a:lnTo>
                  <a:lnTo>
                    <a:pt x="2049960" y="1217294"/>
                  </a:lnTo>
                  <a:lnTo>
                    <a:pt x="1979168" y="1217294"/>
                  </a:lnTo>
                  <a:lnTo>
                    <a:pt x="1962827" y="1207515"/>
                  </a:lnTo>
                  <a:close/>
                </a:path>
                <a:path w="2070735" h="1250314">
                  <a:moveTo>
                    <a:pt x="1982417" y="1174843"/>
                  </a:moveTo>
                  <a:lnTo>
                    <a:pt x="1962827" y="1207515"/>
                  </a:lnTo>
                  <a:lnTo>
                    <a:pt x="1979168" y="1217294"/>
                  </a:lnTo>
                  <a:lnTo>
                    <a:pt x="1998725" y="1184605"/>
                  </a:lnTo>
                  <a:lnTo>
                    <a:pt x="1982417" y="1174843"/>
                  </a:lnTo>
                  <a:close/>
                </a:path>
                <a:path w="2070735" h="1250314">
                  <a:moveTo>
                    <a:pt x="2002028" y="1142136"/>
                  </a:moveTo>
                  <a:lnTo>
                    <a:pt x="1982417" y="1174843"/>
                  </a:lnTo>
                  <a:lnTo>
                    <a:pt x="1998725" y="1184605"/>
                  </a:lnTo>
                  <a:lnTo>
                    <a:pt x="1979168" y="1217294"/>
                  </a:lnTo>
                  <a:lnTo>
                    <a:pt x="2049960" y="1217294"/>
                  </a:lnTo>
                  <a:lnTo>
                    <a:pt x="2002028" y="1142136"/>
                  </a:lnTo>
                  <a:close/>
                </a:path>
                <a:path w="2070735" h="1250314">
                  <a:moveTo>
                    <a:pt x="19557" y="0"/>
                  </a:moveTo>
                  <a:lnTo>
                    <a:pt x="0" y="32765"/>
                  </a:lnTo>
                  <a:lnTo>
                    <a:pt x="1962827" y="1207515"/>
                  </a:lnTo>
                  <a:lnTo>
                    <a:pt x="1982417" y="1174843"/>
                  </a:lnTo>
                  <a:lnTo>
                    <a:pt x="19557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902837" y="3772661"/>
              <a:ext cx="4478020" cy="1899285"/>
            </a:xfrm>
            <a:custGeom>
              <a:avLst/>
              <a:gdLst/>
              <a:ahLst/>
              <a:cxnLst/>
              <a:rect l="l" t="t" r="r" b="b"/>
              <a:pathLst>
                <a:path w="4478020" h="1899285">
                  <a:moveTo>
                    <a:pt x="450088" y="1824723"/>
                  </a:moveTo>
                  <a:lnTo>
                    <a:pt x="74409" y="107581"/>
                  </a:lnTo>
                  <a:lnTo>
                    <a:pt x="111633" y="99441"/>
                  </a:lnTo>
                  <a:lnTo>
                    <a:pt x="103225" y="89027"/>
                  </a:lnTo>
                  <a:lnTo>
                    <a:pt x="31369" y="0"/>
                  </a:lnTo>
                  <a:lnTo>
                    <a:pt x="0" y="123825"/>
                  </a:lnTo>
                  <a:lnTo>
                    <a:pt x="37198" y="115709"/>
                  </a:lnTo>
                  <a:lnTo>
                    <a:pt x="412750" y="1832864"/>
                  </a:lnTo>
                  <a:lnTo>
                    <a:pt x="450088" y="1824723"/>
                  </a:lnTo>
                  <a:close/>
                </a:path>
                <a:path w="4478020" h="1899285">
                  <a:moveTo>
                    <a:pt x="4477639" y="704215"/>
                  </a:moveTo>
                  <a:lnTo>
                    <a:pt x="4440809" y="694817"/>
                  </a:lnTo>
                  <a:lnTo>
                    <a:pt x="4164939" y="1783219"/>
                  </a:lnTo>
                  <a:lnTo>
                    <a:pt x="4128008" y="1773847"/>
                  </a:lnTo>
                  <a:lnTo>
                    <a:pt x="4155313" y="1898688"/>
                  </a:lnTo>
                  <a:lnTo>
                    <a:pt x="4230890" y="1811032"/>
                  </a:lnTo>
                  <a:lnTo>
                    <a:pt x="4238752" y="1801926"/>
                  </a:lnTo>
                  <a:lnTo>
                    <a:pt x="4201896" y="1792592"/>
                  </a:lnTo>
                  <a:lnTo>
                    <a:pt x="4477639" y="704215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598032" y="3035325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1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593207" y="3030473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2025"/>
                  </a:moveTo>
                  <a:lnTo>
                    <a:pt x="1410335" y="462025"/>
                  </a:lnTo>
                </a:path>
                <a:path w="1410334" h="1838325">
                  <a:moveTo>
                    <a:pt x="0" y="919099"/>
                  </a:moveTo>
                  <a:lnTo>
                    <a:pt x="1410335" y="919099"/>
                  </a:lnTo>
                </a:path>
                <a:path w="1410334" h="1838325">
                  <a:moveTo>
                    <a:pt x="0" y="1376299"/>
                  </a:moveTo>
                  <a:lnTo>
                    <a:pt x="1410335" y="1376299"/>
                  </a:lnTo>
                </a:path>
                <a:path w="1410334" h="1838325">
                  <a:moveTo>
                    <a:pt x="4825" y="0"/>
                  </a:moveTo>
                  <a:lnTo>
                    <a:pt x="4825" y="1838198"/>
                  </a:lnTo>
                </a:path>
                <a:path w="1410334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334" h="1838325">
                  <a:moveTo>
                    <a:pt x="0" y="4825"/>
                  </a:moveTo>
                  <a:lnTo>
                    <a:pt x="1410335" y="4825"/>
                  </a:lnTo>
                </a:path>
                <a:path w="1410334" h="1838325">
                  <a:moveTo>
                    <a:pt x="0" y="1833499"/>
                  </a:moveTo>
                  <a:lnTo>
                    <a:pt x="1410335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631051" y="3344417"/>
              <a:ext cx="521970" cy="2261870"/>
            </a:xfrm>
            <a:custGeom>
              <a:avLst/>
              <a:gdLst/>
              <a:ahLst/>
              <a:cxnLst/>
              <a:rect l="l" t="t" r="r" b="b"/>
              <a:pathLst>
                <a:path w="521970" h="2261870">
                  <a:moveTo>
                    <a:pt x="74612" y="107987"/>
                  </a:moveTo>
                  <a:lnTo>
                    <a:pt x="37285" y="115783"/>
                  </a:lnTo>
                  <a:lnTo>
                    <a:pt x="484631" y="2261311"/>
                  </a:lnTo>
                  <a:lnTo>
                    <a:pt x="521970" y="2253538"/>
                  </a:lnTo>
                  <a:lnTo>
                    <a:pt x="74612" y="107987"/>
                  </a:lnTo>
                  <a:close/>
                </a:path>
                <a:path w="521970" h="2261870">
                  <a:moveTo>
                    <a:pt x="32639" y="0"/>
                  </a:moveTo>
                  <a:lnTo>
                    <a:pt x="0" y="123570"/>
                  </a:lnTo>
                  <a:lnTo>
                    <a:pt x="37285" y="115783"/>
                  </a:lnTo>
                  <a:lnTo>
                    <a:pt x="33400" y="97154"/>
                  </a:lnTo>
                  <a:lnTo>
                    <a:pt x="70739" y="89407"/>
                  </a:lnTo>
                  <a:lnTo>
                    <a:pt x="103349" y="89407"/>
                  </a:lnTo>
                  <a:lnTo>
                    <a:pt x="32639" y="0"/>
                  </a:lnTo>
                  <a:close/>
                </a:path>
                <a:path w="521970" h="2261870">
                  <a:moveTo>
                    <a:pt x="70739" y="89407"/>
                  </a:moveTo>
                  <a:lnTo>
                    <a:pt x="33400" y="97154"/>
                  </a:lnTo>
                  <a:lnTo>
                    <a:pt x="37285" y="115783"/>
                  </a:lnTo>
                  <a:lnTo>
                    <a:pt x="74612" y="107987"/>
                  </a:lnTo>
                  <a:lnTo>
                    <a:pt x="70739" y="89407"/>
                  </a:lnTo>
                  <a:close/>
                </a:path>
                <a:path w="521970" h="2261870">
                  <a:moveTo>
                    <a:pt x="103349" y="89407"/>
                  </a:moveTo>
                  <a:lnTo>
                    <a:pt x="70739" y="89407"/>
                  </a:lnTo>
                  <a:lnTo>
                    <a:pt x="74612" y="107987"/>
                  </a:lnTo>
                  <a:lnTo>
                    <a:pt x="111887" y="100202"/>
                  </a:lnTo>
                  <a:lnTo>
                    <a:pt x="103349" y="89407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38866" y="4419601"/>
            <a:ext cx="762000" cy="324875"/>
          </a:xfrm>
          <a:prstGeom prst="rect">
            <a:avLst/>
          </a:prstGeom>
          <a:ln w="6096">
            <a:solidFill>
              <a:srgbClr val="505050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05127">
              <a:spcBef>
                <a:spcPts val="133"/>
              </a:spcBef>
            </a:pPr>
            <a:r>
              <a:rPr sz="2000" spc="-6" dirty="0">
                <a:latin typeface="Trebuchet MS"/>
                <a:cs typeface="Trebuchet MS"/>
              </a:rPr>
              <a:t>V100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132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9110132" y="4421294"/>
            <a:ext cx="482600" cy="323450"/>
          </a:xfrm>
          <a:prstGeom prst="rect">
            <a:avLst/>
          </a:prstGeom>
          <a:ln w="6096">
            <a:solidFill>
              <a:srgbClr val="505050"/>
            </a:solidFill>
          </a:ln>
        </p:spPr>
        <p:txBody>
          <a:bodyPr vert="horz" wrap="square" lIns="0" tIns="15522" rIns="0" bIns="0" rtlCol="0">
            <a:spAutoFit/>
          </a:bodyPr>
          <a:lstStyle/>
          <a:p>
            <a:pPr marL="105127">
              <a:spcBef>
                <a:spcPts val="122"/>
              </a:spcBef>
            </a:pPr>
            <a:r>
              <a:rPr sz="2000" dirty="0">
                <a:latin typeface="Trebuchet MS"/>
                <a:cs typeface="Trebuchet MS"/>
              </a:rPr>
              <a:t>P9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00181" y="5750334"/>
            <a:ext cx="13899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ATS</a:t>
            </a:r>
            <a:r>
              <a:rPr sz="1556" spc="-50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page</a:t>
            </a:r>
            <a:r>
              <a:rPr sz="1556" spc="-56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46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5745" y="697082"/>
            <a:ext cx="10454922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2" dirty="0"/>
              <a:t> </a:t>
            </a:r>
            <a:r>
              <a:rPr dirty="0"/>
              <a:t>MEMORY</a:t>
            </a:r>
            <a:r>
              <a:rPr spc="-6" dirty="0"/>
              <a:t> </a:t>
            </a:r>
            <a:r>
              <a:rPr dirty="0"/>
              <a:t>WITH</a:t>
            </a:r>
            <a:r>
              <a:rPr spc="-17" dirty="0"/>
              <a:t> </a:t>
            </a:r>
            <a:r>
              <a:rPr spc="-6" dirty="0"/>
              <a:t>SYSTEM</a:t>
            </a:r>
            <a:r>
              <a:rPr spc="-11" dirty="0"/>
              <a:t> </a:t>
            </a:r>
            <a:r>
              <a:rPr spc="-6" dirty="0"/>
              <a:t>ALLOCATOR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1866" y="2331862"/>
            <a:ext cx="8566856" cy="364954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dirty="0">
                <a:latin typeface="Trebuchet MS"/>
                <a:cs typeface="Trebuchet MS"/>
              </a:rPr>
              <a:t>System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allocator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support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allows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 </a:t>
            </a:r>
            <a:r>
              <a:rPr sz="2222" dirty="0">
                <a:latin typeface="Trebuchet MS"/>
                <a:cs typeface="Trebuchet MS"/>
              </a:rPr>
              <a:t>access </a:t>
            </a:r>
            <a:r>
              <a:rPr sz="2222" b="1" dirty="0">
                <a:latin typeface="Trebuchet MS"/>
                <a:cs typeface="Trebuchet MS"/>
              </a:rPr>
              <a:t>all</a:t>
            </a:r>
            <a:r>
              <a:rPr sz="2222" b="1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system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memory</a:t>
            </a:r>
            <a:endParaRPr sz="2222">
              <a:latin typeface="Trebuchet MS"/>
              <a:cs typeface="Trebuchet MS"/>
            </a:endParaRPr>
          </a:p>
          <a:p>
            <a:pPr marL="1029395">
              <a:spcBef>
                <a:spcPts val="1733"/>
              </a:spcBef>
            </a:pPr>
            <a:r>
              <a:rPr sz="2222" dirty="0">
                <a:latin typeface="Trebuchet MS"/>
                <a:cs typeface="Trebuchet MS"/>
              </a:rPr>
              <a:t>malloc,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stack,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global,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file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system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28"/>
              </a:spcBef>
            </a:pPr>
            <a:r>
              <a:rPr sz="2222" b="1" dirty="0">
                <a:latin typeface="Trebuchet MS"/>
                <a:cs typeface="Trebuchet MS"/>
              </a:rPr>
              <a:t>P9:</a:t>
            </a:r>
            <a:r>
              <a:rPr sz="2222" b="1" spc="-17" dirty="0">
                <a:latin typeface="Trebuchet MS"/>
                <a:cs typeface="Trebuchet MS"/>
              </a:rPr>
              <a:t> </a:t>
            </a:r>
            <a:r>
              <a:rPr sz="2222" b="1" spc="-6" dirty="0">
                <a:latin typeface="Trebuchet MS"/>
                <a:cs typeface="Trebuchet MS"/>
              </a:rPr>
              <a:t>Address</a:t>
            </a:r>
            <a:r>
              <a:rPr sz="2222" b="1" spc="-22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Translation</a:t>
            </a:r>
            <a:r>
              <a:rPr sz="2222" b="1" spc="-56" dirty="0">
                <a:latin typeface="Trebuchet MS"/>
                <a:cs typeface="Trebuchet MS"/>
              </a:rPr>
              <a:t> </a:t>
            </a:r>
            <a:r>
              <a:rPr sz="2222" b="1" spc="-6" dirty="0">
                <a:latin typeface="Trebuchet MS"/>
                <a:cs typeface="Trebuchet MS"/>
              </a:rPr>
              <a:t>Service</a:t>
            </a:r>
            <a:r>
              <a:rPr sz="2222" b="1" spc="-11" dirty="0">
                <a:latin typeface="Trebuchet MS"/>
                <a:cs typeface="Trebuchet MS"/>
              </a:rPr>
              <a:t> </a:t>
            </a:r>
            <a:r>
              <a:rPr sz="2222" b="1" spc="-6" dirty="0">
                <a:latin typeface="Trebuchet MS"/>
                <a:cs typeface="Trebuchet MS"/>
              </a:rPr>
              <a:t>(ATS)</a:t>
            </a:r>
            <a:endParaRPr sz="2222">
              <a:latin typeface="Trebuchet MS"/>
              <a:cs typeface="Trebuchet MS"/>
            </a:endParaRPr>
          </a:p>
          <a:p>
            <a:pPr marL="1029395">
              <a:spcBef>
                <a:spcPts val="1739"/>
              </a:spcBef>
            </a:pPr>
            <a:r>
              <a:rPr sz="2222" spc="-6" dirty="0">
                <a:latin typeface="Trebuchet MS"/>
                <a:cs typeface="Trebuchet MS"/>
              </a:rPr>
              <a:t>Support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enabled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in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CUDA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9.2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b="1" spc="-6" dirty="0">
                <a:latin typeface="Trebuchet MS"/>
                <a:cs typeface="Trebuchet MS"/>
              </a:rPr>
              <a:t>x86:</a:t>
            </a:r>
            <a:r>
              <a:rPr sz="2222" b="1" spc="-17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Heterogeneous</a:t>
            </a:r>
            <a:r>
              <a:rPr sz="2222" b="1" spc="-56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Memory</a:t>
            </a:r>
            <a:r>
              <a:rPr sz="2222" b="1" spc="-39" dirty="0">
                <a:latin typeface="Trebuchet MS"/>
                <a:cs typeface="Trebuchet MS"/>
              </a:rPr>
              <a:t> </a:t>
            </a:r>
            <a:r>
              <a:rPr sz="2222" b="1" spc="-6" dirty="0">
                <a:latin typeface="Trebuchet MS"/>
                <a:cs typeface="Trebuchet MS"/>
              </a:rPr>
              <a:t>Management</a:t>
            </a:r>
            <a:r>
              <a:rPr sz="2222" b="1" spc="-61" dirty="0">
                <a:latin typeface="Trebuchet MS"/>
                <a:cs typeface="Trebuchet MS"/>
              </a:rPr>
              <a:t> </a:t>
            </a:r>
            <a:r>
              <a:rPr sz="2222" b="1" spc="-6" dirty="0">
                <a:latin typeface="Trebuchet MS"/>
                <a:cs typeface="Trebuchet MS"/>
              </a:rPr>
              <a:t>(HMM)</a:t>
            </a:r>
            <a:endParaRPr sz="2222">
              <a:latin typeface="Trebuchet MS"/>
              <a:cs typeface="Trebuchet MS"/>
            </a:endParaRPr>
          </a:p>
          <a:p>
            <a:pPr marL="1029395" marR="5644">
              <a:lnSpc>
                <a:spcPct val="165000"/>
              </a:lnSpc>
            </a:pPr>
            <a:r>
              <a:rPr sz="2222" spc="-6" dirty="0">
                <a:latin typeface="Trebuchet MS"/>
                <a:cs typeface="Trebuchet MS"/>
              </a:rPr>
              <a:t>Initial </a:t>
            </a:r>
            <a:r>
              <a:rPr sz="2222" dirty="0">
                <a:latin typeface="Trebuchet MS"/>
                <a:cs typeface="Trebuchet MS"/>
              </a:rPr>
              <a:t>version of </a:t>
            </a:r>
            <a:r>
              <a:rPr sz="2222" spc="-6" dirty="0">
                <a:latin typeface="Trebuchet MS"/>
                <a:cs typeface="Trebuchet MS"/>
              </a:rPr>
              <a:t>the patchset is integrated into </a:t>
            </a:r>
            <a:r>
              <a:rPr sz="2222" dirty="0">
                <a:latin typeface="Trebuchet MS"/>
                <a:cs typeface="Trebuchet MS"/>
              </a:rPr>
              <a:t>4.14 </a:t>
            </a:r>
            <a:r>
              <a:rPr sz="2222" spc="-6" dirty="0">
                <a:latin typeface="Trebuchet MS"/>
                <a:cs typeface="Trebuchet MS"/>
              </a:rPr>
              <a:t>kernel </a:t>
            </a:r>
            <a:r>
              <a:rPr sz="2222" spc="-6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NVIDIA will</a:t>
            </a:r>
            <a:r>
              <a:rPr sz="22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supporting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upcoming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versions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of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HMM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488" y="6575326"/>
            <a:ext cx="2930878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u="sng" spc="-11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Trebuchet MS"/>
                <a:cs typeface="Trebuchet MS"/>
                <a:hlinkClick r:id="rId3"/>
              </a:rPr>
              <a:t>https://lkml.org/lkml/2017/6/23/443</a:t>
            </a:r>
            <a:endParaRPr sz="133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dirty="0"/>
              <a:t>WHAT</a:t>
            </a:r>
            <a:r>
              <a:rPr spc="-11" dirty="0"/>
              <a:t> </a:t>
            </a:r>
            <a:r>
              <a:rPr spc="-6" dirty="0"/>
              <a:t>YOU </a:t>
            </a:r>
            <a:r>
              <a:rPr dirty="0"/>
              <a:t>CAN</a:t>
            </a:r>
            <a:r>
              <a:rPr spc="-11" dirty="0"/>
              <a:t> </a:t>
            </a:r>
            <a:r>
              <a:rPr dirty="0"/>
              <a:t>DO</a:t>
            </a:r>
            <a:r>
              <a:rPr spc="-11" dirty="0"/>
              <a:t> </a:t>
            </a:r>
            <a:r>
              <a:rPr dirty="0"/>
              <a:t>WITH</a:t>
            </a:r>
            <a:r>
              <a:rPr spc="-6" dirty="0"/>
              <a:t> UNIFIED</a:t>
            </a:r>
            <a:r>
              <a:rPr dirty="0"/>
              <a:t> </a:t>
            </a:r>
            <a:r>
              <a:rPr spc="-6" dirty="0"/>
              <a:t>MEMORY</a:t>
            </a:r>
          </a:p>
          <a:p>
            <a:pPr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See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it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in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action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at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the</a:t>
            </a:r>
            <a:r>
              <a:rPr sz="2667" b="0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end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of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the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talk!</a:t>
            </a:r>
            <a:endParaRPr sz="2667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2092" y="2751667"/>
            <a:ext cx="5171722" cy="76663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461" rIns="0" bIns="0" rtlCol="0">
            <a:spAutoFit/>
          </a:bodyPr>
          <a:lstStyle/>
          <a:p>
            <a:pPr marL="100893">
              <a:spcBef>
                <a:spcPts val="161"/>
              </a:spcBef>
            </a:pP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333" spc="-67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*data;</a:t>
            </a:r>
            <a:endParaRPr sz="1333">
              <a:latin typeface="Consolas"/>
              <a:cs typeface="Consolas"/>
            </a:endParaRPr>
          </a:p>
          <a:p>
            <a:pPr marL="100893" marR="1137343">
              <a:lnSpc>
                <a:spcPts val="2111"/>
              </a:lnSpc>
              <a:spcBef>
                <a:spcPts val="156"/>
              </a:spcBef>
            </a:pPr>
            <a:r>
              <a:rPr sz="1333" dirty="0">
                <a:solidFill>
                  <a:srgbClr val="795E25"/>
                </a:solidFill>
                <a:latin typeface="Consolas"/>
                <a:cs typeface="Consolas"/>
              </a:rPr>
              <a:t>cudaMallocManaged</a:t>
            </a:r>
            <a:r>
              <a:rPr sz="1333" dirty="0">
                <a:latin typeface="Consolas"/>
                <a:cs typeface="Consolas"/>
              </a:rPr>
              <a:t>(&amp;data, </a:t>
            </a: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sizeof</a:t>
            </a:r>
            <a:r>
              <a:rPr sz="1333" dirty="0">
                <a:latin typeface="Consolas"/>
                <a:cs typeface="Consolas"/>
              </a:rPr>
              <a:t>(</a:t>
            </a: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333" dirty="0">
                <a:latin typeface="Consolas"/>
                <a:cs typeface="Consolas"/>
              </a:rPr>
              <a:t>) * n); </a:t>
            </a:r>
            <a:r>
              <a:rPr sz="1333" spc="-722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kernel&lt;&lt;&lt;grid,</a:t>
            </a:r>
            <a:r>
              <a:rPr sz="1333" spc="-6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block&gt;&gt;&gt;(data);</a:t>
            </a:r>
            <a:endParaRPr sz="1333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5239" y="2751667"/>
            <a:ext cx="5171722" cy="495021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461" rIns="0" bIns="0" rtlCol="0">
            <a:spAutoFit/>
          </a:bodyPr>
          <a:lstStyle/>
          <a:p>
            <a:pPr marL="102305">
              <a:spcBef>
                <a:spcPts val="161"/>
              </a:spcBef>
            </a:pP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333" spc="-11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*data</a:t>
            </a:r>
            <a:r>
              <a:rPr sz="1333" spc="-6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= (</a:t>
            </a: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333" dirty="0">
                <a:latin typeface="Consolas"/>
                <a:cs typeface="Consolas"/>
              </a:rPr>
              <a:t>*)</a:t>
            </a:r>
            <a:r>
              <a:rPr sz="1333" dirty="0">
                <a:solidFill>
                  <a:srgbClr val="795E25"/>
                </a:solidFill>
                <a:latin typeface="Consolas"/>
                <a:cs typeface="Consolas"/>
              </a:rPr>
              <a:t>malloc</a:t>
            </a:r>
            <a:r>
              <a:rPr sz="1333" dirty="0">
                <a:latin typeface="Consolas"/>
                <a:cs typeface="Consolas"/>
              </a:rPr>
              <a:t>(</a:t>
            </a: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sizeof</a:t>
            </a:r>
            <a:r>
              <a:rPr sz="1333" dirty="0">
                <a:latin typeface="Consolas"/>
                <a:cs typeface="Consolas"/>
              </a:rPr>
              <a:t>(</a:t>
            </a: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333" dirty="0">
                <a:latin typeface="Consolas"/>
                <a:cs typeface="Consolas"/>
              </a:rPr>
              <a:t>)</a:t>
            </a:r>
            <a:r>
              <a:rPr sz="1333" spc="6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*</a:t>
            </a:r>
            <a:r>
              <a:rPr sz="1333" spc="-11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n);</a:t>
            </a:r>
            <a:endParaRPr sz="1333">
              <a:latin typeface="Consolas"/>
              <a:cs typeface="Consolas"/>
            </a:endParaRPr>
          </a:p>
          <a:p>
            <a:pPr marL="102305">
              <a:spcBef>
                <a:spcPts val="510"/>
              </a:spcBef>
            </a:pPr>
            <a:r>
              <a:rPr sz="1333" dirty="0">
                <a:latin typeface="Consolas"/>
                <a:cs typeface="Consolas"/>
              </a:rPr>
              <a:t>kernel&lt;&lt;&lt;grid,</a:t>
            </a:r>
            <a:r>
              <a:rPr sz="1333" spc="-39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block&gt;&gt;&gt;(data);</a:t>
            </a:r>
            <a:endParaRPr sz="1333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5239" y="3667760"/>
            <a:ext cx="5171722" cy="496446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1872" rIns="0" bIns="0" rtlCol="0">
            <a:spAutoFit/>
          </a:bodyPr>
          <a:lstStyle/>
          <a:p>
            <a:pPr marL="102305">
              <a:spcBef>
                <a:spcPts val="172"/>
              </a:spcBef>
            </a:pP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333" spc="-56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data[</a:t>
            </a:r>
            <a:r>
              <a:rPr sz="1333" dirty="0">
                <a:solidFill>
                  <a:srgbClr val="09875A"/>
                </a:solidFill>
                <a:latin typeface="Consolas"/>
                <a:cs typeface="Consolas"/>
              </a:rPr>
              <a:t>1024</a:t>
            </a:r>
            <a:r>
              <a:rPr sz="1333" dirty="0">
                <a:latin typeface="Consolas"/>
                <a:cs typeface="Consolas"/>
              </a:rPr>
              <a:t>];</a:t>
            </a:r>
            <a:endParaRPr sz="1333">
              <a:latin typeface="Consolas"/>
              <a:cs typeface="Consolas"/>
            </a:endParaRPr>
          </a:p>
          <a:p>
            <a:pPr marL="102305">
              <a:spcBef>
                <a:spcPts val="506"/>
              </a:spcBef>
            </a:pPr>
            <a:r>
              <a:rPr sz="1333" dirty="0">
                <a:latin typeface="Consolas"/>
                <a:cs typeface="Consolas"/>
              </a:rPr>
              <a:t>kernel&lt;&lt;&lt;grid,</a:t>
            </a:r>
            <a:r>
              <a:rPr sz="1333" spc="-39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block&gt;&gt;&gt;(data);</a:t>
            </a:r>
            <a:endParaRPr sz="1333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5239" y="4585546"/>
            <a:ext cx="5171722" cy="49573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1167" rIns="0" bIns="0" rtlCol="0">
            <a:spAutoFit/>
          </a:bodyPr>
          <a:lstStyle/>
          <a:p>
            <a:pPr marL="102305">
              <a:spcBef>
                <a:spcPts val="167"/>
              </a:spcBef>
            </a:pP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333" spc="-11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*data</a:t>
            </a:r>
            <a:r>
              <a:rPr sz="1333" spc="-6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= (</a:t>
            </a: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333" dirty="0">
                <a:latin typeface="Consolas"/>
                <a:cs typeface="Consolas"/>
              </a:rPr>
              <a:t>*)</a:t>
            </a:r>
            <a:r>
              <a:rPr sz="1333" dirty="0">
                <a:solidFill>
                  <a:srgbClr val="795E25"/>
                </a:solidFill>
                <a:latin typeface="Consolas"/>
                <a:cs typeface="Consolas"/>
              </a:rPr>
              <a:t>alloca</a:t>
            </a:r>
            <a:r>
              <a:rPr sz="1333" dirty="0">
                <a:latin typeface="Consolas"/>
                <a:cs typeface="Consolas"/>
              </a:rPr>
              <a:t>(</a:t>
            </a: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sizeof</a:t>
            </a:r>
            <a:r>
              <a:rPr sz="1333" dirty="0">
                <a:latin typeface="Consolas"/>
                <a:cs typeface="Consolas"/>
              </a:rPr>
              <a:t>(</a:t>
            </a: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333" dirty="0">
                <a:latin typeface="Consolas"/>
                <a:cs typeface="Consolas"/>
              </a:rPr>
              <a:t>)</a:t>
            </a:r>
            <a:r>
              <a:rPr sz="1333" spc="6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*</a:t>
            </a:r>
            <a:r>
              <a:rPr sz="1333" spc="-11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n);</a:t>
            </a:r>
            <a:endParaRPr sz="1333">
              <a:latin typeface="Consolas"/>
              <a:cs typeface="Consolas"/>
            </a:endParaRPr>
          </a:p>
          <a:p>
            <a:pPr marL="102305">
              <a:spcBef>
                <a:spcPts val="506"/>
              </a:spcBef>
            </a:pPr>
            <a:r>
              <a:rPr sz="1333" dirty="0">
                <a:latin typeface="Consolas"/>
                <a:cs typeface="Consolas"/>
              </a:rPr>
              <a:t>kernel&lt;&lt;&lt;grid,</a:t>
            </a:r>
            <a:r>
              <a:rPr sz="1333" spc="-39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block&gt;&gt;&gt;(data);</a:t>
            </a:r>
            <a:endParaRPr sz="1333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5239" y="5501640"/>
            <a:ext cx="5171722" cy="496446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1872" rIns="0" bIns="0" rtlCol="0">
            <a:spAutoFit/>
          </a:bodyPr>
          <a:lstStyle/>
          <a:p>
            <a:pPr marL="102305">
              <a:spcBef>
                <a:spcPts val="172"/>
              </a:spcBef>
            </a:pP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extern</a:t>
            </a:r>
            <a:r>
              <a:rPr sz="1333" spc="-28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333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333" spc="-33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*data;</a:t>
            </a:r>
            <a:endParaRPr sz="1333">
              <a:latin typeface="Consolas"/>
              <a:cs typeface="Consolas"/>
            </a:endParaRPr>
          </a:p>
          <a:p>
            <a:pPr marL="102305">
              <a:spcBef>
                <a:spcPts val="510"/>
              </a:spcBef>
            </a:pPr>
            <a:r>
              <a:rPr sz="1333" dirty="0">
                <a:latin typeface="Consolas"/>
                <a:cs typeface="Consolas"/>
              </a:rPr>
              <a:t>kernel&lt;&lt;&lt;grid,</a:t>
            </a:r>
            <a:r>
              <a:rPr sz="1333" spc="-39" dirty="0">
                <a:latin typeface="Consolas"/>
                <a:cs typeface="Consolas"/>
              </a:rPr>
              <a:t> </a:t>
            </a:r>
            <a:r>
              <a:rPr sz="1333" dirty="0">
                <a:latin typeface="Consolas"/>
                <a:cs typeface="Consolas"/>
              </a:rPr>
              <a:t>block&gt;&gt;&gt;(data);</a:t>
            </a:r>
            <a:endParaRPr sz="1333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6419" y="2356837"/>
            <a:ext cx="2820106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22" dirty="0">
                <a:latin typeface="Trebuchet MS"/>
                <a:cs typeface="Trebuchet MS"/>
              </a:rPr>
              <a:t>Works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everywhere </a:t>
            </a:r>
            <a:r>
              <a:rPr sz="2000" spc="-11" dirty="0">
                <a:latin typeface="Trebuchet MS"/>
                <a:cs typeface="Trebuchet MS"/>
              </a:rPr>
              <a:t>today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25968" y="2081247"/>
            <a:ext cx="4250972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4111" marR="5644" indent="111477">
              <a:lnSpc>
                <a:spcPts val="2154"/>
              </a:lnSpc>
              <a:spcBef>
                <a:spcPts val="383"/>
              </a:spcBef>
            </a:pPr>
            <a:r>
              <a:rPr sz="2000" spc="-22" dirty="0">
                <a:latin typeface="Trebuchet MS"/>
                <a:cs typeface="Trebuchet MS"/>
              </a:rPr>
              <a:t>Works </a:t>
            </a:r>
            <a:r>
              <a:rPr sz="2000" dirty="0">
                <a:latin typeface="Trebuchet MS"/>
                <a:cs typeface="Trebuchet MS"/>
              </a:rPr>
              <a:t>on </a:t>
            </a:r>
            <a:r>
              <a:rPr sz="2000" spc="-22" dirty="0">
                <a:latin typeface="Trebuchet MS"/>
                <a:cs typeface="Trebuchet MS"/>
              </a:rPr>
              <a:t>Power9 </a:t>
            </a:r>
            <a:r>
              <a:rPr sz="2000" dirty="0">
                <a:latin typeface="Trebuchet MS"/>
                <a:cs typeface="Trebuchet MS"/>
              </a:rPr>
              <a:t>+ </a:t>
            </a:r>
            <a:r>
              <a:rPr sz="2000" spc="-72" dirty="0">
                <a:latin typeface="Trebuchet MS"/>
                <a:cs typeface="Trebuchet MS"/>
              </a:rPr>
              <a:t>ATS </a:t>
            </a:r>
            <a:r>
              <a:rPr sz="2000" spc="-6" dirty="0">
                <a:latin typeface="Trebuchet MS"/>
                <a:cs typeface="Trebuchet MS"/>
              </a:rPr>
              <a:t>in CUDA 9.2 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11" dirty="0">
                <a:latin typeface="Trebuchet MS"/>
                <a:cs typeface="Trebuchet MS"/>
              </a:rPr>
              <a:t>Will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work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in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the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future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on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x86</a:t>
            </a:r>
            <a:r>
              <a:rPr sz="2000" spc="-6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+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HMM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7779" y="697082"/>
            <a:ext cx="707883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50" dirty="0"/>
              <a:t> </a:t>
            </a:r>
            <a:r>
              <a:rPr dirty="0"/>
              <a:t>MEMORY</a:t>
            </a:r>
            <a:r>
              <a:rPr spc="-28" dirty="0"/>
              <a:t> </a:t>
            </a:r>
            <a:r>
              <a:rPr dirty="0"/>
              <a:t>LANGUAGES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8512528" cy="203679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CUDA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C/C++: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cudaMallocManaged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spc="-6" dirty="0">
                <a:latin typeface="Trebuchet MS"/>
                <a:cs typeface="Trebuchet MS"/>
              </a:rPr>
              <a:t>CUDA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Fortran: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managed</a:t>
            </a:r>
            <a:r>
              <a:rPr sz="2222" b="1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attribute</a:t>
            </a:r>
            <a:r>
              <a:rPr sz="2222" spc="-6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(per allocation)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28"/>
              </a:spcBef>
            </a:pPr>
            <a:r>
              <a:rPr sz="2222" spc="-6" dirty="0">
                <a:latin typeface="Trebuchet MS"/>
                <a:cs typeface="Trebuchet MS"/>
              </a:rPr>
              <a:t>Python: </a:t>
            </a:r>
            <a:r>
              <a:rPr sz="2222" b="1" spc="-6" dirty="0">
                <a:latin typeface="Trebuchet MS"/>
                <a:cs typeface="Trebuchet MS"/>
              </a:rPr>
              <a:t>pycuda.driver.managed_empty</a:t>
            </a:r>
            <a:r>
              <a:rPr sz="2222" b="1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(allocate</a:t>
            </a:r>
            <a:r>
              <a:rPr sz="22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numpy.ndarray)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9"/>
              </a:spcBef>
            </a:pPr>
            <a:r>
              <a:rPr sz="2222" dirty="0">
                <a:latin typeface="Trebuchet MS"/>
                <a:cs typeface="Trebuchet MS"/>
              </a:rPr>
              <a:t>OpenACC: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-ta=managed</a:t>
            </a:r>
            <a:r>
              <a:rPr sz="2222" b="1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compiler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option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(all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dynamic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allocations)</a:t>
            </a:r>
            <a:endParaRPr sz="2222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33" dirty="0"/>
              <a:t> </a:t>
            </a:r>
            <a:r>
              <a:rPr dirty="0"/>
              <a:t>MEMORY</a:t>
            </a:r>
            <a:r>
              <a:rPr spc="-17" dirty="0"/>
              <a:t> </a:t>
            </a:r>
            <a:r>
              <a:rPr dirty="0"/>
              <a:t>+</a:t>
            </a:r>
            <a:r>
              <a:rPr spc="-28" dirty="0"/>
              <a:t> </a:t>
            </a:r>
            <a:r>
              <a:rPr spc="-6" dirty="0"/>
              <a:t>OPENACC</a:t>
            </a:r>
          </a:p>
          <a:p>
            <a:pPr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Effortless</a:t>
            </a:r>
            <a:r>
              <a:rPr sz="2667" b="0" spc="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way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to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run </a:t>
            </a:r>
            <a:r>
              <a:rPr sz="2667" b="0" spc="-6" dirty="0">
                <a:solidFill>
                  <a:srgbClr val="76B800"/>
                </a:solidFill>
              </a:rPr>
              <a:t>you code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on</a:t>
            </a:r>
            <a:r>
              <a:rPr sz="2667" b="0" spc="-6" dirty="0">
                <a:solidFill>
                  <a:srgbClr val="76B800"/>
                </a:solidFill>
              </a:rPr>
              <a:t> GPUs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8496300" cy="35691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Literally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adding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single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line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will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get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your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code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running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on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7185" y="2992120"/>
            <a:ext cx="4899378" cy="2551994"/>
          </a:xfrm>
          <a:custGeom>
            <a:avLst/>
            <a:gdLst/>
            <a:ahLst/>
            <a:cxnLst/>
            <a:rect l="l" t="t" r="r" b="b"/>
            <a:pathLst>
              <a:path w="4409440" h="2296795">
                <a:moveTo>
                  <a:pt x="4408932" y="0"/>
                </a:moveTo>
                <a:lnTo>
                  <a:pt x="0" y="0"/>
                </a:lnTo>
                <a:lnTo>
                  <a:pt x="0" y="2296668"/>
                </a:lnTo>
                <a:lnTo>
                  <a:pt x="4408932" y="2296668"/>
                </a:lnTo>
                <a:lnTo>
                  <a:pt x="44089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1285014" y="2934818"/>
            <a:ext cx="2979561" cy="2131780"/>
          </a:xfrm>
          <a:prstGeom prst="rect">
            <a:avLst/>
          </a:prstGeom>
        </p:spPr>
        <p:txBody>
          <a:bodyPr vert="horz" wrap="square" lIns="0" tIns="74083" rIns="0" bIns="0" rtlCol="0">
            <a:spAutoFit/>
          </a:bodyPr>
          <a:lstStyle/>
          <a:p>
            <a:pPr marL="14111">
              <a:spcBef>
                <a:spcPts val="583"/>
              </a:spcBef>
            </a:pPr>
            <a:r>
              <a:rPr sz="1556" dirty="0">
                <a:solidFill>
                  <a:srgbClr val="AE00DB"/>
                </a:solidFill>
                <a:latin typeface="Consolas"/>
                <a:cs typeface="Consolas"/>
              </a:rPr>
              <a:t>#pragma</a:t>
            </a:r>
            <a:r>
              <a:rPr sz="1556" spc="-11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acc</a:t>
            </a:r>
            <a:r>
              <a:rPr sz="1556" spc="-6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kernels</a:t>
            </a:r>
            <a:endParaRPr sz="1556">
              <a:latin typeface="Consolas"/>
              <a:cs typeface="Consolas"/>
            </a:endParaRPr>
          </a:p>
          <a:p>
            <a:pPr marL="14111">
              <a:spcBef>
                <a:spcPts val="482"/>
              </a:spcBef>
            </a:pPr>
            <a:r>
              <a:rPr sz="1556" dirty="0">
                <a:latin typeface="Consolas"/>
                <a:cs typeface="Consolas"/>
              </a:rPr>
              <a:t>{</a:t>
            </a:r>
            <a:endParaRPr sz="1556">
              <a:latin typeface="Consolas"/>
              <a:cs typeface="Consolas"/>
            </a:endParaRPr>
          </a:p>
          <a:p>
            <a:pPr marL="450845" marR="5644" indent="-218720">
              <a:lnSpc>
                <a:spcPct val="125699"/>
              </a:lnSpc>
            </a:pPr>
            <a:r>
              <a:rPr sz="1556" dirty="0">
                <a:solidFill>
                  <a:srgbClr val="AE00DB"/>
                </a:solidFill>
                <a:latin typeface="Consolas"/>
                <a:cs typeface="Consolas"/>
              </a:rPr>
              <a:t>for </a:t>
            </a:r>
            <a:r>
              <a:rPr sz="1556" dirty="0">
                <a:latin typeface="Consolas"/>
                <a:cs typeface="Consolas"/>
              </a:rPr>
              <a:t>(i = </a:t>
            </a:r>
            <a:r>
              <a:rPr sz="1556" dirty="0">
                <a:solidFill>
                  <a:srgbClr val="09875A"/>
                </a:solidFill>
                <a:latin typeface="Consolas"/>
                <a:cs typeface="Consolas"/>
              </a:rPr>
              <a:t>0</a:t>
            </a:r>
            <a:r>
              <a:rPr sz="1556" dirty="0">
                <a:latin typeface="Consolas"/>
                <a:cs typeface="Consolas"/>
              </a:rPr>
              <a:t>; i &lt; n; ++i) { </a:t>
            </a:r>
            <a:r>
              <a:rPr sz="1556" spc="-839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c[i]</a:t>
            </a:r>
            <a:r>
              <a:rPr sz="1556" spc="-11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=</a:t>
            </a:r>
            <a:r>
              <a:rPr sz="1556" spc="-6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a[i]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+</a:t>
            </a:r>
            <a:r>
              <a:rPr sz="1556" spc="-11" dirty="0">
                <a:latin typeface="Consolas"/>
                <a:cs typeface="Consolas"/>
              </a:rPr>
              <a:t> </a:t>
            </a:r>
            <a:r>
              <a:rPr sz="1556" spc="6" dirty="0">
                <a:latin typeface="Consolas"/>
                <a:cs typeface="Consolas"/>
              </a:rPr>
              <a:t>b[i];</a:t>
            </a:r>
            <a:endParaRPr sz="1556">
              <a:latin typeface="Consolas"/>
              <a:cs typeface="Consolas"/>
            </a:endParaRPr>
          </a:p>
          <a:p>
            <a:pPr marL="450845">
              <a:spcBef>
                <a:spcPts val="482"/>
              </a:spcBef>
            </a:pPr>
            <a:r>
              <a:rPr sz="1556" dirty="0">
                <a:latin typeface="Consolas"/>
                <a:cs typeface="Consolas"/>
              </a:rPr>
              <a:t>...</a:t>
            </a:r>
            <a:endParaRPr sz="1556">
              <a:latin typeface="Consolas"/>
              <a:cs typeface="Consolas"/>
            </a:endParaRPr>
          </a:p>
          <a:p>
            <a:pPr marL="232125">
              <a:spcBef>
                <a:spcPts val="478"/>
              </a:spcBef>
            </a:pPr>
            <a:r>
              <a:rPr sz="1556" dirty="0">
                <a:latin typeface="Consolas"/>
                <a:cs typeface="Consolas"/>
              </a:rPr>
              <a:t>}</a:t>
            </a:r>
            <a:endParaRPr sz="1556">
              <a:latin typeface="Consolas"/>
              <a:cs typeface="Consolas"/>
            </a:endParaRPr>
          </a:p>
          <a:p>
            <a:pPr marL="14111">
              <a:spcBef>
                <a:spcPts val="482"/>
              </a:spcBef>
            </a:pPr>
            <a:r>
              <a:rPr sz="1556" dirty="0">
                <a:latin typeface="Consolas"/>
                <a:cs typeface="Consolas"/>
              </a:rPr>
              <a:t>}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1867" y="5208411"/>
            <a:ext cx="6605411" cy="84351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637110">
              <a:spcBef>
                <a:spcPts val="111"/>
              </a:spcBef>
            </a:pPr>
            <a:r>
              <a:rPr sz="1556" dirty="0">
                <a:latin typeface="Consolas"/>
                <a:cs typeface="Consolas"/>
              </a:rPr>
              <a:t>...</a:t>
            </a:r>
            <a:endParaRPr sz="1556">
              <a:latin typeface="Consolas"/>
              <a:cs typeface="Consolas"/>
            </a:endParaRPr>
          </a:p>
          <a:p>
            <a:pPr>
              <a:spcBef>
                <a:spcPts val="6"/>
              </a:spcBef>
            </a:pPr>
            <a:endParaRPr sz="1611">
              <a:latin typeface="Consolas"/>
              <a:cs typeface="Consolas"/>
            </a:endParaRPr>
          </a:p>
          <a:p>
            <a:pPr marL="14111"/>
            <a:r>
              <a:rPr sz="2222" spc="-6" dirty="0">
                <a:latin typeface="Trebuchet MS"/>
                <a:cs typeface="Trebuchet MS"/>
              </a:rPr>
              <a:t>Easy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optimize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later: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add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loop</a:t>
            </a:r>
            <a:r>
              <a:rPr sz="2222" spc="-6" dirty="0">
                <a:latin typeface="Trebuchet MS"/>
                <a:cs typeface="Trebuchet MS"/>
              </a:rPr>
              <a:t> and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data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directives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84427" y="3125893"/>
            <a:ext cx="1219200" cy="84667"/>
          </a:xfrm>
          <a:custGeom>
            <a:avLst/>
            <a:gdLst/>
            <a:ahLst/>
            <a:cxnLst/>
            <a:rect l="l" t="t" r="r" b="b"/>
            <a:pathLst>
              <a:path w="10972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09727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097279" h="76200">
                <a:moveTo>
                  <a:pt x="1097279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097279" y="44450"/>
                </a:lnTo>
                <a:lnTo>
                  <a:pt x="1097279" y="3175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6491957" y="3224529"/>
            <a:ext cx="1801989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380996" marR="5644" indent="-367591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latin typeface="Trebuchet MS"/>
                <a:cs typeface="Trebuchet MS"/>
              </a:rPr>
              <a:t>Initiate</a:t>
            </a:r>
            <a:r>
              <a:rPr sz="2000" spc="-8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parallel </a:t>
            </a:r>
            <a:r>
              <a:rPr sz="2000" spc="-58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execution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136</a:t>
            </a:fld>
            <a:endParaRPr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735655" y="5555013"/>
          <a:ext cx="4504970" cy="1133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289">
                <a:tc>
                  <a:txBody>
                    <a:bodyPr/>
                    <a:lstStyle/>
                    <a:p>
                      <a:pPr marR="130175" algn="ctr">
                        <a:lnSpc>
                          <a:spcPts val="1610"/>
                        </a:lnSpc>
                        <a:spcBef>
                          <a:spcPts val="170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2xV100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3989" marB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610"/>
                        </a:lnSpc>
                        <a:spcBef>
                          <a:spcPts val="170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2xV100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3989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10"/>
                        </a:lnSpc>
                        <a:spcBef>
                          <a:spcPts val="170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4xV100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3989" marB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610"/>
                        </a:lnSpc>
                        <a:spcBef>
                          <a:spcPts val="170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4xV100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3989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306">
                <a:tc>
                  <a:txBody>
                    <a:bodyPr/>
                    <a:lstStyle/>
                    <a:p>
                      <a:pPr marR="131445" algn="ctr">
                        <a:lnSpc>
                          <a:spcPts val="1525"/>
                        </a:lnSpc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Data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ts val="1525"/>
                        </a:lnSpc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Unified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25"/>
                        </a:lnSpc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Data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ts val="1525"/>
                        </a:lnSpc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Unified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28">
                <a:tc>
                  <a:txBody>
                    <a:bodyPr/>
                    <a:lstStyle/>
                    <a:p>
                      <a:pPr marR="132080" algn="ctr">
                        <a:lnSpc>
                          <a:spcPts val="1595"/>
                        </a:lnSpc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Directives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595"/>
                        </a:lnSpc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Memory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Directives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595"/>
                        </a:lnSpc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Memory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50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110067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11" dirty="0"/>
              <a:t>GYROKINETIC</a:t>
            </a:r>
            <a:r>
              <a:rPr spc="-17" dirty="0"/>
              <a:t> </a:t>
            </a:r>
            <a:r>
              <a:rPr dirty="0"/>
              <a:t>TOROIDAL</a:t>
            </a:r>
            <a:r>
              <a:rPr spc="-17" dirty="0"/>
              <a:t> </a:t>
            </a:r>
            <a:r>
              <a:rPr spc="-6" dirty="0"/>
              <a:t>CODE</a:t>
            </a:r>
          </a:p>
          <a:p>
            <a:pPr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Particle-In-Cell</a:t>
            </a:r>
            <a:r>
              <a:rPr sz="2667" b="0" spc="39" dirty="0">
                <a:solidFill>
                  <a:srgbClr val="76B800"/>
                </a:solidFill>
              </a:rPr>
              <a:t> </a:t>
            </a:r>
            <a:r>
              <a:rPr sz="2667" b="0" spc="-11" dirty="0">
                <a:solidFill>
                  <a:srgbClr val="76B800"/>
                </a:solidFill>
              </a:rPr>
              <a:t>production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code</a:t>
            </a:r>
            <a:endParaRPr sz="2667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173" y="2231812"/>
            <a:ext cx="3821852" cy="382185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488" y="6212953"/>
            <a:ext cx="5925961" cy="59549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182499">
              <a:spcBef>
                <a:spcPts val="111"/>
              </a:spcBef>
            </a:pPr>
            <a:r>
              <a:rPr sz="1222" u="sng" spc="-6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Trebuchet MS"/>
                <a:cs typeface="Trebuchet MS"/>
                <a:hlinkClick r:id="rId4"/>
              </a:rPr>
              <a:t>http://phoenix.ps.uci.edu/gtc_group</a:t>
            </a:r>
            <a:endParaRPr sz="1222">
              <a:latin typeface="Trebuchet MS"/>
              <a:cs typeface="Trebuchet MS"/>
            </a:endParaRPr>
          </a:p>
          <a:p>
            <a:pPr>
              <a:spcBef>
                <a:spcPts val="17"/>
              </a:spcBef>
            </a:pPr>
            <a:endParaRPr sz="1222">
              <a:latin typeface="Trebuchet MS"/>
              <a:cs typeface="Trebuchet MS"/>
            </a:endParaRPr>
          </a:p>
          <a:p>
            <a:pPr marL="14111"/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CPU:</a:t>
            </a:r>
            <a:r>
              <a:rPr sz="1333" i="1" spc="-22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Haswell</a:t>
            </a:r>
            <a:r>
              <a:rPr sz="1333" i="1" spc="6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E5-2698</a:t>
            </a:r>
            <a:r>
              <a:rPr sz="1333" i="1" spc="-28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v3 @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11" dirty="0">
                <a:solidFill>
                  <a:srgbClr val="5A5A5A"/>
                </a:solidFill>
                <a:latin typeface="Trebuchet MS"/>
                <a:cs typeface="Trebuchet MS"/>
              </a:rPr>
              <a:t>2.30GHz,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dual</a:t>
            </a:r>
            <a:r>
              <a:rPr sz="1333" i="1" spc="-39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socket</a:t>
            </a:r>
            <a:r>
              <a:rPr sz="1333" i="1" spc="6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16-core;</a:t>
            </a:r>
            <a:r>
              <a:rPr sz="1333" i="1" spc="-22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MPI: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MVAPICH-GDR</a:t>
            </a:r>
            <a:endParaRPr sz="1333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460153" y="2338493"/>
            <a:ext cx="5829300" cy="3138311"/>
            <a:chOff x="4914138" y="2104644"/>
            <a:chExt cx="5246370" cy="2824480"/>
          </a:xfrm>
        </p:grpSpPr>
        <p:sp>
          <p:nvSpPr>
            <p:cNvPr id="10" name="object 10"/>
            <p:cNvSpPr/>
            <p:nvPr/>
          </p:nvSpPr>
          <p:spPr>
            <a:xfrm>
              <a:off x="4914900" y="2106168"/>
              <a:ext cx="5245735" cy="2813685"/>
            </a:xfrm>
            <a:custGeom>
              <a:avLst/>
              <a:gdLst/>
              <a:ahLst/>
              <a:cxnLst/>
              <a:rect l="l" t="t" r="r" b="b"/>
              <a:pathLst>
                <a:path w="5245734" h="2813685">
                  <a:moveTo>
                    <a:pt x="5245608" y="0"/>
                  </a:moveTo>
                  <a:lnTo>
                    <a:pt x="0" y="0"/>
                  </a:lnTo>
                  <a:lnTo>
                    <a:pt x="0" y="2813304"/>
                  </a:lnTo>
                  <a:lnTo>
                    <a:pt x="5245608" y="2813304"/>
                  </a:lnTo>
                  <a:lnTo>
                    <a:pt x="52456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914900" y="2731008"/>
              <a:ext cx="5245735" cy="1876425"/>
            </a:xfrm>
            <a:custGeom>
              <a:avLst/>
              <a:gdLst/>
              <a:ahLst/>
              <a:cxnLst/>
              <a:rect l="l" t="t" r="r" b="b"/>
              <a:pathLst>
                <a:path w="5245734" h="1876425">
                  <a:moveTo>
                    <a:pt x="0" y="1876043"/>
                  </a:moveTo>
                  <a:lnTo>
                    <a:pt x="1290827" y="1876043"/>
                  </a:lnTo>
                </a:path>
                <a:path w="5245734" h="1876425">
                  <a:moveTo>
                    <a:pt x="1857755" y="1876043"/>
                  </a:moveTo>
                  <a:lnTo>
                    <a:pt x="2339340" y="1876043"/>
                  </a:lnTo>
                </a:path>
                <a:path w="5245734" h="1876425">
                  <a:moveTo>
                    <a:pt x="2906268" y="1876043"/>
                  </a:moveTo>
                  <a:lnTo>
                    <a:pt x="3387852" y="1876043"/>
                  </a:lnTo>
                </a:path>
                <a:path w="5245734" h="1876425">
                  <a:moveTo>
                    <a:pt x="3954779" y="1876043"/>
                  </a:moveTo>
                  <a:lnTo>
                    <a:pt x="4437888" y="1876043"/>
                  </a:lnTo>
                </a:path>
                <a:path w="5245734" h="1876425">
                  <a:moveTo>
                    <a:pt x="5004816" y="1876043"/>
                  </a:moveTo>
                  <a:lnTo>
                    <a:pt x="5245608" y="1876043"/>
                  </a:lnTo>
                </a:path>
                <a:path w="5245734" h="1876425">
                  <a:moveTo>
                    <a:pt x="0" y="1563623"/>
                  </a:moveTo>
                  <a:lnTo>
                    <a:pt x="1290827" y="1563623"/>
                  </a:lnTo>
                </a:path>
                <a:path w="5245734" h="1876425">
                  <a:moveTo>
                    <a:pt x="1857755" y="1563623"/>
                  </a:moveTo>
                  <a:lnTo>
                    <a:pt x="2339340" y="1563623"/>
                  </a:lnTo>
                </a:path>
                <a:path w="5245734" h="1876425">
                  <a:moveTo>
                    <a:pt x="2906268" y="1563623"/>
                  </a:moveTo>
                  <a:lnTo>
                    <a:pt x="3387852" y="1563623"/>
                  </a:lnTo>
                </a:path>
                <a:path w="5245734" h="1876425">
                  <a:moveTo>
                    <a:pt x="3954779" y="1563623"/>
                  </a:moveTo>
                  <a:lnTo>
                    <a:pt x="4437888" y="1563623"/>
                  </a:lnTo>
                </a:path>
                <a:path w="5245734" h="1876425">
                  <a:moveTo>
                    <a:pt x="5004816" y="1563623"/>
                  </a:moveTo>
                  <a:lnTo>
                    <a:pt x="5245608" y="1563623"/>
                  </a:lnTo>
                </a:path>
                <a:path w="5245734" h="1876425">
                  <a:moveTo>
                    <a:pt x="0" y="1249679"/>
                  </a:moveTo>
                  <a:lnTo>
                    <a:pt x="1290827" y="1249679"/>
                  </a:lnTo>
                </a:path>
                <a:path w="5245734" h="1876425">
                  <a:moveTo>
                    <a:pt x="1857755" y="1249679"/>
                  </a:moveTo>
                  <a:lnTo>
                    <a:pt x="2339340" y="1249679"/>
                  </a:lnTo>
                </a:path>
                <a:path w="5245734" h="1876425">
                  <a:moveTo>
                    <a:pt x="2906268" y="1249679"/>
                  </a:moveTo>
                  <a:lnTo>
                    <a:pt x="3387852" y="1249679"/>
                  </a:lnTo>
                </a:path>
                <a:path w="5245734" h="1876425">
                  <a:moveTo>
                    <a:pt x="3954779" y="1249679"/>
                  </a:moveTo>
                  <a:lnTo>
                    <a:pt x="4437888" y="1249679"/>
                  </a:lnTo>
                </a:path>
                <a:path w="5245734" h="1876425">
                  <a:moveTo>
                    <a:pt x="5004816" y="1249679"/>
                  </a:moveTo>
                  <a:lnTo>
                    <a:pt x="5245608" y="1249679"/>
                  </a:lnTo>
                </a:path>
                <a:path w="5245734" h="1876425">
                  <a:moveTo>
                    <a:pt x="0" y="937259"/>
                  </a:moveTo>
                  <a:lnTo>
                    <a:pt x="1290827" y="937259"/>
                  </a:lnTo>
                </a:path>
                <a:path w="5245734" h="1876425">
                  <a:moveTo>
                    <a:pt x="1857755" y="937259"/>
                  </a:moveTo>
                  <a:lnTo>
                    <a:pt x="3387852" y="937259"/>
                  </a:lnTo>
                </a:path>
                <a:path w="5245734" h="1876425">
                  <a:moveTo>
                    <a:pt x="3954779" y="937259"/>
                  </a:moveTo>
                  <a:lnTo>
                    <a:pt x="4437888" y="937259"/>
                  </a:lnTo>
                </a:path>
                <a:path w="5245734" h="1876425">
                  <a:moveTo>
                    <a:pt x="5004816" y="937259"/>
                  </a:moveTo>
                  <a:lnTo>
                    <a:pt x="5245608" y="937259"/>
                  </a:lnTo>
                </a:path>
                <a:path w="5245734" h="1876425">
                  <a:moveTo>
                    <a:pt x="0" y="624839"/>
                  </a:moveTo>
                  <a:lnTo>
                    <a:pt x="3387852" y="624839"/>
                  </a:lnTo>
                </a:path>
                <a:path w="5245734" h="1876425">
                  <a:moveTo>
                    <a:pt x="3954779" y="624839"/>
                  </a:moveTo>
                  <a:lnTo>
                    <a:pt x="4437888" y="624839"/>
                  </a:lnTo>
                </a:path>
                <a:path w="5245734" h="1876425">
                  <a:moveTo>
                    <a:pt x="5004816" y="624839"/>
                  </a:moveTo>
                  <a:lnTo>
                    <a:pt x="5245608" y="624839"/>
                  </a:lnTo>
                </a:path>
                <a:path w="5245734" h="1876425">
                  <a:moveTo>
                    <a:pt x="0" y="312419"/>
                  </a:moveTo>
                  <a:lnTo>
                    <a:pt x="3387852" y="312419"/>
                  </a:lnTo>
                </a:path>
                <a:path w="5245734" h="1876425">
                  <a:moveTo>
                    <a:pt x="3954779" y="312419"/>
                  </a:moveTo>
                  <a:lnTo>
                    <a:pt x="4437888" y="312419"/>
                  </a:lnTo>
                </a:path>
                <a:path w="5245734" h="1876425">
                  <a:moveTo>
                    <a:pt x="5004816" y="312419"/>
                  </a:moveTo>
                  <a:lnTo>
                    <a:pt x="5245608" y="312419"/>
                  </a:lnTo>
                </a:path>
                <a:path w="5245734" h="1876425">
                  <a:moveTo>
                    <a:pt x="0" y="0"/>
                  </a:moveTo>
                  <a:lnTo>
                    <a:pt x="3387852" y="0"/>
                  </a:lnTo>
                </a:path>
                <a:path w="5245734" h="1876425">
                  <a:moveTo>
                    <a:pt x="3954779" y="0"/>
                  </a:moveTo>
                  <a:lnTo>
                    <a:pt x="4437888" y="0"/>
                  </a:lnTo>
                </a:path>
                <a:path w="5245734" h="1876425">
                  <a:moveTo>
                    <a:pt x="5004816" y="0"/>
                  </a:moveTo>
                  <a:lnTo>
                    <a:pt x="5245608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14900" y="2106168"/>
              <a:ext cx="5245735" cy="312420"/>
            </a:xfrm>
            <a:custGeom>
              <a:avLst/>
              <a:gdLst/>
              <a:ahLst/>
              <a:cxnLst/>
              <a:rect l="l" t="t" r="r" b="b"/>
              <a:pathLst>
                <a:path w="5245734" h="312419">
                  <a:moveTo>
                    <a:pt x="0" y="312420"/>
                  </a:moveTo>
                  <a:lnTo>
                    <a:pt x="5245608" y="312420"/>
                  </a:lnTo>
                </a:path>
                <a:path w="5245734" h="312419">
                  <a:moveTo>
                    <a:pt x="0" y="0"/>
                  </a:moveTo>
                  <a:lnTo>
                    <a:pt x="5245608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155692" y="4762500"/>
              <a:ext cx="567055" cy="157480"/>
            </a:xfrm>
            <a:custGeom>
              <a:avLst/>
              <a:gdLst/>
              <a:ahLst/>
              <a:cxnLst/>
              <a:rect l="l" t="t" r="r" b="b"/>
              <a:pathLst>
                <a:path w="567054" h="157479">
                  <a:moveTo>
                    <a:pt x="566927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566927" y="156972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205727" y="3613404"/>
              <a:ext cx="567055" cy="1306195"/>
            </a:xfrm>
            <a:custGeom>
              <a:avLst/>
              <a:gdLst/>
              <a:ahLst/>
              <a:cxnLst/>
              <a:rect l="l" t="t" r="r" b="b"/>
              <a:pathLst>
                <a:path w="567054" h="1306195">
                  <a:moveTo>
                    <a:pt x="566927" y="0"/>
                  </a:moveTo>
                  <a:lnTo>
                    <a:pt x="0" y="0"/>
                  </a:lnTo>
                  <a:lnTo>
                    <a:pt x="0" y="1306068"/>
                  </a:lnTo>
                  <a:lnTo>
                    <a:pt x="566927" y="1306068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254239" y="3680460"/>
              <a:ext cx="567055" cy="1239520"/>
            </a:xfrm>
            <a:custGeom>
              <a:avLst/>
              <a:gdLst/>
              <a:ahLst/>
              <a:cxnLst/>
              <a:rect l="l" t="t" r="r" b="b"/>
              <a:pathLst>
                <a:path w="567054" h="1239520">
                  <a:moveTo>
                    <a:pt x="566927" y="0"/>
                  </a:moveTo>
                  <a:lnTo>
                    <a:pt x="0" y="0"/>
                  </a:lnTo>
                  <a:lnTo>
                    <a:pt x="0" y="1239011"/>
                  </a:lnTo>
                  <a:lnTo>
                    <a:pt x="566927" y="1239011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302752" y="2488692"/>
              <a:ext cx="567055" cy="2430780"/>
            </a:xfrm>
            <a:custGeom>
              <a:avLst/>
              <a:gdLst/>
              <a:ahLst/>
              <a:cxnLst/>
              <a:rect l="l" t="t" r="r" b="b"/>
              <a:pathLst>
                <a:path w="567054" h="2430779">
                  <a:moveTo>
                    <a:pt x="566927" y="0"/>
                  </a:moveTo>
                  <a:lnTo>
                    <a:pt x="0" y="0"/>
                  </a:lnTo>
                  <a:lnTo>
                    <a:pt x="0" y="2430780"/>
                  </a:lnTo>
                  <a:lnTo>
                    <a:pt x="566927" y="2430780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352788" y="2549652"/>
              <a:ext cx="567055" cy="2369820"/>
            </a:xfrm>
            <a:custGeom>
              <a:avLst/>
              <a:gdLst/>
              <a:ahLst/>
              <a:cxnLst/>
              <a:rect l="l" t="t" r="r" b="b"/>
              <a:pathLst>
                <a:path w="567054" h="2369820">
                  <a:moveTo>
                    <a:pt x="566927" y="0"/>
                  </a:moveTo>
                  <a:lnTo>
                    <a:pt x="0" y="0"/>
                  </a:lnTo>
                  <a:lnTo>
                    <a:pt x="0" y="2369820"/>
                  </a:lnTo>
                  <a:lnTo>
                    <a:pt x="566927" y="2369820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914138" y="4918710"/>
              <a:ext cx="5245735" cy="0"/>
            </a:xfrm>
            <a:custGeom>
              <a:avLst/>
              <a:gdLst/>
              <a:ahLst/>
              <a:cxnLst/>
              <a:rect l="l" t="t" r="r" b="b"/>
              <a:pathLst>
                <a:path w="5245734">
                  <a:moveTo>
                    <a:pt x="0" y="0"/>
                  </a:moveTo>
                  <a:lnTo>
                    <a:pt x="5245608" y="0"/>
                  </a:lnTo>
                </a:path>
              </a:pathLst>
            </a:custGeom>
            <a:ln w="19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63912" y="2083196"/>
            <a:ext cx="1387122" cy="3810630"/>
          </a:xfrm>
          <a:prstGeom prst="rect">
            <a:avLst/>
          </a:prstGeom>
        </p:spPr>
        <p:txBody>
          <a:bodyPr vert="horz" wrap="square" lIns="0" tIns="124178" rIns="0" bIns="0" rtlCol="0">
            <a:spAutoFit/>
          </a:bodyPr>
          <a:lstStyle/>
          <a:p>
            <a:pPr marL="14111">
              <a:spcBef>
                <a:spcPts val="978"/>
              </a:spcBef>
            </a:pPr>
            <a:r>
              <a:rPr sz="1556" spc="-6" dirty="0">
                <a:latin typeface="Trebuchet MS"/>
                <a:cs typeface="Trebuchet MS"/>
              </a:rPr>
              <a:t>18</a:t>
            </a:r>
            <a:endParaRPr sz="1556">
              <a:latin typeface="Trebuchet MS"/>
              <a:cs typeface="Trebuchet MS"/>
            </a:endParaRPr>
          </a:p>
          <a:p>
            <a:pPr marL="14111">
              <a:spcBef>
                <a:spcPts val="867"/>
              </a:spcBef>
            </a:pPr>
            <a:r>
              <a:rPr sz="1556" spc="-6" dirty="0">
                <a:latin typeface="Trebuchet MS"/>
                <a:cs typeface="Trebuchet MS"/>
              </a:rPr>
              <a:t>16</a:t>
            </a:r>
            <a:endParaRPr sz="1556">
              <a:latin typeface="Trebuchet MS"/>
              <a:cs typeface="Trebuchet MS"/>
            </a:endParaRPr>
          </a:p>
          <a:p>
            <a:pPr marL="14111">
              <a:spcBef>
                <a:spcPts val="867"/>
              </a:spcBef>
            </a:pPr>
            <a:r>
              <a:rPr sz="1556" spc="-6" dirty="0">
                <a:latin typeface="Trebuchet MS"/>
                <a:cs typeface="Trebuchet MS"/>
              </a:rPr>
              <a:t>14</a:t>
            </a:r>
            <a:endParaRPr sz="1556">
              <a:latin typeface="Trebuchet MS"/>
              <a:cs typeface="Trebuchet MS"/>
            </a:endParaRPr>
          </a:p>
          <a:p>
            <a:pPr marL="14111">
              <a:spcBef>
                <a:spcPts val="867"/>
              </a:spcBef>
            </a:pPr>
            <a:r>
              <a:rPr sz="1556" spc="-6" dirty="0">
                <a:latin typeface="Trebuchet MS"/>
                <a:cs typeface="Trebuchet MS"/>
              </a:rPr>
              <a:t>12</a:t>
            </a:r>
            <a:endParaRPr sz="1556">
              <a:latin typeface="Trebuchet MS"/>
              <a:cs typeface="Trebuchet MS"/>
            </a:endParaRPr>
          </a:p>
          <a:p>
            <a:pPr marL="14111">
              <a:spcBef>
                <a:spcPts val="872"/>
              </a:spcBef>
            </a:pPr>
            <a:r>
              <a:rPr sz="1556" spc="-6" dirty="0">
                <a:latin typeface="Trebuchet MS"/>
                <a:cs typeface="Trebuchet MS"/>
              </a:rPr>
              <a:t>10</a:t>
            </a:r>
            <a:endParaRPr sz="1556">
              <a:latin typeface="Trebuchet MS"/>
              <a:cs typeface="Trebuchet MS"/>
            </a:endParaRPr>
          </a:p>
          <a:p>
            <a:pPr marL="117121">
              <a:spcBef>
                <a:spcPts val="867"/>
              </a:spcBef>
            </a:pPr>
            <a:r>
              <a:rPr sz="1556" dirty="0">
                <a:latin typeface="Trebuchet MS"/>
                <a:cs typeface="Trebuchet MS"/>
              </a:rPr>
              <a:t>8</a:t>
            </a:r>
            <a:endParaRPr sz="1556">
              <a:latin typeface="Trebuchet MS"/>
              <a:cs typeface="Trebuchet MS"/>
            </a:endParaRPr>
          </a:p>
          <a:p>
            <a:pPr marL="117121">
              <a:spcBef>
                <a:spcPts val="867"/>
              </a:spcBef>
            </a:pPr>
            <a:r>
              <a:rPr sz="1556" dirty="0">
                <a:latin typeface="Trebuchet MS"/>
                <a:cs typeface="Trebuchet MS"/>
              </a:rPr>
              <a:t>6</a:t>
            </a:r>
            <a:endParaRPr sz="1556">
              <a:latin typeface="Trebuchet MS"/>
              <a:cs typeface="Trebuchet MS"/>
            </a:endParaRPr>
          </a:p>
          <a:p>
            <a:pPr marL="117121">
              <a:spcBef>
                <a:spcPts val="867"/>
              </a:spcBef>
            </a:pPr>
            <a:r>
              <a:rPr sz="1556" dirty="0">
                <a:latin typeface="Trebuchet MS"/>
                <a:cs typeface="Trebuchet MS"/>
              </a:rPr>
              <a:t>4</a:t>
            </a:r>
            <a:endParaRPr sz="1556">
              <a:latin typeface="Trebuchet MS"/>
              <a:cs typeface="Trebuchet MS"/>
            </a:endParaRPr>
          </a:p>
          <a:p>
            <a:pPr marL="117121">
              <a:spcBef>
                <a:spcPts val="867"/>
              </a:spcBef>
            </a:pPr>
            <a:r>
              <a:rPr sz="1556" dirty="0">
                <a:latin typeface="Trebuchet MS"/>
                <a:cs typeface="Trebuchet MS"/>
              </a:rPr>
              <a:t>2</a:t>
            </a:r>
            <a:endParaRPr sz="1556">
              <a:latin typeface="Trebuchet MS"/>
              <a:cs typeface="Trebuchet MS"/>
            </a:endParaRPr>
          </a:p>
          <a:p>
            <a:pPr marL="117121">
              <a:spcBef>
                <a:spcPts val="872"/>
              </a:spcBef>
            </a:pPr>
            <a:r>
              <a:rPr sz="1556" dirty="0">
                <a:latin typeface="Trebuchet MS"/>
                <a:cs typeface="Trebuchet MS"/>
              </a:rPr>
              <a:t>0</a:t>
            </a:r>
            <a:endParaRPr sz="1556">
              <a:latin typeface="Trebuchet MS"/>
              <a:cs typeface="Trebuchet MS"/>
            </a:endParaRPr>
          </a:p>
          <a:p>
            <a:pPr marL="587016">
              <a:spcBef>
                <a:spcPts val="67"/>
              </a:spcBef>
            </a:pPr>
            <a:r>
              <a:rPr sz="1556" spc="-6" dirty="0">
                <a:latin typeface="Trebuchet MS"/>
                <a:cs typeface="Trebuchet MS"/>
              </a:rPr>
              <a:t>CPU</a:t>
            </a:r>
            <a:r>
              <a:rPr sz="1556" spc="-78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only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94143" y="3696844"/>
            <a:ext cx="205121" cy="731661"/>
          </a:xfrm>
          <a:prstGeom prst="rect">
            <a:avLst/>
          </a:prstGeom>
        </p:spPr>
        <p:txBody>
          <a:bodyPr vert="vert270" wrap="square" lIns="0" tIns="3528" rIns="0" bIns="0" rtlCol="0">
            <a:spAutoFit/>
          </a:bodyPr>
          <a:lstStyle/>
          <a:p>
            <a:pPr marL="14111">
              <a:spcBef>
                <a:spcPts val="28"/>
              </a:spcBef>
            </a:pPr>
            <a:r>
              <a:rPr sz="1333" dirty="0">
                <a:solidFill>
                  <a:srgbClr val="5A5A5A"/>
                </a:solidFill>
                <a:latin typeface="Trebuchet MS"/>
                <a:cs typeface="Trebuchet MS"/>
              </a:rPr>
              <a:t>Sp</a:t>
            </a:r>
            <a:r>
              <a:rPr sz="1333" spc="6" dirty="0">
                <a:solidFill>
                  <a:srgbClr val="5A5A5A"/>
                </a:solidFill>
                <a:latin typeface="Trebuchet MS"/>
                <a:cs typeface="Trebuchet MS"/>
              </a:rPr>
              <a:t>e</a:t>
            </a:r>
            <a:r>
              <a:rPr sz="1333" dirty="0">
                <a:solidFill>
                  <a:srgbClr val="5A5A5A"/>
                </a:solidFill>
                <a:latin typeface="Trebuchet MS"/>
                <a:cs typeface="Trebuchet MS"/>
              </a:rPr>
              <a:t>e</a:t>
            </a:r>
            <a:r>
              <a:rPr sz="1333" spc="6" dirty="0">
                <a:solidFill>
                  <a:srgbClr val="5A5A5A"/>
                </a:solidFill>
                <a:latin typeface="Trebuchet MS"/>
                <a:cs typeface="Trebuchet MS"/>
              </a:rPr>
              <a:t>d</a:t>
            </a:r>
            <a:r>
              <a:rPr sz="1333" spc="-11" dirty="0">
                <a:solidFill>
                  <a:srgbClr val="5A5A5A"/>
                </a:solidFill>
                <a:latin typeface="Trebuchet MS"/>
                <a:cs typeface="Trebuchet MS"/>
              </a:rPr>
              <a:t>-up</a:t>
            </a:r>
            <a:endParaRPr sz="133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0380" y="3060552"/>
            <a:ext cx="6112228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>
                <a:solidFill>
                  <a:srgbClr val="FFFFFF"/>
                </a:solidFill>
              </a:rPr>
              <a:t>PERFORMANCE</a:t>
            </a:r>
            <a:r>
              <a:rPr spc="-44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DEEP</a:t>
            </a:r>
            <a:r>
              <a:rPr spc="-50" dirty="0">
                <a:solidFill>
                  <a:srgbClr val="FFFFFF"/>
                </a:solidFill>
              </a:rPr>
              <a:t> </a:t>
            </a:r>
            <a:r>
              <a:rPr spc="-6" dirty="0">
                <a:solidFill>
                  <a:srgbClr val="FFFFFF"/>
                </a:solidFill>
              </a:rPr>
              <a:t>DIVE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78"/>
              </a:lnSpc>
              <a:spcBef>
                <a:spcPts val="111"/>
              </a:spcBef>
            </a:pPr>
            <a:r>
              <a:rPr spc="-6" dirty="0"/>
              <a:t>STREAMING</a:t>
            </a:r>
            <a:r>
              <a:rPr spc="-83" dirty="0"/>
              <a:t> </a:t>
            </a:r>
            <a:r>
              <a:rPr spc="-6" dirty="0"/>
              <a:t>BENCHMARK</a:t>
            </a:r>
          </a:p>
          <a:p>
            <a:pPr marL="3528">
              <a:lnSpc>
                <a:spcPts val="3178"/>
              </a:lnSpc>
            </a:pPr>
            <a:r>
              <a:rPr sz="2667" b="0" spc="-6" dirty="0">
                <a:solidFill>
                  <a:srgbClr val="76B800"/>
                </a:solidFill>
              </a:rPr>
              <a:t>How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fast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is on-demand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migration?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6896947" y="3654212"/>
            <a:ext cx="4586111" cy="2396067"/>
            <a:chOff x="6207252" y="3288791"/>
            <a:chExt cx="4127500" cy="2156460"/>
          </a:xfrm>
        </p:grpSpPr>
        <p:sp>
          <p:nvSpPr>
            <p:cNvPr id="4" name="object 4"/>
            <p:cNvSpPr/>
            <p:nvPr/>
          </p:nvSpPr>
          <p:spPr>
            <a:xfrm>
              <a:off x="6207252" y="5087111"/>
              <a:ext cx="568960" cy="0"/>
            </a:xfrm>
            <a:custGeom>
              <a:avLst/>
              <a:gdLst/>
              <a:ahLst/>
              <a:cxnLst/>
              <a:rect l="l" t="t" r="r" b="b"/>
              <a:pathLst>
                <a:path w="568959">
                  <a:moveTo>
                    <a:pt x="0" y="0"/>
                  </a:moveTo>
                  <a:lnTo>
                    <a:pt x="263651" y="0"/>
                  </a:lnTo>
                </a:path>
                <a:path w="568959">
                  <a:moveTo>
                    <a:pt x="502920" y="0"/>
                  </a:moveTo>
                  <a:lnTo>
                    <a:pt x="568451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6470904" y="5055107"/>
              <a:ext cx="239395" cy="386080"/>
            </a:xfrm>
            <a:custGeom>
              <a:avLst/>
              <a:gdLst/>
              <a:ahLst/>
              <a:cxnLst/>
              <a:rect l="l" t="t" r="r" b="b"/>
              <a:pathLst>
                <a:path w="239395" h="386079">
                  <a:moveTo>
                    <a:pt x="239268" y="0"/>
                  </a:moveTo>
                  <a:lnTo>
                    <a:pt x="0" y="0"/>
                  </a:lnTo>
                  <a:lnTo>
                    <a:pt x="0" y="385571"/>
                  </a:lnTo>
                  <a:lnTo>
                    <a:pt x="239268" y="385571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6207252" y="4733543"/>
              <a:ext cx="873760" cy="353695"/>
            </a:xfrm>
            <a:custGeom>
              <a:avLst/>
              <a:gdLst/>
              <a:ahLst/>
              <a:cxnLst/>
              <a:rect l="l" t="t" r="r" b="b"/>
              <a:pathLst>
                <a:path w="873759" h="353695">
                  <a:moveTo>
                    <a:pt x="809244" y="353567"/>
                  </a:moveTo>
                  <a:lnTo>
                    <a:pt x="873251" y="353567"/>
                  </a:lnTo>
                </a:path>
                <a:path w="873759" h="353695">
                  <a:moveTo>
                    <a:pt x="0" y="0"/>
                  </a:moveTo>
                  <a:lnTo>
                    <a:pt x="568451" y="0"/>
                  </a:lnTo>
                </a:path>
                <a:path w="873759" h="353695">
                  <a:moveTo>
                    <a:pt x="809244" y="0"/>
                  </a:moveTo>
                  <a:lnTo>
                    <a:pt x="873251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6775704" y="4669535"/>
              <a:ext cx="241300" cy="771525"/>
            </a:xfrm>
            <a:custGeom>
              <a:avLst/>
              <a:gdLst/>
              <a:ahLst/>
              <a:cxnLst/>
              <a:rect l="l" t="t" r="r" b="b"/>
              <a:pathLst>
                <a:path w="241300" h="771525">
                  <a:moveTo>
                    <a:pt x="240792" y="0"/>
                  </a:moveTo>
                  <a:lnTo>
                    <a:pt x="0" y="0"/>
                  </a:lnTo>
                  <a:lnTo>
                    <a:pt x="0" y="771143"/>
                  </a:lnTo>
                  <a:lnTo>
                    <a:pt x="240792" y="771143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7321296" y="5087111"/>
              <a:ext cx="830580" cy="0"/>
            </a:xfrm>
            <a:custGeom>
              <a:avLst/>
              <a:gdLst/>
              <a:ahLst/>
              <a:cxnLst/>
              <a:rect l="l" t="t" r="r" b="b"/>
              <a:pathLst>
                <a:path w="830579">
                  <a:moveTo>
                    <a:pt x="0" y="0"/>
                  </a:moveTo>
                  <a:lnTo>
                    <a:pt x="525779" y="0"/>
                  </a:lnTo>
                </a:path>
                <a:path w="830579">
                  <a:moveTo>
                    <a:pt x="765048" y="0"/>
                  </a:moveTo>
                  <a:lnTo>
                    <a:pt x="830579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7847076" y="5013959"/>
              <a:ext cx="239395" cy="426720"/>
            </a:xfrm>
            <a:custGeom>
              <a:avLst/>
              <a:gdLst/>
              <a:ahLst/>
              <a:cxnLst/>
              <a:rect l="l" t="t" r="r" b="b"/>
              <a:pathLst>
                <a:path w="239395" h="426720">
                  <a:moveTo>
                    <a:pt x="239268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239268" y="426719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321296" y="4733543"/>
              <a:ext cx="1135380" cy="353695"/>
            </a:xfrm>
            <a:custGeom>
              <a:avLst/>
              <a:gdLst/>
              <a:ahLst/>
              <a:cxnLst/>
              <a:rect l="l" t="t" r="r" b="b"/>
              <a:pathLst>
                <a:path w="1135379" h="353695">
                  <a:moveTo>
                    <a:pt x="1069848" y="353567"/>
                  </a:moveTo>
                  <a:lnTo>
                    <a:pt x="1135379" y="353567"/>
                  </a:lnTo>
                </a:path>
                <a:path w="1135379" h="353695">
                  <a:moveTo>
                    <a:pt x="0" y="0"/>
                  </a:moveTo>
                  <a:lnTo>
                    <a:pt x="830579" y="0"/>
                  </a:lnTo>
                </a:path>
                <a:path w="1135379" h="353695">
                  <a:moveTo>
                    <a:pt x="1069848" y="0"/>
                  </a:moveTo>
                  <a:lnTo>
                    <a:pt x="1135379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151876" y="4677155"/>
              <a:ext cx="239395" cy="763905"/>
            </a:xfrm>
            <a:custGeom>
              <a:avLst/>
              <a:gdLst/>
              <a:ahLst/>
              <a:cxnLst/>
              <a:rect l="l" t="t" r="r" b="b"/>
              <a:pathLst>
                <a:path w="239395" h="763904">
                  <a:moveTo>
                    <a:pt x="239268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239268" y="763524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695944" y="4733543"/>
              <a:ext cx="830580" cy="353695"/>
            </a:xfrm>
            <a:custGeom>
              <a:avLst/>
              <a:gdLst/>
              <a:ahLst/>
              <a:cxnLst/>
              <a:rect l="l" t="t" r="r" b="b"/>
              <a:pathLst>
                <a:path w="830579" h="353695">
                  <a:moveTo>
                    <a:pt x="0" y="353567"/>
                  </a:moveTo>
                  <a:lnTo>
                    <a:pt x="525779" y="353567"/>
                  </a:lnTo>
                </a:path>
                <a:path w="830579" h="353695">
                  <a:moveTo>
                    <a:pt x="766572" y="353567"/>
                  </a:moveTo>
                  <a:lnTo>
                    <a:pt x="830579" y="353567"/>
                  </a:lnTo>
                </a:path>
                <a:path w="830579" h="353695">
                  <a:moveTo>
                    <a:pt x="0" y="0"/>
                  </a:moveTo>
                  <a:lnTo>
                    <a:pt x="525779" y="0"/>
                  </a:lnTo>
                </a:path>
                <a:path w="830579" h="353695">
                  <a:moveTo>
                    <a:pt x="766572" y="0"/>
                  </a:moveTo>
                  <a:lnTo>
                    <a:pt x="830579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9221724" y="4657343"/>
              <a:ext cx="241300" cy="783590"/>
            </a:xfrm>
            <a:custGeom>
              <a:avLst/>
              <a:gdLst/>
              <a:ahLst/>
              <a:cxnLst/>
              <a:rect l="l" t="t" r="r" b="b"/>
              <a:pathLst>
                <a:path w="241300" h="783589">
                  <a:moveTo>
                    <a:pt x="240792" y="0"/>
                  </a:moveTo>
                  <a:lnTo>
                    <a:pt x="0" y="0"/>
                  </a:lnTo>
                  <a:lnTo>
                    <a:pt x="0" y="783335"/>
                  </a:lnTo>
                  <a:lnTo>
                    <a:pt x="240792" y="783335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67316" y="4733543"/>
              <a:ext cx="64135" cy="353695"/>
            </a:xfrm>
            <a:custGeom>
              <a:avLst/>
              <a:gdLst/>
              <a:ahLst/>
              <a:cxnLst/>
              <a:rect l="l" t="t" r="r" b="b"/>
              <a:pathLst>
                <a:path w="64134" h="353695">
                  <a:moveTo>
                    <a:pt x="0" y="353567"/>
                  </a:moveTo>
                  <a:lnTo>
                    <a:pt x="64007" y="353567"/>
                  </a:lnTo>
                </a:path>
                <a:path w="64134" h="353695">
                  <a:moveTo>
                    <a:pt x="0" y="0"/>
                  </a:moveTo>
                  <a:lnTo>
                    <a:pt x="64007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207252" y="3320795"/>
              <a:ext cx="3624579" cy="1059180"/>
            </a:xfrm>
            <a:custGeom>
              <a:avLst/>
              <a:gdLst/>
              <a:ahLst/>
              <a:cxnLst/>
              <a:rect l="l" t="t" r="r" b="b"/>
              <a:pathLst>
                <a:path w="3624579" h="1059179">
                  <a:moveTo>
                    <a:pt x="0" y="1059179"/>
                  </a:moveTo>
                  <a:lnTo>
                    <a:pt x="3319272" y="1059179"/>
                  </a:lnTo>
                </a:path>
                <a:path w="3624579" h="1059179">
                  <a:moveTo>
                    <a:pt x="3560064" y="1059179"/>
                  </a:moveTo>
                  <a:lnTo>
                    <a:pt x="3624072" y="1059179"/>
                  </a:lnTo>
                </a:path>
                <a:path w="3624579" h="1059179">
                  <a:moveTo>
                    <a:pt x="0" y="705611"/>
                  </a:moveTo>
                  <a:lnTo>
                    <a:pt x="3319272" y="705611"/>
                  </a:lnTo>
                </a:path>
                <a:path w="3624579" h="1059179">
                  <a:moveTo>
                    <a:pt x="3560064" y="705611"/>
                  </a:moveTo>
                  <a:lnTo>
                    <a:pt x="3624072" y="705611"/>
                  </a:lnTo>
                </a:path>
                <a:path w="3624579" h="1059179">
                  <a:moveTo>
                    <a:pt x="0" y="352043"/>
                  </a:moveTo>
                  <a:lnTo>
                    <a:pt x="3319272" y="352043"/>
                  </a:lnTo>
                </a:path>
                <a:path w="3624579" h="1059179">
                  <a:moveTo>
                    <a:pt x="3560064" y="352043"/>
                  </a:moveTo>
                  <a:lnTo>
                    <a:pt x="3624072" y="352043"/>
                  </a:lnTo>
                </a:path>
                <a:path w="3624579" h="1059179">
                  <a:moveTo>
                    <a:pt x="0" y="0"/>
                  </a:moveTo>
                  <a:lnTo>
                    <a:pt x="362407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9526523" y="3364991"/>
              <a:ext cx="241300" cy="2075814"/>
            </a:xfrm>
            <a:custGeom>
              <a:avLst/>
              <a:gdLst/>
              <a:ahLst/>
              <a:cxnLst/>
              <a:rect l="l" t="t" r="r" b="b"/>
              <a:pathLst>
                <a:path w="241300" h="2075814">
                  <a:moveTo>
                    <a:pt x="240792" y="0"/>
                  </a:moveTo>
                  <a:lnTo>
                    <a:pt x="0" y="0"/>
                  </a:lnTo>
                  <a:lnTo>
                    <a:pt x="0" y="2075687"/>
                  </a:lnTo>
                  <a:lnTo>
                    <a:pt x="240792" y="2075687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080504" y="4634483"/>
              <a:ext cx="1615440" cy="806450"/>
            </a:xfrm>
            <a:custGeom>
              <a:avLst/>
              <a:gdLst/>
              <a:ahLst/>
              <a:cxnLst/>
              <a:rect l="l" t="t" r="r" b="b"/>
              <a:pathLst>
                <a:path w="1615440" h="806450">
                  <a:moveTo>
                    <a:pt x="240792" y="0"/>
                  </a:moveTo>
                  <a:lnTo>
                    <a:pt x="0" y="0"/>
                  </a:lnTo>
                  <a:lnTo>
                    <a:pt x="0" y="806196"/>
                  </a:lnTo>
                  <a:lnTo>
                    <a:pt x="240792" y="806196"/>
                  </a:lnTo>
                  <a:lnTo>
                    <a:pt x="240792" y="0"/>
                  </a:lnTo>
                  <a:close/>
                </a:path>
                <a:path w="1615440" h="806450">
                  <a:moveTo>
                    <a:pt x="1615440" y="18288"/>
                  </a:moveTo>
                  <a:lnTo>
                    <a:pt x="1376172" y="18288"/>
                  </a:lnTo>
                  <a:lnTo>
                    <a:pt x="1376172" y="806196"/>
                  </a:lnTo>
                  <a:lnTo>
                    <a:pt x="1615440" y="806196"/>
                  </a:lnTo>
                  <a:lnTo>
                    <a:pt x="1615440" y="1828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72116" y="4733543"/>
              <a:ext cx="262255" cy="353695"/>
            </a:xfrm>
            <a:custGeom>
              <a:avLst/>
              <a:gdLst/>
              <a:ahLst/>
              <a:cxnLst/>
              <a:rect l="l" t="t" r="r" b="b"/>
              <a:pathLst>
                <a:path w="262254" h="353695">
                  <a:moveTo>
                    <a:pt x="0" y="353567"/>
                  </a:moveTo>
                  <a:lnTo>
                    <a:pt x="262127" y="353567"/>
                  </a:lnTo>
                </a:path>
                <a:path w="262254" h="353695">
                  <a:moveTo>
                    <a:pt x="0" y="0"/>
                  </a:moveTo>
                  <a:lnTo>
                    <a:pt x="262127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72116" y="3320795"/>
              <a:ext cx="262255" cy="1059180"/>
            </a:xfrm>
            <a:custGeom>
              <a:avLst/>
              <a:gdLst/>
              <a:ahLst/>
              <a:cxnLst/>
              <a:rect l="l" t="t" r="r" b="b"/>
              <a:pathLst>
                <a:path w="262254" h="1059179">
                  <a:moveTo>
                    <a:pt x="0" y="1059179"/>
                  </a:moveTo>
                  <a:lnTo>
                    <a:pt x="262127" y="1059179"/>
                  </a:lnTo>
                </a:path>
                <a:path w="262254" h="1059179">
                  <a:moveTo>
                    <a:pt x="0" y="705611"/>
                  </a:moveTo>
                  <a:lnTo>
                    <a:pt x="262127" y="705611"/>
                  </a:lnTo>
                </a:path>
                <a:path w="262254" h="1059179">
                  <a:moveTo>
                    <a:pt x="0" y="352043"/>
                  </a:moveTo>
                  <a:lnTo>
                    <a:pt x="262127" y="352043"/>
                  </a:lnTo>
                </a:path>
                <a:path w="262254" h="1059179">
                  <a:moveTo>
                    <a:pt x="0" y="0"/>
                  </a:moveTo>
                  <a:lnTo>
                    <a:pt x="26212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9831323" y="3288791"/>
              <a:ext cx="241300" cy="2152015"/>
            </a:xfrm>
            <a:custGeom>
              <a:avLst/>
              <a:gdLst/>
              <a:ahLst/>
              <a:cxnLst/>
              <a:rect l="l" t="t" r="r" b="b"/>
              <a:pathLst>
                <a:path w="241300" h="2152015">
                  <a:moveTo>
                    <a:pt x="240792" y="0"/>
                  </a:moveTo>
                  <a:lnTo>
                    <a:pt x="0" y="0"/>
                  </a:lnTo>
                  <a:lnTo>
                    <a:pt x="0" y="2151887"/>
                  </a:lnTo>
                  <a:lnTo>
                    <a:pt x="240792" y="2151887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07252" y="5440679"/>
              <a:ext cx="4127500" cy="0"/>
            </a:xfrm>
            <a:custGeom>
              <a:avLst/>
              <a:gdLst/>
              <a:ahLst/>
              <a:cxnLst/>
              <a:rect l="l" t="t" r="r" b="b"/>
              <a:pathLst>
                <a:path w="4127500">
                  <a:moveTo>
                    <a:pt x="0" y="0"/>
                  </a:moveTo>
                  <a:lnTo>
                    <a:pt x="412699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2" name="object 22"/>
          <p:cNvSpPr/>
          <p:nvPr/>
        </p:nvSpPr>
        <p:spPr>
          <a:xfrm>
            <a:off x="6896947" y="3296919"/>
            <a:ext cx="4586111" cy="0"/>
          </a:xfrm>
          <a:custGeom>
            <a:avLst/>
            <a:gdLst/>
            <a:ahLst/>
            <a:cxnLst/>
            <a:rect l="l" t="t" r="r" b="b"/>
            <a:pathLst>
              <a:path w="4127500">
                <a:moveTo>
                  <a:pt x="0" y="0"/>
                </a:moveTo>
                <a:lnTo>
                  <a:pt x="4126992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3" name="object 23"/>
          <p:cNvSpPr txBox="1"/>
          <p:nvPr/>
        </p:nvSpPr>
        <p:spPr>
          <a:xfrm>
            <a:off x="6641677" y="5910863"/>
            <a:ext cx="1143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41677" y="5518010"/>
            <a:ext cx="1143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56023" y="5125438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56023" y="4732585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15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56023" y="4340155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56023" y="3947301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25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56023" y="3554731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30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56023" y="3161877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35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50476" y="6130996"/>
            <a:ext cx="122343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x86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1333" spc="-1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P100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(PCIe)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74757" y="6130996"/>
            <a:ext cx="12319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x86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1333" spc="-1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V100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(PCIe)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37798" y="6130996"/>
            <a:ext cx="1364544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P8</a:t>
            </a:r>
            <a:r>
              <a:rPr sz="1333" spc="-3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P100</a:t>
            </a:r>
            <a:r>
              <a:rPr sz="1333" spc="-1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(NVLINK)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40686" y="4494044"/>
            <a:ext cx="179793" cy="355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1378"/>
              </a:lnSpc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G</a:t>
            </a:r>
            <a:r>
              <a:rPr sz="1333" spc="-11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333" spc="-22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13320" y="2931160"/>
            <a:ext cx="91722" cy="93133"/>
          </a:xfrm>
          <a:custGeom>
            <a:avLst/>
            <a:gdLst/>
            <a:ahLst/>
            <a:cxnLst/>
            <a:rect l="l" t="t" r="r" b="b"/>
            <a:pathLst>
              <a:path w="82550" h="83819">
                <a:moveTo>
                  <a:pt x="82296" y="0"/>
                </a:moveTo>
                <a:lnTo>
                  <a:pt x="0" y="0"/>
                </a:lnTo>
                <a:lnTo>
                  <a:pt x="0" y="83820"/>
                </a:lnTo>
                <a:lnTo>
                  <a:pt x="82296" y="83820"/>
                </a:lnTo>
                <a:lnTo>
                  <a:pt x="822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" name="object 36"/>
          <p:cNvSpPr/>
          <p:nvPr/>
        </p:nvSpPr>
        <p:spPr>
          <a:xfrm>
            <a:off x="8627533" y="2931160"/>
            <a:ext cx="91722" cy="93133"/>
          </a:xfrm>
          <a:custGeom>
            <a:avLst/>
            <a:gdLst/>
            <a:ahLst/>
            <a:cxnLst/>
            <a:rect l="l" t="t" r="r" b="b"/>
            <a:pathLst>
              <a:path w="82550" h="83819">
                <a:moveTo>
                  <a:pt x="82296" y="0"/>
                </a:moveTo>
                <a:lnTo>
                  <a:pt x="0" y="0"/>
                </a:lnTo>
                <a:lnTo>
                  <a:pt x="0" y="83820"/>
                </a:lnTo>
                <a:lnTo>
                  <a:pt x="82296" y="83820"/>
                </a:lnTo>
                <a:lnTo>
                  <a:pt x="82296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" name="object 37"/>
          <p:cNvSpPr/>
          <p:nvPr/>
        </p:nvSpPr>
        <p:spPr>
          <a:xfrm>
            <a:off x="9567334" y="2931160"/>
            <a:ext cx="93133" cy="93133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83820" y="0"/>
                </a:moveTo>
                <a:lnTo>
                  <a:pt x="0" y="0"/>
                </a:lnTo>
                <a:lnTo>
                  <a:pt x="0" y="83820"/>
                </a:lnTo>
                <a:lnTo>
                  <a:pt x="83820" y="83820"/>
                </a:lnTo>
                <a:lnTo>
                  <a:pt x="8382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" name="object 38"/>
          <p:cNvSpPr txBox="1"/>
          <p:nvPr/>
        </p:nvSpPr>
        <p:spPr>
          <a:xfrm>
            <a:off x="7633687" y="2428381"/>
            <a:ext cx="2713567" cy="633322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74270">
              <a:spcBef>
                <a:spcPts val="106"/>
              </a:spcBef>
            </a:pP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Streaming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performance</a:t>
            </a:r>
            <a:endParaRPr sz="1778">
              <a:latin typeface="Calibri"/>
              <a:cs typeface="Calibri"/>
            </a:endParaRPr>
          </a:p>
          <a:p>
            <a:pPr marL="14111">
              <a:spcBef>
                <a:spcPts val="1139"/>
              </a:spcBef>
              <a:tabLst>
                <a:tab pos="1166977" algn="l"/>
                <a:tab pos="2107473" algn="l"/>
              </a:tabLst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on-d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emand	</a:t>
            </a:r>
            <a:r>
              <a:rPr sz="1333" spc="-11" dirty="0">
                <a:solidFill>
                  <a:srgbClr val="585858"/>
                </a:solidFill>
                <a:latin typeface="Calibri"/>
                <a:cs typeface="Calibri"/>
              </a:rPr>
              <a:t>p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re</a:t>
            </a:r>
            <a:r>
              <a:rPr sz="1333" spc="-11" dirty="0">
                <a:solidFill>
                  <a:srgbClr val="585858"/>
                </a:solidFill>
                <a:latin typeface="Calibri"/>
                <a:cs typeface="Calibri"/>
              </a:rPr>
              <a:t>f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333" spc="6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h	m</a:t>
            </a:r>
            <a:r>
              <a:rPr sz="1333" spc="-11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mcpy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139</a:t>
            </a:fld>
            <a:endParaRPr dirty="0"/>
          </a:p>
        </p:txBody>
      </p:sp>
      <p:sp>
        <p:nvSpPr>
          <p:cNvPr id="39" name="object 39"/>
          <p:cNvSpPr txBox="1"/>
          <p:nvPr/>
        </p:nvSpPr>
        <p:spPr>
          <a:xfrm>
            <a:off x="553720" y="2346960"/>
            <a:ext cx="5494867" cy="403241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5522" rIns="0" bIns="0" rtlCol="0">
            <a:spAutoFit/>
          </a:bodyPr>
          <a:lstStyle/>
          <a:p>
            <a:pPr marL="100893">
              <a:spcBef>
                <a:spcPts val="122"/>
              </a:spcBef>
              <a:tabLst>
                <a:tab pos="1293976" algn="l"/>
              </a:tabLst>
            </a:pPr>
            <a:r>
              <a:rPr sz="1556" u="sng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  </a:t>
            </a:r>
            <a:r>
              <a:rPr sz="1556" dirty="0">
                <a:latin typeface="Consolas"/>
                <a:cs typeface="Consolas"/>
              </a:rPr>
              <a:t>global</a:t>
            </a:r>
            <a:r>
              <a:rPr sz="1556" u="sng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	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void</a:t>
            </a:r>
            <a:r>
              <a:rPr sz="1556" spc="6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kernel</a:t>
            </a:r>
            <a:r>
              <a:rPr sz="1556" dirty="0">
                <a:latin typeface="Consolas"/>
                <a:cs typeface="Consolas"/>
              </a:rPr>
              <a:t>(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556" spc="17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*host,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556" spc="6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spc="6" dirty="0">
                <a:latin typeface="Consolas"/>
                <a:cs typeface="Consolas"/>
              </a:rPr>
              <a:t>*device)</a:t>
            </a:r>
            <a:r>
              <a:rPr sz="1556" dirty="0">
                <a:latin typeface="Consolas"/>
                <a:cs typeface="Consolas"/>
              </a:rPr>
              <a:t> {</a:t>
            </a:r>
            <a:endParaRPr sz="1556">
              <a:latin typeface="Consolas"/>
              <a:cs typeface="Consolas"/>
            </a:endParaRPr>
          </a:p>
          <a:p>
            <a:pPr marL="319613" marR="134054">
              <a:lnSpc>
                <a:spcPct val="125699"/>
              </a:lnSpc>
            </a:pP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556" spc="17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i</a:t>
            </a:r>
            <a:r>
              <a:rPr sz="1556" spc="17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=</a:t>
            </a:r>
            <a:r>
              <a:rPr sz="1556" spc="17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threadIdx.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x</a:t>
            </a:r>
            <a:r>
              <a:rPr sz="1556" spc="22" dirty="0">
                <a:solidFill>
                  <a:srgbClr val="000F80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+</a:t>
            </a:r>
            <a:r>
              <a:rPr sz="1556" spc="17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blockDim.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x</a:t>
            </a:r>
            <a:r>
              <a:rPr sz="1556" spc="17" dirty="0">
                <a:solidFill>
                  <a:srgbClr val="000F80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*</a:t>
            </a:r>
            <a:r>
              <a:rPr sz="1556" spc="28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blockIdx.</a:t>
            </a:r>
            <a:r>
              <a:rPr sz="1556" dirty="0">
                <a:solidFill>
                  <a:srgbClr val="000F80"/>
                </a:solidFill>
                <a:latin typeface="Consolas"/>
                <a:cs typeface="Consolas"/>
              </a:rPr>
              <a:t>x</a:t>
            </a:r>
            <a:r>
              <a:rPr sz="1556" dirty="0">
                <a:latin typeface="Consolas"/>
                <a:cs typeface="Consolas"/>
              </a:rPr>
              <a:t>; </a:t>
            </a:r>
            <a:r>
              <a:rPr sz="1556" spc="-839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device[i]</a:t>
            </a:r>
            <a:r>
              <a:rPr sz="1556" spc="11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= </a:t>
            </a:r>
            <a:r>
              <a:rPr sz="1556" spc="6" dirty="0">
                <a:latin typeface="Consolas"/>
                <a:cs typeface="Consolas"/>
              </a:rPr>
              <a:t>host[i];</a:t>
            </a:r>
            <a:endParaRPr sz="1556">
              <a:latin typeface="Consolas"/>
              <a:cs typeface="Consolas"/>
            </a:endParaRPr>
          </a:p>
          <a:p>
            <a:pPr marL="100893">
              <a:spcBef>
                <a:spcPts val="482"/>
              </a:spcBef>
            </a:pPr>
            <a:r>
              <a:rPr sz="1556" dirty="0">
                <a:latin typeface="Consolas"/>
                <a:cs typeface="Consolas"/>
              </a:rPr>
              <a:t>}</a:t>
            </a:r>
            <a:endParaRPr sz="1556">
              <a:latin typeface="Consolas"/>
              <a:cs typeface="Consolas"/>
            </a:endParaRPr>
          </a:p>
          <a:p>
            <a:pPr>
              <a:spcBef>
                <a:spcPts val="50"/>
              </a:spcBef>
            </a:pPr>
            <a:endParaRPr sz="1389">
              <a:latin typeface="Consolas"/>
              <a:cs typeface="Consolas"/>
            </a:endParaRPr>
          </a:p>
          <a:p>
            <a:pPr marL="100893" marR="1777982">
              <a:lnSpc>
                <a:spcPct val="125800"/>
              </a:lnSpc>
            </a:pP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// allocate</a:t>
            </a:r>
            <a:r>
              <a:rPr sz="1556" spc="17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and</a:t>
            </a:r>
            <a:r>
              <a:rPr sz="1556" spc="1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initialize</a:t>
            </a:r>
            <a:r>
              <a:rPr sz="1556" spc="17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memory </a:t>
            </a:r>
            <a:r>
              <a:rPr sz="1556" spc="-839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cudaMallocManaged</a:t>
            </a:r>
            <a:r>
              <a:rPr sz="1556" dirty="0">
                <a:latin typeface="Consolas"/>
                <a:cs typeface="Consolas"/>
              </a:rPr>
              <a:t>(&amp;host, </a:t>
            </a:r>
            <a:r>
              <a:rPr sz="1556" spc="6" dirty="0">
                <a:latin typeface="Consolas"/>
                <a:cs typeface="Consolas"/>
              </a:rPr>
              <a:t>size); </a:t>
            </a:r>
            <a:r>
              <a:rPr sz="1556" spc="11" dirty="0"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cudaMalloc</a:t>
            </a:r>
            <a:r>
              <a:rPr sz="1556" dirty="0">
                <a:latin typeface="Consolas"/>
                <a:cs typeface="Consolas"/>
              </a:rPr>
              <a:t>(&amp;device,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size); 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memset</a:t>
            </a:r>
            <a:r>
              <a:rPr sz="1556" dirty="0">
                <a:latin typeface="Consolas"/>
                <a:cs typeface="Consolas"/>
              </a:rPr>
              <a:t>(host, </a:t>
            </a:r>
            <a:r>
              <a:rPr sz="1556" dirty="0">
                <a:solidFill>
                  <a:srgbClr val="09875A"/>
                </a:solidFill>
                <a:latin typeface="Consolas"/>
                <a:cs typeface="Consolas"/>
              </a:rPr>
              <a:t>0</a:t>
            </a:r>
            <a:r>
              <a:rPr sz="1556" dirty="0">
                <a:latin typeface="Consolas"/>
                <a:cs typeface="Consolas"/>
              </a:rPr>
              <a:t>,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size);</a:t>
            </a:r>
            <a:endParaRPr sz="1556">
              <a:latin typeface="Consolas"/>
              <a:cs typeface="Consolas"/>
            </a:endParaRPr>
          </a:p>
          <a:p>
            <a:pPr>
              <a:spcBef>
                <a:spcPts val="56"/>
              </a:spcBef>
            </a:pPr>
            <a:endParaRPr sz="1389">
              <a:latin typeface="Consolas"/>
              <a:cs typeface="Consolas"/>
            </a:endParaRPr>
          </a:p>
          <a:p>
            <a:pPr marL="100893" marR="1994586">
              <a:lnSpc>
                <a:spcPct val="125699"/>
              </a:lnSpc>
            </a:pP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benchmark</a:t>
            </a:r>
            <a:r>
              <a:rPr sz="1556" spc="1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CPU-&gt;GPU</a:t>
            </a:r>
            <a:r>
              <a:rPr sz="1556" spc="2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migration </a:t>
            </a:r>
            <a:r>
              <a:rPr sz="1556" spc="-839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spc="-6" dirty="0">
                <a:solidFill>
                  <a:srgbClr val="AE00DB"/>
                </a:solidFill>
                <a:latin typeface="Consolas"/>
                <a:cs typeface="Consolas"/>
              </a:rPr>
              <a:t>if</a:t>
            </a:r>
            <a:r>
              <a:rPr sz="155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(prefetch)</a:t>
            </a:r>
            <a:endParaRPr sz="1556">
              <a:latin typeface="Consolas"/>
              <a:cs typeface="Consolas"/>
            </a:endParaRPr>
          </a:p>
          <a:p>
            <a:pPr marL="319613">
              <a:spcBef>
                <a:spcPts val="478"/>
              </a:spcBef>
            </a:pP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cudaMemPrefetchAsync</a:t>
            </a:r>
            <a:r>
              <a:rPr sz="1556" dirty="0">
                <a:latin typeface="Consolas"/>
                <a:cs typeface="Consolas"/>
              </a:rPr>
              <a:t>(host,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size,</a:t>
            </a:r>
            <a:r>
              <a:rPr sz="1556" spc="17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gpuId);</a:t>
            </a:r>
            <a:endParaRPr sz="1556">
              <a:latin typeface="Consolas"/>
              <a:cs typeface="Consolas"/>
            </a:endParaRPr>
          </a:p>
          <a:p>
            <a:pPr marL="100893">
              <a:spcBef>
                <a:spcPts val="482"/>
              </a:spcBef>
            </a:pPr>
            <a:r>
              <a:rPr sz="1556" dirty="0">
                <a:latin typeface="Consolas"/>
                <a:cs typeface="Consolas"/>
              </a:rPr>
              <a:t>kernel&lt;&lt;&lt;grid,</a:t>
            </a:r>
            <a:r>
              <a:rPr sz="1556" spc="28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block&gt;&gt;&gt;(host,</a:t>
            </a:r>
            <a:r>
              <a:rPr sz="1556" spc="28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device);</a:t>
            </a:r>
            <a:endParaRPr sz="1556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9EB593B-3DED-464A-A2AD-EBAABBAA9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7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041" y="2336801"/>
            <a:ext cx="11084983" cy="3591983"/>
          </a:xfrm>
          <a:custGeom>
            <a:avLst/>
            <a:gdLst/>
            <a:ahLst/>
            <a:cxnLst/>
            <a:rect l="l" t="t" r="r" b="b"/>
            <a:pathLst>
              <a:path w="9976485" h="3232785">
                <a:moveTo>
                  <a:pt x="9976104" y="0"/>
                </a:moveTo>
                <a:lnTo>
                  <a:pt x="0" y="0"/>
                </a:lnTo>
                <a:lnTo>
                  <a:pt x="0" y="3232404"/>
                </a:lnTo>
                <a:lnTo>
                  <a:pt x="9976104" y="3232404"/>
                </a:lnTo>
                <a:lnTo>
                  <a:pt x="99761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661866" y="2338635"/>
            <a:ext cx="2788356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Courier New"/>
                <a:cs typeface="Courier New"/>
              </a:rPr>
              <a:t>==14487==</a:t>
            </a:r>
            <a:r>
              <a:rPr sz="1333" spc="-28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Profiling</a:t>
            </a:r>
            <a:r>
              <a:rPr sz="1333" spc="-28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result:</a:t>
            </a:r>
            <a:endParaRPr sz="1333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2300" y="2648652"/>
          <a:ext cx="10203037" cy="1528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0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4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16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941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9306">
                <a:tc>
                  <a:txBody>
                    <a:bodyPr/>
                    <a:lstStyle/>
                    <a:p>
                      <a:pPr marR="83820" algn="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Type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Time(%)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23520" algn="r">
                        <a:lnSpc>
                          <a:spcPts val="1240"/>
                        </a:lnSpc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Time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1240"/>
                        </a:lnSpc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Calls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Avg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ts val="1240"/>
                        </a:lnSpc>
                      </a:pPr>
                      <a:r>
                        <a:rPr sz="1300" spc="5" dirty="0">
                          <a:latin typeface="Courier New"/>
                          <a:cs typeface="Courier New"/>
                        </a:rPr>
                        <a:t>Min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Max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Name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GPU</a:t>
                      </a:r>
                      <a:r>
                        <a:rPr sz="130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activities: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100.00%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2352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23.270ms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1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23.270ms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23.270ms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23.270ms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void</a:t>
                      </a:r>
                      <a:r>
                        <a:rPr sz="13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kernel(int*,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int*)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API</a:t>
                      </a:r>
                      <a:r>
                        <a:rPr sz="13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calls: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79.56%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2352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23.272ms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1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826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23.272ms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23.272ms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23.272ms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cudaDeviceSynchronize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20.42%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2225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5.9732ms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1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5.9732ms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5.9732ms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5.9732ms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cudaLaunch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0.01%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2225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2.0490us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1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2.0490us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2.0490us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2.0490us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cudaConfigureCall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3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0.01%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2225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1.8360us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4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459ns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spc="5" dirty="0">
                          <a:latin typeface="Courier New"/>
                          <a:cs typeface="Courier New"/>
                        </a:rPr>
                        <a:t>138ns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833ns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cudaSetupArgument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61867" y="4414943"/>
            <a:ext cx="5141383" cy="82504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824786">
              <a:lnSpc>
                <a:spcPct val="131700"/>
              </a:lnSpc>
              <a:spcBef>
                <a:spcPts val="111"/>
              </a:spcBef>
            </a:pPr>
            <a:r>
              <a:rPr sz="1333" dirty="0">
                <a:latin typeface="Courier New"/>
                <a:cs typeface="Courier New"/>
              </a:rPr>
              <a:t>==14487== Unified</a:t>
            </a:r>
            <a:r>
              <a:rPr sz="1333" spc="-11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Memory</a:t>
            </a:r>
            <a:r>
              <a:rPr sz="1333" spc="6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profiling</a:t>
            </a:r>
            <a:r>
              <a:rPr sz="1333" spc="6" dirty="0">
                <a:latin typeface="Courier New"/>
                <a:cs typeface="Courier New"/>
              </a:rPr>
              <a:t> </a:t>
            </a:r>
            <a:r>
              <a:rPr sz="1333" spc="-6" dirty="0">
                <a:latin typeface="Courier New"/>
                <a:cs typeface="Courier New"/>
              </a:rPr>
              <a:t>result: </a:t>
            </a:r>
            <a:r>
              <a:rPr sz="1333" spc="-783" dirty="0">
                <a:latin typeface="Courier New"/>
                <a:cs typeface="Courier New"/>
              </a:rPr>
              <a:t> </a:t>
            </a:r>
            <a:r>
              <a:rPr sz="1333" spc="-6" dirty="0">
                <a:latin typeface="Courier New"/>
                <a:cs typeface="Courier New"/>
              </a:rPr>
              <a:t>Device</a:t>
            </a:r>
            <a:r>
              <a:rPr sz="1333" spc="6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"Tesla</a:t>
            </a:r>
            <a:r>
              <a:rPr sz="1333" spc="11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V100-PCIE-16GB</a:t>
            </a:r>
            <a:r>
              <a:rPr sz="1333" spc="11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(0)"</a:t>
            </a:r>
            <a:endParaRPr sz="1333">
              <a:latin typeface="Courier New"/>
              <a:cs typeface="Courier New"/>
            </a:endParaRPr>
          </a:p>
          <a:p>
            <a:pPr marL="320319">
              <a:spcBef>
                <a:spcPts val="506"/>
              </a:spcBef>
              <a:tabLst>
                <a:tab pos="1036451" algn="l"/>
                <a:tab pos="2058791" algn="l"/>
                <a:tab pos="3080425" algn="l"/>
                <a:tab pos="4104176" algn="l"/>
              </a:tabLst>
            </a:pPr>
            <a:r>
              <a:rPr sz="1333" spc="-6" dirty="0">
                <a:latin typeface="Courier New"/>
                <a:cs typeface="Courier New"/>
              </a:rPr>
              <a:t>Count	Avg</a:t>
            </a:r>
            <a:r>
              <a:rPr sz="1333" spc="22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Size	Min</a:t>
            </a:r>
            <a:r>
              <a:rPr sz="1333" spc="11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Size	</a:t>
            </a:r>
            <a:r>
              <a:rPr sz="1333" spc="6" dirty="0">
                <a:latin typeface="Courier New"/>
                <a:cs typeface="Courier New"/>
              </a:rPr>
              <a:t>Max</a:t>
            </a:r>
            <a:r>
              <a:rPr sz="1333" dirty="0">
                <a:latin typeface="Courier New"/>
                <a:cs typeface="Courier New"/>
              </a:rPr>
              <a:t> Size	</a:t>
            </a:r>
            <a:r>
              <a:rPr sz="1333" spc="-6" dirty="0">
                <a:latin typeface="Courier New"/>
                <a:cs typeface="Courier New"/>
              </a:rPr>
              <a:t>Total</a:t>
            </a:r>
            <a:r>
              <a:rPr sz="1333" spc="-56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Size</a:t>
            </a:r>
            <a:endParaRPr sz="1333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9254" y="5014807"/>
            <a:ext cx="105057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Courier New"/>
                <a:cs typeface="Courier New"/>
              </a:rPr>
              <a:t>Total</a:t>
            </a:r>
            <a:r>
              <a:rPr sz="1333" spc="-78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Time</a:t>
            </a:r>
            <a:endParaRPr sz="1333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7565" y="5014807"/>
            <a:ext cx="436739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Courier New"/>
                <a:cs typeface="Courier New"/>
              </a:rPr>
              <a:t>Na</a:t>
            </a:r>
            <a:r>
              <a:rPr sz="1333" spc="11" dirty="0">
                <a:latin typeface="Courier New"/>
                <a:cs typeface="Courier New"/>
              </a:rPr>
              <a:t>m</a:t>
            </a:r>
            <a:r>
              <a:rPr sz="1333" dirty="0">
                <a:latin typeface="Courier New"/>
                <a:cs typeface="Courier New"/>
              </a:rPr>
              <a:t>e</a:t>
            </a:r>
            <a:endParaRPr sz="1333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48793" y="5259494"/>
          <a:ext cx="8358716" cy="5242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81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1272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3012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36689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21.758KB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36689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4.0000KB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36689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952.00KB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36689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64.00000MB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36689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13.49043ms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36689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Host</a:t>
                      </a:r>
                      <a:r>
                        <a:rPr sz="13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To</a:t>
                      </a:r>
                      <a:r>
                        <a:rPr sz="13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Device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36689" marB="0">
                    <a:solidFill>
                      <a:srgbClr val="E3F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56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81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8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8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8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8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8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23.23181ms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8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Gpu</a:t>
                      </a:r>
                      <a:r>
                        <a:rPr sz="13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r>
                        <a:rPr sz="13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fault</a:t>
                      </a:r>
                      <a:r>
                        <a:rPr sz="13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groups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282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10596" y="697082"/>
            <a:ext cx="8573204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UNDERSTANDING</a:t>
            </a:r>
            <a:r>
              <a:rPr spc="-56" dirty="0"/>
              <a:t> </a:t>
            </a:r>
            <a:r>
              <a:rPr spc="-6" dirty="0"/>
              <a:t>PROFILER</a:t>
            </a:r>
            <a:r>
              <a:rPr spc="-39" dirty="0"/>
              <a:t> </a:t>
            </a:r>
            <a:r>
              <a:rPr dirty="0"/>
              <a:t>OUTPUT</a:t>
            </a:r>
          </a:p>
        </p:txBody>
      </p:sp>
      <p:sp>
        <p:nvSpPr>
          <p:cNvPr id="10" name="object 10"/>
          <p:cNvSpPr/>
          <p:nvPr/>
        </p:nvSpPr>
        <p:spPr>
          <a:xfrm>
            <a:off x="574041" y="5259493"/>
            <a:ext cx="11084983" cy="301978"/>
          </a:xfrm>
          <a:custGeom>
            <a:avLst/>
            <a:gdLst/>
            <a:ahLst/>
            <a:cxnLst/>
            <a:rect l="l" t="t" r="r" b="b"/>
            <a:pathLst>
              <a:path w="9976485" h="271779">
                <a:moveTo>
                  <a:pt x="9976104" y="0"/>
                </a:moveTo>
                <a:lnTo>
                  <a:pt x="0" y="0"/>
                </a:lnTo>
                <a:lnTo>
                  <a:pt x="0" y="271271"/>
                </a:lnTo>
                <a:lnTo>
                  <a:pt x="9976104" y="271271"/>
                </a:lnTo>
                <a:lnTo>
                  <a:pt x="9976104" y="0"/>
                </a:lnTo>
                <a:close/>
              </a:path>
            </a:pathLst>
          </a:custGeom>
          <a:solidFill>
            <a:srgbClr val="76B800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140</a:t>
            </a:fld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1981" y="683235"/>
            <a:ext cx="5910439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HEURISTIC</a:t>
            </a:r>
            <a:r>
              <a:rPr spc="-78" dirty="0"/>
              <a:t> </a:t>
            </a:r>
            <a:r>
              <a:rPr dirty="0"/>
              <a:t>PREFETCHING</a:t>
            </a:r>
          </a:p>
          <a:p>
            <a:pPr marL="172859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Do Not Confuse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with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API-prefetching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9208204" cy="147683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GPU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architecture</a:t>
            </a:r>
            <a:r>
              <a:rPr sz="2222" spc="-6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supports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different</a:t>
            </a:r>
            <a:r>
              <a:rPr sz="2222" spc="-6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page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sizes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dirty="0">
                <a:latin typeface="Trebuchet MS"/>
                <a:cs typeface="Trebuchet MS"/>
              </a:rPr>
              <a:t>Contiguous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pages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up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 large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page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size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are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promoted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larger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size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28"/>
              </a:spcBef>
            </a:pPr>
            <a:r>
              <a:rPr sz="2222" spc="-6" dirty="0">
                <a:latin typeface="Trebuchet MS"/>
                <a:cs typeface="Trebuchet MS"/>
              </a:rPr>
              <a:t>Driver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prefetches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whole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regions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if pages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are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accessed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i="1" spc="-6" dirty="0">
                <a:latin typeface="Trebuchet MS"/>
                <a:cs typeface="Trebuchet MS"/>
              </a:rPr>
              <a:t>densely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040" y="4265506"/>
            <a:ext cx="718256" cy="337029"/>
          </a:xfrm>
          <a:prstGeom prst="rect">
            <a:avLst/>
          </a:prstGeom>
          <a:solidFill>
            <a:srgbClr val="CCCCCC"/>
          </a:solidFill>
          <a:ln w="9143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100893">
              <a:spcBef>
                <a:spcPts val="761"/>
              </a:spcBef>
            </a:pPr>
            <a:r>
              <a:rPr sz="1556" spc="-6" dirty="0">
                <a:latin typeface="Arial"/>
                <a:cs typeface="Arial"/>
              </a:rPr>
              <a:t>GPU</a:t>
            </a:r>
            <a:endParaRPr sz="155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1040" y="5836920"/>
            <a:ext cx="718256" cy="336318"/>
          </a:xfrm>
          <a:prstGeom prst="rect">
            <a:avLst/>
          </a:prstGeom>
          <a:solidFill>
            <a:srgbClr val="CCCCCC"/>
          </a:solidFill>
          <a:ln w="9143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100893">
              <a:spcBef>
                <a:spcPts val="756"/>
              </a:spcBef>
            </a:pPr>
            <a:r>
              <a:rPr sz="1556" spc="-6" dirty="0">
                <a:latin typeface="Arial"/>
                <a:cs typeface="Arial"/>
              </a:rPr>
              <a:t>CPU</a:t>
            </a:r>
            <a:endParaRPr sz="1556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47334" y="5593079"/>
            <a:ext cx="1859844" cy="445911"/>
            <a:chOff x="1752600" y="5033771"/>
            <a:chExt cx="1673860" cy="401320"/>
          </a:xfrm>
        </p:grpSpPr>
        <p:sp>
          <p:nvSpPr>
            <p:cNvPr id="7" name="object 7"/>
            <p:cNvSpPr/>
            <p:nvPr/>
          </p:nvSpPr>
          <p:spPr>
            <a:xfrm>
              <a:off x="1757172" y="5038343"/>
              <a:ext cx="1664335" cy="391795"/>
            </a:xfrm>
            <a:custGeom>
              <a:avLst/>
              <a:gdLst/>
              <a:ahLst/>
              <a:cxnLst/>
              <a:rect l="l" t="t" r="r" b="b"/>
              <a:pathLst>
                <a:path w="1664335" h="391795">
                  <a:moveTo>
                    <a:pt x="1664207" y="0"/>
                  </a:moveTo>
                  <a:lnTo>
                    <a:pt x="0" y="0"/>
                  </a:lnTo>
                  <a:lnTo>
                    <a:pt x="0" y="391667"/>
                  </a:lnTo>
                  <a:lnTo>
                    <a:pt x="1664207" y="391667"/>
                  </a:lnTo>
                  <a:lnTo>
                    <a:pt x="1664207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1757172" y="5038343"/>
              <a:ext cx="1664335" cy="391795"/>
            </a:xfrm>
            <a:custGeom>
              <a:avLst/>
              <a:gdLst/>
              <a:ahLst/>
              <a:cxnLst/>
              <a:rect l="l" t="t" r="r" b="b"/>
              <a:pathLst>
                <a:path w="1664335" h="391795">
                  <a:moveTo>
                    <a:pt x="0" y="391667"/>
                  </a:moveTo>
                  <a:lnTo>
                    <a:pt x="1664207" y="391667"/>
                  </a:lnTo>
                  <a:lnTo>
                    <a:pt x="1664207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33400" y="4497494"/>
            <a:ext cx="11134372" cy="1540933"/>
            <a:chOff x="480059" y="4047744"/>
            <a:chExt cx="10020935" cy="1386840"/>
          </a:xfrm>
        </p:grpSpPr>
        <p:sp>
          <p:nvSpPr>
            <p:cNvPr id="10" name="object 10"/>
            <p:cNvSpPr/>
            <p:nvPr/>
          </p:nvSpPr>
          <p:spPr>
            <a:xfrm>
              <a:off x="1961895" y="4201668"/>
              <a:ext cx="127000" cy="748030"/>
            </a:xfrm>
            <a:custGeom>
              <a:avLst/>
              <a:gdLst/>
              <a:ahLst/>
              <a:cxnLst/>
              <a:rect l="l" t="t" r="r" b="b"/>
              <a:pathLst>
                <a:path w="127000" h="748029">
                  <a:moveTo>
                    <a:pt x="57150" y="620902"/>
                  </a:moveTo>
                  <a:lnTo>
                    <a:pt x="0" y="620902"/>
                  </a:lnTo>
                  <a:lnTo>
                    <a:pt x="63500" y="747902"/>
                  </a:lnTo>
                  <a:lnTo>
                    <a:pt x="120650" y="633602"/>
                  </a:lnTo>
                  <a:lnTo>
                    <a:pt x="57150" y="633602"/>
                  </a:lnTo>
                  <a:lnTo>
                    <a:pt x="57150" y="620902"/>
                  </a:lnTo>
                  <a:close/>
                </a:path>
                <a:path w="127000" h="748029">
                  <a:moveTo>
                    <a:pt x="69850" y="0"/>
                  </a:moveTo>
                  <a:lnTo>
                    <a:pt x="57150" y="0"/>
                  </a:lnTo>
                  <a:lnTo>
                    <a:pt x="57150" y="633602"/>
                  </a:lnTo>
                  <a:lnTo>
                    <a:pt x="69850" y="633602"/>
                  </a:lnTo>
                  <a:lnTo>
                    <a:pt x="69850" y="0"/>
                  </a:lnTo>
                  <a:close/>
                </a:path>
                <a:path w="127000" h="748029">
                  <a:moveTo>
                    <a:pt x="127000" y="620902"/>
                  </a:moveTo>
                  <a:lnTo>
                    <a:pt x="69850" y="620902"/>
                  </a:lnTo>
                  <a:lnTo>
                    <a:pt x="69850" y="633602"/>
                  </a:lnTo>
                  <a:lnTo>
                    <a:pt x="120650" y="633602"/>
                  </a:lnTo>
                  <a:lnTo>
                    <a:pt x="127000" y="6209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219956" y="5038344"/>
              <a:ext cx="1285240" cy="391795"/>
            </a:xfrm>
            <a:custGeom>
              <a:avLst/>
              <a:gdLst/>
              <a:ahLst/>
              <a:cxnLst/>
              <a:rect l="l" t="t" r="r" b="b"/>
              <a:pathLst>
                <a:path w="1285239" h="391795">
                  <a:moveTo>
                    <a:pt x="0" y="391667"/>
                  </a:moveTo>
                  <a:lnTo>
                    <a:pt x="1284731" y="391667"/>
                  </a:lnTo>
                  <a:lnTo>
                    <a:pt x="1284731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0480" y="5038344"/>
              <a:ext cx="1664335" cy="391795"/>
            </a:xfrm>
            <a:custGeom>
              <a:avLst/>
              <a:gdLst/>
              <a:ahLst/>
              <a:cxnLst/>
              <a:rect l="l" t="t" r="r" b="b"/>
              <a:pathLst>
                <a:path w="1664335" h="391795">
                  <a:moveTo>
                    <a:pt x="0" y="391667"/>
                  </a:moveTo>
                  <a:lnTo>
                    <a:pt x="1664207" y="391667"/>
                  </a:lnTo>
                  <a:lnTo>
                    <a:pt x="1664207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  <a:path w="1664335" h="391795">
                  <a:moveTo>
                    <a:pt x="0" y="391667"/>
                  </a:moveTo>
                  <a:lnTo>
                    <a:pt x="379475" y="391667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840480" y="4052316"/>
              <a:ext cx="379730" cy="391795"/>
            </a:xfrm>
            <a:custGeom>
              <a:avLst/>
              <a:gdLst/>
              <a:ahLst/>
              <a:cxnLst/>
              <a:rect l="l" t="t" r="r" b="b"/>
              <a:pathLst>
                <a:path w="379729" h="391795">
                  <a:moveTo>
                    <a:pt x="379475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79475" y="391668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840480" y="4052316"/>
              <a:ext cx="379730" cy="391795"/>
            </a:xfrm>
            <a:custGeom>
              <a:avLst/>
              <a:gdLst/>
              <a:ahLst/>
              <a:cxnLst/>
              <a:rect l="l" t="t" r="r" b="b"/>
              <a:pathLst>
                <a:path w="379729" h="391795">
                  <a:moveTo>
                    <a:pt x="0" y="391668"/>
                  </a:moveTo>
                  <a:lnTo>
                    <a:pt x="379475" y="391668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967480" y="4443984"/>
              <a:ext cx="127000" cy="595630"/>
            </a:xfrm>
            <a:custGeom>
              <a:avLst/>
              <a:gdLst/>
              <a:ahLst/>
              <a:cxnLst/>
              <a:rect l="l" t="t" r="r" b="b"/>
              <a:pathLst>
                <a:path w="127000" h="595629">
                  <a:moveTo>
                    <a:pt x="69850" y="544614"/>
                  </a:moveTo>
                  <a:lnTo>
                    <a:pt x="57150" y="544614"/>
                  </a:lnTo>
                  <a:lnTo>
                    <a:pt x="57150" y="595414"/>
                  </a:lnTo>
                  <a:lnTo>
                    <a:pt x="69850" y="595414"/>
                  </a:lnTo>
                  <a:lnTo>
                    <a:pt x="69850" y="544614"/>
                  </a:lnTo>
                  <a:close/>
                </a:path>
                <a:path w="127000" h="595629">
                  <a:moveTo>
                    <a:pt x="69850" y="455676"/>
                  </a:moveTo>
                  <a:lnTo>
                    <a:pt x="57150" y="455676"/>
                  </a:lnTo>
                  <a:lnTo>
                    <a:pt x="57150" y="506514"/>
                  </a:lnTo>
                  <a:lnTo>
                    <a:pt x="69850" y="506514"/>
                  </a:lnTo>
                  <a:lnTo>
                    <a:pt x="69850" y="455676"/>
                  </a:lnTo>
                  <a:close/>
                </a:path>
                <a:path w="127000" h="595629">
                  <a:moveTo>
                    <a:pt x="69850" y="366776"/>
                  </a:moveTo>
                  <a:lnTo>
                    <a:pt x="57150" y="366776"/>
                  </a:lnTo>
                  <a:lnTo>
                    <a:pt x="57150" y="417576"/>
                  </a:lnTo>
                  <a:lnTo>
                    <a:pt x="69850" y="417576"/>
                  </a:lnTo>
                  <a:lnTo>
                    <a:pt x="69850" y="366776"/>
                  </a:lnTo>
                  <a:close/>
                </a:path>
                <a:path w="127000" h="595629">
                  <a:moveTo>
                    <a:pt x="69850" y="277876"/>
                  </a:moveTo>
                  <a:lnTo>
                    <a:pt x="57150" y="277876"/>
                  </a:lnTo>
                  <a:lnTo>
                    <a:pt x="57150" y="328676"/>
                  </a:lnTo>
                  <a:lnTo>
                    <a:pt x="69850" y="328676"/>
                  </a:lnTo>
                  <a:lnTo>
                    <a:pt x="69850" y="277876"/>
                  </a:lnTo>
                  <a:close/>
                </a:path>
                <a:path w="127000" h="595629">
                  <a:moveTo>
                    <a:pt x="69850" y="188976"/>
                  </a:moveTo>
                  <a:lnTo>
                    <a:pt x="57150" y="188976"/>
                  </a:lnTo>
                  <a:lnTo>
                    <a:pt x="57150" y="239776"/>
                  </a:lnTo>
                  <a:lnTo>
                    <a:pt x="69850" y="239776"/>
                  </a:lnTo>
                  <a:lnTo>
                    <a:pt x="69850" y="188976"/>
                  </a:lnTo>
                  <a:close/>
                </a:path>
                <a:path w="127000" h="595629">
                  <a:moveTo>
                    <a:pt x="69850" y="114300"/>
                  </a:moveTo>
                  <a:lnTo>
                    <a:pt x="57150" y="114300"/>
                  </a:lnTo>
                  <a:lnTo>
                    <a:pt x="57150" y="150876"/>
                  </a:lnTo>
                  <a:lnTo>
                    <a:pt x="69850" y="150876"/>
                  </a:lnTo>
                  <a:lnTo>
                    <a:pt x="69850" y="114300"/>
                  </a:lnTo>
                  <a:close/>
                </a:path>
                <a:path w="127000" h="595629">
                  <a:moveTo>
                    <a:pt x="63500" y="0"/>
                  </a:moveTo>
                  <a:lnTo>
                    <a:pt x="0" y="127000"/>
                  </a:lnTo>
                  <a:lnTo>
                    <a:pt x="57150" y="127000"/>
                  </a:lnTo>
                  <a:lnTo>
                    <a:pt x="57150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595629">
                  <a:moveTo>
                    <a:pt x="120650" y="114300"/>
                  </a:moveTo>
                  <a:lnTo>
                    <a:pt x="69850" y="114300"/>
                  </a:lnTo>
                  <a:lnTo>
                    <a:pt x="69850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697980" y="5038344"/>
              <a:ext cx="890269" cy="391795"/>
            </a:xfrm>
            <a:custGeom>
              <a:avLst/>
              <a:gdLst/>
              <a:ahLst/>
              <a:cxnLst/>
              <a:rect l="l" t="t" r="r" b="b"/>
              <a:pathLst>
                <a:path w="890270" h="391795">
                  <a:moveTo>
                    <a:pt x="0" y="391667"/>
                  </a:moveTo>
                  <a:lnTo>
                    <a:pt x="890016" y="391667"/>
                  </a:lnTo>
                  <a:lnTo>
                    <a:pt x="890016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923788" y="5038344"/>
              <a:ext cx="1664335" cy="391795"/>
            </a:xfrm>
            <a:custGeom>
              <a:avLst/>
              <a:gdLst/>
              <a:ahLst/>
              <a:cxnLst/>
              <a:rect l="l" t="t" r="r" b="b"/>
              <a:pathLst>
                <a:path w="1664334" h="391795">
                  <a:moveTo>
                    <a:pt x="0" y="391667"/>
                  </a:moveTo>
                  <a:lnTo>
                    <a:pt x="1664208" y="391667"/>
                  </a:lnTo>
                  <a:lnTo>
                    <a:pt x="1664208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  <a:path w="1664334" h="391795">
                  <a:moveTo>
                    <a:pt x="0" y="391667"/>
                  </a:moveTo>
                  <a:lnTo>
                    <a:pt x="774191" y="391667"/>
                  </a:lnTo>
                  <a:lnTo>
                    <a:pt x="774191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43980" y="4443984"/>
              <a:ext cx="127000" cy="595630"/>
            </a:xfrm>
            <a:custGeom>
              <a:avLst/>
              <a:gdLst/>
              <a:ahLst/>
              <a:cxnLst/>
              <a:rect l="l" t="t" r="r" b="b"/>
              <a:pathLst>
                <a:path w="127000" h="595629">
                  <a:moveTo>
                    <a:pt x="69850" y="544703"/>
                  </a:moveTo>
                  <a:lnTo>
                    <a:pt x="57150" y="544703"/>
                  </a:lnTo>
                  <a:lnTo>
                    <a:pt x="57150" y="595503"/>
                  </a:lnTo>
                  <a:lnTo>
                    <a:pt x="69850" y="595503"/>
                  </a:lnTo>
                  <a:lnTo>
                    <a:pt x="69850" y="544703"/>
                  </a:lnTo>
                  <a:close/>
                </a:path>
                <a:path w="127000" h="595629">
                  <a:moveTo>
                    <a:pt x="69850" y="455803"/>
                  </a:moveTo>
                  <a:lnTo>
                    <a:pt x="57150" y="455803"/>
                  </a:lnTo>
                  <a:lnTo>
                    <a:pt x="57150" y="506603"/>
                  </a:lnTo>
                  <a:lnTo>
                    <a:pt x="69850" y="506603"/>
                  </a:lnTo>
                  <a:lnTo>
                    <a:pt x="69850" y="455803"/>
                  </a:lnTo>
                  <a:close/>
                </a:path>
                <a:path w="127000" h="595629">
                  <a:moveTo>
                    <a:pt x="69850" y="366903"/>
                  </a:moveTo>
                  <a:lnTo>
                    <a:pt x="57150" y="366903"/>
                  </a:lnTo>
                  <a:lnTo>
                    <a:pt x="57150" y="417703"/>
                  </a:lnTo>
                  <a:lnTo>
                    <a:pt x="69850" y="417703"/>
                  </a:lnTo>
                  <a:lnTo>
                    <a:pt x="69850" y="366903"/>
                  </a:lnTo>
                  <a:close/>
                </a:path>
                <a:path w="127000" h="595629">
                  <a:moveTo>
                    <a:pt x="69850" y="278003"/>
                  </a:moveTo>
                  <a:lnTo>
                    <a:pt x="57150" y="278003"/>
                  </a:lnTo>
                  <a:lnTo>
                    <a:pt x="57150" y="328803"/>
                  </a:lnTo>
                  <a:lnTo>
                    <a:pt x="69850" y="328803"/>
                  </a:lnTo>
                  <a:lnTo>
                    <a:pt x="69850" y="278003"/>
                  </a:lnTo>
                  <a:close/>
                </a:path>
                <a:path w="127000" h="595629">
                  <a:moveTo>
                    <a:pt x="69850" y="189103"/>
                  </a:moveTo>
                  <a:lnTo>
                    <a:pt x="57150" y="189103"/>
                  </a:lnTo>
                  <a:lnTo>
                    <a:pt x="57150" y="239903"/>
                  </a:lnTo>
                  <a:lnTo>
                    <a:pt x="69850" y="239903"/>
                  </a:lnTo>
                  <a:lnTo>
                    <a:pt x="69850" y="189103"/>
                  </a:lnTo>
                  <a:close/>
                </a:path>
                <a:path w="127000" h="595629">
                  <a:moveTo>
                    <a:pt x="69850" y="114300"/>
                  </a:moveTo>
                  <a:lnTo>
                    <a:pt x="57150" y="114300"/>
                  </a:lnTo>
                  <a:lnTo>
                    <a:pt x="57150" y="151003"/>
                  </a:lnTo>
                  <a:lnTo>
                    <a:pt x="69850" y="151003"/>
                  </a:lnTo>
                  <a:lnTo>
                    <a:pt x="69850" y="114300"/>
                  </a:lnTo>
                  <a:close/>
                </a:path>
                <a:path w="127000" h="595629">
                  <a:moveTo>
                    <a:pt x="63500" y="0"/>
                  </a:moveTo>
                  <a:lnTo>
                    <a:pt x="0" y="127000"/>
                  </a:lnTo>
                  <a:lnTo>
                    <a:pt x="57150" y="127000"/>
                  </a:lnTo>
                  <a:lnTo>
                    <a:pt x="57150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595629">
                  <a:moveTo>
                    <a:pt x="120650" y="114300"/>
                  </a:moveTo>
                  <a:lnTo>
                    <a:pt x="69850" y="114300"/>
                  </a:lnTo>
                  <a:lnTo>
                    <a:pt x="69850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020812" y="5038344"/>
              <a:ext cx="1663064" cy="391795"/>
            </a:xfrm>
            <a:custGeom>
              <a:avLst/>
              <a:gdLst/>
              <a:ahLst/>
              <a:cxnLst/>
              <a:rect l="l" t="t" r="r" b="b"/>
              <a:pathLst>
                <a:path w="1663065" h="391795">
                  <a:moveTo>
                    <a:pt x="0" y="391667"/>
                  </a:moveTo>
                  <a:lnTo>
                    <a:pt x="1662683" y="391667"/>
                  </a:lnTo>
                  <a:lnTo>
                    <a:pt x="1662683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9168891" y="4443984"/>
              <a:ext cx="127000" cy="595630"/>
            </a:xfrm>
            <a:custGeom>
              <a:avLst/>
              <a:gdLst/>
              <a:ahLst/>
              <a:cxnLst/>
              <a:rect l="l" t="t" r="r" b="b"/>
              <a:pathLst>
                <a:path w="127000" h="595629">
                  <a:moveTo>
                    <a:pt x="69850" y="544703"/>
                  </a:moveTo>
                  <a:lnTo>
                    <a:pt x="57150" y="544703"/>
                  </a:lnTo>
                  <a:lnTo>
                    <a:pt x="57150" y="595503"/>
                  </a:lnTo>
                  <a:lnTo>
                    <a:pt x="69850" y="595503"/>
                  </a:lnTo>
                  <a:lnTo>
                    <a:pt x="69850" y="544703"/>
                  </a:lnTo>
                  <a:close/>
                </a:path>
                <a:path w="127000" h="595629">
                  <a:moveTo>
                    <a:pt x="69850" y="455803"/>
                  </a:moveTo>
                  <a:lnTo>
                    <a:pt x="57150" y="455803"/>
                  </a:lnTo>
                  <a:lnTo>
                    <a:pt x="57150" y="506603"/>
                  </a:lnTo>
                  <a:lnTo>
                    <a:pt x="69850" y="506603"/>
                  </a:lnTo>
                  <a:lnTo>
                    <a:pt x="69850" y="455803"/>
                  </a:lnTo>
                  <a:close/>
                </a:path>
                <a:path w="127000" h="595629">
                  <a:moveTo>
                    <a:pt x="69850" y="366903"/>
                  </a:moveTo>
                  <a:lnTo>
                    <a:pt x="57150" y="366903"/>
                  </a:lnTo>
                  <a:lnTo>
                    <a:pt x="57150" y="417703"/>
                  </a:lnTo>
                  <a:lnTo>
                    <a:pt x="69850" y="417703"/>
                  </a:lnTo>
                  <a:lnTo>
                    <a:pt x="69850" y="366903"/>
                  </a:lnTo>
                  <a:close/>
                </a:path>
                <a:path w="127000" h="595629">
                  <a:moveTo>
                    <a:pt x="69850" y="278003"/>
                  </a:moveTo>
                  <a:lnTo>
                    <a:pt x="57150" y="278003"/>
                  </a:lnTo>
                  <a:lnTo>
                    <a:pt x="57150" y="328803"/>
                  </a:lnTo>
                  <a:lnTo>
                    <a:pt x="69850" y="328803"/>
                  </a:lnTo>
                  <a:lnTo>
                    <a:pt x="69850" y="278003"/>
                  </a:lnTo>
                  <a:close/>
                </a:path>
                <a:path w="127000" h="595629">
                  <a:moveTo>
                    <a:pt x="69850" y="189103"/>
                  </a:moveTo>
                  <a:lnTo>
                    <a:pt x="57150" y="189103"/>
                  </a:lnTo>
                  <a:lnTo>
                    <a:pt x="57150" y="239903"/>
                  </a:lnTo>
                  <a:lnTo>
                    <a:pt x="69850" y="239903"/>
                  </a:lnTo>
                  <a:lnTo>
                    <a:pt x="69850" y="189103"/>
                  </a:lnTo>
                  <a:close/>
                </a:path>
                <a:path w="127000" h="595629">
                  <a:moveTo>
                    <a:pt x="69850" y="114300"/>
                  </a:moveTo>
                  <a:lnTo>
                    <a:pt x="57150" y="114300"/>
                  </a:lnTo>
                  <a:lnTo>
                    <a:pt x="57150" y="151003"/>
                  </a:lnTo>
                  <a:lnTo>
                    <a:pt x="69850" y="151003"/>
                  </a:lnTo>
                  <a:lnTo>
                    <a:pt x="69850" y="114300"/>
                  </a:lnTo>
                  <a:close/>
                </a:path>
                <a:path w="127000" h="595629">
                  <a:moveTo>
                    <a:pt x="63500" y="0"/>
                  </a:moveTo>
                  <a:lnTo>
                    <a:pt x="0" y="127000"/>
                  </a:lnTo>
                  <a:lnTo>
                    <a:pt x="57150" y="127000"/>
                  </a:lnTo>
                  <a:lnTo>
                    <a:pt x="57150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595629">
                  <a:moveTo>
                    <a:pt x="120650" y="114300"/>
                  </a:moveTo>
                  <a:lnTo>
                    <a:pt x="69850" y="114300"/>
                  </a:lnTo>
                  <a:lnTo>
                    <a:pt x="69850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84631" y="4730495"/>
              <a:ext cx="10012045" cy="22225"/>
            </a:xfrm>
            <a:custGeom>
              <a:avLst/>
              <a:gdLst/>
              <a:ahLst/>
              <a:cxnLst/>
              <a:rect l="l" t="t" r="r" b="b"/>
              <a:pathLst>
                <a:path w="10012045" h="22225">
                  <a:moveTo>
                    <a:pt x="0" y="22224"/>
                  </a:moveTo>
                  <a:lnTo>
                    <a:pt x="10011537" y="0"/>
                  </a:lnTo>
                </a:path>
              </a:pathLst>
            </a:custGeom>
            <a:ln w="914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853692" y="4201667"/>
              <a:ext cx="2712085" cy="748030"/>
            </a:xfrm>
            <a:custGeom>
              <a:avLst/>
              <a:gdLst/>
              <a:ahLst/>
              <a:cxnLst/>
              <a:rect l="l" t="t" r="r" b="b"/>
              <a:pathLst>
                <a:path w="2712085" h="748029">
                  <a:moveTo>
                    <a:pt x="127000" y="620903"/>
                  </a:moveTo>
                  <a:lnTo>
                    <a:pt x="69850" y="620903"/>
                  </a:lnTo>
                  <a:lnTo>
                    <a:pt x="69850" y="0"/>
                  </a:lnTo>
                  <a:lnTo>
                    <a:pt x="57150" y="0"/>
                  </a:lnTo>
                  <a:lnTo>
                    <a:pt x="57150" y="620903"/>
                  </a:lnTo>
                  <a:lnTo>
                    <a:pt x="0" y="620903"/>
                  </a:lnTo>
                  <a:lnTo>
                    <a:pt x="63500" y="747903"/>
                  </a:lnTo>
                  <a:lnTo>
                    <a:pt x="120650" y="633603"/>
                  </a:lnTo>
                  <a:lnTo>
                    <a:pt x="127000" y="620903"/>
                  </a:lnTo>
                  <a:close/>
                </a:path>
                <a:path w="2712085" h="748029">
                  <a:moveTo>
                    <a:pt x="2711704" y="620903"/>
                  </a:moveTo>
                  <a:lnTo>
                    <a:pt x="2654554" y="620903"/>
                  </a:lnTo>
                  <a:lnTo>
                    <a:pt x="2654554" y="0"/>
                  </a:lnTo>
                  <a:lnTo>
                    <a:pt x="2641854" y="0"/>
                  </a:lnTo>
                  <a:lnTo>
                    <a:pt x="2641854" y="620903"/>
                  </a:lnTo>
                  <a:lnTo>
                    <a:pt x="2603500" y="620903"/>
                  </a:lnTo>
                  <a:lnTo>
                    <a:pt x="2584704" y="620903"/>
                  </a:lnTo>
                  <a:lnTo>
                    <a:pt x="2546350" y="620903"/>
                  </a:lnTo>
                  <a:lnTo>
                    <a:pt x="2546350" y="0"/>
                  </a:lnTo>
                  <a:lnTo>
                    <a:pt x="2533650" y="0"/>
                  </a:lnTo>
                  <a:lnTo>
                    <a:pt x="2533650" y="620903"/>
                  </a:lnTo>
                  <a:lnTo>
                    <a:pt x="2476500" y="620903"/>
                  </a:lnTo>
                  <a:lnTo>
                    <a:pt x="2540000" y="747903"/>
                  </a:lnTo>
                  <a:lnTo>
                    <a:pt x="2594102" y="639699"/>
                  </a:lnTo>
                  <a:lnTo>
                    <a:pt x="2648204" y="747903"/>
                  </a:lnTo>
                  <a:lnTo>
                    <a:pt x="2705354" y="633603"/>
                  </a:lnTo>
                  <a:lnTo>
                    <a:pt x="2711704" y="620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29883" y="4052316"/>
              <a:ext cx="379730" cy="391795"/>
            </a:xfrm>
            <a:custGeom>
              <a:avLst/>
              <a:gdLst/>
              <a:ahLst/>
              <a:cxnLst/>
              <a:rect l="l" t="t" r="r" b="b"/>
              <a:pathLst>
                <a:path w="379729" h="391795">
                  <a:moveTo>
                    <a:pt x="379475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79475" y="391668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29883" y="4052316"/>
              <a:ext cx="379730" cy="391795"/>
            </a:xfrm>
            <a:custGeom>
              <a:avLst/>
              <a:gdLst/>
              <a:ahLst/>
              <a:cxnLst/>
              <a:rect l="l" t="t" r="r" b="b"/>
              <a:pathLst>
                <a:path w="379729" h="391795">
                  <a:moveTo>
                    <a:pt x="0" y="391668"/>
                  </a:moveTo>
                  <a:lnTo>
                    <a:pt x="379475" y="391668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318504" y="4052316"/>
              <a:ext cx="379730" cy="391795"/>
            </a:xfrm>
            <a:custGeom>
              <a:avLst/>
              <a:gdLst/>
              <a:ahLst/>
              <a:cxnLst/>
              <a:rect l="l" t="t" r="r" b="b"/>
              <a:pathLst>
                <a:path w="379729" h="391795">
                  <a:moveTo>
                    <a:pt x="379475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79475" y="391668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318504" y="4052316"/>
              <a:ext cx="379730" cy="391795"/>
            </a:xfrm>
            <a:custGeom>
              <a:avLst/>
              <a:gdLst/>
              <a:ahLst/>
              <a:cxnLst/>
              <a:rect l="l" t="t" r="r" b="b"/>
              <a:pathLst>
                <a:path w="379729" h="391795">
                  <a:moveTo>
                    <a:pt x="0" y="391668"/>
                  </a:moveTo>
                  <a:lnTo>
                    <a:pt x="379475" y="391668"/>
                  </a:lnTo>
                  <a:lnTo>
                    <a:pt x="379475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796024" y="4201667"/>
              <a:ext cx="343535" cy="748030"/>
            </a:xfrm>
            <a:custGeom>
              <a:avLst/>
              <a:gdLst/>
              <a:ahLst/>
              <a:cxnLst/>
              <a:rect l="l" t="t" r="r" b="b"/>
              <a:pathLst>
                <a:path w="343534" h="748029">
                  <a:moveTo>
                    <a:pt x="343408" y="620903"/>
                  </a:moveTo>
                  <a:lnTo>
                    <a:pt x="286258" y="620903"/>
                  </a:lnTo>
                  <a:lnTo>
                    <a:pt x="286258" y="0"/>
                  </a:lnTo>
                  <a:lnTo>
                    <a:pt x="273558" y="0"/>
                  </a:lnTo>
                  <a:lnTo>
                    <a:pt x="273558" y="620903"/>
                  </a:lnTo>
                  <a:lnTo>
                    <a:pt x="233680" y="620903"/>
                  </a:lnTo>
                  <a:lnTo>
                    <a:pt x="216408" y="620903"/>
                  </a:lnTo>
                  <a:lnTo>
                    <a:pt x="176530" y="620903"/>
                  </a:lnTo>
                  <a:lnTo>
                    <a:pt x="176530" y="0"/>
                  </a:lnTo>
                  <a:lnTo>
                    <a:pt x="163830" y="0"/>
                  </a:lnTo>
                  <a:lnTo>
                    <a:pt x="163830" y="620903"/>
                  </a:lnTo>
                  <a:lnTo>
                    <a:pt x="127000" y="620903"/>
                  </a:lnTo>
                  <a:lnTo>
                    <a:pt x="106680" y="620903"/>
                  </a:lnTo>
                  <a:lnTo>
                    <a:pt x="69850" y="620903"/>
                  </a:lnTo>
                  <a:lnTo>
                    <a:pt x="69850" y="0"/>
                  </a:lnTo>
                  <a:lnTo>
                    <a:pt x="57150" y="0"/>
                  </a:lnTo>
                  <a:lnTo>
                    <a:pt x="57150" y="620903"/>
                  </a:lnTo>
                  <a:lnTo>
                    <a:pt x="0" y="620903"/>
                  </a:lnTo>
                  <a:lnTo>
                    <a:pt x="63500" y="747903"/>
                  </a:lnTo>
                  <a:lnTo>
                    <a:pt x="116840" y="641223"/>
                  </a:lnTo>
                  <a:lnTo>
                    <a:pt x="170180" y="747903"/>
                  </a:lnTo>
                  <a:lnTo>
                    <a:pt x="225044" y="638175"/>
                  </a:lnTo>
                  <a:lnTo>
                    <a:pt x="279908" y="747903"/>
                  </a:lnTo>
                  <a:lnTo>
                    <a:pt x="337058" y="633603"/>
                  </a:lnTo>
                  <a:lnTo>
                    <a:pt x="343408" y="620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8891693" y="4497493"/>
          <a:ext cx="1849261" cy="434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6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141</a:t>
            </a:fld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4283568" y="4112259"/>
            <a:ext cx="317358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  <a:tabLst>
                <a:tab pos="2736117" algn="l"/>
              </a:tabLst>
            </a:pPr>
            <a:r>
              <a:rPr sz="2000" spc="-6" dirty="0">
                <a:latin typeface="Trebuchet MS"/>
                <a:cs typeface="Trebuchet MS"/>
              </a:rPr>
              <a:t>4K</a:t>
            </a:r>
            <a:r>
              <a:rPr sz="2000" dirty="0">
                <a:latin typeface="Trebuchet MS"/>
                <a:cs typeface="Trebuchet MS"/>
              </a:rPr>
              <a:t>B	</a:t>
            </a:r>
            <a:r>
              <a:rPr sz="2000" spc="-6" dirty="0">
                <a:latin typeface="Trebuchet MS"/>
                <a:cs typeface="Trebuchet MS"/>
              </a:rPr>
              <a:t>4KB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899368" y="4105487"/>
            <a:ext cx="71896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9</a:t>
            </a:r>
            <a:r>
              <a:rPr sz="2000" spc="6" dirty="0">
                <a:latin typeface="Trebuchet MS"/>
                <a:cs typeface="Trebuchet MS"/>
              </a:rPr>
              <a:t>5</a:t>
            </a:r>
            <a:r>
              <a:rPr sz="2000" spc="-6" dirty="0">
                <a:latin typeface="Trebuchet MS"/>
                <a:cs typeface="Trebuchet MS"/>
              </a:rPr>
              <a:t>2KB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51099" y="6092049"/>
            <a:ext cx="853017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1</a:t>
            </a:r>
            <a:r>
              <a:rPr sz="2000" spc="6" dirty="0">
                <a:latin typeface="Trebuchet MS"/>
                <a:cs typeface="Trebuchet MS"/>
              </a:rPr>
              <a:t>0</a:t>
            </a:r>
            <a:r>
              <a:rPr sz="2000" spc="-6" dirty="0">
                <a:latin typeface="Trebuchet MS"/>
                <a:cs typeface="Trebuchet MS"/>
              </a:rPr>
              <a:t>2</a:t>
            </a:r>
            <a:r>
              <a:rPr sz="2000" spc="6" dirty="0">
                <a:latin typeface="Trebuchet MS"/>
                <a:cs typeface="Trebuchet MS"/>
              </a:rPr>
              <a:t>4</a:t>
            </a:r>
            <a:r>
              <a:rPr sz="2000" dirty="0">
                <a:latin typeface="Trebuchet MS"/>
                <a:cs typeface="Trebuchet MS"/>
              </a:rPr>
              <a:t>KB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5220" y="697082"/>
            <a:ext cx="7401982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WHAT</a:t>
            </a:r>
            <a:r>
              <a:rPr spc="-28" dirty="0"/>
              <a:t> </a:t>
            </a:r>
            <a:r>
              <a:rPr spc="-6" dirty="0"/>
              <a:t>IS</a:t>
            </a:r>
            <a:r>
              <a:rPr spc="-39" dirty="0"/>
              <a:t> </a:t>
            </a:r>
            <a:r>
              <a:rPr dirty="0"/>
              <a:t>PAGE</a:t>
            </a:r>
            <a:r>
              <a:rPr spc="-11" dirty="0"/>
              <a:t> </a:t>
            </a:r>
            <a:r>
              <a:rPr spc="-6" dirty="0"/>
              <a:t>FAULT</a:t>
            </a:r>
            <a:r>
              <a:rPr spc="-44" dirty="0"/>
              <a:t> </a:t>
            </a:r>
            <a:r>
              <a:rPr spc="-6" dirty="0"/>
              <a:t>GROUPS?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4041" y="2336800"/>
          <a:ext cx="11082865" cy="1436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76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53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91493">
                <a:tc gridSpan="7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==14487== Unified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profiling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-5" dirty="0">
                          <a:latin typeface="Courier New"/>
                          <a:cs typeface="Courier New"/>
                        </a:rPr>
                        <a:t>result:</a:t>
                      </a:r>
                      <a:endParaRPr sz="13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Device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 "Tesla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V100-PCIE-16GB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(0)"</a:t>
                      </a:r>
                      <a:endParaRPr sz="1300">
                        <a:latin typeface="Courier New"/>
                        <a:cs typeface="Courier New"/>
                      </a:endParaRPr>
                    </a:p>
                    <a:p>
                      <a:pPr marL="367030">
                        <a:lnSpc>
                          <a:spcPct val="100000"/>
                        </a:lnSpc>
                        <a:spcBef>
                          <a:spcPts val="455"/>
                        </a:spcBef>
                        <a:tabLst>
                          <a:tab pos="1011555" algn="l"/>
                          <a:tab pos="1931670" algn="l"/>
                          <a:tab pos="2851785" algn="l"/>
                          <a:tab pos="3773170" algn="l"/>
                          <a:tab pos="4876800" algn="l"/>
                          <a:tab pos="5982335" algn="l"/>
                        </a:tabLst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Count	Avg</a:t>
                      </a:r>
                      <a:r>
                        <a:rPr sz="13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Size	Min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Size	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Max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 Size	</a:t>
                      </a:r>
                      <a:r>
                        <a:rPr sz="1300" spc="-5" dirty="0">
                          <a:latin typeface="Courier New"/>
                          <a:cs typeface="Courier New"/>
                        </a:rPr>
                        <a:t>Total</a:t>
                      </a:r>
                      <a:r>
                        <a:rPr sz="1300" spc="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Size	Total</a:t>
                      </a:r>
                      <a:r>
                        <a:rPr sz="13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Time	Name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  <a:p>
                      <a:pPr marL="458470">
                        <a:lnSpc>
                          <a:spcPct val="100000"/>
                        </a:lnSpc>
                        <a:spcBef>
                          <a:spcPts val="455"/>
                        </a:spcBef>
                        <a:tabLst>
                          <a:tab pos="1011555" algn="l"/>
                          <a:tab pos="1931035" algn="l"/>
                          <a:tab pos="2851150" algn="l"/>
                          <a:tab pos="3772535" algn="l"/>
                          <a:tab pos="4876800" algn="l"/>
                          <a:tab pos="5981700" algn="l"/>
                        </a:tabLst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3012	21.758KB	4.0000KB	952.00KB	64.00000MB	13.49043ms	Host</a:t>
                      </a:r>
                      <a:r>
                        <a:rPr sz="13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To</a:t>
                      </a:r>
                      <a:r>
                        <a:rPr sz="13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Device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522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017">
                <a:tc>
                  <a:txBody>
                    <a:bodyPr/>
                    <a:lstStyle/>
                    <a:p>
                      <a:pPr marL="227965" algn="ctr">
                        <a:lnSpc>
                          <a:spcPts val="1395"/>
                        </a:lnSpc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81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5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5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ctr">
                        <a:lnSpc>
                          <a:spcPts val="1395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ts val="1395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395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23.23181ms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3F0C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95"/>
                        </a:lnSpc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Gpu</a:t>
                      </a:r>
                      <a:r>
                        <a:rPr sz="13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r>
                        <a:rPr sz="13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fault</a:t>
                      </a:r>
                      <a:r>
                        <a:rPr sz="13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groups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3F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574041" y="4409440"/>
            <a:ext cx="11084983" cy="1436511"/>
          </a:xfrm>
          <a:custGeom>
            <a:avLst/>
            <a:gdLst/>
            <a:ahLst/>
            <a:cxnLst/>
            <a:rect l="l" t="t" r="r" b="b"/>
            <a:pathLst>
              <a:path w="9976485" h="1292860">
                <a:moveTo>
                  <a:pt x="9976104" y="0"/>
                </a:moveTo>
                <a:lnTo>
                  <a:pt x="0" y="0"/>
                </a:lnTo>
                <a:lnTo>
                  <a:pt x="0" y="1292351"/>
                </a:lnTo>
                <a:lnTo>
                  <a:pt x="9976104" y="1292351"/>
                </a:lnTo>
                <a:lnTo>
                  <a:pt x="99761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89731" y="4409441"/>
          <a:ext cx="6767688" cy="1305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9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85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1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2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461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Unified</a:t>
                      </a:r>
                      <a:r>
                        <a:rPr sz="130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Virtual</a:t>
                      </a:r>
                      <a:r>
                        <a:rPr sz="13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-5" dirty="0">
                          <a:latin typeface="Courier New"/>
                          <a:cs typeface="Courier New"/>
                        </a:rPr>
                        <a:t>Address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Name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6933" marB="0"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8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0x3900010000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[Unified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GPU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faults]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9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0x3900040000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[Unified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GPU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faults]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5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0x3900108000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[Unified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GPU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faults]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30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5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0x3900200000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[Unified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GPU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faults]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142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77107" y="4032673"/>
            <a:ext cx="312561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1" dirty="0">
                <a:latin typeface="Trebuchet MS"/>
                <a:cs typeface="Trebuchet MS"/>
              </a:rPr>
              <a:t>nvprof </a:t>
            </a:r>
            <a:r>
              <a:rPr sz="2000" spc="-6" dirty="0">
                <a:latin typeface="Trebuchet MS"/>
                <a:cs typeface="Trebuchet MS"/>
              </a:rPr>
              <a:t>--print-gpu-trace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...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0926" y="697082"/>
            <a:ext cx="5831417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PAGE</a:t>
            </a:r>
            <a:r>
              <a:rPr spc="-50" dirty="0"/>
              <a:t> </a:t>
            </a:r>
            <a:r>
              <a:rPr spc="-6" dirty="0"/>
              <a:t>FAULTS</a:t>
            </a:r>
            <a:r>
              <a:rPr spc="-44" dirty="0"/>
              <a:t> </a:t>
            </a:r>
            <a:r>
              <a:rPr spc="-6" dirty="0"/>
              <a:t>HANDLING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361462" y="2708769"/>
          <a:ext cx="3453693" cy="412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0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044"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445000" y="3173306"/>
            <a:ext cx="536927" cy="366183"/>
          </a:xfrm>
          <a:custGeom>
            <a:avLst/>
            <a:gdLst/>
            <a:ahLst/>
            <a:cxnLst/>
            <a:rect l="l" t="t" r="r" b="b"/>
            <a:pathLst>
              <a:path w="483235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3235" h="329564">
                <a:moveTo>
                  <a:pt x="158496" y="76200"/>
                </a:moveTo>
                <a:lnTo>
                  <a:pt x="152146" y="63500"/>
                </a:lnTo>
                <a:lnTo>
                  <a:pt x="120396" y="0"/>
                </a:lnTo>
                <a:lnTo>
                  <a:pt x="82296" y="76200"/>
                </a:lnTo>
                <a:lnTo>
                  <a:pt x="114046" y="76200"/>
                </a:lnTo>
                <a:lnTo>
                  <a:pt x="114046" y="329184"/>
                </a:lnTo>
                <a:lnTo>
                  <a:pt x="126746" y="329184"/>
                </a:lnTo>
                <a:lnTo>
                  <a:pt x="126746" y="76200"/>
                </a:lnTo>
                <a:lnTo>
                  <a:pt x="158496" y="76200"/>
                </a:lnTo>
                <a:close/>
              </a:path>
              <a:path w="483235" h="329564">
                <a:moveTo>
                  <a:pt x="239268" y="76200"/>
                </a:moveTo>
                <a:lnTo>
                  <a:pt x="232918" y="63500"/>
                </a:lnTo>
                <a:lnTo>
                  <a:pt x="201168" y="0"/>
                </a:lnTo>
                <a:lnTo>
                  <a:pt x="163068" y="76200"/>
                </a:lnTo>
                <a:lnTo>
                  <a:pt x="194818" y="76200"/>
                </a:lnTo>
                <a:lnTo>
                  <a:pt x="194818" y="329184"/>
                </a:lnTo>
                <a:lnTo>
                  <a:pt x="207518" y="329184"/>
                </a:lnTo>
                <a:lnTo>
                  <a:pt x="207518" y="76200"/>
                </a:lnTo>
                <a:lnTo>
                  <a:pt x="239268" y="76200"/>
                </a:lnTo>
                <a:close/>
              </a:path>
              <a:path w="483235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3235" h="329564">
                <a:moveTo>
                  <a:pt x="402336" y="76200"/>
                </a:moveTo>
                <a:lnTo>
                  <a:pt x="395986" y="63500"/>
                </a:lnTo>
                <a:lnTo>
                  <a:pt x="364236" y="0"/>
                </a:lnTo>
                <a:lnTo>
                  <a:pt x="326136" y="76200"/>
                </a:lnTo>
                <a:lnTo>
                  <a:pt x="357886" y="76200"/>
                </a:lnTo>
                <a:lnTo>
                  <a:pt x="357886" y="329184"/>
                </a:lnTo>
                <a:lnTo>
                  <a:pt x="370586" y="329184"/>
                </a:lnTo>
                <a:lnTo>
                  <a:pt x="370586" y="76200"/>
                </a:lnTo>
                <a:lnTo>
                  <a:pt x="402336" y="76200"/>
                </a:lnTo>
                <a:close/>
              </a:path>
              <a:path w="483235" h="329564">
                <a:moveTo>
                  <a:pt x="483108" y="76200"/>
                </a:moveTo>
                <a:lnTo>
                  <a:pt x="476758" y="63500"/>
                </a:lnTo>
                <a:lnTo>
                  <a:pt x="445008" y="0"/>
                </a:lnTo>
                <a:lnTo>
                  <a:pt x="406908" y="76200"/>
                </a:lnTo>
                <a:lnTo>
                  <a:pt x="438658" y="76200"/>
                </a:lnTo>
                <a:lnTo>
                  <a:pt x="438658" y="329184"/>
                </a:lnTo>
                <a:lnTo>
                  <a:pt x="451358" y="329184"/>
                </a:lnTo>
                <a:lnTo>
                  <a:pt x="451358" y="76200"/>
                </a:lnTo>
                <a:lnTo>
                  <a:pt x="483108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4244905" y="3563620"/>
            <a:ext cx="2893483" cy="86922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20131">
              <a:spcBef>
                <a:spcPts val="111"/>
              </a:spcBef>
            </a:pPr>
            <a:r>
              <a:rPr sz="1556" spc="-6" dirty="0">
                <a:solidFill>
                  <a:srgbClr val="76B800"/>
                </a:solidFill>
                <a:latin typeface="Arial"/>
                <a:cs typeface="Arial"/>
              </a:rPr>
              <a:t>warp</a:t>
            </a:r>
            <a:r>
              <a:rPr sz="1556" spc="-22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76B800"/>
                </a:solidFill>
                <a:latin typeface="Arial"/>
                <a:cs typeface="Arial"/>
              </a:rPr>
              <a:t>0</a:t>
            </a:r>
            <a:r>
              <a:rPr sz="1556" spc="478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srgbClr val="FF0000"/>
                </a:solidFill>
                <a:latin typeface="Arial"/>
                <a:cs typeface="Arial"/>
              </a:rPr>
              <a:t>warp</a:t>
            </a:r>
            <a:r>
              <a:rPr sz="1556" spc="-1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556" spc="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srgbClr val="76B800"/>
                </a:solidFill>
                <a:latin typeface="Arial"/>
                <a:cs typeface="Arial"/>
              </a:rPr>
              <a:t>warp</a:t>
            </a:r>
            <a:r>
              <a:rPr sz="1556" spc="-17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76B800"/>
                </a:solidFill>
                <a:latin typeface="Arial"/>
                <a:cs typeface="Arial"/>
              </a:rPr>
              <a:t>2</a:t>
            </a:r>
            <a:r>
              <a:rPr sz="1556" spc="339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srgbClr val="FF0000"/>
                </a:solidFill>
                <a:latin typeface="Arial"/>
                <a:cs typeface="Arial"/>
              </a:rPr>
              <a:t>warp</a:t>
            </a:r>
            <a:r>
              <a:rPr sz="1556" spc="-1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55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4111">
              <a:tabLst>
                <a:tab pos="1441436" algn="l"/>
              </a:tabLst>
            </a:pP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faulted	faulted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54507" y="3173306"/>
            <a:ext cx="536927" cy="366183"/>
          </a:xfrm>
          <a:custGeom>
            <a:avLst/>
            <a:gdLst/>
            <a:ahLst/>
            <a:cxnLst/>
            <a:rect l="l" t="t" r="r" b="b"/>
            <a:pathLst>
              <a:path w="483235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3235" h="329564">
                <a:moveTo>
                  <a:pt x="158496" y="76200"/>
                </a:moveTo>
                <a:lnTo>
                  <a:pt x="152146" y="63500"/>
                </a:lnTo>
                <a:lnTo>
                  <a:pt x="120396" y="0"/>
                </a:lnTo>
                <a:lnTo>
                  <a:pt x="82296" y="76200"/>
                </a:lnTo>
                <a:lnTo>
                  <a:pt x="114046" y="76200"/>
                </a:lnTo>
                <a:lnTo>
                  <a:pt x="114046" y="329184"/>
                </a:lnTo>
                <a:lnTo>
                  <a:pt x="126746" y="329184"/>
                </a:lnTo>
                <a:lnTo>
                  <a:pt x="126746" y="76200"/>
                </a:lnTo>
                <a:lnTo>
                  <a:pt x="158496" y="76200"/>
                </a:lnTo>
                <a:close/>
              </a:path>
              <a:path w="483235" h="329564">
                <a:moveTo>
                  <a:pt x="239268" y="76200"/>
                </a:moveTo>
                <a:lnTo>
                  <a:pt x="232918" y="63500"/>
                </a:lnTo>
                <a:lnTo>
                  <a:pt x="201168" y="0"/>
                </a:lnTo>
                <a:lnTo>
                  <a:pt x="163068" y="76200"/>
                </a:lnTo>
                <a:lnTo>
                  <a:pt x="194818" y="76200"/>
                </a:lnTo>
                <a:lnTo>
                  <a:pt x="194818" y="329184"/>
                </a:lnTo>
                <a:lnTo>
                  <a:pt x="207518" y="329184"/>
                </a:lnTo>
                <a:lnTo>
                  <a:pt x="207518" y="76200"/>
                </a:lnTo>
                <a:lnTo>
                  <a:pt x="239268" y="76200"/>
                </a:lnTo>
                <a:close/>
              </a:path>
              <a:path w="483235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3235" h="329564">
                <a:moveTo>
                  <a:pt x="402336" y="76200"/>
                </a:moveTo>
                <a:lnTo>
                  <a:pt x="395986" y="63500"/>
                </a:lnTo>
                <a:lnTo>
                  <a:pt x="364236" y="0"/>
                </a:lnTo>
                <a:lnTo>
                  <a:pt x="326136" y="76200"/>
                </a:lnTo>
                <a:lnTo>
                  <a:pt x="357886" y="76200"/>
                </a:lnTo>
                <a:lnTo>
                  <a:pt x="357886" y="329184"/>
                </a:lnTo>
                <a:lnTo>
                  <a:pt x="370586" y="329184"/>
                </a:lnTo>
                <a:lnTo>
                  <a:pt x="370586" y="76200"/>
                </a:lnTo>
                <a:lnTo>
                  <a:pt x="402336" y="76200"/>
                </a:lnTo>
                <a:close/>
              </a:path>
              <a:path w="483235" h="329564">
                <a:moveTo>
                  <a:pt x="483108" y="76200"/>
                </a:moveTo>
                <a:lnTo>
                  <a:pt x="476758" y="63500"/>
                </a:lnTo>
                <a:lnTo>
                  <a:pt x="445008" y="0"/>
                </a:lnTo>
                <a:lnTo>
                  <a:pt x="406908" y="76200"/>
                </a:lnTo>
                <a:lnTo>
                  <a:pt x="438658" y="76200"/>
                </a:lnTo>
                <a:lnTo>
                  <a:pt x="438658" y="329184"/>
                </a:lnTo>
                <a:lnTo>
                  <a:pt x="451358" y="329184"/>
                </a:lnTo>
                <a:lnTo>
                  <a:pt x="451358" y="76200"/>
                </a:lnTo>
                <a:lnTo>
                  <a:pt x="483108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" name="object 7"/>
          <p:cNvSpPr/>
          <p:nvPr/>
        </p:nvSpPr>
        <p:spPr>
          <a:xfrm>
            <a:off x="4363719" y="2055706"/>
            <a:ext cx="3932060" cy="379589"/>
          </a:xfrm>
          <a:custGeom>
            <a:avLst/>
            <a:gdLst/>
            <a:ahLst/>
            <a:cxnLst/>
            <a:rect l="l" t="t" r="r" b="b"/>
            <a:pathLst>
              <a:path w="3538854" h="341630">
                <a:moveTo>
                  <a:pt x="0" y="341375"/>
                </a:moveTo>
                <a:lnTo>
                  <a:pt x="2230" y="274951"/>
                </a:lnTo>
                <a:lnTo>
                  <a:pt x="8318" y="220694"/>
                </a:lnTo>
                <a:lnTo>
                  <a:pt x="17359" y="184106"/>
                </a:lnTo>
                <a:lnTo>
                  <a:pt x="28448" y="170687"/>
                </a:lnTo>
                <a:lnTo>
                  <a:pt x="1740915" y="170687"/>
                </a:lnTo>
                <a:lnTo>
                  <a:pt x="1752004" y="157269"/>
                </a:lnTo>
                <a:lnTo>
                  <a:pt x="1761045" y="120681"/>
                </a:lnTo>
                <a:lnTo>
                  <a:pt x="1767133" y="66424"/>
                </a:lnTo>
                <a:lnTo>
                  <a:pt x="1769364" y="0"/>
                </a:lnTo>
                <a:lnTo>
                  <a:pt x="1771594" y="66424"/>
                </a:lnTo>
                <a:lnTo>
                  <a:pt x="1777682" y="120681"/>
                </a:lnTo>
                <a:lnTo>
                  <a:pt x="1786723" y="157269"/>
                </a:lnTo>
                <a:lnTo>
                  <a:pt x="1797812" y="170687"/>
                </a:lnTo>
                <a:lnTo>
                  <a:pt x="3510279" y="170687"/>
                </a:lnTo>
                <a:lnTo>
                  <a:pt x="3521368" y="184106"/>
                </a:lnTo>
                <a:lnTo>
                  <a:pt x="3530409" y="220694"/>
                </a:lnTo>
                <a:lnTo>
                  <a:pt x="3536497" y="274951"/>
                </a:lnTo>
                <a:lnTo>
                  <a:pt x="3538728" y="341375"/>
                </a:lnTo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5622996" y="1673436"/>
            <a:ext cx="1241072" cy="100605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32643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page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89">
              <a:latin typeface="Trebuchet MS"/>
              <a:cs typeface="Trebuchet MS"/>
            </a:endParaRPr>
          </a:p>
          <a:p>
            <a:pPr marL="14111">
              <a:spcBef>
                <a:spcPts val="6"/>
              </a:spcBef>
            </a:pPr>
            <a:r>
              <a:rPr sz="1556" spc="-6" dirty="0">
                <a:latin typeface="Arial"/>
                <a:cs typeface="Arial"/>
              </a:rPr>
              <a:t>thread_4B</a:t>
            </a:r>
            <a:endParaRPr sz="1556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21680" y="3173306"/>
            <a:ext cx="536927" cy="366183"/>
          </a:xfrm>
          <a:custGeom>
            <a:avLst/>
            <a:gdLst/>
            <a:ahLst/>
            <a:cxnLst/>
            <a:rect l="l" t="t" r="r" b="b"/>
            <a:pathLst>
              <a:path w="483235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3235" h="329564">
                <a:moveTo>
                  <a:pt x="156972" y="76200"/>
                </a:moveTo>
                <a:lnTo>
                  <a:pt x="150622" y="63500"/>
                </a:lnTo>
                <a:lnTo>
                  <a:pt x="118872" y="0"/>
                </a:lnTo>
                <a:lnTo>
                  <a:pt x="80772" y="76200"/>
                </a:lnTo>
                <a:lnTo>
                  <a:pt x="112522" y="76200"/>
                </a:lnTo>
                <a:lnTo>
                  <a:pt x="112522" y="329184"/>
                </a:lnTo>
                <a:lnTo>
                  <a:pt x="125222" y="329184"/>
                </a:lnTo>
                <a:lnTo>
                  <a:pt x="125222" y="76200"/>
                </a:lnTo>
                <a:lnTo>
                  <a:pt x="156972" y="76200"/>
                </a:lnTo>
                <a:close/>
              </a:path>
              <a:path w="483235" h="329564">
                <a:moveTo>
                  <a:pt x="239268" y="76200"/>
                </a:moveTo>
                <a:lnTo>
                  <a:pt x="232918" y="63500"/>
                </a:lnTo>
                <a:lnTo>
                  <a:pt x="201168" y="0"/>
                </a:lnTo>
                <a:lnTo>
                  <a:pt x="163068" y="76200"/>
                </a:lnTo>
                <a:lnTo>
                  <a:pt x="194818" y="76200"/>
                </a:lnTo>
                <a:lnTo>
                  <a:pt x="194818" y="329184"/>
                </a:lnTo>
                <a:lnTo>
                  <a:pt x="207518" y="329184"/>
                </a:lnTo>
                <a:lnTo>
                  <a:pt x="207518" y="76200"/>
                </a:lnTo>
                <a:lnTo>
                  <a:pt x="239268" y="76200"/>
                </a:lnTo>
                <a:close/>
              </a:path>
              <a:path w="483235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3235" h="329564">
                <a:moveTo>
                  <a:pt x="400812" y="76200"/>
                </a:moveTo>
                <a:lnTo>
                  <a:pt x="394462" y="63500"/>
                </a:lnTo>
                <a:lnTo>
                  <a:pt x="362712" y="0"/>
                </a:lnTo>
                <a:lnTo>
                  <a:pt x="324612" y="76200"/>
                </a:lnTo>
                <a:lnTo>
                  <a:pt x="356362" y="76200"/>
                </a:lnTo>
                <a:lnTo>
                  <a:pt x="356362" y="329184"/>
                </a:lnTo>
                <a:lnTo>
                  <a:pt x="369062" y="329184"/>
                </a:lnTo>
                <a:lnTo>
                  <a:pt x="369062" y="76200"/>
                </a:lnTo>
                <a:lnTo>
                  <a:pt x="400812" y="76200"/>
                </a:lnTo>
                <a:close/>
              </a:path>
              <a:path w="483235" h="329564">
                <a:moveTo>
                  <a:pt x="483108" y="76200"/>
                </a:moveTo>
                <a:lnTo>
                  <a:pt x="476758" y="63500"/>
                </a:lnTo>
                <a:lnTo>
                  <a:pt x="445008" y="0"/>
                </a:lnTo>
                <a:lnTo>
                  <a:pt x="406908" y="76200"/>
                </a:lnTo>
                <a:lnTo>
                  <a:pt x="438658" y="76200"/>
                </a:lnTo>
                <a:lnTo>
                  <a:pt x="438658" y="329184"/>
                </a:lnTo>
                <a:lnTo>
                  <a:pt x="451358" y="329184"/>
                </a:lnTo>
                <a:lnTo>
                  <a:pt x="451358" y="76200"/>
                </a:lnTo>
                <a:lnTo>
                  <a:pt x="483108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5031739" y="4479375"/>
            <a:ext cx="217170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  <a:tabLst>
                <a:tab pos="1389931" algn="l"/>
              </a:tabLst>
            </a:pP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sta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led	sta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l</a:t>
            </a: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led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26185" y="4468705"/>
            <a:ext cx="84667" cy="1056216"/>
          </a:xfrm>
          <a:custGeom>
            <a:avLst/>
            <a:gdLst/>
            <a:ahLst/>
            <a:cxnLst/>
            <a:rect l="l" t="t" r="r" b="b"/>
            <a:pathLst>
              <a:path w="76200" h="950595">
                <a:moveTo>
                  <a:pt x="31750" y="874013"/>
                </a:moveTo>
                <a:lnTo>
                  <a:pt x="0" y="874013"/>
                </a:lnTo>
                <a:lnTo>
                  <a:pt x="38100" y="950239"/>
                </a:lnTo>
                <a:lnTo>
                  <a:pt x="69839" y="886739"/>
                </a:lnTo>
                <a:lnTo>
                  <a:pt x="31750" y="886739"/>
                </a:lnTo>
                <a:lnTo>
                  <a:pt x="31750" y="874013"/>
                </a:lnTo>
                <a:close/>
              </a:path>
              <a:path w="76200" h="950595">
                <a:moveTo>
                  <a:pt x="44450" y="63500"/>
                </a:moveTo>
                <a:lnTo>
                  <a:pt x="31750" y="63500"/>
                </a:lnTo>
                <a:lnTo>
                  <a:pt x="31750" y="886739"/>
                </a:lnTo>
                <a:lnTo>
                  <a:pt x="44450" y="886739"/>
                </a:lnTo>
                <a:lnTo>
                  <a:pt x="44450" y="63500"/>
                </a:lnTo>
                <a:close/>
              </a:path>
              <a:path w="76200" h="950595">
                <a:moveTo>
                  <a:pt x="76200" y="874013"/>
                </a:moveTo>
                <a:lnTo>
                  <a:pt x="44450" y="874013"/>
                </a:lnTo>
                <a:lnTo>
                  <a:pt x="44450" y="886739"/>
                </a:lnTo>
                <a:lnTo>
                  <a:pt x="69839" y="886739"/>
                </a:lnTo>
                <a:lnTo>
                  <a:pt x="76200" y="874013"/>
                </a:lnTo>
                <a:close/>
              </a:path>
              <a:path w="76200" h="95059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95059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2" name="object 12"/>
          <p:cNvSpPr/>
          <p:nvPr/>
        </p:nvSpPr>
        <p:spPr>
          <a:xfrm>
            <a:off x="6512560" y="3173306"/>
            <a:ext cx="536927" cy="366183"/>
          </a:xfrm>
          <a:custGeom>
            <a:avLst/>
            <a:gdLst/>
            <a:ahLst/>
            <a:cxnLst/>
            <a:rect l="l" t="t" r="r" b="b"/>
            <a:pathLst>
              <a:path w="483235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3235" h="329564">
                <a:moveTo>
                  <a:pt x="156972" y="76200"/>
                </a:moveTo>
                <a:lnTo>
                  <a:pt x="150622" y="63500"/>
                </a:lnTo>
                <a:lnTo>
                  <a:pt x="118872" y="0"/>
                </a:lnTo>
                <a:lnTo>
                  <a:pt x="80772" y="76200"/>
                </a:lnTo>
                <a:lnTo>
                  <a:pt x="112522" y="76200"/>
                </a:lnTo>
                <a:lnTo>
                  <a:pt x="112522" y="329184"/>
                </a:lnTo>
                <a:lnTo>
                  <a:pt x="125222" y="329184"/>
                </a:lnTo>
                <a:lnTo>
                  <a:pt x="125222" y="76200"/>
                </a:lnTo>
                <a:lnTo>
                  <a:pt x="156972" y="76200"/>
                </a:lnTo>
                <a:close/>
              </a:path>
              <a:path w="483235" h="329564">
                <a:moveTo>
                  <a:pt x="239268" y="76200"/>
                </a:moveTo>
                <a:lnTo>
                  <a:pt x="232918" y="63500"/>
                </a:lnTo>
                <a:lnTo>
                  <a:pt x="201168" y="0"/>
                </a:lnTo>
                <a:lnTo>
                  <a:pt x="163068" y="76200"/>
                </a:lnTo>
                <a:lnTo>
                  <a:pt x="194818" y="76200"/>
                </a:lnTo>
                <a:lnTo>
                  <a:pt x="194818" y="329184"/>
                </a:lnTo>
                <a:lnTo>
                  <a:pt x="207518" y="329184"/>
                </a:lnTo>
                <a:lnTo>
                  <a:pt x="207518" y="76200"/>
                </a:lnTo>
                <a:lnTo>
                  <a:pt x="239268" y="76200"/>
                </a:lnTo>
                <a:close/>
              </a:path>
              <a:path w="483235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3235" h="329564">
                <a:moveTo>
                  <a:pt x="400812" y="76200"/>
                </a:moveTo>
                <a:lnTo>
                  <a:pt x="394462" y="63500"/>
                </a:lnTo>
                <a:lnTo>
                  <a:pt x="362712" y="0"/>
                </a:lnTo>
                <a:lnTo>
                  <a:pt x="324612" y="76200"/>
                </a:lnTo>
                <a:lnTo>
                  <a:pt x="356362" y="76200"/>
                </a:lnTo>
                <a:lnTo>
                  <a:pt x="356362" y="329184"/>
                </a:lnTo>
                <a:lnTo>
                  <a:pt x="369062" y="329184"/>
                </a:lnTo>
                <a:lnTo>
                  <a:pt x="369062" y="76200"/>
                </a:lnTo>
                <a:lnTo>
                  <a:pt x="400812" y="76200"/>
                </a:lnTo>
                <a:close/>
              </a:path>
              <a:path w="483235" h="329564">
                <a:moveTo>
                  <a:pt x="483108" y="76200"/>
                </a:moveTo>
                <a:lnTo>
                  <a:pt x="476758" y="63500"/>
                </a:lnTo>
                <a:lnTo>
                  <a:pt x="445008" y="0"/>
                </a:lnTo>
                <a:lnTo>
                  <a:pt x="406908" y="76200"/>
                </a:lnTo>
                <a:lnTo>
                  <a:pt x="438658" y="76200"/>
                </a:lnTo>
                <a:lnTo>
                  <a:pt x="438658" y="329184"/>
                </a:lnTo>
                <a:lnTo>
                  <a:pt x="451358" y="329184"/>
                </a:lnTo>
                <a:lnTo>
                  <a:pt x="451358" y="76200"/>
                </a:lnTo>
                <a:lnTo>
                  <a:pt x="483108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3" name="object 13"/>
          <p:cNvSpPr txBox="1"/>
          <p:nvPr/>
        </p:nvSpPr>
        <p:spPr>
          <a:xfrm>
            <a:off x="4158261" y="5490885"/>
            <a:ext cx="3167944" cy="781553"/>
          </a:xfrm>
          <a:prstGeom prst="rect">
            <a:avLst/>
          </a:prstGeom>
        </p:spPr>
        <p:txBody>
          <a:bodyPr vert="horz" wrap="square" lIns="0" tIns="88194" rIns="0" bIns="0" rtlCol="0">
            <a:spAutoFit/>
          </a:bodyPr>
          <a:lstStyle/>
          <a:p>
            <a:pPr marL="14111">
              <a:spcBef>
                <a:spcPts val="694"/>
              </a:spcBef>
              <a:tabLst>
                <a:tab pos="1441436" algn="l"/>
              </a:tabLst>
            </a:pPr>
            <a:r>
              <a:rPr sz="2000" dirty="0">
                <a:solidFill>
                  <a:srgbClr val="76B800"/>
                </a:solidFill>
                <a:latin typeface="Trebuchet MS"/>
                <a:cs typeface="Trebuchet MS"/>
              </a:rPr>
              <a:t>replayed	replayed</a:t>
            </a:r>
            <a:endParaRPr sz="2000">
              <a:latin typeface="Trebuchet MS"/>
              <a:cs typeface="Trebuchet MS"/>
            </a:endParaRPr>
          </a:p>
          <a:p>
            <a:pPr marL="794448">
              <a:spcBef>
                <a:spcPts val="583"/>
              </a:spcBef>
              <a:tabLst>
                <a:tab pos="2181556" algn="l"/>
              </a:tabLst>
            </a:pP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resumed	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resumed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143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265593" y="4691041"/>
            <a:ext cx="1212850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83"/>
              </a:lnSpc>
            </a:pPr>
            <a:r>
              <a:rPr sz="2000" spc="-6" dirty="0">
                <a:latin typeface="Trebuchet MS"/>
                <a:cs typeface="Trebuchet MS"/>
              </a:rPr>
              <a:t>processing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0596" y="683235"/>
            <a:ext cx="8572500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OPTIMIZING</a:t>
            </a:r>
            <a:r>
              <a:rPr spc="-39" dirty="0"/>
              <a:t> </a:t>
            </a:r>
            <a:r>
              <a:rPr spc="-6" dirty="0"/>
              <a:t>ON-DEMAND</a:t>
            </a:r>
            <a:r>
              <a:rPr spc="-33" dirty="0"/>
              <a:t> </a:t>
            </a:r>
            <a:r>
              <a:rPr spc="-6" dirty="0"/>
              <a:t>MIGRATION</a:t>
            </a:r>
          </a:p>
          <a:p>
            <a:pPr marL="208842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Increase</a:t>
            </a:r>
            <a:r>
              <a:rPr sz="2667" b="0" dirty="0">
                <a:solidFill>
                  <a:srgbClr val="76B800"/>
                </a:solidFill>
              </a:rPr>
              <a:t> fault</a:t>
            </a:r>
            <a:r>
              <a:rPr sz="2667" b="0" spc="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concurrency</a:t>
            </a:r>
            <a:r>
              <a:rPr sz="2667" b="0" spc="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to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reduce</a:t>
            </a:r>
            <a:r>
              <a:rPr sz="2667" b="0" spc="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page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fault stalls</a:t>
            </a:r>
            <a:endParaRPr sz="2667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01227" y="3553036"/>
          <a:ext cx="3454400" cy="412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04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64KB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64KB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084907" y="4018280"/>
            <a:ext cx="536927" cy="366183"/>
          </a:xfrm>
          <a:custGeom>
            <a:avLst/>
            <a:gdLst/>
            <a:ahLst/>
            <a:cxnLst/>
            <a:rect l="l" t="t" r="r" b="b"/>
            <a:pathLst>
              <a:path w="483234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3234" h="329564">
                <a:moveTo>
                  <a:pt x="158483" y="76200"/>
                </a:moveTo>
                <a:lnTo>
                  <a:pt x="152133" y="63500"/>
                </a:lnTo>
                <a:lnTo>
                  <a:pt x="120396" y="0"/>
                </a:lnTo>
                <a:lnTo>
                  <a:pt x="82296" y="76200"/>
                </a:lnTo>
                <a:lnTo>
                  <a:pt x="114046" y="76200"/>
                </a:lnTo>
                <a:lnTo>
                  <a:pt x="114046" y="329184"/>
                </a:lnTo>
                <a:lnTo>
                  <a:pt x="126733" y="329184"/>
                </a:lnTo>
                <a:lnTo>
                  <a:pt x="126733" y="76200"/>
                </a:lnTo>
                <a:lnTo>
                  <a:pt x="158483" y="76200"/>
                </a:lnTo>
                <a:close/>
              </a:path>
              <a:path w="483234" h="329564">
                <a:moveTo>
                  <a:pt x="239255" y="76200"/>
                </a:moveTo>
                <a:lnTo>
                  <a:pt x="232905" y="63500"/>
                </a:lnTo>
                <a:lnTo>
                  <a:pt x="201155" y="0"/>
                </a:lnTo>
                <a:lnTo>
                  <a:pt x="163055" y="76200"/>
                </a:lnTo>
                <a:lnTo>
                  <a:pt x="194805" y="76200"/>
                </a:lnTo>
                <a:lnTo>
                  <a:pt x="194805" y="329184"/>
                </a:lnTo>
                <a:lnTo>
                  <a:pt x="207505" y="329184"/>
                </a:lnTo>
                <a:lnTo>
                  <a:pt x="207505" y="76200"/>
                </a:lnTo>
                <a:lnTo>
                  <a:pt x="239255" y="76200"/>
                </a:lnTo>
                <a:close/>
              </a:path>
              <a:path w="483234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3234" h="329564">
                <a:moveTo>
                  <a:pt x="402336" y="76200"/>
                </a:moveTo>
                <a:lnTo>
                  <a:pt x="395986" y="63500"/>
                </a:lnTo>
                <a:lnTo>
                  <a:pt x="364236" y="0"/>
                </a:lnTo>
                <a:lnTo>
                  <a:pt x="326136" y="76200"/>
                </a:lnTo>
                <a:lnTo>
                  <a:pt x="357886" y="76200"/>
                </a:lnTo>
                <a:lnTo>
                  <a:pt x="357886" y="329184"/>
                </a:lnTo>
                <a:lnTo>
                  <a:pt x="370586" y="329184"/>
                </a:lnTo>
                <a:lnTo>
                  <a:pt x="370586" y="76200"/>
                </a:lnTo>
                <a:lnTo>
                  <a:pt x="402336" y="76200"/>
                </a:lnTo>
                <a:close/>
              </a:path>
              <a:path w="483234" h="329564">
                <a:moveTo>
                  <a:pt x="483108" y="76200"/>
                </a:moveTo>
                <a:lnTo>
                  <a:pt x="476758" y="63500"/>
                </a:lnTo>
                <a:lnTo>
                  <a:pt x="445008" y="0"/>
                </a:lnTo>
                <a:lnTo>
                  <a:pt x="406908" y="76200"/>
                </a:lnTo>
                <a:lnTo>
                  <a:pt x="438658" y="76200"/>
                </a:lnTo>
                <a:lnTo>
                  <a:pt x="438658" y="329184"/>
                </a:lnTo>
                <a:lnTo>
                  <a:pt x="451358" y="329184"/>
                </a:lnTo>
                <a:lnTo>
                  <a:pt x="451358" y="76200"/>
                </a:lnTo>
                <a:lnTo>
                  <a:pt x="483108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7091398" y="4407549"/>
            <a:ext cx="6194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Arial"/>
                <a:cs typeface="Arial"/>
              </a:rPr>
              <a:t>warp</a:t>
            </a:r>
            <a:r>
              <a:rPr sz="1556" spc="-89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0</a:t>
            </a:r>
            <a:endParaRPr sz="15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23960" y="4018280"/>
            <a:ext cx="536927" cy="366183"/>
          </a:xfrm>
          <a:custGeom>
            <a:avLst/>
            <a:gdLst/>
            <a:ahLst/>
            <a:cxnLst/>
            <a:rect l="l" t="t" r="r" b="b"/>
            <a:pathLst>
              <a:path w="483234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3234" h="329564">
                <a:moveTo>
                  <a:pt x="156972" y="76200"/>
                </a:moveTo>
                <a:lnTo>
                  <a:pt x="150622" y="63500"/>
                </a:lnTo>
                <a:lnTo>
                  <a:pt x="118872" y="0"/>
                </a:lnTo>
                <a:lnTo>
                  <a:pt x="80772" y="76200"/>
                </a:lnTo>
                <a:lnTo>
                  <a:pt x="112522" y="76200"/>
                </a:lnTo>
                <a:lnTo>
                  <a:pt x="112522" y="329184"/>
                </a:lnTo>
                <a:lnTo>
                  <a:pt x="125222" y="329184"/>
                </a:lnTo>
                <a:lnTo>
                  <a:pt x="125222" y="76200"/>
                </a:lnTo>
                <a:lnTo>
                  <a:pt x="156972" y="76200"/>
                </a:lnTo>
                <a:close/>
              </a:path>
              <a:path w="483234" h="329564">
                <a:moveTo>
                  <a:pt x="239268" y="76200"/>
                </a:moveTo>
                <a:lnTo>
                  <a:pt x="232918" y="63500"/>
                </a:lnTo>
                <a:lnTo>
                  <a:pt x="201168" y="0"/>
                </a:lnTo>
                <a:lnTo>
                  <a:pt x="163068" y="76200"/>
                </a:lnTo>
                <a:lnTo>
                  <a:pt x="194818" y="76200"/>
                </a:lnTo>
                <a:lnTo>
                  <a:pt x="194818" y="329184"/>
                </a:lnTo>
                <a:lnTo>
                  <a:pt x="207518" y="329184"/>
                </a:lnTo>
                <a:lnTo>
                  <a:pt x="207518" y="76200"/>
                </a:lnTo>
                <a:lnTo>
                  <a:pt x="239268" y="76200"/>
                </a:lnTo>
                <a:close/>
              </a:path>
              <a:path w="483234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3234" h="329564">
                <a:moveTo>
                  <a:pt x="400812" y="76200"/>
                </a:moveTo>
                <a:lnTo>
                  <a:pt x="394462" y="63500"/>
                </a:lnTo>
                <a:lnTo>
                  <a:pt x="362712" y="0"/>
                </a:lnTo>
                <a:lnTo>
                  <a:pt x="324612" y="76200"/>
                </a:lnTo>
                <a:lnTo>
                  <a:pt x="356362" y="76200"/>
                </a:lnTo>
                <a:lnTo>
                  <a:pt x="356362" y="329184"/>
                </a:lnTo>
                <a:lnTo>
                  <a:pt x="369062" y="329184"/>
                </a:lnTo>
                <a:lnTo>
                  <a:pt x="369062" y="76200"/>
                </a:lnTo>
                <a:lnTo>
                  <a:pt x="400812" y="76200"/>
                </a:lnTo>
                <a:close/>
              </a:path>
              <a:path w="483234" h="329564">
                <a:moveTo>
                  <a:pt x="483108" y="76200"/>
                </a:moveTo>
                <a:lnTo>
                  <a:pt x="476758" y="63500"/>
                </a:lnTo>
                <a:lnTo>
                  <a:pt x="445008" y="0"/>
                </a:lnTo>
                <a:lnTo>
                  <a:pt x="406908" y="76200"/>
                </a:lnTo>
                <a:lnTo>
                  <a:pt x="438658" y="76200"/>
                </a:lnTo>
                <a:lnTo>
                  <a:pt x="438658" y="329184"/>
                </a:lnTo>
                <a:lnTo>
                  <a:pt x="451358" y="329184"/>
                </a:lnTo>
                <a:lnTo>
                  <a:pt x="451358" y="76200"/>
                </a:lnTo>
                <a:lnTo>
                  <a:pt x="483108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6481516" y="4407549"/>
            <a:ext cx="4942417" cy="1382900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374646" algn="ctr">
              <a:spcBef>
                <a:spcPts val="117"/>
              </a:spcBef>
            </a:pPr>
            <a:r>
              <a:rPr sz="1556" spc="-6" dirty="0">
                <a:latin typeface="Arial"/>
                <a:cs typeface="Arial"/>
              </a:rPr>
              <a:t>warp</a:t>
            </a:r>
            <a:r>
              <a:rPr sz="1556" spc="-56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1</a:t>
            </a:r>
            <a:endParaRPr sz="155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67">
              <a:latin typeface="Arial"/>
              <a:cs typeface="Arial"/>
            </a:endParaRPr>
          </a:p>
          <a:p>
            <a:pPr>
              <a:spcBef>
                <a:spcPts val="28"/>
              </a:spcBef>
            </a:pPr>
            <a:endParaRPr sz="1833">
              <a:latin typeface="Arial"/>
              <a:cs typeface="Arial"/>
            </a:endParaRPr>
          </a:p>
          <a:p>
            <a:pPr algn="ctr">
              <a:lnSpc>
                <a:spcPts val="2283"/>
              </a:lnSpc>
            </a:pPr>
            <a:r>
              <a:rPr sz="2000" spc="-6" dirty="0">
                <a:latin typeface="Trebuchet MS"/>
                <a:cs typeface="Trebuchet MS"/>
              </a:rPr>
              <a:t>fewer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warps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are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stalled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83"/>
              </a:lnSpc>
            </a:pPr>
            <a:r>
              <a:rPr sz="2000" spc="-6" dirty="0">
                <a:latin typeface="Trebuchet MS"/>
                <a:cs typeface="Trebuchet MS"/>
              </a:rPr>
              <a:t>“spread-out” pattern</a:t>
            </a:r>
            <a:r>
              <a:rPr sz="2000" spc="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improves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11" dirty="0">
                <a:latin typeface="Trebuchet MS"/>
                <a:cs typeface="Trebuchet MS"/>
              </a:rPr>
              <a:t>prefetching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03627" y="2898987"/>
            <a:ext cx="3476978" cy="381000"/>
            <a:chOff x="6303264" y="2609088"/>
            <a:chExt cx="3129280" cy="342900"/>
          </a:xfrm>
        </p:grpSpPr>
        <p:sp>
          <p:nvSpPr>
            <p:cNvPr id="9" name="object 9"/>
            <p:cNvSpPr/>
            <p:nvPr/>
          </p:nvSpPr>
          <p:spPr>
            <a:xfrm>
              <a:off x="6307836" y="2613660"/>
              <a:ext cx="1559560" cy="334010"/>
            </a:xfrm>
            <a:custGeom>
              <a:avLst/>
              <a:gdLst/>
              <a:ahLst/>
              <a:cxnLst/>
              <a:rect l="l" t="t" r="r" b="b"/>
              <a:pathLst>
                <a:path w="1559559" h="334010">
                  <a:moveTo>
                    <a:pt x="0" y="333756"/>
                  </a:moveTo>
                  <a:lnTo>
                    <a:pt x="2184" y="268783"/>
                  </a:lnTo>
                  <a:lnTo>
                    <a:pt x="8143" y="215741"/>
                  </a:lnTo>
                  <a:lnTo>
                    <a:pt x="16984" y="179986"/>
                  </a:lnTo>
                  <a:lnTo>
                    <a:pt x="27812" y="166877"/>
                  </a:lnTo>
                  <a:lnTo>
                    <a:pt x="751713" y="166877"/>
                  </a:lnTo>
                  <a:lnTo>
                    <a:pt x="762541" y="153769"/>
                  </a:lnTo>
                  <a:lnTo>
                    <a:pt x="771382" y="118014"/>
                  </a:lnTo>
                  <a:lnTo>
                    <a:pt x="777341" y="64972"/>
                  </a:lnTo>
                  <a:lnTo>
                    <a:pt x="779525" y="0"/>
                  </a:lnTo>
                  <a:lnTo>
                    <a:pt x="781710" y="64972"/>
                  </a:lnTo>
                  <a:lnTo>
                    <a:pt x="787669" y="118014"/>
                  </a:lnTo>
                  <a:lnTo>
                    <a:pt x="796510" y="153769"/>
                  </a:lnTo>
                  <a:lnTo>
                    <a:pt x="807338" y="166877"/>
                  </a:lnTo>
                  <a:lnTo>
                    <a:pt x="1531239" y="166877"/>
                  </a:lnTo>
                  <a:lnTo>
                    <a:pt x="1542067" y="179986"/>
                  </a:lnTo>
                  <a:lnTo>
                    <a:pt x="1550908" y="215741"/>
                  </a:lnTo>
                  <a:lnTo>
                    <a:pt x="1556867" y="268783"/>
                  </a:lnTo>
                  <a:lnTo>
                    <a:pt x="1559052" y="333756"/>
                  </a:lnTo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866888" y="2613660"/>
              <a:ext cx="1560830" cy="334010"/>
            </a:xfrm>
            <a:custGeom>
              <a:avLst/>
              <a:gdLst/>
              <a:ahLst/>
              <a:cxnLst/>
              <a:rect l="l" t="t" r="r" b="b"/>
              <a:pathLst>
                <a:path w="1560829" h="334010">
                  <a:moveTo>
                    <a:pt x="0" y="333756"/>
                  </a:moveTo>
                  <a:lnTo>
                    <a:pt x="2184" y="268783"/>
                  </a:lnTo>
                  <a:lnTo>
                    <a:pt x="8143" y="215741"/>
                  </a:lnTo>
                  <a:lnTo>
                    <a:pt x="16984" y="179986"/>
                  </a:lnTo>
                  <a:lnTo>
                    <a:pt x="27812" y="166877"/>
                  </a:lnTo>
                  <a:lnTo>
                    <a:pt x="752475" y="166877"/>
                  </a:lnTo>
                  <a:lnTo>
                    <a:pt x="763303" y="153769"/>
                  </a:lnTo>
                  <a:lnTo>
                    <a:pt x="772144" y="118014"/>
                  </a:lnTo>
                  <a:lnTo>
                    <a:pt x="778103" y="64972"/>
                  </a:lnTo>
                  <a:lnTo>
                    <a:pt x="780287" y="0"/>
                  </a:lnTo>
                  <a:lnTo>
                    <a:pt x="782472" y="64972"/>
                  </a:lnTo>
                  <a:lnTo>
                    <a:pt x="788431" y="118014"/>
                  </a:lnTo>
                  <a:lnTo>
                    <a:pt x="797272" y="153769"/>
                  </a:lnTo>
                  <a:lnTo>
                    <a:pt x="808101" y="166877"/>
                  </a:lnTo>
                  <a:lnTo>
                    <a:pt x="1532762" y="166877"/>
                  </a:lnTo>
                  <a:lnTo>
                    <a:pt x="1543591" y="179986"/>
                  </a:lnTo>
                  <a:lnTo>
                    <a:pt x="1552432" y="215741"/>
                  </a:lnTo>
                  <a:lnTo>
                    <a:pt x="1558391" y="268783"/>
                  </a:lnTo>
                  <a:lnTo>
                    <a:pt x="1560576" y="333756"/>
                  </a:lnTo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313930" y="2488918"/>
            <a:ext cx="2855383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  <a:tabLst>
                <a:tab pos="1732827" algn="l"/>
              </a:tabLst>
            </a:pPr>
            <a:r>
              <a:rPr sz="2000" spc="-6" dirty="0">
                <a:latin typeface="Trebuchet MS"/>
                <a:cs typeface="Trebuchet MS"/>
              </a:rPr>
              <a:t>GPU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page	GPU</a:t>
            </a:r>
            <a:r>
              <a:rPr sz="2000" spc="-8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page</a:t>
            </a:r>
            <a:endParaRPr sz="2000">
              <a:latin typeface="Trebuchet MS"/>
              <a:cs typeface="Trebuchet MS"/>
            </a:endParaRPr>
          </a:p>
          <a:p>
            <a:pPr>
              <a:spcBef>
                <a:spcPts val="22"/>
              </a:spcBef>
            </a:pPr>
            <a:endParaRPr sz="3111">
              <a:latin typeface="Trebuchet MS"/>
              <a:cs typeface="Trebuchet MS"/>
            </a:endParaRPr>
          </a:p>
          <a:p>
            <a:pPr marR="10583" algn="ctr"/>
            <a:r>
              <a:rPr sz="1556" spc="-6" dirty="0">
                <a:latin typeface="Arial"/>
                <a:cs typeface="Arial"/>
              </a:rPr>
              <a:t>warp_64KB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86092" y="3553036"/>
          <a:ext cx="3453693" cy="412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0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044"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1971040" y="4018280"/>
            <a:ext cx="535517" cy="366183"/>
          </a:xfrm>
          <a:custGeom>
            <a:avLst/>
            <a:gdLst/>
            <a:ahLst/>
            <a:cxnLst/>
            <a:rect l="l" t="t" r="r" b="b"/>
            <a:pathLst>
              <a:path w="481964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1964" h="329564">
                <a:moveTo>
                  <a:pt x="156972" y="76200"/>
                </a:moveTo>
                <a:lnTo>
                  <a:pt x="150622" y="63500"/>
                </a:lnTo>
                <a:lnTo>
                  <a:pt x="118872" y="0"/>
                </a:lnTo>
                <a:lnTo>
                  <a:pt x="80772" y="76200"/>
                </a:lnTo>
                <a:lnTo>
                  <a:pt x="112522" y="76200"/>
                </a:lnTo>
                <a:lnTo>
                  <a:pt x="112522" y="329184"/>
                </a:lnTo>
                <a:lnTo>
                  <a:pt x="125222" y="329184"/>
                </a:lnTo>
                <a:lnTo>
                  <a:pt x="125222" y="76200"/>
                </a:lnTo>
                <a:lnTo>
                  <a:pt x="156972" y="76200"/>
                </a:lnTo>
                <a:close/>
              </a:path>
              <a:path w="481964" h="329564">
                <a:moveTo>
                  <a:pt x="237744" y="76200"/>
                </a:moveTo>
                <a:lnTo>
                  <a:pt x="231394" y="63500"/>
                </a:lnTo>
                <a:lnTo>
                  <a:pt x="199644" y="0"/>
                </a:lnTo>
                <a:lnTo>
                  <a:pt x="161544" y="76200"/>
                </a:lnTo>
                <a:lnTo>
                  <a:pt x="193294" y="76200"/>
                </a:lnTo>
                <a:lnTo>
                  <a:pt x="193294" y="329184"/>
                </a:lnTo>
                <a:lnTo>
                  <a:pt x="205994" y="329184"/>
                </a:lnTo>
                <a:lnTo>
                  <a:pt x="205994" y="76200"/>
                </a:lnTo>
                <a:lnTo>
                  <a:pt x="237744" y="76200"/>
                </a:lnTo>
                <a:close/>
              </a:path>
              <a:path w="481964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1964" h="329564">
                <a:moveTo>
                  <a:pt x="400812" y="76200"/>
                </a:moveTo>
                <a:lnTo>
                  <a:pt x="394462" y="63500"/>
                </a:lnTo>
                <a:lnTo>
                  <a:pt x="362712" y="0"/>
                </a:lnTo>
                <a:lnTo>
                  <a:pt x="324612" y="76200"/>
                </a:lnTo>
                <a:lnTo>
                  <a:pt x="356362" y="76200"/>
                </a:lnTo>
                <a:lnTo>
                  <a:pt x="356362" y="329184"/>
                </a:lnTo>
                <a:lnTo>
                  <a:pt x="369062" y="329184"/>
                </a:lnTo>
                <a:lnTo>
                  <a:pt x="369062" y="76200"/>
                </a:lnTo>
                <a:lnTo>
                  <a:pt x="400812" y="76200"/>
                </a:lnTo>
                <a:close/>
              </a:path>
              <a:path w="481964" h="329564">
                <a:moveTo>
                  <a:pt x="481584" y="76200"/>
                </a:moveTo>
                <a:lnTo>
                  <a:pt x="475234" y="63500"/>
                </a:lnTo>
                <a:lnTo>
                  <a:pt x="443484" y="0"/>
                </a:lnTo>
                <a:lnTo>
                  <a:pt x="405384" y="76200"/>
                </a:lnTo>
                <a:lnTo>
                  <a:pt x="437134" y="76200"/>
                </a:lnTo>
                <a:lnTo>
                  <a:pt x="437134" y="329184"/>
                </a:lnTo>
                <a:lnTo>
                  <a:pt x="449834" y="329184"/>
                </a:lnTo>
                <a:lnTo>
                  <a:pt x="449834" y="76200"/>
                </a:lnTo>
                <a:lnTo>
                  <a:pt x="481584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4" name="object 14"/>
          <p:cNvSpPr txBox="1"/>
          <p:nvPr/>
        </p:nvSpPr>
        <p:spPr>
          <a:xfrm>
            <a:off x="1292804" y="4408169"/>
            <a:ext cx="4211461" cy="138218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696376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warp</a:t>
            </a:r>
            <a:r>
              <a:rPr sz="1556" spc="-28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0</a:t>
            </a:r>
            <a:r>
              <a:rPr sz="1556" spc="46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warp</a:t>
            </a:r>
            <a:r>
              <a:rPr sz="1556" spc="-28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1</a:t>
            </a:r>
            <a:endParaRPr sz="155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67">
              <a:latin typeface="Arial"/>
              <a:cs typeface="Arial"/>
            </a:endParaRPr>
          </a:p>
          <a:p>
            <a:pPr>
              <a:spcBef>
                <a:spcPts val="28"/>
              </a:spcBef>
            </a:pPr>
            <a:endParaRPr sz="1833">
              <a:latin typeface="Arial"/>
              <a:cs typeface="Arial"/>
            </a:endParaRPr>
          </a:p>
          <a:p>
            <a:pPr marL="1411" algn="ctr">
              <a:lnSpc>
                <a:spcPts val="2283"/>
              </a:lnSpc>
            </a:pPr>
            <a:r>
              <a:rPr sz="2000" spc="-6" dirty="0">
                <a:latin typeface="Trebuchet MS"/>
                <a:cs typeface="Trebuchet MS"/>
              </a:rPr>
              <a:t>multiple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faults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per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page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83"/>
              </a:lnSpc>
            </a:pPr>
            <a:r>
              <a:rPr sz="2000" dirty="0">
                <a:latin typeface="Trebuchet MS"/>
                <a:cs typeface="Trebuchet MS"/>
              </a:rPr>
              <a:t>warps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are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stalled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on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fault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processing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78853" y="4018280"/>
            <a:ext cx="536927" cy="366183"/>
          </a:xfrm>
          <a:custGeom>
            <a:avLst/>
            <a:gdLst/>
            <a:ahLst/>
            <a:cxnLst/>
            <a:rect l="l" t="t" r="r" b="b"/>
            <a:pathLst>
              <a:path w="483235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3235" h="329564">
                <a:moveTo>
                  <a:pt x="158496" y="76200"/>
                </a:moveTo>
                <a:lnTo>
                  <a:pt x="152146" y="63500"/>
                </a:lnTo>
                <a:lnTo>
                  <a:pt x="120396" y="0"/>
                </a:lnTo>
                <a:lnTo>
                  <a:pt x="82296" y="76200"/>
                </a:lnTo>
                <a:lnTo>
                  <a:pt x="114046" y="76200"/>
                </a:lnTo>
                <a:lnTo>
                  <a:pt x="114046" y="329184"/>
                </a:lnTo>
                <a:lnTo>
                  <a:pt x="126746" y="329184"/>
                </a:lnTo>
                <a:lnTo>
                  <a:pt x="126746" y="76200"/>
                </a:lnTo>
                <a:lnTo>
                  <a:pt x="158496" y="76200"/>
                </a:lnTo>
                <a:close/>
              </a:path>
              <a:path w="483235" h="329564">
                <a:moveTo>
                  <a:pt x="239268" y="76200"/>
                </a:moveTo>
                <a:lnTo>
                  <a:pt x="232918" y="63500"/>
                </a:lnTo>
                <a:lnTo>
                  <a:pt x="201168" y="0"/>
                </a:lnTo>
                <a:lnTo>
                  <a:pt x="163068" y="76200"/>
                </a:lnTo>
                <a:lnTo>
                  <a:pt x="194818" y="76200"/>
                </a:lnTo>
                <a:lnTo>
                  <a:pt x="194818" y="329184"/>
                </a:lnTo>
                <a:lnTo>
                  <a:pt x="207518" y="329184"/>
                </a:lnTo>
                <a:lnTo>
                  <a:pt x="207518" y="76200"/>
                </a:lnTo>
                <a:lnTo>
                  <a:pt x="239268" y="76200"/>
                </a:lnTo>
                <a:close/>
              </a:path>
              <a:path w="483235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3235" h="329564">
                <a:moveTo>
                  <a:pt x="402336" y="76200"/>
                </a:moveTo>
                <a:lnTo>
                  <a:pt x="395986" y="63500"/>
                </a:lnTo>
                <a:lnTo>
                  <a:pt x="364236" y="0"/>
                </a:lnTo>
                <a:lnTo>
                  <a:pt x="326136" y="76200"/>
                </a:lnTo>
                <a:lnTo>
                  <a:pt x="357886" y="76200"/>
                </a:lnTo>
                <a:lnTo>
                  <a:pt x="357886" y="329184"/>
                </a:lnTo>
                <a:lnTo>
                  <a:pt x="370586" y="329184"/>
                </a:lnTo>
                <a:lnTo>
                  <a:pt x="370586" y="76200"/>
                </a:lnTo>
                <a:lnTo>
                  <a:pt x="402336" y="76200"/>
                </a:lnTo>
                <a:close/>
              </a:path>
              <a:path w="483235" h="329564">
                <a:moveTo>
                  <a:pt x="483108" y="76200"/>
                </a:moveTo>
                <a:lnTo>
                  <a:pt x="476758" y="63500"/>
                </a:lnTo>
                <a:lnTo>
                  <a:pt x="445008" y="0"/>
                </a:lnTo>
                <a:lnTo>
                  <a:pt x="406908" y="76200"/>
                </a:lnTo>
                <a:lnTo>
                  <a:pt x="438658" y="76200"/>
                </a:lnTo>
                <a:lnTo>
                  <a:pt x="438658" y="329184"/>
                </a:lnTo>
                <a:lnTo>
                  <a:pt x="451358" y="329184"/>
                </a:lnTo>
                <a:lnTo>
                  <a:pt x="451358" y="76200"/>
                </a:lnTo>
                <a:lnTo>
                  <a:pt x="483108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6" name="object 16"/>
          <p:cNvSpPr/>
          <p:nvPr/>
        </p:nvSpPr>
        <p:spPr>
          <a:xfrm>
            <a:off x="1888067" y="2898987"/>
            <a:ext cx="3934178" cy="379589"/>
          </a:xfrm>
          <a:custGeom>
            <a:avLst/>
            <a:gdLst/>
            <a:ahLst/>
            <a:cxnLst/>
            <a:rect l="l" t="t" r="r" b="b"/>
            <a:pathLst>
              <a:path w="3540760" h="341630">
                <a:moveTo>
                  <a:pt x="0" y="341503"/>
                </a:moveTo>
                <a:lnTo>
                  <a:pt x="2230" y="275078"/>
                </a:lnTo>
                <a:lnTo>
                  <a:pt x="8318" y="220821"/>
                </a:lnTo>
                <a:lnTo>
                  <a:pt x="17359" y="184233"/>
                </a:lnTo>
                <a:lnTo>
                  <a:pt x="28447" y="170814"/>
                </a:lnTo>
                <a:lnTo>
                  <a:pt x="1741677" y="170814"/>
                </a:lnTo>
                <a:lnTo>
                  <a:pt x="1752766" y="157394"/>
                </a:lnTo>
                <a:lnTo>
                  <a:pt x="1761807" y="120792"/>
                </a:lnTo>
                <a:lnTo>
                  <a:pt x="1767895" y="66498"/>
                </a:lnTo>
                <a:lnTo>
                  <a:pt x="1770126" y="0"/>
                </a:lnTo>
                <a:lnTo>
                  <a:pt x="1772356" y="66498"/>
                </a:lnTo>
                <a:lnTo>
                  <a:pt x="1778444" y="120792"/>
                </a:lnTo>
                <a:lnTo>
                  <a:pt x="1787485" y="157394"/>
                </a:lnTo>
                <a:lnTo>
                  <a:pt x="1798574" y="170814"/>
                </a:lnTo>
                <a:lnTo>
                  <a:pt x="3511804" y="170814"/>
                </a:lnTo>
                <a:lnTo>
                  <a:pt x="3522892" y="184233"/>
                </a:lnTo>
                <a:lnTo>
                  <a:pt x="3531933" y="220821"/>
                </a:lnTo>
                <a:lnTo>
                  <a:pt x="3538021" y="275078"/>
                </a:lnTo>
                <a:lnTo>
                  <a:pt x="3540252" y="341503"/>
                </a:lnTo>
              </a:path>
            </a:pathLst>
          </a:custGeom>
          <a:ln w="9143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7" name="object 17"/>
          <p:cNvSpPr txBox="1"/>
          <p:nvPr/>
        </p:nvSpPr>
        <p:spPr>
          <a:xfrm>
            <a:off x="3147341" y="2517705"/>
            <a:ext cx="1240367" cy="100605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33348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</a:t>
            </a:r>
            <a:r>
              <a:rPr sz="2000" spc="-10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page</a:t>
            </a:r>
            <a:endParaRPr sz="2000">
              <a:latin typeface="Trebuchet MS"/>
              <a:cs typeface="Trebuchet MS"/>
            </a:endParaRPr>
          </a:p>
          <a:p>
            <a:pPr>
              <a:spcBef>
                <a:spcPts val="6"/>
              </a:spcBef>
            </a:pPr>
            <a:endParaRPr sz="2889">
              <a:latin typeface="Trebuchet MS"/>
              <a:cs typeface="Trebuchet MS"/>
            </a:endParaRPr>
          </a:p>
          <a:p>
            <a:pPr marL="14111"/>
            <a:r>
              <a:rPr sz="1556" spc="-6" dirty="0">
                <a:latin typeface="Arial"/>
                <a:cs typeface="Arial"/>
              </a:rPr>
              <a:t>thread_4B</a:t>
            </a:r>
            <a:endParaRPr sz="1556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144</a:t>
            </a:fld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0596" y="697082"/>
            <a:ext cx="8572500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OPTIMIZING</a:t>
            </a:r>
            <a:r>
              <a:rPr spc="-39" dirty="0"/>
              <a:t> </a:t>
            </a:r>
            <a:r>
              <a:rPr spc="-6" dirty="0"/>
              <a:t>ON-DEMAND</a:t>
            </a:r>
            <a:r>
              <a:rPr spc="-33" dirty="0"/>
              <a:t> </a:t>
            </a:r>
            <a:r>
              <a:rPr spc="-6" dirty="0"/>
              <a:t>MIGRATION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529840" y="1618826"/>
            <a:ext cx="9108722" cy="2230261"/>
          </a:xfrm>
          <a:custGeom>
            <a:avLst/>
            <a:gdLst/>
            <a:ahLst/>
            <a:cxnLst/>
            <a:rect l="l" t="t" r="r" b="b"/>
            <a:pathLst>
              <a:path w="8197850" h="2007235">
                <a:moveTo>
                  <a:pt x="8197596" y="0"/>
                </a:moveTo>
                <a:lnTo>
                  <a:pt x="0" y="0"/>
                </a:lnTo>
                <a:lnTo>
                  <a:pt x="0" y="1850136"/>
                </a:lnTo>
                <a:lnTo>
                  <a:pt x="0" y="2007108"/>
                </a:lnTo>
                <a:lnTo>
                  <a:pt x="8197596" y="2007108"/>
                </a:lnTo>
                <a:lnTo>
                  <a:pt x="8197596" y="1850136"/>
                </a:lnTo>
                <a:lnTo>
                  <a:pt x="819759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03643" y="1618827"/>
          <a:ext cx="8464549" cy="769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8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89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99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Count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5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Avg</a:t>
                      </a:r>
                      <a:r>
                        <a:rPr sz="13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Size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5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Min</a:t>
                      </a:r>
                      <a:r>
                        <a:rPr sz="13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-5" dirty="0">
                          <a:latin typeface="Courier New"/>
                          <a:cs typeface="Courier New"/>
                        </a:rPr>
                        <a:t>Size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5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5" dirty="0">
                          <a:latin typeface="Courier New"/>
                          <a:cs typeface="Courier New"/>
                        </a:rPr>
                        <a:t>Max</a:t>
                      </a:r>
                      <a:r>
                        <a:rPr sz="13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-5" dirty="0">
                          <a:latin typeface="Courier New"/>
                          <a:cs typeface="Courier New"/>
                        </a:rPr>
                        <a:t>Size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5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Total</a:t>
                      </a:r>
                      <a:r>
                        <a:rPr sz="13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Size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5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Total</a:t>
                      </a:r>
                      <a:r>
                        <a:rPr sz="13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Time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5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Name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5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3012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21.758KB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4.0000KB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952.00KB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64.00000MB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13.49043ms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Host</a:t>
                      </a:r>
                      <a:r>
                        <a:rPr sz="13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To</a:t>
                      </a:r>
                      <a:r>
                        <a:rPr sz="13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Device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30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81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23.23181ms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Gpu</a:t>
                      </a:r>
                      <a:r>
                        <a:rPr sz="13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r>
                        <a:rPr sz="13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fault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groups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529840" y="4075853"/>
            <a:ext cx="9108722" cy="2230261"/>
          </a:xfrm>
          <a:custGeom>
            <a:avLst/>
            <a:gdLst/>
            <a:ahLst/>
            <a:cxnLst/>
            <a:rect l="l" t="t" r="r" b="b"/>
            <a:pathLst>
              <a:path w="8197850" h="2007235">
                <a:moveTo>
                  <a:pt x="8197596" y="0"/>
                </a:moveTo>
                <a:lnTo>
                  <a:pt x="0" y="0"/>
                </a:lnTo>
                <a:lnTo>
                  <a:pt x="0" y="230124"/>
                </a:lnTo>
                <a:lnTo>
                  <a:pt x="0" y="2007108"/>
                </a:lnTo>
                <a:lnTo>
                  <a:pt x="8197596" y="2007108"/>
                </a:lnTo>
                <a:lnTo>
                  <a:pt x="8197596" y="230124"/>
                </a:lnTo>
                <a:lnTo>
                  <a:pt x="819759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06842" y="4388411"/>
          <a:ext cx="8260643" cy="458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8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81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306">
                <a:tc>
                  <a:txBody>
                    <a:bodyPr/>
                    <a:lstStyle/>
                    <a:p>
                      <a:pPr marR="85090" algn="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957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68.481KB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4.0000KB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576.00KB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64.00000MB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8.242080ms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Host</a:t>
                      </a:r>
                      <a:r>
                        <a:rPr sz="13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To</a:t>
                      </a:r>
                      <a:r>
                        <a:rPr sz="13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Device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30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6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-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9.769984ms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Gpu</a:t>
                      </a:r>
                      <a:r>
                        <a:rPr sz="13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r>
                        <a:rPr sz="13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fault</a:t>
                      </a:r>
                      <a:r>
                        <a:rPr sz="13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groups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618317" y="5148863"/>
            <a:ext cx="14583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Courier New"/>
                <a:cs typeface="Courier New"/>
              </a:rPr>
              <a:t>Unified</a:t>
            </a:r>
            <a:r>
              <a:rPr sz="1333" spc="-78" dirty="0">
                <a:latin typeface="Courier New"/>
                <a:cs typeface="Courier New"/>
              </a:rPr>
              <a:t> </a:t>
            </a:r>
            <a:r>
              <a:rPr sz="1333" dirty="0">
                <a:latin typeface="Courier New"/>
                <a:cs typeface="Courier New"/>
              </a:rPr>
              <a:t>Memory</a:t>
            </a:r>
            <a:endParaRPr sz="1333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54552" y="5148863"/>
            <a:ext cx="15599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Courier New"/>
                <a:cs typeface="Courier New"/>
              </a:rPr>
              <a:t>Virtual</a:t>
            </a:r>
            <a:r>
              <a:rPr sz="1333" spc="-56" dirty="0">
                <a:latin typeface="Courier New"/>
                <a:cs typeface="Courier New"/>
              </a:rPr>
              <a:t> </a:t>
            </a:r>
            <a:r>
              <a:rPr sz="1333" spc="-6" dirty="0">
                <a:latin typeface="Courier New"/>
                <a:cs typeface="Courier New"/>
              </a:rPr>
              <a:t>Address</a:t>
            </a:r>
            <a:endParaRPr sz="1333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2404" y="5148863"/>
            <a:ext cx="436739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Courier New"/>
                <a:cs typeface="Courier New"/>
              </a:rPr>
              <a:t>N</a:t>
            </a:r>
            <a:r>
              <a:rPr sz="1333" spc="11" dirty="0">
                <a:latin typeface="Courier New"/>
                <a:cs typeface="Courier New"/>
              </a:rPr>
              <a:t>a</a:t>
            </a:r>
            <a:r>
              <a:rPr sz="1333" spc="-6" dirty="0">
                <a:latin typeface="Courier New"/>
                <a:cs typeface="Courier New"/>
              </a:rPr>
              <a:t>me</a:t>
            </a:r>
            <a:endParaRPr sz="1333">
              <a:latin typeface="Courier New"/>
              <a:cs typeface="Courier New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926839" y="5458879"/>
          <a:ext cx="5390443" cy="726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29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306">
                <a:tc>
                  <a:txBody>
                    <a:bodyPr/>
                    <a:lstStyle/>
                    <a:p>
                      <a:pPr marL="31750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1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0x39000d0000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[Unified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GPU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240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faults]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1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0x39000c0000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[Unified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GPU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faults]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30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1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0x3900080000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[Unified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GPU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faults]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832894" y="2545927"/>
            <a:ext cx="123966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Threa</a:t>
            </a:r>
            <a:r>
              <a:rPr sz="2000" spc="6" dirty="0">
                <a:latin typeface="Trebuchet MS"/>
                <a:cs typeface="Trebuchet MS"/>
              </a:rPr>
              <a:t>d</a:t>
            </a:r>
            <a:r>
              <a:rPr sz="2000" spc="-6" dirty="0">
                <a:latin typeface="Trebuchet MS"/>
                <a:cs typeface="Trebuchet MS"/>
              </a:rPr>
              <a:t>/</a:t>
            </a:r>
            <a:r>
              <a:rPr sz="2000" spc="6" dirty="0">
                <a:latin typeface="Trebuchet MS"/>
                <a:cs typeface="Trebuchet MS"/>
              </a:rPr>
              <a:t>4</a:t>
            </a:r>
            <a:r>
              <a:rPr sz="2000" dirty="0"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3768" y="5003940"/>
            <a:ext cx="129681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7" dirty="0">
                <a:latin typeface="Trebuchet MS"/>
                <a:cs typeface="Trebuchet MS"/>
              </a:rPr>
              <a:t>Warp/64KB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640146" y="3674532"/>
            <a:ext cx="1856317" cy="657578"/>
          </a:xfrm>
          <a:custGeom>
            <a:avLst/>
            <a:gdLst/>
            <a:ahLst/>
            <a:cxnLst/>
            <a:rect l="l" t="t" r="r" b="b"/>
            <a:pathLst>
              <a:path w="1670684" h="591820">
                <a:moveTo>
                  <a:pt x="1670303" y="0"/>
                </a:moveTo>
                <a:lnTo>
                  <a:pt x="0" y="0"/>
                </a:lnTo>
                <a:lnTo>
                  <a:pt x="0" y="591312"/>
                </a:lnTo>
                <a:lnTo>
                  <a:pt x="1670303" y="591312"/>
                </a:lnTo>
                <a:lnTo>
                  <a:pt x="1670303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529839" y="2389625"/>
          <a:ext cx="9110835" cy="1997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6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74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563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25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29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R="8572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Unified</a:t>
                      </a:r>
                      <a:r>
                        <a:rPr sz="130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R="8572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Virtual</a:t>
                      </a:r>
                      <a:r>
                        <a:rPr sz="13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-5" dirty="0">
                          <a:latin typeface="Courier New"/>
                          <a:cs typeface="Courier New"/>
                        </a:rPr>
                        <a:t>Address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Name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solidFill>
                      <a:srgbClr val="F1F1F1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8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0x3900010000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[Unified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GPU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faults]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9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0x3900040000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[Unified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GPU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faults]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30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5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0x3900108000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[Unified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Memory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GPU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page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faults]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917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67665">
                        <a:lnSpc>
                          <a:spcPct val="100000"/>
                        </a:lnSpc>
                        <a:spcBef>
                          <a:spcPts val="1090"/>
                        </a:spcBef>
                        <a:tabLst>
                          <a:tab pos="1012825" algn="l"/>
                          <a:tab pos="1932939" algn="l"/>
                          <a:tab pos="2852420" algn="l"/>
                          <a:tab pos="3773804" algn="l"/>
                          <a:tab pos="4878070" algn="l"/>
                          <a:tab pos="5983605" algn="l"/>
                        </a:tabLst>
                      </a:pPr>
                      <a:r>
                        <a:rPr sz="1300" spc="-5" dirty="0">
                          <a:latin typeface="Courier New"/>
                          <a:cs typeface="Courier New"/>
                        </a:rPr>
                        <a:t>Count	Avg</a:t>
                      </a:r>
                      <a:r>
                        <a:rPr sz="13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Size	Min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Size	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Max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 Size	</a:t>
                      </a:r>
                      <a:r>
                        <a:rPr sz="1300" spc="-5" dirty="0">
                          <a:latin typeface="Courier New"/>
                          <a:cs typeface="Courier New"/>
                        </a:rPr>
                        <a:t>Total</a:t>
                      </a:r>
                      <a:r>
                        <a:rPr sz="1300" spc="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Size	Total</a:t>
                      </a:r>
                      <a:r>
                        <a:rPr sz="13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Time	Name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00"/>
                        </a:lnSpc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efficient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L="1270" algn="ctr">
                        <a:lnSpc>
                          <a:spcPts val="2050"/>
                        </a:lnSpc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prefetching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9626600" y="5129107"/>
            <a:ext cx="1856317" cy="324163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16228" rIns="0" bIns="0" rtlCol="0">
            <a:spAutoFit/>
          </a:bodyPr>
          <a:lstStyle/>
          <a:p>
            <a:pPr marL="266696">
              <a:spcBef>
                <a:spcPts val="128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fewer</a:t>
            </a:r>
            <a:r>
              <a:rPr sz="2000" spc="-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stalls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35627" y="3996830"/>
            <a:ext cx="608189" cy="334433"/>
          </a:xfrm>
          <a:custGeom>
            <a:avLst/>
            <a:gdLst/>
            <a:ahLst/>
            <a:cxnLst/>
            <a:rect l="l" t="t" r="r" b="b"/>
            <a:pathLst>
              <a:path w="547370" h="300989">
                <a:moveTo>
                  <a:pt x="48767" y="231266"/>
                </a:moveTo>
                <a:lnTo>
                  <a:pt x="0" y="300989"/>
                </a:lnTo>
                <a:lnTo>
                  <a:pt x="85089" y="298195"/>
                </a:lnTo>
                <a:lnTo>
                  <a:pt x="73235" y="276351"/>
                </a:lnTo>
                <a:lnTo>
                  <a:pt x="58800" y="276351"/>
                </a:lnTo>
                <a:lnTo>
                  <a:pt x="52831" y="265175"/>
                </a:lnTo>
                <a:lnTo>
                  <a:pt x="63905" y="259160"/>
                </a:lnTo>
                <a:lnTo>
                  <a:pt x="48767" y="231266"/>
                </a:lnTo>
                <a:close/>
              </a:path>
              <a:path w="547370" h="300989">
                <a:moveTo>
                  <a:pt x="63905" y="259160"/>
                </a:moveTo>
                <a:lnTo>
                  <a:pt x="52831" y="265175"/>
                </a:lnTo>
                <a:lnTo>
                  <a:pt x="58800" y="276351"/>
                </a:lnTo>
                <a:lnTo>
                  <a:pt x="69949" y="270297"/>
                </a:lnTo>
                <a:lnTo>
                  <a:pt x="63905" y="259160"/>
                </a:lnTo>
                <a:close/>
              </a:path>
              <a:path w="547370" h="300989">
                <a:moveTo>
                  <a:pt x="69949" y="270297"/>
                </a:moveTo>
                <a:lnTo>
                  <a:pt x="58800" y="276351"/>
                </a:lnTo>
                <a:lnTo>
                  <a:pt x="73235" y="276351"/>
                </a:lnTo>
                <a:lnTo>
                  <a:pt x="69949" y="270297"/>
                </a:lnTo>
                <a:close/>
              </a:path>
              <a:path w="547370" h="300989">
                <a:moveTo>
                  <a:pt x="541019" y="0"/>
                </a:moveTo>
                <a:lnTo>
                  <a:pt x="63905" y="259160"/>
                </a:lnTo>
                <a:lnTo>
                  <a:pt x="69949" y="270297"/>
                </a:lnTo>
                <a:lnTo>
                  <a:pt x="547115" y="11175"/>
                </a:lnTo>
                <a:lnTo>
                  <a:pt x="541019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7" name="object 17"/>
          <p:cNvSpPr/>
          <p:nvPr/>
        </p:nvSpPr>
        <p:spPr>
          <a:xfrm>
            <a:off x="9035627" y="4888654"/>
            <a:ext cx="595489" cy="436033"/>
          </a:xfrm>
          <a:custGeom>
            <a:avLst/>
            <a:gdLst/>
            <a:ahLst/>
            <a:cxnLst/>
            <a:rect l="l" t="t" r="r" b="b"/>
            <a:pathLst>
              <a:path w="535940" h="392429">
                <a:moveTo>
                  <a:pt x="65373" y="39715"/>
                </a:moveTo>
                <a:lnTo>
                  <a:pt x="57894" y="50013"/>
                </a:lnTo>
                <a:lnTo>
                  <a:pt x="528065" y="391922"/>
                </a:lnTo>
                <a:lnTo>
                  <a:pt x="535558" y="381634"/>
                </a:lnTo>
                <a:lnTo>
                  <a:pt x="65373" y="39715"/>
                </a:lnTo>
                <a:close/>
              </a:path>
              <a:path w="535940" h="392429">
                <a:moveTo>
                  <a:pt x="0" y="0"/>
                </a:moveTo>
                <a:lnTo>
                  <a:pt x="39242" y="75692"/>
                </a:lnTo>
                <a:lnTo>
                  <a:pt x="57894" y="50013"/>
                </a:lnTo>
                <a:lnTo>
                  <a:pt x="47625" y="42544"/>
                </a:lnTo>
                <a:lnTo>
                  <a:pt x="55117" y="32257"/>
                </a:lnTo>
                <a:lnTo>
                  <a:pt x="70790" y="32257"/>
                </a:lnTo>
                <a:lnTo>
                  <a:pt x="84074" y="13969"/>
                </a:lnTo>
                <a:lnTo>
                  <a:pt x="0" y="0"/>
                </a:lnTo>
                <a:close/>
              </a:path>
              <a:path w="535940" h="392429">
                <a:moveTo>
                  <a:pt x="55117" y="32257"/>
                </a:moveTo>
                <a:lnTo>
                  <a:pt x="47625" y="42544"/>
                </a:lnTo>
                <a:lnTo>
                  <a:pt x="57894" y="50013"/>
                </a:lnTo>
                <a:lnTo>
                  <a:pt x="65373" y="39715"/>
                </a:lnTo>
                <a:lnTo>
                  <a:pt x="55117" y="32257"/>
                </a:lnTo>
                <a:close/>
              </a:path>
              <a:path w="535940" h="392429">
                <a:moveTo>
                  <a:pt x="70790" y="32257"/>
                </a:moveTo>
                <a:lnTo>
                  <a:pt x="55117" y="32257"/>
                </a:lnTo>
                <a:lnTo>
                  <a:pt x="65373" y="39715"/>
                </a:lnTo>
                <a:lnTo>
                  <a:pt x="70790" y="3225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145</a:t>
            </a:fld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59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02939" y="697082"/>
            <a:ext cx="578343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STREAMING</a:t>
            </a:r>
            <a:r>
              <a:rPr spc="-89" dirty="0"/>
              <a:t> </a:t>
            </a:r>
            <a:r>
              <a:rPr spc="-6" dirty="0"/>
              <a:t>BENCHMARK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307252" y="3254586"/>
            <a:ext cx="5493456" cy="2711450"/>
            <a:chOff x="1176527" y="2929127"/>
            <a:chExt cx="4944110" cy="2440305"/>
          </a:xfrm>
        </p:grpSpPr>
        <p:sp>
          <p:nvSpPr>
            <p:cNvPr id="8" name="object 8"/>
            <p:cNvSpPr/>
            <p:nvPr/>
          </p:nvSpPr>
          <p:spPr>
            <a:xfrm>
              <a:off x="1176527" y="4965192"/>
              <a:ext cx="558165" cy="0"/>
            </a:xfrm>
            <a:custGeom>
              <a:avLst/>
              <a:gdLst/>
              <a:ahLst/>
              <a:cxnLst/>
              <a:rect l="l" t="t" r="r" b="b"/>
              <a:pathLst>
                <a:path w="558164">
                  <a:moveTo>
                    <a:pt x="0" y="0"/>
                  </a:moveTo>
                  <a:lnTo>
                    <a:pt x="259080" y="0"/>
                  </a:lnTo>
                </a:path>
                <a:path w="558164">
                  <a:moveTo>
                    <a:pt x="493776" y="0"/>
                  </a:moveTo>
                  <a:lnTo>
                    <a:pt x="557784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1435607" y="4930139"/>
              <a:ext cx="234950" cy="434340"/>
            </a:xfrm>
            <a:custGeom>
              <a:avLst/>
              <a:gdLst/>
              <a:ahLst/>
              <a:cxnLst/>
              <a:rect l="l" t="t" r="r" b="b"/>
              <a:pathLst>
                <a:path w="234950" h="434339">
                  <a:moveTo>
                    <a:pt x="234696" y="0"/>
                  </a:moveTo>
                  <a:lnTo>
                    <a:pt x="0" y="0"/>
                  </a:lnTo>
                  <a:lnTo>
                    <a:pt x="0" y="434340"/>
                  </a:lnTo>
                  <a:lnTo>
                    <a:pt x="234696" y="434340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9008" y="4965192"/>
              <a:ext cx="64135" cy="0"/>
            </a:xfrm>
            <a:custGeom>
              <a:avLst/>
              <a:gdLst/>
              <a:ahLst/>
              <a:cxnLst/>
              <a:rect l="l" t="t" r="r" b="b"/>
              <a:pathLst>
                <a:path w="64135">
                  <a:moveTo>
                    <a:pt x="0" y="0"/>
                  </a:moveTo>
                  <a:lnTo>
                    <a:pt x="64008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4311" y="4671060"/>
              <a:ext cx="234950" cy="693420"/>
            </a:xfrm>
            <a:custGeom>
              <a:avLst/>
              <a:gdLst/>
              <a:ahLst/>
              <a:cxnLst/>
              <a:rect l="l" t="t" r="r" b="b"/>
              <a:pathLst>
                <a:path w="234950" h="693420">
                  <a:moveTo>
                    <a:pt x="234695" y="0"/>
                  </a:moveTo>
                  <a:lnTo>
                    <a:pt x="0" y="0"/>
                  </a:lnTo>
                  <a:lnTo>
                    <a:pt x="0" y="693419"/>
                  </a:lnTo>
                  <a:lnTo>
                    <a:pt x="234695" y="693419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67711" y="4564379"/>
              <a:ext cx="2761615" cy="401320"/>
            </a:xfrm>
            <a:custGeom>
              <a:avLst/>
              <a:gdLst/>
              <a:ahLst/>
              <a:cxnLst/>
              <a:rect l="l" t="t" r="r" b="b"/>
              <a:pathLst>
                <a:path w="2761615" h="401320">
                  <a:moveTo>
                    <a:pt x="0" y="400812"/>
                  </a:moveTo>
                  <a:lnTo>
                    <a:pt x="64007" y="400812"/>
                  </a:lnTo>
                </a:path>
                <a:path w="2761615" h="401320">
                  <a:moveTo>
                    <a:pt x="1947672" y="400812"/>
                  </a:moveTo>
                  <a:lnTo>
                    <a:pt x="2462784" y="400812"/>
                  </a:lnTo>
                </a:path>
                <a:path w="2761615" h="401320">
                  <a:moveTo>
                    <a:pt x="2699004" y="400812"/>
                  </a:moveTo>
                  <a:lnTo>
                    <a:pt x="2761488" y="400812"/>
                  </a:lnTo>
                </a:path>
                <a:path w="2761615" h="401320">
                  <a:moveTo>
                    <a:pt x="1947672" y="0"/>
                  </a:moveTo>
                  <a:lnTo>
                    <a:pt x="2462784" y="0"/>
                  </a:lnTo>
                </a:path>
                <a:path w="2761615" h="401320">
                  <a:moveTo>
                    <a:pt x="2699004" y="0"/>
                  </a:moveTo>
                  <a:lnTo>
                    <a:pt x="2761488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730495" y="4479036"/>
              <a:ext cx="236220" cy="885825"/>
            </a:xfrm>
            <a:custGeom>
              <a:avLst/>
              <a:gdLst/>
              <a:ahLst/>
              <a:cxnLst/>
              <a:rect l="l" t="t" r="r" b="b"/>
              <a:pathLst>
                <a:path w="236220" h="885825">
                  <a:moveTo>
                    <a:pt x="236219" y="0"/>
                  </a:moveTo>
                  <a:lnTo>
                    <a:pt x="0" y="0"/>
                  </a:lnTo>
                  <a:lnTo>
                    <a:pt x="0" y="885444"/>
                  </a:lnTo>
                  <a:lnTo>
                    <a:pt x="236219" y="885444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265419" y="4564379"/>
              <a:ext cx="64135" cy="401320"/>
            </a:xfrm>
            <a:custGeom>
              <a:avLst/>
              <a:gdLst/>
              <a:ahLst/>
              <a:cxnLst/>
              <a:rect l="l" t="t" r="r" b="b"/>
              <a:pathLst>
                <a:path w="64135" h="401320">
                  <a:moveTo>
                    <a:pt x="0" y="400812"/>
                  </a:moveTo>
                  <a:lnTo>
                    <a:pt x="64007" y="400812"/>
                  </a:lnTo>
                </a:path>
                <a:path w="64135" h="401320">
                  <a:moveTo>
                    <a:pt x="0" y="0"/>
                  </a:moveTo>
                  <a:lnTo>
                    <a:pt x="64007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6527" y="3764280"/>
              <a:ext cx="4152900" cy="401320"/>
            </a:xfrm>
            <a:custGeom>
              <a:avLst/>
              <a:gdLst/>
              <a:ahLst/>
              <a:cxnLst/>
              <a:rect l="l" t="t" r="r" b="b"/>
              <a:pathLst>
                <a:path w="4152900" h="401320">
                  <a:moveTo>
                    <a:pt x="0" y="400812"/>
                  </a:moveTo>
                  <a:lnTo>
                    <a:pt x="3852672" y="400812"/>
                  </a:lnTo>
                </a:path>
                <a:path w="4152900" h="401320">
                  <a:moveTo>
                    <a:pt x="4088892" y="400812"/>
                  </a:moveTo>
                  <a:lnTo>
                    <a:pt x="4152900" y="400812"/>
                  </a:lnTo>
                </a:path>
                <a:path w="4152900" h="401320">
                  <a:moveTo>
                    <a:pt x="0" y="0"/>
                  </a:moveTo>
                  <a:lnTo>
                    <a:pt x="3852672" y="0"/>
                  </a:lnTo>
                </a:path>
                <a:path w="4152900" h="401320">
                  <a:moveTo>
                    <a:pt x="4088892" y="0"/>
                  </a:moveTo>
                  <a:lnTo>
                    <a:pt x="415290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029199" y="3624072"/>
              <a:ext cx="236220" cy="1740535"/>
            </a:xfrm>
            <a:custGeom>
              <a:avLst/>
              <a:gdLst/>
              <a:ahLst/>
              <a:cxnLst/>
              <a:rect l="l" t="t" r="r" b="b"/>
              <a:pathLst>
                <a:path w="236220" h="1740535">
                  <a:moveTo>
                    <a:pt x="236220" y="0"/>
                  </a:moveTo>
                  <a:lnTo>
                    <a:pt x="0" y="0"/>
                  </a:lnTo>
                  <a:lnTo>
                    <a:pt x="0" y="1740408"/>
                  </a:lnTo>
                  <a:lnTo>
                    <a:pt x="236220" y="174040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176527" y="4564379"/>
              <a:ext cx="1155700" cy="0"/>
            </a:xfrm>
            <a:custGeom>
              <a:avLst/>
              <a:gdLst/>
              <a:ahLst/>
              <a:cxnLst/>
              <a:rect l="l" t="t" r="r" b="b"/>
              <a:pathLst>
                <a:path w="1155700">
                  <a:moveTo>
                    <a:pt x="0" y="0"/>
                  </a:moveTo>
                  <a:lnTo>
                    <a:pt x="856488" y="0"/>
                  </a:lnTo>
                </a:path>
                <a:path w="1155700">
                  <a:moveTo>
                    <a:pt x="1091184" y="0"/>
                  </a:moveTo>
                  <a:lnTo>
                    <a:pt x="1155192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033016" y="4492752"/>
              <a:ext cx="234950" cy="871855"/>
            </a:xfrm>
            <a:custGeom>
              <a:avLst/>
              <a:gdLst/>
              <a:ahLst/>
              <a:cxnLst/>
              <a:rect l="l" t="t" r="r" b="b"/>
              <a:pathLst>
                <a:path w="234950" h="871854">
                  <a:moveTo>
                    <a:pt x="234695" y="0"/>
                  </a:moveTo>
                  <a:lnTo>
                    <a:pt x="0" y="0"/>
                  </a:lnTo>
                  <a:lnTo>
                    <a:pt x="0" y="871728"/>
                  </a:lnTo>
                  <a:lnTo>
                    <a:pt x="234695" y="871728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567939" y="4965192"/>
              <a:ext cx="814069" cy="0"/>
            </a:xfrm>
            <a:custGeom>
              <a:avLst/>
              <a:gdLst/>
              <a:ahLst/>
              <a:cxnLst/>
              <a:rect l="l" t="t" r="r" b="b"/>
              <a:pathLst>
                <a:path w="814070">
                  <a:moveTo>
                    <a:pt x="0" y="0"/>
                  </a:moveTo>
                  <a:lnTo>
                    <a:pt x="515112" y="0"/>
                  </a:lnTo>
                </a:path>
                <a:path w="814070">
                  <a:moveTo>
                    <a:pt x="749808" y="0"/>
                  </a:moveTo>
                  <a:lnTo>
                    <a:pt x="813815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083051" y="4881372"/>
              <a:ext cx="234950" cy="483234"/>
            </a:xfrm>
            <a:custGeom>
              <a:avLst/>
              <a:gdLst/>
              <a:ahLst/>
              <a:cxnLst/>
              <a:rect l="l" t="t" r="r" b="b"/>
              <a:pathLst>
                <a:path w="234950" h="483235">
                  <a:moveTo>
                    <a:pt x="234696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234696" y="483107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617976" y="4965192"/>
              <a:ext cx="62865" cy="0"/>
            </a:xfrm>
            <a:custGeom>
              <a:avLst/>
              <a:gdLst/>
              <a:ahLst/>
              <a:cxnLst/>
              <a:rect l="l" t="t" r="r" b="b"/>
              <a:pathLst>
                <a:path w="62864">
                  <a:moveTo>
                    <a:pt x="0" y="0"/>
                  </a:moveTo>
                  <a:lnTo>
                    <a:pt x="62484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1755" y="4629911"/>
              <a:ext cx="236220" cy="734695"/>
            </a:xfrm>
            <a:custGeom>
              <a:avLst/>
              <a:gdLst/>
              <a:ahLst/>
              <a:cxnLst/>
              <a:rect l="l" t="t" r="r" b="b"/>
              <a:pathLst>
                <a:path w="236220" h="734695">
                  <a:moveTo>
                    <a:pt x="236220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236220" y="73456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567939" y="4564379"/>
              <a:ext cx="1411605" cy="401320"/>
            </a:xfrm>
            <a:custGeom>
              <a:avLst/>
              <a:gdLst/>
              <a:ahLst/>
              <a:cxnLst/>
              <a:rect l="l" t="t" r="r" b="b"/>
              <a:pathLst>
                <a:path w="1411604" h="401320">
                  <a:moveTo>
                    <a:pt x="1348739" y="400812"/>
                  </a:moveTo>
                  <a:lnTo>
                    <a:pt x="1411224" y="400812"/>
                  </a:lnTo>
                </a:path>
                <a:path w="1411604" h="401320">
                  <a:moveTo>
                    <a:pt x="0" y="0"/>
                  </a:moveTo>
                  <a:lnTo>
                    <a:pt x="1112520" y="0"/>
                  </a:lnTo>
                </a:path>
                <a:path w="1411604" h="401320">
                  <a:moveTo>
                    <a:pt x="1348739" y="0"/>
                  </a:moveTo>
                  <a:lnTo>
                    <a:pt x="1411224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680460" y="4501895"/>
              <a:ext cx="236220" cy="862965"/>
            </a:xfrm>
            <a:custGeom>
              <a:avLst/>
              <a:gdLst/>
              <a:ahLst/>
              <a:cxnLst/>
              <a:rect l="l" t="t" r="r" b="b"/>
              <a:pathLst>
                <a:path w="236220" h="862964">
                  <a:moveTo>
                    <a:pt x="236219" y="0"/>
                  </a:moveTo>
                  <a:lnTo>
                    <a:pt x="0" y="0"/>
                  </a:lnTo>
                  <a:lnTo>
                    <a:pt x="0" y="862583"/>
                  </a:lnTo>
                  <a:lnTo>
                    <a:pt x="236219" y="862583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564124" y="4564379"/>
              <a:ext cx="64135" cy="401320"/>
            </a:xfrm>
            <a:custGeom>
              <a:avLst/>
              <a:gdLst/>
              <a:ahLst/>
              <a:cxnLst/>
              <a:rect l="l" t="t" r="r" b="b"/>
              <a:pathLst>
                <a:path w="64135" h="401320">
                  <a:moveTo>
                    <a:pt x="0" y="400812"/>
                  </a:moveTo>
                  <a:lnTo>
                    <a:pt x="64008" y="400812"/>
                  </a:lnTo>
                </a:path>
                <a:path w="64135" h="401320">
                  <a:moveTo>
                    <a:pt x="0" y="0"/>
                  </a:moveTo>
                  <a:lnTo>
                    <a:pt x="64008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3364991"/>
              <a:ext cx="4451985" cy="800100"/>
            </a:xfrm>
            <a:custGeom>
              <a:avLst/>
              <a:gdLst/>
              <a:ahLst/>
              <a:cxnLst/>
              <a:rect l="l" t="t" r="r" b="b"/>
              <a:pathLst>
                <a:path w="4451985" h="800100">
                  <a:moveTo>
                    <a:pt x="4387596" y="800099"/>
                  </a:moveTo>
                  <a:lnTo>
                    <a:pt x="4451604" y="800099"/>
                  </a:lnTo>
                </a:path>
                <a:path w="4451985" h="800100">
                  <a:moveTo>
                    <a:pt x="4387596" y="399287"/>
                  </a:moveTo>
                  <a:lnTo>
                    <a:pt x="4451604" y="399287"/>
                  </a:lnTo>
                </a:path>
                <a:path w="4451985" h="800100">
                  <a:moveTo>
                    <a:pt x="0" y="0"/>
                  </a:moveTo>
                  <a:lnTo>
                    <a:pt x="4152900" y="0"/>
                  </a:lnTo>
                </a:path>
                <a:path w="4451985" h="800100">
                  <a:moveTo>
                    <a:pt x="4387596" y="0"/>
                  </a:moveTo>
                  <a:lnTo>
                    <a:pt x="445160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329427" y="3015995"/>
              <a:ext cx="234950" cy="2348865"/>
            </a:xfrm>
            <a:custGeom>
              <a:avLst/>
              <a:gdLst/>
              <a:ahLst/>
              <a:cxnLst/>
              <a:rect l="l" t="t" r="r" b="b"/>
              <a:pathLst>
                <a:path w="234950" h="2348865">
                  <a:moveTo>
                    <a:pt x="234696" y="0"/>
                  </a:moveTo>
                  <a:lnTo>
                    <a:pt x="0" y="0"/>
                  </a:lnTo>
                  <a:lnTo>
                    <a:pt x="0" y="2348484"/>
                  </a:lnTo>
                  <a:lnTo>
                    <a:pt x="234696" y="2348484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1720" y="4453127"/>
              <a:ext cx="1884045" cy="911860"/>
            </a:xfrm>
            <a:custGeom>
              <a:avLst/>
              <a:gdLst/>
              <a:ahLst/>
              <a:cxnLst/>
              <a:rect l="l" t="t" r="r" b="b"/>
              <a:pathLst>
                <a:path w="1884045" h="911860">
                  <a:moveTo>
                    <a:pt x="236220" y="0"/>
                  </a:moveTo>
                  <a:lnTo>
                    <a:pt x="0" y="0"/>
                  </a:lnTo>
                  <a:lnTo>
                    <a:pt x="0" y="911352"/>
                  </a:lnTo>
                  <a:lnTo>
                    <a:pt x="236220" y="911364"/>
                  </a:lnTo>
                  <a:lnTo>
                    <a:pt x="236220" y="0"/>
                  </a:lnTo>
                  <a:close/>
                </a:path>
                <a:path w="1884045" h="911860">
                  <a:moveTo>
                    <a:pt x="1883664" y="19812"/>
                  </a:moveTo>
                  <a:lnTo>
                    <a:pt x="1647444" y="19812"/>
                  </a:lnTo>
                  <a:lnTo>
                    <a:pt x="1647444" y="911352"/>
                  </a:lnTo>
                  <a:lnTo>
                    <a:pt x="1883664" y="911364"/>
                  </a:lnTo>
                  <a:lnTo>
                    <a:pt x="1883664" y="1981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862827" y="4564379"/>
              <a:ext cx="257810" cy="401320"/>
            </a:xfrm>
            <a:custGeom>
              <a:avLst/>
              <a:gdLst/>
              <a:ahLst/>
              <a:cxnLst/>
              <a:rect l="l" t="t" r="r" b="b"/>
              <a:pathLst>
                <a:path w="257810" h="401320">
                  <a:moveTo>
                    <a:pt x="0" y="400812"/>
                  </a:moveTo>
                  <a:lnTo>
                    <a:pt x="257556" y="400812"/>
                  </a:lnTo>
                </a:path>
                <a:path w="257810" h="401320">
                  <a:moveTo>
                    <a:pt x="0" y="0"/>
                  </a:moveTo>
                  <a:lnTo>
                    <a:pt x="257556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176527" y="2964179"/>
              <a:ext cx="4944110" cy="1201420"/>
            </a:xfrm>
            <a:custGeom>
              <a:avLst/>
              <a:gdLst/>
              <a:ahLst/>
              <a:cxnLst/>
              <a:rect l="l" t="t" r="r" b="b"/>
              <a:pathLst>
                <a:path w="4944110" h="1201420">
                  <a:moveTo>
                    <a:pt x="4686300" y="1200912"/>
                  </a:moveTo>
                  <a:lnTo>
                    <a:pt x="4943856" y="1200912"/>
                  </a:lnTo>
                </a:path>
                <a:path w="4944110" h="1201420">
                  <a:moveTo>
                    <a:pt x="4686300" y="800100"/>
                  </a:moveTo>
                  <a:lnTo>
                    <a:pt x="4943856" y="800100"/>
                  </a:lnTo>
                </a:path>
                <a:path w="4944110" h="1201420">
                  <a:moveTo>
                    <a:pt x="4686300" y="400812"/>
                  </a:moveTo>
                  <a:lnTo>
                    <a:pt x="4943856" y="400812"/>
                  </a:lnTo>
                </a:path>
                <a:path w="4944110" h="1201420">
                  <a:moveTo>
                    <a:pt x="0" y="0"/>
                  </a:moveTo>
                  <a:lnTo>
                    <a:pt x="4451604" y="0"/>
                  </a:lnTo>
                </a:path>
                <a:path w="4944110" h="1201420">
                  <a:moveTo>
                    <a:pt x="4686300" y="0"/>
                  </a:moveTo>
                  <a:lnTo>
                    <a:pt x="494385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628131" y="2929127"/>
              <a:ext cx="234950" cy="2435860"/>
            </a:xfrm>
            <a:custGeom>
              <a:avLst/>
              <a:gdLst/>
              <a:ahLst/>
              <a:cxnLst/>
              <a:rect l="l" t="t" r="r" b="b"/>
              <a:pathLst>
                <a:path w="234950" h="2435860">
                  <a:moveTo>
                    <a:pt x="234695" y="0"/>
                  </a:moveTo>
                  <a:lnTo>
                    <a:pt x="0" y="0"/>
                  </a:lnTo>
                  <a:lnTo>
                    <a:pt x="0" y="2435352"/>
                  </a:lnTo>
                  <a:lnTo>
                    <a:pt x="234695" y="2435352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176527" y="5364479"/>
              <a:ext cx="4944110" cy="0"/>
            </a:xfrm>
            <a:custGeom>
              <a:avLst/>
              <a:gdLst/>
              <a:ahLst/>
              <a:cxnLst/>
              <a:rect l="l" t="t" r="r" b="b"/>
              <a:pathLst>
                <a:path w="4944110">
                  <a:moveTo>
                    <a:pt x="0" y="0"/>
                  </a:moveTo>
                  <a:lnTo>
                    <a:pt x="494385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3" name="object 33"/>
          <p:cNvSpPr/>
          <p:nvPr/>
        </p:nvSpPr>
        <p:spPr>
          <a:xfrm>
            <a:off x="1307252" y="2849880"/>
            <a:ext cx="5493456" cy="0"/>
          </a:xfrm>
          <a:custGeom>
            <a:avLst/>
            <a:gdLst/>
            <a:ahLst/>
            <a:cxnLst/>
            <a:rect l="l" t="t" r="r" b="b"/>
            <a:pathLst>
              <a:path w="4944110">
                <a:moveTo>
                  <a:pt x="0" y="0"/>
                </a:moveTo>
                <a:lnTo>
                  <a:pt x="4943856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4" name="object 34"/>
          <p:cNvSpPr txBox="1"/>
          <p:nvPr/>
        </p:nvSpPr>
        <p:spPr>
          <a:xfrm>
            <a:off x="1050996" y="5827212"/>
            <a:ext cx="1143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50996" y="5382543"/>
            <a:ext cx="1143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65313" y="4493259"/>
            <a:ext cx="201083" cy="66391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15</a:t>
            </a:r>
            <a:endParaRPr sz="1333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56">
              <a:latin typeface="Calibri"/>
              <a:cs typeface="Calibri"/>
            </a:endParaRPr>
          </a:p>
          <a:p>
            <a:pPr marL="14111"/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65313" y="4048477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65313" y="3603836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25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5313" y="2714553"/>
            <a:ext cx="201083" cy="66391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35</a:t>
            </a:r>
            <a:endParaRPr sz="1333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56">
              <a:latin typeface="Calibri"/>
              <a:cs typeface="Calibri"/>
            </a:endParaRPr>
          </a:p>
          <a:p>
            <a:pPr marL="14111"/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30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11488" y="6047345"/>
            <a:ext cx="122343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x86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1333" spc="-1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P100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(PCIe)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38313" y="6047345"/>
            <a:ext cx="12319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x86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1333" spc="-1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V100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(PCIe)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04037" y="6047345"/>
            <a:ext cx="1364544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P8</a:t>
            </a:r>
            <a:r>
              <a:rPr sz="1333" spc="-3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P100</a:t>
            </a:r>
            <a:r>
              <a:rPr sz="1333" spc="-1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(NVLINK)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9921" y="4228473"/>
            <a:ext cx="179793" cy="355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1378"/>
              </a:lnSpc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G</a:t>
            </a:r>
            <a:r>
              <a:rPr sz="1333" spc="-11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333" spc="-22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54947" y="2484119"/>
            <a:ext cx="93133" cy="93133"/>
          </a:xfrm>
          <a:custGeom>
            <a:avLst/>
            <a:gdLst/>
            <a:ahLst/>
            <a:cxnLst/>
            <a:rect l="l" t="t" r="r" b="b"/>
            <a:pathLst>
              <a:path w="83819" h="83819">
                <a:moveTo>
                  <a:pt x="83819" y="0"/>
                </a:moveTo>
                <a:lnTo>
                  <a:pt x="0" y="0"/>
                </a:lnTo>
                <a:lnTo>
                  <a:pt x="0" y="83820"/>
                </a:lnTo>
                <a:lnTo>
                  <a:pt x="83819" y="83820"/>
                </a:lnTo>
                <a:lnTo>
                  <a:pt x="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" name="object 45"/>
          <p:cNvSpPr/>
          <p:nvPr/>
        </p:nvSpPr>
        <p:spPr>
          <a:xfrm>
            <a:off x="2949786" y="2484119"/>
            <a:ext cx="93133" cy="93133"/>
          </a:xfrm>
          <a:custGeom>
            <a:avLst/>
            <a:gdLst/>
            <a:ahLst/>
            <a:cxnLst/>
            <a:rect l="l" t="t" r="r" b="b"/>
            <a:pathLst>
              <a:path w="83819" h="83819">
                <a:moveTo>
                  <a:pt x="83819" y="0"/>
                </a:moveTo>
                <a:lnTo>
                  <a:pt x="0" y="0"/>
                </a:lnTo>
                <a:lnTo>
                  <a:pt x="0" y="83820"/>
                </a:lnTo>
                <a:lnTo>
                  <a:pt x="83819" y="83820"/>
                </a:lnTo>
                <a:lnTo>
                  <a:pt x="8381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" name="object 46"/>
          <p:cNvSpPr/>
          <p:nvPr/>
        </p:nvSpPr>
        <p:spPr>
          <a:xfrm>
            <a:off x="4817532" y="2484119"/>
            <a:ext cx="93133" cy="93133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83820" y="0"/>
                </a:moveTo>
                <a:lnTo>
                  <a:pt x="0" y="0"/>
                </a:lnTo>
                <a:lnTo>
                  <a:pt x="0" y="83820"/>
                </a:lnTo>
                <a:lnTo>
                  <a:pt x="83820" y="83820"/>
                </a:lnTo>
                <a:lnTo>
                  <a:pt x="8382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" name="object 47"/>
          <p:cNvSpPr/>
          <p:nvPr/>
        </p:nvSpPr>
        <p:spPr>
          <a:xfrm>
            <a:off x="5752254" y="2484119"/>
            <a:ext cx="93133" cy="93133"/>
          </a:xfrm>
          <a:custGeom>
            <a:avLst/>
            <a:gdLst/>
            <a:ahLst/>
            <a:cxnLst/>
            <a:rect l="l" t="t" r="r" b="b"/>
            <a:pathLst>
              <a:path w="83820" h="83819">
                <a:moveTo>
                  <a:pt x="83820" y="0"/>
                </a:moveTo>
                <a:lnTo>
                  <a:pt x="0" y="0"/>
                </a:lnTo>
                <a:lnTo>
                  <a:pt x="0" y="83820"/>
                </a:lnTo>
                <a:lnTo>
                  <a:pt x="83820" y="83820"/>
                </a:lnTo>
                <a:lnTo>
                  <a:pt x="8382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" name="object 48"/>
          <p:cNvSpPr txBox="1"/>
          <p:nvPr/>
        </p:nvSpPr>
        <p:spPr>
          <a:xfrm>
            <a:off x="1175964" y="1301327"/>
            <a:ext cx="7510639" cy="131377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345243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How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fast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is on-demand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migration?</a:t>
            </a:r>
            <a:endParaRPr sz="2667">
              <a:latin typeface="Trebuchet MS"/>
              <a:cs typeface="Trebuchet MS"/>
            </a:endParaRPr>
          </a:p>
          <a:p>
            <a:pPr marL="1496468">
              <a:spcBef>
                <a:spcPts val="2144"/>
              </a:spcBef>
            </a:pP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Streaming performance</a:t>
            </a:r>
            <a:endParaRPr sz="1778">
              <a:latin typeface="Calibri"/>
              <a:cs typeface="Calibri"/>
            </a:endParaRPr>
          </a:p>
          <a:p>
            <a:pPr marL="14111">
              <a:spcBef>
                <a:spcPts val="1139"/>
              </a:spcBef>
              <a:tabLst>
                <a:tab pos="1908509" algn="l"/>
                <a:tab pos="3814901" algn="l"/>
                <a:tab pos="4749753" algn="l"/>
              </a:tabLst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on-demand:</a:t>
            </a:r>
            <a:r>
              <a:rPr sz="1333" spc="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thread/4B	on-demand:</a:t>
            </a:r>
            <a:r>
              <a:rPr sz="1333" spc="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warp/64K	prefetch	memcpy</a:t>
            </a:r>
            <a:endParaRPr sz="1333">
              <a:latin typeface="Calibri"/>
              <a:cs typeface="Calibri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7725270" y="2801056"/>
          <a:ext cx="3453693" cy="411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0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33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128B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7725270" y="4573411"/>
          <a:ext cx="3454400" cy="412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04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64KB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64KB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8987367" y="2496820"/>
            <a:ext cx="941211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Arial"/>
                <a:cs typeface="Arial"/>
              </a:rPr>
              <a:t>thread_4B</a:t>
            </a:r>
            <a:endParaRPr sz="1556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931062" y="4275809"/>
            <a:ext cx="104986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warp_64KB</a:t>
            </a:r>
            <a:endParaRPr sz="1556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09653" y="3264746"/>
            <a:ext cx="536927" cy="366183"/>
          </a:xfrm>
          <a:custGeom>
            <a:avLst/>
            <a:gdLst/>
            <a:ahLst/>
            <a:cxnLst/>
            <a:rect l="l" t="t" r="r" b="b"/>
            <a:pathLst>
              <a:path w="483234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3234" h="329564">
                <a:moveTo>
                  <a:pt x="156972" y="76200"/>
                </a:moveTo>
                <a:lnTo>
                  <a:pt x="150622" y="63500"/>
                </a:lnTo>
                <a:lnTo>
                  <a:pt x="118872" y="0"/>
                </a:lnTo>
                <a:lnTo>
                  <a:pt x="80772" y="76200"/>
                </a:lnTo>
                <a:lnTo>
                  <a:pt x="112522" y="76200"/>
                </a:lnTo>
                <a:lnTo>
                  <a:pt x="112522" y="329184"/>
                </a:lnTo>
                <a:lnTo>
                  <a:pt x="125222" y="329184"/>
                </a:lnTo>
                <a:lnTo>
                  <a:pt x="125222" y="76200"/>
                </a:lnTo>
                <a:lnTo>
                  <a:pt x="156972" y="76200"/>
                </a:lnTo>
                <a:close/>
              </a:path>
              <a:path w="483234" h="329564">
                <a:moveTo>
                  <a:pt x="239268" y="76200"/>
                </a:moveTo>
                <a:lnTo>
                  <a:pt x="232918" y="63500"/>
                </a:lnTo>
                <a:lnTo>
                  <a:pt x="201168" y="0"/>
                </a:lnTo>
                <a:lnTo>
                  <a:pt x="163068" y="76200"/>
                </a:lnTo>
                <a:lnTo>
                  <a:pt x="194818" y="76200"/>
                </a:lnTo>
                <a:lnTo>
                  <a:pt x="194818" y="329184"/>
                </a:lnTo>
                <a:lnTo>
                  <a:pt x="207518" y="329184"/>
                </a:lnTo>
                <a:lnTo>
                  <a:pt x="207518" y="76200"/>
                </a:lnTo>
                <a:lnTo>
                  <a:pt x="239268" y="76200"/>
                </a:lnTo>
                <a:close/>
              </a:path>
              <a:path w="483234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3234" h="329564">
                <a:moveTo>
                  <a:pt x="400812" y="76200"/>
                </a:moveTo>
                <a:lnTo>
                  <a:pt x="394462" y="63500"/>
                </a:lnTo>
                <a:lnTo>
                  <a:pt x="362712" y="0"/>
                </a:lnTo>
                <a:lnTo>
                  <a:pt x="324612" y="76200"/>
                </a:lnTo>
                <a:lnTo>
                  <a:pt x="356362" y="76200"/>
                </a:lnTo>
                <a:lnTo>
                  <a:pt x="356362" y="329184"/>
                </a:lnTo>
                <a:lnTo>
                  <a:pt x="369062" y="329184"/>
                </a:lnTo>
                <a:lnTo>
                  <a:pt x="369062" y="76200"/>
                </a:lnTo>
                <a:lnTo>
                  <a:pt x="400812" y="76200"/>
                </a:lnTo>
                <a:close/>
              </a:path>
              <a:path w="483234" h="329564">
                <a:moveTo>
                  <a:pt x="483108" y="76200"/>
                </a:moveTo>
                <a:lnTo>
                  <a:pt x="476758" y="63500"/>
                </a:lnTo>
                <a:lnTo>
                  <a:pt x="445008" y="0"/>
                </a:lnTo>
                <a:lnTo>
                  <a:pt x="406908" y="76200"/>
                </a:lnTo>
                <a:lnTo>
                  <a:pt x="438658" y="76200"/>
                </a:lnTo>
                <a:lnTo>
                  <a:pt x="438658" y="329184"/>
                </a:lnTo>
                <a:lnTo>
                  <a:pt x="451358" y="329184"/>
                </a:lnTo>
                <a:lnTo>
                  <a:pt x="451358" y="76200"/>
                </a:lnTo>
                <a:lnTo>
                  <a:pt x="483108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" name="object 54"/>
          <p:cNvSpPr txBox="1"/>
          <p:nvPr/>
        </p:nvSpPr>
        <p:spPr>
          <a:xfrm>
            <a:off x="7815579" y="3656047"/>
            <a:ext cx="132926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warp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0</a:t>
            </a:r>
            <a:r>
              <a:rPr sz="1556" spc="454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warp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1</a:t>
            </a:r>
            <a:endParaRPr sz="1556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519160" y="3264746"/>
            <a:ext cx="535517" cy="366183"/>
          </a:xfrm>
          <a:custGeom>
            <a:avLst/>
            <a:gdLst/>
            <a:ahLst/>
            <a:cxnLst/>
            <a:rect l="l" t="t" r="r" b="b"/>
            <a:pathLst>
              <a:path w="481965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1965" h="329564">
                <a:moveTo>
                  <a:pt x="156972" y="76200"/>
                </a:moveTo>
                <a:lnTo>
                  <a:pt x="150622" y="63500"/>
                </a:lnTo>
                <a:lnTo>
                  <a:pt x="118872" y="0"/>
                </a:lnTo>
                <a:lnTo>
                  <a:pt x="80772" y="76200"/>
                </a:lnTo>
                <a:lnTo>
                  <a:pt x="112522" y="76200"/>
                </a:lnTo>
                <a:lnTo>
                  <a:pt x="112522" y="329184"/>
                </a:lnTo>
                <a:lnTo>
                  <a:pt x="125222" y="329184"/>
                </a:lnTo>
                <a:lnTo>
                  <a:pt x="125222" y="76200"/>
                </a:lnTo>
                <a:lnTo>
                  <a:pt x="156972" y="76200"/>
                </a:lnTo>
                <a:close/>
              </a:path>
              <a:path w="481965" h="329564">
                <a:moveTo>
                  <a:pt x="237744" y="76200"/>
                </a:moveTo>
                <a:lnTo>
                  <a:pt x="231394" y="63500"/>
                </a:lnTo>
                <a:lnTo>
                  <a:pt x="199644" y="0"/>
                </a:lnTo>
                <a:lnTo>
                  <a:pt x="161544" y="76200"/>
                </a:lnTo>
                <a:lnTo>
                  <a:pt x="193294" y="76200"/>
                </a:lnTo>
                <a:lnTo>
                  <a:pt x="193294" y="329184"/>
                </a:lnTo>
                <a:lnTo>
                  <a:pt x="205994" y="329184"/>
                </a:lnTo>
                <a:lnTo>
                  <a:pt x="205994" y="76200"/>
                </a:lnTo>
                <a:lnTo>
                  <a:pt x="237744" y="76200"/>
                </a:lnTo>
                <a:close/>
              </a:path>
              <a:path w="481965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1965" h="329564">
                <a:moveTo>
                  <a:pt x="400812" y="76200"/>
                </a:moveTo>
                <a:lnTo>
                  <a:pt x="394462" y="63500"/>
                </a:lnTo>
                <a:lnTo>
                  <a:pt x="362712" y="0"/>
                </a:lnTo>
                <a:lnTo>
                  <a:pt x="324612" y="76200"/>
                </a:lnTo>
                <a:lnTo>
                  <a:pt x="356362" y="76200"/>
                </a:lnTo>
                <a:lnTo>
                  <a:pt x="356362" y="329184"/>
                </a:lnTo>
                <a:lnTo>
                  <a:pt x="369062" y="329184"/>
                </a:lnTo>
                <a:lnTo>
                  <a:pt x="369062" y="76200"/>
                </a:lnTo>
                <a:lnTo>
                  <a:pt x="400812" y="76200"/>
                </a:lnTo>
                <a:close/>
              </a:path>
              <a:path w="481965" h="329564">
                <a:moveTo>
                  <a:pt x="481584" y="76200"/>
                </a:moveTo>
                <a:lnTo>
                  <a:pt x="475234" y="63500"/>
                </a:lnTo>
                <a:lnTo>
                  <a:pt x="443484" y="0"/>
                </a:lnTo>
                <a:lnTo>
                  <a:pt x="405384" y="76200"/>
                </a:lnTo>
                <a:lnTo>
                  <a:pt x="437134" y="76200"/>
                </a:lnTo>
                <a:lnTo>
                  <a:pt x="437134" y="329184"/>
                </a:lnTo>
                <a:lnTo>
                  <a:pt x="449834" y="329184"/>
                </a:lnTo>
                <a:lnTo>
                  <a:pt x="449834" y="76200"/>
                </a:lnTo>
                <a:lnTo>
                  <a:pt x="481584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" name="object 56"/>
          <p:cNvSpPr/>
          <p:nvPr/>
        </p:nvSpPr>
        <p:spPr>
          <a:xfrm>
            <a:off x="7809653" y="5037667"/>
            <a:ext cx="536927" cy="366183"/>
          </a:xfrm>
          <a:custGeom>
            <a:avLst/>
            <a:gdLst/>
            <a:ahLst/>
            <a:cxnLst/>
            <a:rect l="l" t="t" r="r" b="b"/>
            <a:pathLst>
              <a:path w="483234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3234" h="329564">
                <a:moveTo>
                  <a:pt x="156972" y="76200"/>
                </a:moveTo>
                <a:lnTo>
                  <a:pt x="150622" y="63500"/>
                </a:lnTo>
                <a:lnTo>
                  <a:pt x="118872" y="0"/>
                </a:lnTo>
                <a:lnTo>
                  <a:pt x="80772" y="76200"/>
                </a:lnTo>
                <a:lnTo>
                  <a:pt x="112522" y="76200"/>
                </a:lnTo>
                <a:lnTo>
                  <a:pt x="112522" y="329184"/>
                </a:lnTo>
                <a:lnTo>
                  <a:pt x="125222" y="329184"/>
                </a:lnTo>
                <a:lnTo>
                  <a:pt x="125222" y="76200"/>
                </a:lnTo>
                <a:lnTo>
                  <a:pt x="156972" y="76200"/>
                </a:lnTo>
                <a:close/>
              </a:path>
              <a:path w="483234" h="329564">
                <a:moveTo>
                  <a:pt x="239268" y="76200"/>
                </a:moveTo>
                <a:lnTo>
                  <a:pt x="232918" y="63500"/>
                </a:lnTo>
                <a:lnTo>
                  <a:pt x="201168" y="0"/>
                </a:lnTo>
                <a:lnTo>
                  <a:pt x="163068" y="76200"/>
                </a:lnTo>
                <a:lnTo>
                  <a:pt x="194818" y="76200"/>
                </a:lnTo>
                <a:lnTo>
                  <a:pt x="194818" y="329184"/>
                </a:lnTo>
                <a:lnTo>
                  <a:pt x="207518" y="329184"/>
                </a:lnTo>
                <a:lnTo>
                  <a:pt x="207518" y="76200"/>
                </a:lnTo>
                <a:lnTo>
                  <a:pt x="239268" y="76200"/>
                </a:lnTo>
                <a:close/>
              </a:path>
              <a:path w="483234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3234" h="329564">
                <a:moveTo>
                  <a:pt x="400812" y="76200"/>
                </a:moveTo>
                <a:lnTo>
                  <a:pt x="394462" y="63500"/>
                </a:lnTo>
                <a:lnTo>
                  <a:pt x="362712" y="0"/>
                </a:lnTo>
                <a:lnTo>
                  <a:pt x="324612" y="76200"/>
                </a:lnTo>
                <a:lnTo>
                  <a:pt x="356362" y="76200"/>
                </a:lnTo>
                <a:lnTo>
                  <a:pt x="356362" y="329184"/>
                </a:lnTo>
                <a:lnTo>
                  <a:pt x="369062" y="329184"/>
                </a:lnTo>
                <a:lnTo>
                  <a:pt x="369062" y="76200"/>
                </a:lnTo>
                <a:lnTo>
                  <a:pt x="400812" y="76200"/>
                </a:lnTo>
                <a:close/>
              </a:path>
              <a:path w="483234" h="329564">
                <a:moveTo>
                  <a:pt x="483108" y="76200"/>
                </a:moveTo>
                <a:lnTo>
                  <a:pt x="476758" y="63500"/>
                </a:lnTo>
                <a:lnTo>
                  <a:pt x="445008" y="0"/>
                </a:lnTo>
                <a:lnTo>
                  <a:pt x="406908" y="76200"/>
                </a:lnTo>
                <a:lnTo>
                  <a:pt x="438658" y="76200"/>
                </a:lnTo>
                <a:lnTo>
                  <a:pt x="438658" y="329184"/>
                </a:lnTo>
                <a:lnTo>
                  <a:pt x="451358" y="329184"/>
                </a:lnTo>
                <a:lnTo>
                  <a:pt x="451358" y="76200"/>
                </a:lnTo>
                <a:lnTo>
                  <a:pt x="483108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" name="object 57"/>
          <p:cNvSpPr txBox="1"/>
          <p:nvPr/>
        </p:nvSpPr>
        <p:spPr>
          <a:xfrm>
            <a:off x="7815579" y="5428601"/>
            <a:ext cx="6194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warp</a:t>
            </a:r>
            <a:r>
              <a:rPr sz="1556" spc="-94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0</a:t>
            </a:r>
            <a:endParaRPr sz="1556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548707" y="5037667"/>
            <a:ext cx="535517" cy="366183"/>
          </a:xfrm>
          <a:custGeom>
            <a:avLst/>
            <a:gdLst/>
            <a:ahLst/>
            <a:cxnLst/>
            <a:rect l="l" t="t" r="r" b="b"/>
            <a:pathLst>
              <a:path w="481965" h="329564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329184"/>
                </a:lnTo>
                <a:lnTo>
                  <a:pt x="44450" y="32918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  <a:path w="481965" h="329564">
                <a:moveTo>
                  <a:pt x="156972" y="76200"/>
                </a:moveTo>
                <a:lnTo>
                  <a:pt x="150622" y="63500"/>
                </a:lnTo>
                <a:lnTo>
                  <a:pt x="118872" y="0"/>
                </a:lnTo>
                <a:lnTo>
                  <a:pt x="80772" y="76200"/>
                </a:lnTo>
                <a:lnTo>
                  <a:pt x="112522" y="76200"/>
                </a:lnTo>
                <a:lnTo>
                  <a:pt x="112522" y="329184"/>
                </a:lnTo>
                <a:lnTo>
                  <a:pt x="125222" y="329184"/>
                </a:lnTo>
                <a:lnTo>
                  <a:pt x="125222" y="76200"/>
                </a:lnTo>
                <a:lnTo>
                  <a:pt x="156972" y="76200"/>
                </a:lnTo>
                <a:close/>
              </a:path>
              <a:path w="481965" h="329564">
                <a:moveTo>
                  <a:pt x="237744" y="76200"/>
                </a:moveTo>
                <a:lnTo>
                  <a:pt x="231394" y="63500"/>
                </a:lnTo>
                <a:lnTo>
                  <a:pt x="199644" y="0"/>
                </a:lnTo>
                <a:lnTo>
                  <a:pt x="161544" y="76200"/>
                </a:lnTo>
                <a:lnTo>
                  <a:pt x="193294" y="76200"/>
                </a:lnTo>
                <a:lnTo>
                  <a:pt x="193294" y="329184"/>
                </a:lnTo>
                <a:lnTo>
                  <a:pt x="205994" y="329184"/>
                </a:lnTo>
                <a:lnTo>
                  <a:pt x="205994" y="76200"/>
                </a:lnTo>
                <a:lnTo>
                  <a:pt x="237744" y="76200"/>
                </a:lnTo>
                <a:close/>
              </a:path>
              <a:path w="481965" h="329564">
                <a:moveTo>
                  <a:pt x="320040" y="76200"/>
                </a:moveTo>
                <a:lnTo>
                  <a:pt x="313690" y="63500"/>
                </a:lnTo>
                <a:lnTo>
                  <a:pt x="281940" y="0"/>
                </a:lnTo>
                <a:lnTo>
                  <a:pt x="243840" y="76200"/>
                </a:lnTo>
                <a:lnTo>
                  <a:pt x="275590" y="76200"/>
                </a:lnTo>
                <a:lnTo>
                  <a:pt x="275590" y="329184"/>
                </a:lnTo>
                <a:lnTo>
                  <a:pt x="288290" y="329184"/>
                </a:lnTo>
                <a:lnTo>
                  <a:pt x="288290" y="76200"/>
                </a:lnTo>
                <a:lnTo>
                  <a:pt x="320040" y="76200"/>
                </a:lnTo>
                <a:close/>
              </a:path>
              <a:path w="481965" h="329564">
                <a:moveTo>
                  <a:pt x="400812" y="76200"/>
                </a:moveTo>
                <a:lnTo>
                  <a:pt x="394462" y="63500"/>
                </a:lnTo>
                <a:lnTo>
                  <a:pt x="362712" y="0"/>
                </a:lnTo>
                <a:lnTo>
                  <a:pt x="324612" y="76200"/>
                </a:lnTo>
                <a:lnTo>
                  <a:pt x="356362" y="76200"/>
                </a:lnTo>
                <a:lnTo>
                  <a:pt x="356362" y="329184"/>
                </a:lnTo>
                <a:lnTo>
                  <a:pt x="369062" y="329184"/>
                </a:lnTo>
                <a:lnTo>
                  <a:pt x="369062" y="76200"/>
                </a:lnTo>
                <a:lnTo>
                  <a:pt x="400812" y="76200"/>
                </a:lnTo>
                <a:close/>
              </a:path>
              <a:path w="481965" h="329564">
                <a:moveTo>
                  <a:pt x="481584" y="76200"/>
                </a:moveTo>
                <a:lnTo>
                  <a:pt x="475234" y="63500"/>
                </a:lnTo>
                <a:lnTo>
                  <a:pt x="443484" y="0"/>
                </a:lnTo>
                <a:lnTo>
                  <a:pt x="405384" y="76200"/>
                </a:lnTo>
                <a:lnTo>
                  <a:pt x="437134" y="76200"/>
                </a:lnTo>
                <a:lnTo>
                  <a:pt x="437134" y="329184"/>
                </a:lnTo>
                <a:lnTo>
                  <a:pt x="449834" y="329184"/>
                </a:lnTo>
                <a:lnTo>
                  <a:pt x="449834" y="76200"/>
                </a:lnTo>
                <a:lnTo>
                  <a:pt x="481584" y="76200"/>
                </a:lnTo>
                <a:close/>
              </a:path>
            </a:pathLst>
          </a:custGeom>
          <a:solidFill>
            <a:srgbClr val="006E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" name="object 59"/>
          <p:cNvSpPr txBox="1"/>
          <p:nvPr/>
        </p:nvSpPr>
        <p:spPr>
          <a:xfrm>
            <a:off x="9554632" y="5428601"/>
            <a:ext cx="6194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warp</a:t>
            </a:r>
            <a:r>
              <a:rPr sz="1556" spc="-94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1</a:t>
            </a:r>
            <a:endParaRPr sz="1556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7488" y="6577020"/>
            <a:ext cx="8389056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Also</a:t>
            </a:r>
            <a:r>
              <a:rPr sz="1333" i="1" spc="39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check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the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Parallel</a:t>
            </a:r>
            <a:r>
              <a:rPr sz="1333" i="1" spc="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Forall</a:t>
            </a:r>
            <a:r>
              <a:rPr sz="1333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blog:</a:t>
            </a:r>
            <a:r>
              <a:rPr sz="1333" i="1" spc="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u="sng" spc="-6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Arial"/>
                <a:cs typeface="Arial"/>
                <a:hlinkClick r:id="rId3"/>
              </a:rPr>
              <a:t>https://devblogs.nvidia.com/maximizing-unified-memory-performance-cuda/</a:t>
            </a:r>
            <a:endParaRPr sz="13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60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886504" y="3401695"/>
            <a:ext cx="4521906" cy="2315633"/>
            <a:chOff x="6197853" y="3061525"/>
            <a:chExt cx="4069715" cy="2084070"/>
          </a:xfrm>
        </p:grpSpPr>
        <p:sp>
          <p:nvSpPr>
            <p:cNvPr id="7" name="object 7"/>
            <p:cNvSpPr/>
            <p:nvPr/>
          </p:nvSpPr>
          <p:spPr>
            <a:xfrm>
              <a:off x="6207251" y="3066288"/>
              <a:ext cx="4051300" cy="2074545"/>
            </a:xfrm>
            <a:custGeom>
              <a:avLst/>
              <a:gdLst/>
              <a:ahLst/>
              <a:cxnLst/>
              <a:rect l="l" t="t" r="r" b="b"/>
              <a:pathLst>
                <a:path w="4051300" h="2074545">
                  <a:moveTo>
                    <a:pt x="0" y="1659636"/>
                  </a:moveTo>
                  <a:lnTo>
                    <a:pt x="4050792" y="1659636"/>
                  </a:lnTo>
                </a:path>
                <a:path w="4051300" h="2074545">
                  <a:moveTo>
                    <a:pt x="0" y="1243584"/>
                  </a:moveTo>
                  <a:lnTo>
                    <a:pt x="4050792" y="1243584"/>
                  </a:lnTo>
                </a:path>
                <a:path w="4051300" h="2074545">
                  <a:moveTo>
                    <a:pt x="0" y="829056"/>
                  </a:moveTo>
                  <a:lnTo>
                    <a:pt x="4050792" y="829056"/>
                  </a:lnTo>
                </a:path>
                <a:path w="4051300" h="2074545">
                  <a:moveTo>
                    <a:pt x="0" y="414528"/>
                  </a:moveTo>
                  <a:lnTo>
                    <a:pt x="4050792" y="414528"/>
                  </a:lnTo>
                </a:path>
                <a:path w="4051300" h="2074545">
                  <a:moveTo>
                    <a:pt x="0" y="0"/>
                  </a:moveTo>
                  <a:lnTo>
                    <a:pt x="4050792" y="0"/>
                  </a:lnTo>
                </a:path>
                <a:path w="4051300" h="2074545">
                  <a:moveTo>
                    <a:pt x="844296" y="0"/>
                  </a:moveTo>
                  <a:lnTo>
                    <a:pt x="844296" y="2074164"/>
                  </a:lnTo>
                </a:path>
                <a:path w="4051300" h="2074545">
                  <a:moveTo>
                    <a:pt x="1688592" y="0"/>
                  </a:moveTo>
                  <a:lnTo>
                    <a:pt x="1688592" y="2074164"/>
                  </a:lnTo>
                </a:path>
                <a:path w="4051300" h="2074545">
                  <a:moveTo>
                    <a:pt x="2531364" y="0"/>
                  </a:moveTo>
                  <a:lnTo>
                    <a:pt x="2531364" y="2074164"/>
                  </a:lnTo>
                </a:path>
                <a:path w="4051300" h="2074545">
                  <a:moveTo>
                    <a:pt x="3375659" y="0"/>
                  </a:moveTo>
                  <a:lnTo>
                    <a:pt x="3375659" y="2074164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6207251" y="3066288"/>
              <a:ext cx="4051300" cy="2074545"/>
            </a:xfrm>
            <a:custGeom>
              <a:avLst/>
              <a:gdLst/>
              <a:ahLst/>
              <a:cxnLst/>
              <a:rect l="l" t="t" r="r" b="b"/>
              <a:pathLst>
                <a:path w="4051300" h="2074545">
                  <a:moveTo>
                    <a:pt x="0" y="2074164"/>
                  </a:moveTo>
                  <a:lnTo>
                    <a:pt x="0" y="0"/>
                  </a:lnTo>
                </a:path>
                <a:path w="4051300" h="2074545">
                  <a:moveTo>
                    <a:pt x="0" y="2074164"/>
                  </a:moveTo>
                  <a:lnTo>
                    <a:pt x="4050792" y="2074164"/>
                  </a:lnTo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6208013" y="4216146"/>
              <a:ext cx="4049395" cy="264160"/>
            </a:xfrm>
            <a:custGeom>
              <a:avLst/>
              <a:gdLst/>
              <a:ahLst/>
              <a:cxnLst/>
              <a:rect l="l" t="t" r="r" b="b"/>
              <a:pathLst>
                <a:path w="4049395" h="264160">
                  <a:moveTo>
                    <a:pt x="0" y="1523"/>
                  </a:moveTo>
                  <a:lnTo>
                    <a:pt x="169163" y="3047"/>
                  </a:lnTo>
                  <a:lnTo>
                    <a:pt x="336804" y="0"/>
                  </a:lnTo>
                  <a:lnTo>
                    <a:pt x="505967" y="42671"/>
                  </a:lnTo>
                  <a:lnTo>
                    <a:pt x="675132" y="77723"/>
                  </a:lnTo>
                  <a:lnTo>
                    <a:pt x="844295" y="114299"/>
                  </a:lnTo>
                  <a:lnTo>
                    <a:pt x="1011936" y="135635"/>
                  </a:lnTo>
                  <a:lnTo>
                    <a:pt x="1181100" y="155447"/>
                  </a:lnTo>
                  <a:lnTo>
                    <a:pt x="1350264" y="170687"/>
                  </a:lnTo>
                  <a:lnTo>
                    <a:pt x="1517904" y="193547"/>
                  </a:lnTo>
                  <a:lnTo>
                    <a:pt x="1687067" y="193547"/>
                  </a:lnTo>
                  <a:lnTo>
                    <a:pt x="1856232" y="202691"/>
                  </a:lnTo>
                  <a:lnTo>
                    <a:pt x="2025395" y="208787"/>
                  </a:lnTo>
                  <a:lnTo>
                    <a:pt x="2193036" y="216407"/>
                  </a:lnTo>
                  <a:lnTo>
                    <a:pt x="2362200" y="224027"/>
                  </a:lnTo>
                  <a:lnTo>
                    <a:pt x="2531364" y="225551"/>
                  </a:lnTo>
                  <a:lnTo>
                    <a:pt x="2699004" y="237743"/>
                  </a:lnTo>
                  <a:lnTo>
                    <a:pt x="2868167" y="237743"/>
                  </a:lnTo>
                  <a:lnTo>
                    <a:pt x="3037332" y="242315"/>
                  </a:lnTo>
                  <a:lnTo>
                    <a:pt x="3206495" y="245363"/>
                  </a:lnTo>
                  <a:lnTo>
                    <a:pt x="3374136" y="263651"/>
                  </a:lnTo>
                  <a:lnTo>
                    <a:pt x="3543300" y="252983"/>
                  </a:lnTo>
                  <a:lnTo>
                    <a:pt x="3712464" y="249935"/>
                  </a:lnTo>
                  <a:lnTo>
                    <a:pt x="3880104" y="256031"/>
                  </a:lnTo>
                  <a:lnTo>
                    <a:pt x="4049267" y="256031"/>
                  </a:lnTo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208013" y="3390138"/>
              <a:ext cx="4049395" cy="702945"/>
            </a:xfrm>
            <a:custGeom>
              <a:avLst/>
              <a:gdLst/>
              <a:ahLst/>
              <a:cxnLst/>
              <a:rect l="l" t="t" r="r" b="b"/>
              <a:pathLst>
                <a:path w="4049395" h="702945">
                  <a:moveTo>
                    <a:pt x="0" y="0"/>
                  </a:moveTo>
                  <a:lnTo>
                    <a:pt x="169163" y="12192"/>
                  </a:lnTo>
                  <a:lnTo>
                    <a:pt x="336804" y="16763"/>
                  </a:lnTo>
                  <a:lnTo>
                    <a:pt x="505967" y="60960"/>
                  </a:lnTo>
                  <a:lnTo>
                    <a:pt x="675132" y="195072"/>
                  </a:lnTo>
                  <a:lnTo>
                    <a:pt x="844295" y="297180"/>
                  </a:lnTo>
                  <a:lnTo>
                    <a:pt x="1011936" y="381000"/>
                  </a:lnTo>
                  <a:lnTo>
                    <a:pt x="1181100" y="416051"/>
                  </a:lnTo>
                  <a:lnTo>
                    <a:pt x="1350264" y="455675"/>
                  </a:lnTo>
                  <a:lnTo>
                    <a:pt x="1517904" y="492251"/>
                  </a:lnTo>
                  <a:lnTo>
                    <a:pt x="1687067" y="527304"/>
                  </a:lnTo>
                  <a:lnTo>
                    <a:pt x="1856232" y="537972"/>
                  </a:lnTo>
                  <a:lnTo>
                    <a:pt x="2025395" y="559307"/>
                  </a:lnTo>
                  <a:lnTo>
                    <a:pt x="2193036" y="582168"/>
                  </a:lnTo>
                  <a:lnTo>
                    <a:pt x="2362200" y="592836"/>
                  </a:lnTo>
                  <a:lnTo>
                    <a:pt x="2531364" y="626363"/>
                  </a:lnTo>
                  <a:lnTo>
                    <a:pt x="2699004" y="620268"/>
                  </a:lnTo>
                  <a:lnTo>
                    <a:pt x="2868167" y="627888"/>
                  </a:lnTo>
                  <a:lnTo>
                    <a:pt x="3037332" y="655319"/>
                  </a:lnTo>
                  <a:lnTo>
                    <a:pt x="3206495" y="647700"/>
                  </a:lnTo>
                  <a:lnTo>
                    <a:pt x="3374136" y="676656"/>
                  </a:lnTo>
                  <a:lnTo>
                    <a:pt x="3543300" y="676656"/>
                  </a:lnTo>
                  <a:lnTo>
                    <a:pt x="3712464" y="675132"/>
                  </a:lnTo>
                  <a:lnTo>
                    <a:pt x="3880104" y="702563"/>
                  </a:lnTo>
                  <a:lnTo>
                    <a:pt x="4049267" y="679704"/>
                  </a:lnTo>
                </a:path>
              </a:pathLst>
            </a:custGeom>
            <a:ln w="19811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208013" y="4097274"/>
              <a:ext cx="4049395" cy="131445"/>
            </a:xfrm>
            <a:custGeom>
              <a:avLst/>
              <a:gdLst/>
              <a:ahLst/>
              <a:cxnLst/>
              <a:rect l="l" t="t" r="r" b="b"/>
              <a:pathLst>
                <a:path w="4049395" h="131445">
                  <a:moveTo>
                    <a:pt x="0" y="0"/>
                  </a:moveTo>
                  <a:lnTo>
                    <a:pt x="169163" y="13715"/>
                  </a:lnTo>
                  <a:lnTo>
                    <a:pt x="336804" y="13715"/>
                  </a:lnTo>
                  <a:lnTo>
                    <a:pt x="505967" y="51815"/>
                  </a:lnTo>
                  <a:lnTo>
                    <a:pt x="675132" y="50292"/>
                  </a:lnTo>
                  <a:lnTo>
                    <a:pt x="844295" y="57912"/>
                  </a:lnTo>
                  <a:lnTo>
                    <a:pt x="1011936" y="82295"/>
                  </a:lnTo>
                  <a:lnTo>
                    <a:pt x="1181100" y="67056"/>
                  </a:lnTo>
                  <a:lnTo>
                    <a:pt x="1350264" y="70103"/>
                  </a:lnTo>
                  <a:lnTo>
                    <a:pt x="1517904" y="68580"/>
                  </a:lnTo>
                  <a:lnTo>
                    <a:pt x="1687067" y="68580"/>
                  </a:lnTo>
                  <a:lnTo>
                    <a:pt x="1856232" y="71627"/>
                  </a:lnTo>
                  <a:lnTo>
                    <a:pt x="2025395" y="73151"/>
                  </a:lnTo>
                  <a:lnTo>
                    <a:pt x="2193036" y="76200"/>
                  </a:lnTo>
                  <a:lnTo>
                    <a:pt x="2362200" y="79248"/>
                  </a:lnTo>
                  <a:lnTo>
                    <a:pt x="2531364" y="80771"/>
                  </a:lnTo>
                  <a:lnTo>
                    <a:pt x="2699004" y="80771"/>
                  </a:lnTo>
                  <a:lnTo>
                    <a:pt x="2868167" y="79248"/>
                  </a:lnTo>
                  <a:lnTo>
                    <a:pt x="3037332" y="79248"/>
                  </a:lnTo>
                  <a:lnTo>
                    <a:pt x="3206495" y="88392"/>
                  </a:lnTo>
                  <a:lnTo>
                    <a:pt x="3374136" y="80771"/>
                  </a:lnTo>
                  <a:lnTo>
                    <a:pt x="3543300" y="83819"/>
                  </a:lnTo>
                  <a:lnTo>
                    <a:pt x="3712464" y="86868"/>
                  </a:lnTo>
                  <a:lnTo>
                    <a:pt x="3880104" y="131063"/>
                  </a:lnTo>
                  <a:lnTo>
                    <a:pt x="4049267" y="131063"/>
                  </a:lnTo>
                </a:path>
              </a:pathLst>
            </a:custGeom>
            <a:ln w="19812">
              <a:solidFill>
                <a:srgbClr val="4471C4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208013" y="3320034"/>
              <a:ext cx="4049395" cy="210820"/>
            </a:xfrm>
            <a:custGeom>
              <a:avLst/>
              <a:gdLst/>
              <a:ahLst/>
              <a:cxnLst/>
              <a:rect l="l" t="t" r="r" b="b"/>
              <a:pathLst>
                <a:path w="4049395" h="210820">
                  <a:moveTo>
                    <a:pt x="0" y="18288"/>
                  </a:moveTo>
                  <a:lnTo>
                    <a:pt x="169163" y="6096"/>
                  </a:lnTo>
                  <a:lnTo>
                    <a:pt x="336804" y="0"/>
                  </a:lnTo>
                  <a:lnTo>
                    <a:pt x="505967" y="4572"/>
                  </a:lnTo>
                  <a:lnTo>
                    <a:pt x="675132" y="27432"/>
                  </a:lnTo>
                  <a:lnTo>
                    <a:pt x="844295" y="45720"/>
                  </a:lnTo>
                  <a:lnTo>
                    <a:pt x="1011936" y="68580"/>
                  </a:lnTo>
                  <a:lnTo>
                    <a:pt x="1181100" y="76200"/>
                  </a:lnTo>
                  <a:lnTo>
                    <a:pt x="1350264" y="83820"/>
                  </a:lnTo>
                  <a:lnTo>
                    <a:pt x="1517904" y="100584"/>
                  </a:lnTo>
                  <a:lnTo>
                    <a:pt x="1687067" y="108204"/>
                  </a:lnTo>
                  <a:lnTo>
                    <a:pt x="1856232" y="118872"/>
                  </a:lnTo>
                  <a:lnTo>
                    <a:pt x="2025395" y="115824"/>
                  </a:lnTo>
                  <a:lnTo>
                    <a:pt x="2193036" y="126492"/>
                  </a:lnTo>
                  <a:lnTo>
                    <a:pt x="2362200" y="134112"/>
                  </a:lnTo>
                  <a:lnTo>
                    <a:pt x="2531364" y="204216"/>
                  </a:lnTo>
                  <a:lnTo>
                    <a:pt x="2699004" y="193548"/>
                  </a:lnTo>
                  <a:lnTo>
                    <a:pt x="2868167" y="147828"/>
                  </a:lnTo>
                  <a:lnTo>
                    <a:pt x="3037332" y="153924"/>
                  </a:lnTo>
                  <a:lnTo>
                    <a:pt x="3206495" y="160020"/>
                  </a:lnTo>
                  <a:lnTo>
                    <a:pt x="3374136" y="160020"/>
                  </a:lnTo>
                  <a:lnTo>
                    <a:pt x="3543300" y="210312"/>
                  </a:lnTo>
                  <a:lnTo>
                    <a:pt x="3712464" y="210312"/>
                  </a:lnTo>
                  <a:lnTo>
                    <a:pt x="3880104" y="169164"/>
                  </a:lnTo>
                  <a:lnTo>
                    <a:pt x="4049267" y="167640"/>
                  </a:lnTo>
                </a:path>
              </a:pathLst>
            </a:custGeom>
            <a:ln w="19811">
              <a:solidFill>
                <a:srgbClr val="92D05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41677" y="5576937"/>
            <a:ext cx="1143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41677" y="5116407"/>
            <a:ext cx="1143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56023" y="4655397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56023" y="4194528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15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56023" y="3733941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6023" y="3272932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25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98874" y="5797408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36275" y="5797408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48902" y="5797408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55566" y="5751689"/>
            <a:ext cx="1257300" cy="521382"/>
          </a:xfrm>
          <a:prstGeom prst="rect">
            <a:avLst/>
          </a:prstGeom>
        </p:spPr>
        <p:txBody>
          <a:bodyPr vert="horz" wrap="square" lIns="0" tIns="59267" rIns="0" bIns="0" rtlCol="0">
            <a:spAutoFit/>
          </a:bodyPr>
          <a:lstStyle/>
          <a:p>
            <a:pPr marR="5644" algn="r">
              <a:spcBef>
                <a:spcPts val="467"/>
              </a:spcBef>
              <a:tabLst>
                <a:tab pos="937674" algn="l"/>
              </a:tabLst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30	40</a:t>
            </a:r>
            <a:endParaRPr sz="1333">
              <a:latin typeface="Calibri"/>
              <a:cs typeface="Calibri"/>
            </a:endParaRPr>
          </a:p>
          <a:p>
            <a:pPr marR="75494" algn="r">
              <a:spcBef>
                <a:spcPts val="361"/>
              </a:spcBef>
            </a:pPr>
            <a:r>
              <a:rPr sz="1333" spc="-11" dirty="0">
                <a:solidFill>
                  <a:srgbClr val="585858"/>
                </a:solidFill>
                <a:latin typeface="Calibri"/>
                <a:cs typeface="Calibri"/>
              </a:rPr>
              <a:t>Working</a:t>
            </a:r>
            <a:r>
              <a:rPr sz="1333" spc="-5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11" dirty="0">
                <a:solidFill>
                  <a:srgbClr val="585858"/>
                </a:solidFill>
                <a:latin typeface="Calibri"/>
                <a:cs typeface="Calibri"/>
              </a:rPr>
              <a:t>set</a:t>
            </a:r>
            <a:r>
              <a:rPr sz="1333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(GB)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40686" y="4382990"/>
            <a:ext cx="179793" cy="355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1378"/>
              </a:lnSpc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G</a:t>
            </a:r>
            <a:r>
              <a:rPr sz="1333" spc="-11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333" spc="-22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84251" y="2050344"/>
            <a:ext cx="2813756" cy="501961"/>
          </a:xfrm>
          <a:prstGeom prst="rect">
            <a:avLst/>
          </a:prstGeom>
        </p:spPr>
        <p:txBody>
          <a:bodyPr vert="horz" wrap="square" lIns="0" tIns="9172" rIns="0" bIns="0" rtlCol="0">
            <a:spAutoFit/>
          </a:bodyPr>
          <a:lstStyle/>
          <a:p>
            <a:pPr marL="894635" marR="5644" indent="-881230">
              <a:lnSpc>
                <a:spcPct val="101400"/>
              </a:lnSpc>
              <a:spcBef>
                <a:spcPts val="72"/>
              </a:spcBef>
            </a:pPr>
            <a:r>
              <a:rPr sz="1611" spc="-17" dirty="0">
                <a:solidFill>
                  <a:srgbClr val="585858"/>
                </a:solidFill>
                <a:latin typeface="Calibri"/>
                <a:cs typeface="Calibri"/>
              </a:rPr>
              <a:t>Fault-based </a:t>
            </a:r>
            <a:r>
              <a:rPr sz="1611" spc="-11" dirty="0">
                <a:solidFill>
                  <a:srgbClr val="585858"/>
                </a:solidFill>
                <a:latin typeface="Calibri"/>
                <a:cs typeface="Calibri"/>
              </a:rPr>
              <a:t>migration </a:t>
            </a:r>
            <a:r>
              <a:rPr sz="1611" spc="-17" dirty="0">
                <a:solidFill>
                  <a:srgbClr val="585858"/>
                </a:solidFill>
                <a:latin typeface="Calibri"/>
                <a:cs typeface="Calibri"/>
              </a:rPr>
              <a:t>throughput </a:t>
            </a:r>
            <a:r>
              <a:rPr sz="1611" spc="-3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11" spc="-11" dirty="0">
                <a:solidFill>
                  <a:srgbClr val="585858"/>
                </a:solidFill>
                <a:latin typeface="Calibri"/>
                <a:cs typeface="Calibri"/>
              </a:rPr>
              <a:t>(P8/NVLINK)</a:t>
            </a:r>
            <a:endParaRPr sz="1611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23287" y="2820247"/>
            <a:ext cx="35560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1981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6" name="object 26"/>
          <p:cNvSpPr txBox="1"/>
          <p:nvPr/>
        </p:nvSpPr>
        <p:spPr>
          <a:xfrm>
            <a:off x="7243628" y="2599690"/>
            <a:ext cx="1667228" cy="601176"/>
          </a:xfrm>
          <a:prstGeom prst="rect">
            <a:avLst/>
          </a:prstGeom>
        </p:spPr>
        <p:txBody>
          <a:bodyPr vert="horz" wrap="square" lIns="0" tIns="100189" rIns="0" bIns="0" rtlCol="0">
            <a:spAutoFit/>
          </a:bodyPr>
          <a:lstStyle/>
          <a:p>
            <a:pPr marL="14111">
              <a:spcBef>
                <a:spcPts val="789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thread/4B</a:t>
            </a:r>
            <a:endParaRPr sz="1333">
              <a:latin typeface="Calibri"/>
              <a:cs typeface="Calibri"/>
            </a:endParaRPr>
          </a:p>
          <a:p>
            <a:pPr marL="14111">
              <a:spcBef>
                <a:spcPts val="678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thread/4B</a:t>
            </a:r>
            <a:r>
              <a:rPr sz="1333" spc="-22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readmostly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46727" y="2820247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1981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8" name="object 28"/>
          <p:cNvSpPr txBox="1"/>
          <p:nvPr/>
        </p:nvSpPr>
        <p:spPr>
          <a:xfrm>
            <a:off x="9366786" y="2599690"/>
            <a:ext cx="1640417" cy="601176"/>
          </a:xfrm>
          <a:prstGeom prst="rect">
            <a:avLst/>
          </a:prstGeom>
        </p:spPr>
        <p:txBody>
          <a:bodyPr vert="horz" wrap="square" lIns="0" tIns="100189" rIns="0" bIns="0" rtlCol="0">
            <a:spAutoFit/>
          </a:bodyPr>
          <a:lstStyle/>
          <a:p>
            <a:pPr marL="14111">
              <a:spcBef>
                <a:spcPts val="789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warp/64K</a:t>
            </a:r>
            <a:endParaRPr sz="1333">
              <a:latin typeface="Calibri"/>
              <a:cs typeface="Calibri"/>
            </a:endParaRPr>
          </a:p>
          <a:p>
            <a:pPr marL="14111">
              <a:spcBef>
                <a:spcPts val="678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warp/64K</a:t>
            </a:r>
            <a:r>
              <a:rPr sz="1333" spc="-22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readmostly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23287" y="3109807"/>
            <a:ext cx="35560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19812">
            <a:solidFill>
              <a:srgbClr val="4471C4"/>
            </a:solidFill>
            <a:prstDash val="dash"/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0" name="object 30"/>
          <p:cNvSpPr/>
          <p:nvPr/>
        </p:nvSpPr>
        <p:spPr>
          <a:xfrm>
            <a:off x="8946727" y="3109807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19812">
            <a:solidFill>
              <a:srgbClr val="92D050"/>
            </a:solidFill>
            <a:prstDash val="dash"/>
          </a:ln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31" name="object 31"/>
          <p:cNvGrpSpPr/>
          <p:nvPr/>
        </p:nvGrpSpPr>
        <p:grpSpPr>
          <a:xfrm>
            <a:off x="1296811" y="3401695"/>
            <a:ext cx="4521906" cy="2315633"/>
            <a:chOff x="1167130" y="3061525"/>
            <a:chExt cx="4069715" cy="2084070"/>
          </a:xfrm>
        </p:grpSpPr>
        <p:sp>
          <p:nvSpPr>
            <p:cNvPr id="32" name="object 32"/>
            <p:cNvSpPr/>
            <p:nvPr/>
          </p:nvSpPr>
          <p:spPr>
            <a:xfrm>
              <a:off x="1176528" y="3066288"/>
              <a:ext cx="4051300" cy="2074545"/>
            </a:xfrm>
            <a:custGeom>
              <a:avLst/>
              <a:gdLst/>
              <a:ahLst/>
              <a:cxnLst/>
              <a:rect l="l" t="t" r="r" b="b"/>
              <a:pathLst>
                <a:path w="4051300" h="2074545">
                  <a:moveTo>
                    <a:pt x="0" y="1866900"/>
                  </a:moveTo>
                  <a:lnTo>
                    <a:pt x="4050792" y="1866900"/>
                  </a:lnTo>
                </a:path>
                <a:path w="4051300" h="2074545">
                  <a:moveTo>
                    <a:pt x="0" y="1659636"/>
                  </a:moveTo>
                  <a:lnTo>
                    <a:pt x="4050792" y="1659636"/>
                  </a:lnTo>
                </a:path>
                <a:path w="4051300" h="2074545">
                  <a:moveTo>
                    <a:pt x="0" y="1450848"/>
                  </a:moveTo>
                  <a:lnTo>
                    <a:pt x="4050792" y="1450848"/>
                  </a:lnTo>
                </a:path>
                <a:path w="4051300" h="2074545">
                  <a:moveTo>
                    <a:pt x="0" y="1243584"/>
                  </a:moveTo>
                  <a:lnTo>
                    <a:pt x="4050792" y="1243584"/>
                  </a:lnTo>
                </a:path>
                <a:path w="4051300" h="2074545">
                  <a:moveTo>
                    <a:pt x="0" y="1036319"/>
                  </a:moveTo>
                  <a:lnTo>
                    <a:pt x="4050792" y="1036319"/>
                  </a:lnTo>
                </a:path>
                <a:path w="4051300" h="2074545">
                  <a:moveTo>
                    <a:pt x="0" y="829056"/>
                  </a:moveTo>
                  <a:lnTo>
                    <a:pt x="4050792" y="829056"/>
                  </a:lnTo>
                </a:path>
                <a:path w="4051300" h="2074545">
                  <a:moveTo>
                    <a:pt x="0" y="621792"/>
                  </a:moveTo>
                  <a:lnTo>
                    <a:pt x="4050792" y="621792"/>
                  </a:lnTo>
                </a:path>
                <a:path w="4051300" h="2074545">
                  <a:moveTo>
                    <a:pt x="0" y="414528"/>
                  </a:moveTo>
                  <a:lnTo>
                    <a:pt x="4050792" y="414528"/>
                  </a:lnTo>
                </a:path>
                <a:path w="4051300" h="2074545">
                  <a:moveTo>
                    <a:pt x="0" y="207263"/>
                  </a:moveTo>
                  <a:lnTo>
                    <a:pt x="4050792" y="207263"/>
                  </a:lnTo>
                </a:path>
                <a:path w="4051300" h="2074545">
                  <a:moveTo>
                    <a:pt x="0" y="0"/>
                  </a:moveTo>
                  <a:lnTo>
                    <a:pt x="4050792" y="0"/>
                  </a:lnTo>
                </a:path>
                <a:path w="4051300" h="2074545">
                  <a:moveTo>
                    <a:pt x="844296" y="0"/>
                  </a:moveTo>
                  <a:lnTo>
                    <a:pt x="844296" y="2074164"/>
                  </a:lnTo>
                </a:path>
                <a:path w="4051300" h="2074545">
                  <a:moveTo>
                    <a:pt x="1688591" y="0"/>
                  </a:moveTo>
                  <a:lnTo>
                    <a:pt x="1688591" y="2074164"/>
                  </a:lnTo>
                </a:path>
                <a:path w="4051300" h="2074545">
                  <a:moveTo>
                    <a:pt x="2531364" y="0"/>
                  </a:moveTo>
                  <a:lnTo>
                    <a:pt x="2531364" y="2074164"/>
                  </a:lnTo>
                </a:path>
                <a:path w="4051300" h="2074545">
                  <a:moveTo>
                    <a:pt x="3375660" y="0"/>
                  </a:moveTo>
                  <a:lnTo>
                    <a:pt x="3375660" y="2074164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76528" y="3066288"/>
              <a:ext cx="4051300" cy="2074545"/>
            </a:xfrm>
            <a:custGeom>
              <a:avLst/>
              <a:gdLst/>
              <a:ahLst/>
              <a:cxnLst/>
              <a:rect l="l" t="t" r="r" b="b"/>
              <a:pathLst>
                <a:path w="4051300" h="2074545">
                  <a:moveTo>
                    <a:pt x="0" y="2074164"/>
                  </a:moveTo>
                  <a:lnTo>
                    <a:pt x="0" y="0"/>
                  </a:lnTo>
                </a:path>
                <a:path w="4051300" h="2074545">
                  <a:moveTo>
                    <a:pt x="0" y="2074164"/>
                  </a:moveTo>
                  <a:lnTo>
                    <a:pt x="4050792" y="2074164"/>
                  </a:lnTo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77290" y="3891534"/>
              <a:ext cx="4049395" cy="428625"/>
            </a:xfrm>
            <a:custGeom>
              <a:avLst/>
              <a:gdLst/>
              <a:ahLst/>
              <a:cxnLst/>
              <a:rect l="l" t="t" r="r" b="b"/>
              <a:pathLst>
                <a:path w="4049395" h="428625">
                  <a:moveTo>
                    <a:pt x="0" y="1524"/>
                  </a:moveTo>
                  <a:lnTo>
                    <a:pt x="169163" y="0"/>
                  </a:lnTo>
                  <a:lnTo>
                    <a:pt x="336803" y="9144"/>
                  </a:lnTo>
                  <a:lnTo>
                    <a:pt x="505967" y="88392"/>
                  </a:lnTo>
                  <a:lnTo>
                    <a:pt x="675132" y="166116"/>
                  </a:lnTo>
                  <a:lnTo>
                    <a:pt x="844296" y="204216"/>
                  </a:lnTo>
                  <a:lnTo>
                    <a:pt x="1011935" y="237744"/>
                  </a:lnTo>
                  <a:lnTo>
                    <a:pt x="1181099" y="268224"/>
                  </a:lnTo>
                  <a:lnTo>
                    <a:pt x="1350264" y="291084"/>
                  </a:lnTo>
                  <a:lnTo>
                    <a:pt x="1517904" y="307848"/>
                  </a:lnTo>
                  <a:lnTo>
                    <a:pt x="1687067" y="321564"/>
                  </a:lnTo>
                  <a:lnTo>
                    <a:pt x="1856232" y="335280"/>
                  </a:lnTo>
                  <a:lnTo>
                    <a:pt x="2023872" y="348996"/>
                  </a:lnTo>
                  <a:lnTo>
                    <a:pt x="2193036" y="361188"/>
                  </a:lnTo>
                  <a:lnTo>
                    <a:pt x="2362200" y="376428"/>
                  </a:lnTo>
                  <a:lnTo>
                    <a:pt x="2531364" y="376428"/>
                  </a:lnTo>
                  <a:lnTo>
                    <a:pt x="2699004" y="381000"/>
                  </a:lnTo>
                  <a:lnTo>
                    <a:pt x="2868168" y="390144"/>
                  </a:lnTo>
                  <a:lnTo>
                    <a:pt x="3037332" y="396240"/>
                  </a:lnTo>
                  <a:lnTo>
                    <a:pt x="3204972" y="397764"/>
                  </a:lnTo>
                  <a:lnTo>
                    <a:pt x="3374136" y="419100"/>
                  </a:lnTo>
                  <a:lnTo>
                    <a:pt x="3543300" y="406908"/>
                  </a:lnTo>
                  <a:lnTo>
                    <a:pt x="3712464" y="414528"/>
                  </a:lnTo>
                  <a:lnTo>
                    <a:pt x="3880104" y="428244"/>
                  </a:lnTo>
                  <a:lnTo>
                    <a:pt x="4049268" y="422148"/>
                  </a:lnTo>
                </a:path>
              </a:pathLst>
            </a:custGeom>
            <a:ln w="1981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177290" y="3281934"/>
              <a:ext cx="4049395" cy="723900"/>
            </a:xfrm>
            <a:custGeom>
              <a:avLst/>
              <a:gdLst/>
              <a:ahLst/>
              <a:cxnLst/>
              <a:rect l="l" t="t" r="r" b="b"/>
              <a:pathLst>
                <a:path w="4049395" h="723900">
                  <a:moveTo>
                    <a:pt x="0" y="0"/>
                  </a:moveTo>
                  <a:lnTo>
                    <a:pt x="169163" y="1524"/>
                  </a:lnTo>
                  <a:lnTo>
                    <a:pt x="336803" y="1524"/>
                  </a:lnTo>
                  <a:lnTo>
                    <a:pt x="505967" y="178308"/>
                  </a:lnTo>
                  <a:lnTo>
                    <a:pt x="675132" y="227076"/>
                  </a:lnTo>
                  <a:lnTo>
                    <a:pt x="844296" y="353568"/>
                  </a:lnTo>
                  <a:lnTo>
                    <a:pt x="1011935" y="405384"/>
                  </a:lnTo>
                  <a:lnTo>
                    <a:pt x="1181099" y="449580"/>
                  </a:lnTo>
                  <a:lnTo>
                    <a:pt x="1350264" y="519684"/>
                  </a:lnTo>
                  <a:lnTo>
                    <a:pt x="1517904" y="536448"/>
                  </a:lnTo>
                  <a:lnTo>
                    <a:pt x="1687067" y="548640"/>
                  </a:lnTo>
                  <a:lnTo>
                    <a:pt x="1856232" y="627888"/>
                  </a:lnTo>
                  <a:lnTo>
                    <a:pt x="2023872" y="641604"/>
                  </a:lnTo>
                  <a:lnTo>
                    <a:pt x="2193036" y="611124"/>
                  </a:lnTo>
                  <a:lnTo>
                    <a:pt x="2362200" y="670560"/>
                  </a:lnTo>
                  <a:lnTo>
                    <a:pt x="2531364" y="679704"/>
                  </a:lnTo>
                  <a:lnTo>
                    <a:pt x="2699004" y="655320"/>
                  </a:lnTo>
                  <a:lnTo>
                    <a:pt x="2868168" y="667512"/>
                  </a:lnTo>
                  <a:lnTo>
                    <a:pt x="3037332" y="684276"/>
                  </a:lnTo>
                  <a:lnTo>
                    <a:pt x="3204972" y="687324"/>
                  </a:lnTo>
                  <a:lnTo>
                    <a:pt x="3374136" y="714756"/>
                  </a:lnTo>
                  <a:lnTo>
                    <a:pt x="3543300" y="701040"/>
                  </a:lnTo>
                  <a:lnTo>
                    <a:pt x="3712464" y="705612"/>
                  </a:lnTo>
                  <a:lnTo>
                    <a:pt x="3880104" y="713232"/>
                  </a:lnTo>
                  <a:lnTo>
                    <a:pt x="4049268" y="723900"/>
                  </a:lnTo>
                </a:path>
              </a:pathLst>
            </a:custGeom>
            <a:ln w="1981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77290" y="3716274"/>
              <a:ext cx="4049395" cy="132715"/>
            </a:xfrm>
            <a:custGeom>
              <a:avLst/>
              <a:gdLst/>
              <a:ahLst/>
              <a:cxnLst/>
              <a:rect l="l" t="t" r="r" b="b"/>
              <a:pathLst>
                <a:path w="4049395" h="132714">
                  <a:moveTo>
                    <a:pt x="0" y="7619"/>
                  </a:moveTo>
                  <a:lnTo>
                    <a:pt x="169163" y="56387"/>
                  </a:lnTo>
                  <a:lnTo>
                    <a:pt x="336803" y="0"/>
                  </a:lnTo>
                  <a:lnTo>
                    <a:pt x="505967" y="77724"/>
                  </a:lnTo>
                  <a:lnTo>
                    <a:pt x="675132" y="96012"/>
                  </a:lnTo>
                  <a:lnTo>
                    <a:pt x="844296" y="92963"/>
                  </a:lnTo>
                  <a:lnTo>
                    <a:pt x="1011935" y="94487"/>
                  </a:lnTo>
                  <a:lnTo>
                    <a:pt x="1181099" y="97536"/>
                  </a:lnTo>
                  <a:lnTo>
                    <a:pt x="1350264" y="96012"/>
                  </a:lnTo>
                  <a:lnTo>
                    <a:pt x="1517904" y="89915"/>
                  </a:lnTo>
                  <a:lnTo>
                    <a:pt x="1687067" y="82295"/>
                  </a:lnTo>
                  <a:lnTo>
                    <a:pt x="1856232" y="74675"/>
                  </a:lnTo>
                  <a:lnTo>
                    <a:pt x="2023872" y="76200"/>
                  </a:lnTo>
                  <a:lnTo>
                    <a:pt x="2193036" y="77724"/>
                  </a:lnTo>
                  <a:lnTo>
                    <a:pt x="2362200" y="85343"/>
                  </a:lnTo>
                  <a:lnTo>
                    <a:pt x="2531364" y="76200"/>
                  </a:lnTo>
                  <a:lnTo>
                    <a:pt x="2699004" y="92963"/>
                  </a:lnTo>
                  <a:lnTo>
                    <a:pt x="2868168" y="76200"/>
                  </a:lnTo>
                  <a:lnTo>
                    <a:pt x="3037332" y="112775"/>
                  </a:lnTo>
                  <a:lnTo>
                    <a:pt x="3204972" y="109727"/>
                  </a:lnTo>
                  <a:lnTo>
                    <a:pt x="3374136" y="79248"/>
                  </a:lnTo>
                  <a:lnTo>
                    <a:pt x="3543300" y="132587"/>
                  </a:lnTo>
                  <a:lnTo>
                    <a:pt x="3712464" y="94487"/>
                  </a:lnTo>
                  <a:lnTo>
                    <a:pt x="3880104" y="129539"/>
                  </a:lnTo>
                  <a:lnTo>
                    <a:pt x="4049268" y="71627"/>
                  </a:lnTo>
                </a:path>
              </a:pathLst>
            </a:custGeom>
            <a:ln w="19812">
              <a:solidFill>
                <a:srgbClr val="4471C4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177290" y="3201162"/>
              <a:ext cx="4049395" cy="155575"/>
            </a:xfrm>
            <a:custGeom>
              <a:avLst/>
              <a:gdLst/>
              <a:ahLst/>
              <a:cxnLst/>
              <a:rect l="l" t="t" r="r" b="b"/>
              <a:pathLst>
                <a:path w="4049395" h="155575">
                  <a:moveTo>
                    <a:pt x="0" y="24383"/>
                  </a:moveTo>
                  <a:lnTo>
                    <a:pt x="169163" y="0"/>
                  </a:lnTo>
                  <a:lnTo>
                    <a:pt x="336803" y="22860"/>
                  </a:lnTo>
                  <a:lnTo>
                    <a:pt x="505967" y="33527"/>
                  </a:lnTo>
                  <a:lnTo>
                    <a:pt x="675132" y="48768"/>
                  </a:lnTo>
                  <a:lnTo>
                    <a:pt x="844296" y="64007"/>
                  </a:lnTo>
                  <a:lnTo>
                    <a:pt x="1011935" y="85343"/>
                  </a:lnTo>
                  <a:lnTo>
                    <a:pt x="1181099" y="76200"/>
                  </a:lnTo>
                  <a:lnTo>
                    <a:pt x="1350264" y="108204"/>
                  </a:lnTo>
                  <a:lnTo>
                    <a:pt x="1517904" y="100583"/>
                  </a:lnTo>
                  <a:lnTo>
                    <a:pt x="1687067" y="94487"/>
                  </a:lnTo>
                  <a:lnTo>
                    <a:pt x="1856232" y="124968"/>
                  </a:lnTo>
                  <a:lnTo>
                    <a:pt x="2023872" y="141731"/>
                  </a:lnTo>
                  <a:lnTo>
                    <a:pt x="2193036" y="134112"/>
                  </a:lnTo>
                  <a:lnTo>
                    <a:pt x="2362200" y="131063"/>
                  </a:lnTo>
                  <a:lnTo>
                    <a:pt x="2531364" y="147827"/>
                  </a:lnTo>
                  <a:lnTo>
                    <a:pt x="2699004" y="126492"/>
                  </a:lnTo>
                  <a:lnTo>
                    <a:pt x="2868168" y="123443"/>
                  </a:lnTo>
                  <a:lnTo>
                    <a:pt x="3037332" y="141731"/>
                  </a:lnTo>
                  <a:lnTo>
                    <a:pt x="3204972" y="137160"/>
                  </a:lnTo>
                  <a:lnTo>
                    <a:pt x="3374136" y="152400"/>
                  </a:lnTo>
                  <a:lnTo>
                    <a:pt x="3543300" y="143256"/>
                  </a:lnTo>
                  <a:lnTo>
                    <a:pt x="3712464" y="143256"/>
                  </a:lnTo>
                  <a:lnTo>
                    <a:pt x="3880104" y="155448"/>
                  </a:lnTo>
                  <a:lnTo>
                    <a:pt x="4049268" y="140207"/>
                  </a:lnTo>
                </a:path>
              </a:pathLst>
            </a:custGeom>
            <a:ln w="19812">
              <a:solidFill>
                <a:srgbClr val="92D05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65313" y="3245838"/>
            <a:ext cx="201083" cy="2554125"/>
          </a:xfrm>
          <a:prstGeom prst="rect">
            <a:avLst/>
          </a:prstGeom>
        </p:spPr>
        <p:txBody>
          <a:bodyPr vert="horz" wrap="square" lIns="0" tIns="40922" rIns="0" bIns="0" rtlCol="0">
            <a:spAutoFit/>
          </a:bodyPr>
          <a:lstStyle/>
          <a:p>
            <a:pPr marR="5644" algn="r">
              <a:spcBef>
                <a:spcPts val="322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333">
              <a:latin typeface="Calibri"/>
              <a:cs typeface="Calibri"/>
            </a:endParaRPr>
          </a:p>
          <a:p>
            <a:pPr marR="6350" algn="r">
              <a:spcBef>
                <a:spcPts val="2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9</a:t>
            </a:r>
            <a:endParaRPr sz="1333">
              <a:latin typeface="Calibri"/>
              <a:cs typeface="Calibri"/>
            </a:endParaRPr>
          </a:p>
          <a:p>
            <a:pPr marR="6350" algn="r">
              <a:spcBef>
                <a:spcPts val="217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endParaRPr sz="1333">
              <a:latin typeface="Calibri"/>
              <a:cs typeface="Calibri"/>
            </a:endParaRPr>
          </a:p>
          <a:p>
            <a:pPr marR="6350" algn="r">
              <a:spcBef>
                <a:spcPts val="217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7</a:t>
            </a:r>
            <a:endParaRPr sz="1333">
              <a:latin typeface="Calibri"/>
              <a:cs typeface="Calibri"/>
            </a:endParaRPr>
          </a:p>
          <a:p>
            <a:pPr marR="6350" algn="r">
              <a:spcBef>
                <a:spcPts val="2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endParaRPr sz="1333">
              <a:latin typeface="Calibri"/>
              <a:cs typeface="Calibri"/>
            </a:endParaRPr>
          </a:p>
          <a:p>
            <a:pPr marR="6350" algn="r">
              <a:spcBef>
                <a:spcPts val="217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endParaRPr sz="1333">
              <a:latin typeface="Calibri"/>
              <a:cs typeface="Calibri"/>
            </a:endParaRPr>
          </a:p>
          <a:p>
            <a:pPr marR="6350" algn="r">
              <a:spcBef>
                <a:spcPts val="2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endParaRPr sz="1333">
              <a:latin typeface="Calibri"/>
              <a:cs typeface="Calibri"/>
            </a:endParaRPr>
          </a:p>
          <a:p>
            <a:pPr marR="6350" algn="r">
              <a:spcBef>
                <a:spcPts val="217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3</a:t>
            </a:r>
            <a:endParaRPr sz="1333">
              <a:latin typeface="Calibri"/>
              <a:cs typeface="Calibri"/>
            </a:endParaRPr>
          </a:p>
          <a:p>
            <a:pPr marR="6350" algn="r">
              <a:spcBef>
                <a:spcPts val="217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1333">
              <a:latin typeface="Calibri"/>
              <a:cs typeface="Calibri"/>
            </a:endParaRPr>
          </a:p>
          <a:p>
            <a:pPr marR="6350" algn="r">
              <a:spcBef>
                <a:spcPts val="2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endParaRPr sz="1333">
              <a:latin typeface="Calibri"/>
              <a:cs typeface="Calibri"/>
            </a:endParaRPr>
          </a:p>
          <a:p>
            <a:pPr marR="6350" algn="r">
              <a:spcBef>
                <a:spcPts val="217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08137" y="5797408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45877" y="5797408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58221" y="5797408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65169" y="5751689"/>
            <a:ext cx="1256594" cy="521382"/>
          </a:xfrm>
          <a:prstGeom prst="rect">
            <a:avLst/>
          </a:prstGeom>
        </p:spPr>
        <p:txBody>
          <a:bodyPr vert="horz" wrap="square" lIns="0" tIns="59267" rIns="0" bIns="0" rtlCol="0">
            <a:spAutoFit/>
          </a:bodyPr>
          <a:lstStyle/>
          <a:p>
            <a:pPr marR="5644" algn="r">
              <a:spcBef>
                <a:spcPts val="467"/>
              </a:spcBef>
              <a:tabLst>
                <a:tab pos="936968" algn="l"/>
              </a:tabLst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30	40</a:t>
            </a:r>
            <a:endParaRPr sz="1333">
              <a:latin typeface="Calibri"/>
              <a:cs typeface="Calibri"/>
            </a:endParaRPr>
          </a:p>
          <a:p>
            <a:pPr marR="75494" algn="r">
              <a:spcBef>
                <a:spcPts val="361"/>
              </a:spcBef>
            </a:pPr>
            <a:r>
              <a:rPr sz="1333" spc="-11" dirty="0">
                <a:solidFill>
                  <a:srgbClr val="585858"/>
                </a:solidFill>
                <a:latin typeface="Calibri"/>
                <a:cs typeface="Calibri"/>
              </a:rPr>
              <a:t>Working</a:t>
            </a:r>
            <a:r>
              <a:rPr sz="1333" spc="-5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11" dirty="0">
                <a:solidFill>
                  <a:srgbClr val="585858"/>
                </a:solidFill>
                <a:latin typeface="Calibri"/>
                <a:cs typeface="Calibri"/>
              </a:rPr>
              <a:t>set</a:t>
            </a:r>
            <a:r>
              <a:rPr sz="1333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(GB)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0260" y="4382990"/>
            <a:ext cx="179793" cy="355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1378"/>
              </a:lnSpc>
            </a:pP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G</a:t>
            </a:r>
            <a:r>
              <a:rPr sz="1333" spc="-11" dirty="0">
                <a:solidFill>
                  <a:srgbClr val="585858"/>
                </a:solidFill>
                <a:latin typeface="Calibri"/>
                <a:cs typeface="Calibri"/>
              </a:rPr>
              <a:t>B</a:t>
            </a:r>
            <a:r>
              <a:rPr sz="1333" spc="-22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93993" y="2050344"/>
            <a:ext cx="2813756" cy="501961"/>
          </a:xfrm>
          <a:prstGeom prst="rect">
            <a:avLst/>
          </a:prstGeom>
        </p:spPr>
        <p:txBody>
          <a:bodyPr vert="horz" wrap="square" lIns="0" tIns="9172" rIns="0" bIns="0" rtlCol="0">
            <a:spAutoFit/>
          </a:bodyPr>
          <a:lstStyle/>
          <a:p>
            <a:pPr marL="977185" marR="5644" indent="-963779">
              <a:lnSpc>
                <a:spcPct val="101400"/>
              </a:lnSpc>
              <a:spcBef>
                <a:spcPts val="72"/>
              </a:spcBef>
            </a:pPr>
            <a:r>
              <a:rPr sz="1611" spc="-17" dirty="0">
                <a:solidFill>
                  <a:srgbClr val="585858"/>
                </a:solidFill>
                <a:latin typeface="Calibri"/>
                <a:cs typeface="Calibri"/>
              </a:rPr>
              <a:t>Fault-based </a:t>
            </a:r>
            <a:r>
              <a:rPr sz="1611" spc="-11" dirty="0">
                <a:solidFill>
                  <a:srgbClr val="585858"/>
                </a:solidFill>
                <a:latin typeface="Calibri"/>
                <a:cs typeface="Calibri"/>
              </a:rPr>
              <a:t>migration </a:t>
            </a:r>
            <a:r>
              <a:rPr sz="1611" spc="-17" dirty="0">
                <a:solidFill>
                  <a:srgbClr val="585858"/>
                </a:solidFill>
                <a:latin typeface="Calibri"/>
                <a:cs typeface="Calibri"/>
              </a:rPr>
              <a:t>throughput </a:t>
            </a:r>
            <a:r>
              <a:rPr sz="1611" spc="-3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11" spc="-11" dirty="0">
                <a:solidFill>
                  <a:srgbClr val="585858"/>
                </a:solidFill>
                <a:latin typeface="Calibri"/>
                <a:cs typeface="Calibri"/>
              </a:rPr>
              <a:t>(x86/PCIe)</a:t>
            </a:r>
            <a:endParaRPr sz="1611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33592" y="2820247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1981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" name="object 46"/>
          <p:cNvSpPr txBox="1"/>
          <p:nvPr/>
        </p:nvSpPr>
        <p:spPr>
          <a:xfrm>
            <a:off x="1653370" y="2599690"/>
            <a:ext cx="1667228" cy="601176"/>
          </a:xfrm>
          <a:prstGeom prst="rect">
            <a:avLst/>
          </a:prstGeom>
        </p:spPr>
        <p:txBody>
          <a:bodyPr vert="horz" wrap="square" lIns="0" tIns="100189" rIns="0" bIns="0" rtlCol="0">
            <a:spAutoFit/>
          </a:bodyPr>
          <a:lstStyle/>
          <a:p>
            <a:pPr marL="14111">
              <a:spcBef>
                <a:spcPts val="789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thread/4B</a:t>
            </a:r>
            <a:endParaRPr sz="1333">
              <a:latin typeface="Calibri"/>
              <a:cs typeface="Calibri"/>
            </a:endParaRPr>
          </a:p>
          <a:p>
            <a:pPr marL="14111">
              <a:spcBef>
                <a:spcPts val="678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thread/4B</a:t>
            </a:r>
            <a:r>
              <a:rPr sz="1333" spc="-22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readmostly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355339" y="2820247"/>
            <a:ext cx="35560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1981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" name="object 48"/>
          <p:cNvSpPr txBox="1"/>
          <p:nvPr/>
        </p:nvSpPr>
        <p:spPr>
          <a:xfrm>
            <a:off x="3776105" y="2599690"/>
            <a:ext cx="1640417" cy="601176"/>
          </a:xfrm>
          <a:prstGeom prst="rect">
            <a:avLst/>
          </a:prstGeom>
        </p:spPr>
        <p:txBody>
          <a:bodyPr vert="horz" wrap="square" lIns="0" tIns="100189" rIns="0" bIns="0" rtlCol="0">
            <a:spAutoFit/>
          </a:bodyPr>
          <a:lstStyle/>
          <a:p>
            <a:pPr marL="14111">
              <a:spcBef>
                <a:spcPts val="789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warp/64K</a:t>
            </a:r>
            <a:endParaRPr sz="1333">
              <a:latin typeface="Calibri"/>
              <a:cs typeface="Calibri"/>
            </a:endParaRPr>
          </a:p>
          <a:p>
            <a:pPr marL="14111">
              <a:spcBef>
                <a:spcPts val="678"/>
              </a:spcBef>
            </a:pP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warp/64K</a:t>
            </a:r>
            <a:r>
              <a:rPr sz="1333" spc="-22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1333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33" spc="-6" dirty="0">
                <a:solidFill>
                  <a:srgbClr val="585858"/>
                </a:solidFill>
                <a:latin typeface="Calibri"/>
                <a:cs typeface="Calibri"/>
              </a:rPr>
              <a:t>readmostly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3592" y="3109807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19812">
            <a:solidFill>
              <a:srgbClr val="4471C4"/>
            </a:solidFill>
            <a:prstDash val="dash"/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" name="object 50"/>
          <p:cNvSpPr/>
          <p:nvPr/>
        </p:nvSpPr>
        <p:spPr>
          <a:xfrm>
            <a:off x="3355339" y="3109807"/>
            <a:ext cx="35560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19812">
            <a:solidFill>
              <a:srgbClr val="92D050"/>
            </a:solidFill>
            <a:prstDash val="dash"/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2100580" y="689547"/>
            <a:ext cx="7989711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GPU</a:t>
            </a:r>
            <a:r>
              <a:rPr spc="-61" dirty="0"/>
              <a:t> </a:t>
            </a:r>
            <a:r>
              <a:rPr dirty="0"/>
              <a:t>MEMORY</a:t>
            </a:r>
            <a:r>
              <a:rPr spc="-39" dirty="0"/>
              <a:t> </a:t>
            </a:r>
            <a:r>
              <a:rPr spc="-6" dirty="0"/>
              <a:t>OVERSUBSCRIPTION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624330" y="1297601"/>
            <a:ext cx="8940093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Let’s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see</a:t>
            </a:r>
            <a:r>
              <a:rPr sz="2667" spc="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how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perf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changes</a:t>
            </a:r>
            <a:r>
              <a:rPr sz="2667" spc="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as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we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increase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the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working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set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846580" y="3429846"/>
            <a:ext cx="0" cy="2941461"/>
          </a:xfrm>
          <a:custGeom>
            <a:avLst/>
            <a:gdLst/>
            <a:ahLst/>
            <a:cxnLst/>
            <a:rect l="l" t="t" r="r" b="b"/>
            <a:pathLst>
              <a:path h="2647315">
                <a:moveTo>
                  <a:pt x="0" y="0"/>
                </a:moveTo>
                <a:lnTo>
                  <a:pt x="0" y="2646959"/>
                </a:lnTo>
              </a:path>
            </a:pathLst>
          </a:custGeom>
          <a:ln w="19812">
            <a:solidFill>
              <a:srgbClr val="FF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" name="object 54"/>
          <p:cNvSpPr txBox="1"/>
          <p:nvPr/>
        </p:nvSpPr>
        <p:spPr>
          <a:xfrm>
            <a:off x="1991782" y="6138107"/>
            <a:ext cx="452260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spc="-11" dirty="0">
                <a:solidFill>
                  <a:srgbClr val="FF0000"/>
                </a:solidFill>
                <a:latin typeface="Trebuchet MS"/>
                <a:cs typeface="Trebuchet MS"/>
              </a:rPr>
              <a:t>GPU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24422" y="6382285"/>
            <a:ext cx="1385711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spc="-11" dirty="0">
                <a:solidFill>
                  <a:srgbClr val="FF0000"/>
                </a:solidFill>
                <a:latin typeface="Trebuchet MS"/>
                <a:cs typeface="Trebuchet MS"/>
              </a:rPr>
              <a:t>memory</a:t>
            </a:r>
            <a:r>
              <a:rPr sz="1778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778" spc="-11" dirty="0">
                <a:solidFill>
                  <a:srgbClr val="FF0000"/>
                </a:solidFill>
                <a:latin typeface="Trebuchet MS"/>
                <a:cs typeface="Trebuchet MS"/>
              </a:rPr>
              <a:t>limit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431192" y="3429846"/>
            <a:ext cx="0" cy="2941461"/>
          </a:xfrm>
          <a:custGeom>
            <a:avLst/>
            <a:gdLst/>
            <a:ahLst/>
            <a:cxnLst/>
            <a:rect l="l" t="t" r="r" b="b"/>
            <a:pathLst>
              <a:path h="2647315">
                <a:moveTo>
                  <a:pt x="0" y="0"/>
                </a:moveTo>
                <a:lnTo>
                  <a:pt x="0" y="2646959"/>
                </a:lnTo>
              </a:path>
            </a:pathLst>
          </a:custGeom>
          <a:ln w="19812">
            <a:solidFill>
              <a:srgbClr val="FF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" name="object 57"/>
          <p:cNvSpPr txBox="1"/>
          <p:nvPr/>
        </p:nvSpPr>
        <p:spPr>
          <a:xfrm>
            <a:off x="7576820" y="6138107"/>
            <a:ext cx="452260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spc="-11" dirty="0">
                <a:solidFill>
                  <a:srgbClr val="FF0000"/>
                </a:solidFill>
                <a:latin typeface="Trebuchet MS"/>
                <a:cs typeface="Trebuchet MS"/>
              </a:rPr>
              <a:t>GPU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109460" y="6382285"/>
            <a:ext cx="1385711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spc="-11" dirty="0">
                <a:solidFill>
                  <a:srgbClr val="FF0000"/>
                </a:solidFill>
                <a:latin typeface="Trebuchet MS"/>
                <a:cs typeface="Trebuchet MS"/>
              </a:rPr>
              <a:t>memory</a:t>
            </a:r>
            <a:r>
              <a:rPr sz="1778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778" spc="-11" dirty="0">
                <a:solidFill>
                  <a:srgbClr val="FF0000"/>
                </a:solidFill>
                <a:latin typeface="Trebuchet MS"/>
                <a:cs typeface="Trebuchet MS"/>
              </a:rPr>
              <a:t>limit</a:t>
            </a:r>
            <a:endParaRPr sz="1778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dirty="0"/>
              <a:t>EVICTION</a:t>
            </a:r>
            <a:r>
              <a:rPr spc="-56" dirty="0"/>
              <a:t> </a:t>
            </a:r>
            <a:r>
              <a:rPr spc="-6" dirty="0"/>
              <a:t>ALGORITHM</a:t>
            </a:r>
          </a:p>
          <a:p>
            <a:pPr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What </a:t>
            </a:r>
            <a:r>
              <a:rPr sz="2667" b="0" dirty="0">
                <a:solidFill>
                  <a:srgbClr val="76B800"/>
                </a:solidFill>
              </a:rPr>
              <a:t>Pages</a:t>
            </a:r>
            <a:r>
              <a:rPr sz="2667" b="0" spc="-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Are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Moving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Out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of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the GPU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4201513" y="2077367"/>
            <a:ext cx="3865739" cy="975077"/>
            <a:chOff x="3781361" y="1869630"/>
            <a:chExt cx="3479165" cy="877569"/>
          </a:xfrm>
        </p:grpSpPr>
        <p:sp>
          <p:nvSpPr>
            <p:cNvPr id="4" name="object 4"/>
            <p:cNvSpPr/>
            <p:nvPr/>
          </p:nvSpPr>
          <p:spPr>
            <a:xfrm>
              <a:off x="3786124" y="1874418"/>
              <a:ext cx="3401060" cy="457200"/>
            </a:xfrm>
            <a:custGeom>
              <a:avLst/>
              <a:gdLst/>
              <a:ahLst/>
              <a:cxnLst/>
              <a:rect l="l" t="t" r="r" b="b"/>
              <a:pathLst>
                <a:path w="3401059" h="457200">
                  <a:moveTo>
                    <a:pt x="56675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566750" y="457174"/>
                  </a:lnTo>
                  <a:lnTo>
                    <a:pt x="566750" y="0"/>
                  </a:lnTo>
                  <a:close/>
                </a:path>
                <a:path w="3401059" h="457200">
                  <a:moveTo>
                    <a:pt x="1700225" y="0"/>
                  </a:moveTo>
                  <a:lnTo>
                    <a:pt x="1133551" y="0"/>
                  </a:lnTo>
                  <a:lnTo>
                    <a:pt x="566801" y="0"/>
                  </a:lnTo>
                  <a:lnTo>
                    <a:pt x="566801" y="457174"/>
                  </a:lnTo>
                  <a:lnTo>
                    <a:pt x="1133475" y="457174"/>
                  </a:lnTo>
                  <a:lnTo>
                    <a:pt x="1700225" y="457174"/>
                  </a:lnTo>
                  <a:lnTo>
                    <a:pt x="1700225" y="0"/>
                  </a:lnTo>
                  <a:close/>
                </a:path>
                <a:path w="3401059" h="457200">
                  <a:moveTo>
                    <a:pt x="2267026" y="0"/>
                  </a:moveTo>
                  <a:lnTo>
                    <a:pt x="1700276" y="0"/>
                  </a:lnTo>
                  <a:lnTo>
                    <a:pt x="1700276" y="457174"/>
                  </a:lnTo>
                  <a:lnTo>
                    <a:pt x="2267026" y="457174"/>
                  </a:lnTo>
                  <a:lnTo>
                    <a:pt x="2267026" y="0"/>
                  </a:lnTo>
                  <a:close/>
                </a:path>
                <a:path w="3401059" h="457200">
                  <a:moveTo>
                    <a:pt x="3400501" y="0"/>
                  </a:moveTo>
                  <a:lnTo>
                    <a:pt x="2833827" y="0"/>
                  </a:lnTo>
                  <a:lnTo>
                    <a:pt x="2267077" y="0"/>
                  </a:lnTo>
                  <a:lnTo>
                    <a:pt x="2267077" y="457174"/>
                  </a:lnTo>
                  <a:lnTo>
                    <a:pt x="2833751" y="457174"/>
                  </a:lnTo>
                  <a:lnTo>
                    <a:pt x="3400501" y="457174"/>
                  </a:lnTo>
                  <a:lnTo>
                    <a:pt x="3400501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3781424" y="1869693"/>
              <a:ext cx="3409950" cy="466725"/>
            </a:xfrm>
            <a:custGeom>
              <a:avLst/>
              <a:gdLst/>
              <a:ahLst/>
              <a:cxnLst/>
              <a:rect l="l" t="t" r="r" b="b"/>
              <a:pathLst>
                <a:path w="3409950" h="466725">
                  <a:moveTo>
                    <a:pt x="571500" y="0"/>
                  </a:moveTo>
                  <a:lnTo>
                    <a:pt x="571500" y="466725"/>
                  </a:lnTo>
                </a:path>
                <a:path w="3409950" h="466725">
                  <a:moveTo>
                    <a:pt x="1138174" y="0"/>
                  </a:moveTo>
                  <a:lnTo>
                    <a:pt x="1138174" y="466725"/>
                  </a:lnTo>
                </a:path>
                <a:path w="3409950" h="466725">
                  <a:moveTo>
                    <a:pt x="1704975" y="0"/>
                  </a:moveTo>
                  <a:lnTo>
                    <a:pt x="1704975" y="466725"/>
                  </a:lnTo>
                </a:path>
                <a:path w="3409950" h="466725">
                  <a:moveTo>
                    <a:pt x="2271776" y="0"/>
                  </a:moveTo>
                  <a:lnTo>
                    <a:pt x="2271776" y="466725"/>
                  </a:lnTo>
                </a:path>
                <a:path w="3409950" h="466725">
                  <a:moveTo>
                    <a:pt x="2838450" y="0"/>
                  </a:moveTo>
                  <a:lnTo>
                    <a:pt x="2838450" y="466725"/>
                  </a:lnTo>
                </a:path>
                <a:path w="3409950" h="466725">
                  <a:moveTo>
                    <a:pt x="4699" y="0"/>
                  </a:moveTo>
                  <a:lnTo>
                    <a:pt x="4699" y="466725"/>
                  </a:lnTo>
                </a:path>
                <a:path w="3409950" h="466725">
                  <a:moveTo>
                    <a:pt x="3405251" y="0"/>
                  </a:moveTo>
                  <a:lnTo>
                    <a:pt x="3405251" y="466725"/>
                  </a:lnTo>
                </a:path>
                <a:path w="3409950" h="466725">
                  <a:moveTo>
                    <a:pt x="0" y="4698"/>
                  </a:moveTo>
                  <a:lnTo>
                    <a:pt x="3409950" y="4698"/>
                  </a:lnTo>
                </a:path>
                <a:path w="3409950" h="466725">
                  <a:moveTo>
                    <a:pt x="0" y="461898"/>
                  </a:moveTo>
                  <a:lnTo>
                    <a:pt x="3409950" y="46189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6924420" y="2262631"/>
              <a:ext cx="335915" cy="484505"/>
            </a:xfrm>
            <a:custGeom>
              <a:avLst/>
              <a:gdLst/>
              <a:ahLst/>
              <a:cxnLst/>
              <a:rect l="l" t="t" r="r" b="b"/>
              <a:pathLst>
                <a:path w="335915" h="484505">
                  <a:moveTo>
                    <a:pt x="258324" y="383048"/>
                  </a:moveTo>
                  <a:lnTo>
                    <a:pt x="211200" y="415416"/>
                  </a:lnTo>
                  <a:lnTo>
                    <a:pt x="335533" y="484123"/>
                  </a:lnTo>
                  <a:lnTo>
                    <a:pt x="322855" y="393572"/>
                  </a:lnTo>
                  <a:lnTo>
                    <a:pt x="265556" y="393572"/>
                  </a:lnTo>
                  <a:lnTo>
                    <a:pt x="258324" y="383048"/>
                  </a:lnTo>
                  <a:close/>
                </a:path>
                <a:path w="335915" h="484505">
                  <a:moveTo>
                    <a:pt x="268777" y="375868"/>
                  </a:moveTo>
                  <a:lnTo>
                    <a:pt x="258324" y="383048"/>
                  </a:lnTo>
                  <a:lnTo>
                    <a:pt x="265556" y="393572"/>
                  </a:lnTo>
                  <a:lnTo>
                    <a:pt x="275971" y="386333"/>
                  </a:lnTo>
                  <a:lnTo>
                    <a:pt x="268777" y="375868"/>
                  </a:lnTo>
                  <a:close/>
                </a:path>
                <a:path w="335915" h="484505">
                  <a:moveTo>
                    <a:pt x="315849" y="343534"/>
                  </a:moveTo>
                  <a:lnTo>
                    <a:pt x="268777" y="375868"/>
                  </a:lnTo>
                  <a:lnTo>
                    <a:pt x="275971" y="386333"/>
                  </a:lnTo>
                  <a:lnTo>
                    <a:pt x="265556" y="393572"/>
                  </a:lnTo>
                  <a:lnTo>
                    <a:pt x="322855" y="393572"/>
                  </a:lnTo>
                  <a:lnTo>
                    <a:pt x="315849" y="343534"/>
                  </a:lnTo>
                  <a:close/>
                </a:path>
                <a:path w="335915" h="484505">
                  <a:moveTo>
                    <a:pt x="10413" y="0"/>
                  </a:moveTo>
                  <a:lnTo>
                    <a:pt x="0" y="7112"/>
                  </a:lnTo>
                  <a:lnTo>
                    <a:pt x="258324" y="383048"/>
                  </a:lnTo>
                  <a:lnTo>
                    <a:pt x="268777" y="375868"/>
                  </a:lnTo>
                  <a:lnTo>
                    <a:pt x="1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006655" y="2517987"/>
            <a:ext cx="843844" cy="1115483"/>
            <a:chOff x="2705989" y="2266188"/>
            <a:chExt cx="759460" cy="1003935"/>
          </a:xfrm>
        </p:grpSpPr>
        <p:sp>
          <p:nvSpPr>
            <p:cNvPr id="8" name="object 8"/>
            <p:cNvSpPr/>
            <p:nvPr/>
          </p:nvSpPr>
          <p:spPr>
            <a:xfrm>
              <a:off x="3214370" y="2266188"/>
              <a:ext cx="250825" cy="571500"/>
            </a:xfrm>
            <a:custGeom>
              <a:avLst/>
              <a:gdLst/>
              <a:ahLst/>
              <a:cxnLst/>
              <a:rect l="l" t="t" r="r" b="b"/>
              <a:pathLst>
                <a:path w="250825" h="571500">
                  <a:moveTo>
                    <a:pt x="185926" y="114978"/>
                  </a:moveTo>
                  <a:lnTo>
                    <a:pt x="0" y="566674"/>
                  </a:lnTo>
                  <a:lnTo>
                    <a:pt x="11684" y="571500"/>
                  </a:lnTo>
                  <a:lnTo>
                    <a:pt x="197615" y="119793"/>
                  </a:lnTo>
                  <a:lnTo>
                    <a:pt x="185926" y="114978"/>
                  </a:lnTo>
                  <a:close/>
                </a:path>
                <a:path w="250825" h="571500">
                  <a:moveTo>
                    <a:pt x="247750" y="103250"/>
                  </a:moveTo>
                  <a:lnTo>
                    <a:pt x="190754" y="103250"/>
                  </a:lnTo>
                  <a:lnTo>
                    <a:pt x="202438" y="108076"/>
                  </a:lnTo>
                  <a:lnTo>
                    <a:pt x="197615" y="119793"/>
                  </a:lnTo>
                  <a:lnTo>
                    <a:pt x="250570" y="141604"/>
                  </a:lnTo>
                  <a:lnTo>
                    <a:pt x="247750" y="103250"/>
                  </a:lnTo>
                  <a:close/>
                </a:path>
                <a:path w="250825" h="571500">
                  <a:moveTo>
                    <a:pt x="190754" y="103250"/>
                  </a:moveTo>
                  <a:lnTo>
                    <a:pt x="185926" y="114978"/>
                  </a:lnTo>
                  <a:lnTo>
                    <a:pt x="197615" y="119793"/>
                  </a:lnTo>
                  <a:lnTo>
                    <a:pt x="202438" y="108076"/>
                  </a:lnTo>
                  <a:lnTo>
                    <a:pt x="190754" y="103250"/>
                  </a:lnTo>
                  <a:close/>
                </a:path>
                <a:path w="250825" h="571500">
                  <a:moveTo>
                    <a:pt x="240156" y="0"/>
                  </a:moveTo>
                  <a:lnTo>
                    <a:pt x="133095" y="93217"/>
                  </a:lnTo>
                  <a:lnTo>
                    <a:pt x="185926" y="114978"/>
                  </a:lnTo>
                  <a:lnTo>
                    <a:pt x="190754" y="103250"/>
                  </a:lnTo>
                  <a:lnTo>
                    <a:pt x="247750" y="103250"/>
                  </a:lnTo>
                  <a:lnTo>
                    <a:pt x="2401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2710815" y="2808122"/>
              <a:ext cx="567055" cy="457200"/>
            </a:xfrm>
            <a:custGeom>
              <a:avLst/>
              <a:gdLst/>
              <a:ahLst/>
              <a:cxnLst/>
              <a:rect l="l" t="t" r="r" b="b"/>
              <a:pathLst>
                <a:path w="567054" h="457200">
                  <a:moveTo>
                    <a:pt x="56675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566750" y="457174"/>
                  </a:lnTo>
                  <a:lnTo>
                    <a:pt x="56675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05989" y="2803398"/>
              <a:ext cx="576580" cy="466725"/>
            </a:xfrm>
            <a:custGeom>
              <a:avLst/>
              <a:gdLst/>
              <a:ahLst/>
              <a:cxnLst/>
              <a:rect l="l" t="t" r="r" b="b"/>
              <a:pathLst>
                <a:path w="576579" h="466725">
                  <a:moveTo>
                    <a:pt x="4825" y="0"/>
                  </a:moveTo>
                  <a:lnTo>
                    <a:pt x="4825" y="466725"/>
                  </a:lnTo>
                </a:path>
                <a:path w="576579" h="466725">
                  <a:moveTo>
                    <a:pt x="571500" y="0"/>
                  </a:moveTo>
                  <a:lnTo>
                    <a:pt x="571500" y="466725"/>
                  </a:lnTo>
                </a:path>
                <a:path w="576579" h="466725">
                  <a:moveTo>
                    <a:pt x="0" y="4699"/>
                  </a:moveTo>
                  <a:lnTo>
                    <a:pt x="576326" y="4699"/>
                  </a:lnTo>
                </a:path>
                <a:path w="576579" h="466725">
                  <a:moveTo>
                    <a:pt x="0" y="461899"/>
                  </a:moveTo>
                  <a:lnTo>
                    <a:pt x="576326" y="4618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1867" y="3231303"/>
            <a:ext cx="8786989" cy="2769049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R="500234" algn="r">
              <a:spcBef>
                <a:spcPts val="117"/>
              </a:spcBef>
            </a:pPr>
            <a:r>
              <a:rPr sz="1556" spc="-6" dirty="0">
                <a:latin typeface="Arial"/>
                <a:cs typeface="Arial"/>
              </a:rPr>
              <a:t>eviction</a:t>
            </a:r>
            <a:endParaRPr sz="1556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2167">
              <a:latin typeface="Arial"/>
              <a:cs typeface="Arial"/>
            </a:endParaRPr>
          </a:p>
          <a:p>
            <a:pPr marL="14111" marR="1758932">
              <a:lnSpc>
                <a:spcPct val="165000"/>
              </a:lnSpc>
              <a:spcBef>
                <a:spcPts val="6"/>
              </a:spcBef>
            </a:pPr>
            <a:r>
              <a:rPr sz="2222" spc="-6" dirty="0">
                <a:latin typeface="Trebuchet MS"/>
                <a:cs typeface="Trebuchet MS"/>
              </a:rPr>
              <a:t>Driver keeps </a:t>
            </a:r>
            <a:r>
              <a:rPr sz="2222" dirty="0">
                <a:latin typeface="Trebuchet MS"/>
                <a:cs typeface="Trebuchet MS"/>
              </a:rPr>
              <a:t>a list of </a:t>
            </a:r>
            <a:r>
              <a:rPr sz="2222" spc="-6" dirty="0">
                <a:latin typeface="Trebuchet MS"/>
                <a:cs typeface="Trebuchet MS"/>
              </a:rPr>
              <a:t>physical chunks </a:t>
            </a:r>
            <a:r>
              <a:rPr sz="2222" dirty="0">
                <a:latin typeface="Trebuchet MS"/>
                <a:cs typeface="Trebuchet MS"/>
              </a:rPr>
              <a:t>of </a:t>
            </a:r>
            <a:r>
              <a:rPr sz="2222" spc="-6" dirty="0">
                <a:latin typeface="Trebuchet MS"/>
                <a:cs typeface="Trebuchet MS"/>
              </a:rPr>
              <a:t>GPU </a:t>
            </a:r>
            <a:r>
              <a:rPr sz="2222" dirty="0">
                <a:latin typeface="Trebuchet MS"/>
                <a:cs typeface="Trebuchet MS"/>
              </a:rPr>
              <a:t>memory 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Chunks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from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front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of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list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are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evicted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first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(LRU)</a:t>
            </a:r>
            <a:endParaRPr sz="2222">
              <a:latin typeface="Trebuchet MS"/>
              <a:cs typeface="Trebuchet MS"/>
            </a:endParaRPr>
          </a:p>
          <a:p>
            <a:pPr marL="14111" marR="5644">
              <a:lnSpc>
                <a:spcPct val="165000"/>
              </a:lnSpc>
            </a:pPr>
            <a:r>
              <a:rPr sz="2222" dirty="0">
                <a:latin typeface="Trebuchet MS"/>
                <a:cs typeface="Trebuchet MS"/>
              </a:rPr>
              <a:t>A </a:t>
            </a:r>
            <a:r>
              <a:rPr sz="2222" spc="-6" dirty="0">
                <a:latin typeface="Trebuchet MS"/>
                <a:cs typeface="Trebuchet MS"/>
              </a:rPr>
              <a:t>chunk is considered </a:t>
            </a:r>
            <a:r>
              <a:rPr sz="2222" dirty="0">
                <a:latin typeface="Trebuchet MS"/>
                <a:cs typeface="Trebuchet MS"/>
              </a:rPr>
              <a:t>“in </a:t>
            </a:r>
            <a:r>
              <a:rPr sz="2222" spc="-6" dirty="0">
                <a:latin typeface="Trebuchet MS"/>
                <a:cs typeface="Trebuchet MS"/>
              </a:rPr>
              <a:t>use” when it is fully-populated </a:t>
            </a:r>
            <a:r>
              <a:rPr sz="2222" dirty="0">
                <a:latin typeface="Trebuchet MS"/>
                <a:cs typeface="Trebuchet MS"/>
              </a:rPr>
              <a:t>or migrated </a:t>
            </a:r>
            <a:r>
              <a:rPr sz="2222" spc="-65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Prefetching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and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policies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may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impact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eviction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heuristic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in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future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148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2630592" y="2200064"/>
            <a:ext cx="898878" cy="73323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 indent="-32454" algn="ctr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allocation </a:t>
            </a:r>
            <a:r>
              <a:rPr sz="1556" spc="6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or </a:t>
            </a:r>
            <a:r>
              <a:rPr sz="1556" spc="6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migration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939" y="689547"/>
            <a:ext cx="705978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PREFETCHING</a:t>
            </a:r>
            <a:r>
              <a:rPr spc="-39" dirty="0"/>
              <a:t> </a:t>
            </a:r>
            <a:r>
              <a:rPr spc="-6" dirty="0"/>
              <a:t>AND</a:t>
            </a:r>
            <a:r>
              <a:rPr spc="-33" dirty="0"/>
              <a:t> </a:t>
            </a:r>
            <a:r>
              <a:rPr spc="-6" dirty="0"/>
              <a:t>EVICTIONS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7001" y="3220862"/>
            <a:ext cx="5240161" cy="2535061"/>
            <a:chOff x="1257300" y="2898775"/>
            <a:chExt cx="4716145" cy="2281555"/>
          </a:xfrm>
        </p:grpSpPr>
        <p:sp>
          <p:nvSpPr>
            <p:cNvPr id="4" name="object 4"/>
            <p:cNvSpPr/>
            <p:nvPr/>
          </p:nvSpPr>
          <p:spPr>
            <a:xfrm>
              <a:off x="1257300" y="4817364"/>
              <a:ext cx="715010" cy="0"/>
            </a:xfrm>
            <a:custGeom>
              <a:avLst/>
              <a:gdLst/>
              <a:ahLst/>
              <a:cxnLst/>
              <a:rect l="l" t="t" r="r" b="b"/>
              <a:pathLst>
                <a:path w="715010">
                  <a:moveTo>
                    <a:pt x="0" y="0"/>
                  </a:moveTo>
                  <a:lnTo>
                    <a:pt x="330708" y="0"/>
                  </a:lnTo>
                </a:path>
                <a:path w="715010">
                  <a:moveTo>
                    <a:pt x="633983" y="0"/>
                  </a:moveTo>
                  <a:lnTo>
                    <a:pt x="714756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57300" y="4101083"/>
              <a:ext cx="1679575" cy="358140"/>
            </a:xfrm>
            <a:custGeom>
              <a:avLst/>
              <a:gdLst/>
              <a:ahLst/>
              <a:cxnLst/>
              <a:rect l="l" t="t" r="r" b="b"/>
              <a:pathLst>
                <a:path w="1679575" h="358139">
                  <a:moveTo>
                    <a:pt x="0" y="358140"/>
                  </a:moveTo>
                  <a:lnTo>
                    <a:pt x="330708" y="358140"/>
                  </a:lnTo>
                </a:path>
                <a:path w="1679575" h="358139">
                  <a:moveTo>
                    <a:pt x="633983" y="358140"/>
                  </a:moveTo>
                  <a:lnTo>
                    <a:pt x="1679448" y="358140"/>
                  </a:lnTo>
                </a:path>
                <a:path w="1679575" h="358139">
                  <a:moveTo>
                    <a:pt x="0" y="0"/>
                  </a:moveTo>
                  <a:lnTo>
                    <a:pt x="167944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1588008" y="4113275"/>
              <a:ext cx="303530" cy="1062355"/>
            </a:xfrm>
            <a:custGeom>
              <a:avLst/>
              <a:gdLst/>
              <a:ahLst/>
              <a:cxnLst/>
              <a:rect l="l" t="t" r="r" b="b"/>
              <a:pathLst>
                <a:path w="303530" h="1062354">
                  <a:moveTo>
                    <a:pt x="303275" y="0"/>
                  </a:moveTo>
                  <a:lnTo>
                    <a:pt x="0" y="0"/>
                  </a:lnTo>
                  <a:lnTo>
                    <a:pt x="0" y="1062228"/>
                  </a:lnTo>
                  <a:lnTo>
                    <a:pt x="303275" y="1062228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2275332" y="4817364"/>
              <a:ext cx="1045844" cy="0"/>
            </a:xfrm>
            <a:custGeom>
              <a:avLst/>
              <a:gdLst/>
              <a:ahLst/>
              <a:cxnLst/>
              <a:rect l="l" t="t" r="r" b="b"/>
              <a:pathLst>
                <a:path w="1045845">
                  <a:moveTo>
                    <a:pt x="0" y="0"/>
                  </a:moveTo>
                  <a:lnTo>
                    <a:pt x="661416" y="0"/>
                  </a:lnTo>
                </a:path>
                <a:path w="1045845">
                  <a:moveTo>
                    <a:pt x="964692" y="0"/>
                  </a:moveTo>
                  <a:lnTo>
                    <a:pt x="1045464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1257300" y="3742944"/>
              <a:ext cx="3028315" cy="716280"/>
            </a:xfrm>
            <a:custGeom>
              <a:avLst/>
              <a:gdLst/>
              <a:ahLst/>
              <a:cxnLst/>
              <a:rect l="l" t="t" r="r" b="b"/>
              <a:pathLst>
                <a:path w="3028315" h="716279">
                  <a:moveTo>
                    <a:pt x="1982724" y="716279"/>
                  </a:moveTo>
                  <a:lnTo>
                    <a:pt x="2063496" y="716279"/>
                  </a:lnTo>
                </a:path>
                <a:path w="3028315" h="716279">
                  <a:moveTo>
                    <a:pt x="1982724" y="358139"/>
                  </a:moveTo>
                  <a:lnTo>
                    <a:pt x="3028188" y="358139"/>
                  </a:lnTo>
                </a:path>
                <a:path w="3028315" h="716279">
                  <a:moveTo>
                    <a:pt x="0" y="0"/>
                  </a:moveTo>
                  <a:lnTo>
                    <a:pt x="1679448" y="0"/>
                  </a:lnTo>
                </a:path>
                <a:path w="3028315" h="716279">
                  <a:moveTo>
                    <a:pt x="1982724" y="0"/>
                  </a:moveTo>
                  <a:lnTo>
                    <a:pt x="302818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2936748" y="3462527"/>
              <a:ext cx="303530" cy="1713230"/>
            </a:xfrm>
            <a:custGeom>
              <a:avLst/>
              <a:gdLst/>
              <a:ahLst/>
              <a:cxnLst/>
              <a:rect l="l" t="t" r="r" b="b"/>
              <a:pathLst>
                <a:path w="303530" h="1713229">
                  <a:moveTo>
                    <a:pt x="303275" y="0"/>
                  </a:moveTo>
                  <a:lnTo>
                    <a:pt x="0" y="0"/>
                  </a:lnTo>
                  <a:lnTo>
                    <a:pt x="0" y="1712976"/>
                  </a:lnTo>
                  <a:lnTo>
                    <a:pt x="303275" y="1712976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24072" y="4817364"/>
              <a:ext cx="1045844" cy="0"/>
            </a:xfrm>
            <a:custGeom>
              <a:avLst/>
              <a:gdLst/>
              <a:ahLst/>
              <a:cxnLst/>
              <a:rect l="l" t="t" r="r" b="b"/>
              <a:pathLst>
                <a:path w="1045845">
                  <a:moveTo>
                    <a:pt x="0" y="0"/>
                  </a:moveTo>
                  <a:lnTo>
                    <a:pt x="661415" y="0"/>
                  </a:lnTo>
                </a:path>
                <a:path w="1045845">
                  <a:moveTo>
                    <a:pt x="964691" y="0"/>
                  </a:moveTo>
                  <a:lnTo>
                    <a:pt x="1045463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7300" y="3383280"/>
              <a:ext cx="3412490" cy="1076325"/>
            </a:xfrm>
            <a:custGeom>
              <a:avLst/>
              <a:gdLst/>
              <a:ahLst/>
              <a:cxnLst/>
              <a:rect l="l" t="t" r="r" b="b"/>
              <a:pathLst>
                <a:path w="3412490" h="1076325">
                  <a:moveTo>
                    <a:pt x="2366772" y="1075944"/>
                  </a:moveTo>
                  <a:lnTo>
                    <a:pt x="3028188" y="1075944"/>
                  </a:lnTo>
                </a:path>
                <a:path w="3412490" h="1076325">
                  <a:moveTo>
                    <a:pt x="3331464" y="1075944"/>
                  </a:moveTo>
                  <a:lnTo>
                    <a:pt x="3412236" y="1075944"/>
                  </a:lnTo>
                </a:path>
                <a:path w="3412490" h="1076325">
                  <a:moveTo>
                    <a:pt x="3331464" y="717804"/>
                  </a:moveTo>
                  <a:lnTo>
                    <a:pt x="3412236" y="717804"/>
                  </a:lnTo>
                </a:path>
                <a:path w="3412490" h="1076325">
                  <a:moveTo>
                    <a:pt x="3331464" y="359664"/>
                  </a:moveTo>
                  <a:lnTo>
                    <a:pt x="3412236" y="359664"/>
                  </a:lnTo>
                </a:path>
                <a:path w="3412490" h="1076325">
                  <a:moveTo>
                    <a:pt x="0" y="0"/>
                  </a:moveTo>
                  <a:lnTo>
                    <a:pt x="3028188" y="0"/>
                  </a:lnTo>
                </a:path>
                <a:path w="3412490" h="1076325">
                  <a:moveTo>
                    <a:pt x="3331464" y="0"/>
                  </a:moveTo>
                  <a:lnTo>
                    <a:pt x="341223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285488" y="3206495"/>
              <a:ext cx="303530" cy="1969135"/>
            </a:xfrm>
            <a:custGeom>
              <a:avLst/>
              <a:gdLst/>
              <a:ahLst/>
              <a:cxnLst/>
              <a:rect l="l" t="t" r="r" b="b"/>
              <a:pathLst>
                <a:path w="303529" h="1969135">
                  <a:moveTo>
                    <a:pt x="303275" y="0"/>
                  </a:moveTo>
                  <a:lnTo>
                    <a:pt x="0" y="0"/>
                  </a:lnTo>
                  <a:lnTo>
                    <a:pt x="0" y="1969008"/>
                  </a:lnTo>
                  <a:lnTo>
                    <a:pt x="303275" y="1969008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972056" y="4268723"/>
              <a:ext cx="1652270" cy="906780"/>
            </a:xfrm>
            <a:custGeom>
              <a:avLst/>
              <a:gdLst/>
              <a:ahLst/>
              <a:cxnLst/>
              <a:rect l="l" t="t" r="r" b="b"/>
              <a:pathLst>
                <a:path w="1652270" h="906779">
                  <a:moveTo>
                    <a:pt x="303276" y="256032"/>
                  </a:moveTo>
                  <a:lnTo>
                    <a:pt x="0" y="256032"/>
                  </a:lnTo>
                  <a:lnTo>
                    <a:pt x="0" y="906780"/>
                  </a:lnTo>
                  <a:lnTo>
                    <a:pt x="303276" y="906780"/>
                  </a:lnTo>
                  <a:lnTo>
                    <a:pt x="303276" y="256032"/>
                  </a:lnTo>
                  <a:close/>
                </a:path>
                <a:path w="1652270" h="906779">
                  <a:moveTo>
                    <a:pt x="1652016" y="0"/>
                  </a:moveTo>
                  <a:lnTo>
                    <a:pt x="1348740" y="0"/>
                  </a:lnTo>
                  <a:lnTo>
                    <a:pt x="1348740" y="906780"/>
                  </a:lnTo>
                  <a:lnTo>
                    <a:pt x="1652016" y="906780"/>
                  </a:lnTo>
                  <a:lnTo>
                    <a:pt x="165201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972811" y="4817364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972811" y="3383280"/>
              <a:ext cx="330835" cy="1076325"/>
            </a:xfrm>
            <a:custGeom>
              <a:avLst/>
              <a:gdLst/>
              <a:ahLst/>
              <a:cxnLst/>
              <a:rect l="l" t="t" r="r" b="b"/>
              <a:pathLst>
                <a:path w="330835" h="1076325">
                  <a:moveTo>
                    <a:pt x="0" y="1075944"/>
                  </a:moveTo>
                  <a:lnTo>
                    <a:pt x="330708" y="1075944"/>
                  </a:lnTo>
                </a:path>
                <a:path w="330835" h="1076325">
                  <a:moveTo>
                    <a:pt x="0" y="717804"/>
                  </a:moveTo>
                  <a:lnTo>
                    <a:pt x="330708" y="717804"/>
                  </a:lnTo>
                </a:path>
                <a:path w="330835" h="1076325">
                  <a:moveTo>
                    <a:pt x="0" y="359664"/>
                  </a:moveTo>
                  <a:lnTo>
                    <a:pt x="330708" y="359664"/>
                  </a:lnTo>
                </a:path>
                <a:path w="330835" h="1076325">
                  <a:moveTo>
                    <a:pt x="0" y="0"/>
                  </a:moveTo>
                  <a:lnTo>
                    <a:pt x="33070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669535" y="3357372"/>
              <a:ext cx="303530" cy="1818639"/>
            </a:xfrm>
            <a:custGeom>
              <a:avLst/>
              <a:gdLst/>
              <a:ahLst/>
              <a:cxnLst/>
              <a:rect l="l" t="t" r="r" b="b"/>
              <a:pathLst>
                <a:path w="303529" h="1818639">
                  <a:moveTo>
                    <a:pt x="303275" y="0"/>
                  </a:moveTo>
                  <a:lnTo>
                    <a:pt x="0" y="0"/>
                  </a:lnTo>
                  <a:lnTo>
                    <a:pt x="0" y="1818131"/>
                  </a:lnTo>
                  <a:lnTo>
                    <a:pt x="303275" y="1818131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7300" y="3025139"/>
              <a:ext cx="4046220" cy="2150745"/>
            </a:xfrm>
            <a:custGeom>
              <a:avLst/>
              <a:gdLst/>
              <a:ahLst/>
              <a:cxnLst/>
              <a:rect l="l" t="t" r="r" b="b"/>
              <a:pathLst>
                <a:path w="4046220" h="2150745">
                  <a:moveTo>
                    <a:pt x="0" y="2150364"/>
                  </a:moveTo>
                  <a:lnTo>
                    <a:pt x="4046220" y="2150364"/>
                  </a:lnTo>
                </a:path>
                <a:path w="4046220" h="2150745">
                  <a:moveTo>
                    <a:pt x="0" y="0"/>
                  </a:moveTo>
                  <a:lnTo>
                    <a:pt x="404622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37403" y="2898775"/>
              <a:ext cx="836294" cy="316230"/>
            </a:xfrm>
            <a:custGeom>
              <a:avLst/>
              <a:gdLst/>
              <a:ahLst/>
              <a:cxnLst/>
              <a:rect l="l" t="t" r="r" b="b"/>
              <a:pathLst>
                <a:path w="836295" h="316230">
                  <a:moveTo>
                    <a:pt x="58800" y="244475"/>
                  </a:moveTo>
                  <a:lnTo>
                    <a:pt x="0" y="306197"/>
                  </a:lnTo>
                  <a:lnTo>
                    <a:pt x="84582" y="316230"/>
                  </a:lnTo>
                  <a:lnTo>
                    <a:pt x="75364" y="290575"/>
                  </a:lnTo>
                  <a:lnTo>
                    <a:pt x="61849" y="290575"/>
                  </a:lnTo>
                  <a:lnTo>
                    <a:pt x="57531" y="278638"/>
                  </a:lnTo>
                  <a:lnTo>
                    <a:pt x="69524" y="274320"/>
                  </a:lnTo>
                  <a:lnTo>
                    <a:pt x="58800" y="244475"/>
                  </a:lnTo>
                  <a:close/>
                </a:path>
                <a:path w="836295" h="316230">
                  <a:moveTo>
                    <a:pt x="69524" y="274320"/>
                  </a:moveTo>
                  <a:lnTo>
                    <a:pt x="57531" y="278638"/>
                  </a:lnTo>
                  <a:lnTo>
                    <a:pt x="61849" y="290575"/>
                  </a:lnTo>
                  <a:lnTo>
                    <a:pt x="73816" y="286267"/>
                  </a:lnTo>
                  <a:lnTo>
                    <a:pt x="69524" y="274320"/>
                  </a:lnTo>
                  <a:close/>
                </a:path>
                <a:path w="836295" h="316230">
                  <a:moveTo>
                    <a:pt x="73816" y="286267"/>
                  </a:moveTo>
                  <a:lnTo>
                    <a:pt x="61849" y="290575"/>
                  </a:lnTo>
                  <a:lnTo>
                    <a:pt x="75364" y="290575"/>
                  </a:lnTo>
                  <a:lnTo>
                    <a:pt x="73816" y="286267"/>
                  </a:lnTo>
                  <a:close/>
                </a:path>
                <a:path w="836295" h="316230">
                  <a:moveTo>
                    <a:pt x="831596" y="0"/>
                  </a:moveTo>
                  <a:lnTo>
                    <a:pt x="69524" y="274320"/>
                  </a:lnTo>
                  <a:lnTo>
                    <a:pt x="73816" y="286267"/>
                  </a:lnTo>
                  <a:lnTo>
                    <a:pt x="835913" y="11937"/>
                  </a:lnTo>
                  <a:lnTo>
                    <a:pt x="831596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99764" y="5198252"/>
            <a:ext cx="129117" cy="6598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1556">
              <a:latin typeface="Calibri"/>
              <a:cs typeface="Calibri"/>
            </a:endParaRPr>
          </a:p>
          <a:p>
            <a:pPr marL="14111">
              <a:spcBef>
                <a:spcPts val="1278"/>
              </a:spcBef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9764" y="4800036"/>
            <a:ext cx="1291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9764" y="4401820"/>
            <a:ext cx="1291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9764" y="4003463"/>
            <a:ext cx="1291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9857" y="3604825"/>
            <a:ext cx="228600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9857" y="3206609"/>
            <a:ext cx="2286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12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89056" y="5853627"/>
            <a:ext cx="960261" cy="490106"/>
          </a:xfrm>
          <a:prstGeom prst="rect">
            <a:avLst/>
          </a:prstGeom>
        </p:spPr>
        <p:txBody>
          <a:bodyPr vert="horz" wrap="square" lIns="0" tIns="9878" rIns="0" bIns="0" rtlCol="0">
            <a:spAutoFit/>
          </a:bodyPr>
          <a:lstStyle/>
          <a:p>
            <a:pPr marL="47977" marR="5644" indent="-34572">
              <a:lnSpc>
                <a:spcPct val="101899"/>
              </a:lnSpc>
              <a:spcBef>
                <a:spcPts val="78"/>
              </a:spcBef>
            </a:pP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on-d</a:t>
            </a:r>
            <a:r>
              <a:rPr sz="1556" spc="-11" dirty="0">
                <a:solidFill>
                  <a:srgbClr val="585858"/>
                </a:solidFill>
                <a:latin typeface="Calibri"/>
                <a:cs typeface="Calibri"/>
              </a:rPr>
              <a:t>em</a:t>
            </a: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556" spc="6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d  </a:t>
            </a: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thread/4B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87938" y="5853627"/>
            <a:ext cx="960261" cy="490106"/>
          </a:xfrm>
          <a:prstGeom prst="rect">
            <a:avLst/>
          </a:prstGeom>
        </p:spPr>
        <p:txBody>
          <a:bodyPr vert="horz" wrap="square" lIns="0" tIns="9878" rIns="0" bIns="0" rtlCol="0">
            <a:spAutoFit/>
          </a:bodyPr>
          <a:lstStyle/>
          <a:p>
            <a:pPr marL="63499" marR="5644" indent="-50094">
              <a:lnSpc>
                <a:spcPct val="101899"/>
              </a:lnSpc>
              <a:spcBef>
                <a:spcPts val="78"/>
              </a:spcBef>
            </a:pP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on-d</a:t>
            </a:r>
            <a:r>
              <a:rPr sz="1556" spc="-11" dirty="0">
                <a:solidFill>
                  <a:srgbClr val="585858"/>
                </a:solidFill>
                <a:latin typeface="Calibri"/>
                <a:cs typeface="Calibri"/>
              </a:rPr>
              <a:t>em</a:t>
            </a: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556" spc="6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d  </a:t>
            </a: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warp/64K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23739" y="5853627"/>
            <a:ext cx="12417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1-way</a:t>
            </a:r>
            <a:r>
              <a:rPr sz="1556" spc="-6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prefetch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5763" y="4351891"/>
            <a:ext cx="206595" cy="4120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1594"/>
              </a:lnSpc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GB</a:t>
            </a:r>
            <a:r>
              <a:rPr sz="1556" spc="-33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45733" y="2954865"/>
            <a:ext cx="108656" cy="108656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97536" y="0"/>
                </a:moveTo>
                <a:lnTo>
                  <a:pt x="0" y="0"/>
                </a:lnTo>
                <a:lnTo>
                  <a:pt x="0" y="97536"/>
                </a:lnTo>
                <a:lnTo>
                  <a:pt x="97536" y="97536"/>
                </a:lnTo>
                <a:lnTo>
                  <a:pt x="97536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0" name="object 30"/>
          <p:cNvSpPr/>
          <p:nvPr/>
        </p:nvSpPr>
        <p:spPr>
          <a:xfrm>
            <a:off x="3598333" y="2954865"/>
            <a:ext cx="108656" cy="108656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97536" y="0"/>
                </a:moveTo>
                <a:lnTo>
                  <a:pt x="0" y="0"/>
                </a:lnTo>
                <a:lnTo>
                  <a:pt x="0" y="97536"/>
                </a:lnTo>
                <a:lnTo>
                  <a:pt x="97536" y="97536"/>
                </a:lnTo>
                <a:lnTo>
                  <a:pt x="9753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1" name="object 31"/>
          <p:cNvSpPr txBox="1"/>
          <p:nvPr/>
        </p:nvSpPr>
        <p:spPr>
          <a:xfrm>
            <a:off x="1629834" y="2426687"/>
            <a:ext cx="3342217" cy="681077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1833" b="1" spc="6" dirty="0">
                <a:solidFill>
                  <a:srgbClr val="585858"/>
                </a:solidFill>
                <a:latin typeface="Calibri"/>
                <a:cs typeface="Calibri"/>
              </a:rPr>
              <a:t>Migration</a:t>
            </a:r>
            <a:r>
              <a:rPr sz="1833" b="1" spc="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33" b="1" spc="6" dirty="0">
                <a:solidFill>
                  <a:srgbClr val="585858"/>
                </a:solidFill>
                <a:latin typeface="Calibri"/>
                <a:cs typeface="Calibri"/>
              </a:rPr>
              <a:t>throughput</a:t>
            </a:r>
            <a:r>
              <a:rPr sz="1833" b="1" spc="11" dirty="0">
                <a:solidFill>
                  <a:srgbClr val="585858"/>
                </a:solidFill>
                <a:latin typeface="Calibri"/>
                <a:cs typeface="Calibri"/>
              </a:rPr>
              <a:t> (x86+V100)</a:t>
            </a:r>
            <a:endParaRPr sz="1833">
              <a:latin typeface="Calibri"/>
              <a:cs typeface="Calibri"/>
            </a:endParaRPr>
          </a:p>
          <a:p>
            <a:pPr marL="372530">
              <a:spcBef>
                <a:spcPts val="1133"/>
              </a:spcBef>
              <a:tabLst>
                <a:tab pos="2125818" algn="l"/>
              </a:tabLst>
            </a:pP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Without </a:t>
            </a: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eviction	With</a:t>
            </a:r>
            <a:r>
              <a:rPr sz="1556" spc="-5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eviction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149</a:t>
            </a:fld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6161476" y="2581487"/>
            <a:ext cx="4830939" cy="8862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2278"/>
              </a:lnSpc>
              <a:spcBef>
                <a:spcPts val="111"/>
              </a:spcBef>
            </a:pPr>
            <a:r>
              <a:rPr sz="2000" spc="-17" dirty="0">
                <a:latin typeface="Trebuchet MS"/>
                <a:cs typeface="Trebuchet MS"/>
              </a:rPr>
              <a:t>Prefetch</a:t>
            </a:r>
            <a:r>
              <a:rPr sz="2000" spc="-6" dirty="0">
                <a:latin typeface="Trebuchet MS"/>
                <a:cs typeface="Trebuchet MS"/>
              </a:rPr>
              <a:t> can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be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overlapped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with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11" dirty="0">
                <a:latin typeface="Trebuchet MS"/>
                <a:cs typeface="Trebuchet MS"/>
              </a:rPr>
              <a:t>evictions</a:t>
            </a:r>
            <a:endParaRPr sz="2000">
              <a:latin typeface="Trebuchet MS"/>
              <a:cs typeface="Trebuchet MS"/>
            </a:endParaRPr>
          </a:p>
          <a:p>
            <a:pPr marL="4939" algn="ctr">
              <a:lnSpc>
                <a:spcPts val="2161"/>
              </a:lnSpc>
            </a:pPr>
            <a:r>
              <a:rPr sz="2000" b="1" spc="-6" dirty="0">
                <a:solidFill>
                  <a:srgbClr val="76B800"/>
                </a:solidFill>
                <a:latin typeface="Trebuchet MS"/>
                <a:cs typeface="Trebuchet MS"/>
              </a:rPr>
              <a:t>without</a:t>
            </a:r>
            <a:r>
              <a:rPr sz="2000" b="1" spc="-50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76B800"/>
                </a:solidFill>
                <a:latin typeface="Trebuchet MS"/>
                <a:cs typeface="Trebuchet MS"/>
              </a:rPr>
              <a:t>using</a:t>
            </a:r>
            <a:r>
              <a:rPr sz="2000" b="1" spc="-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76B800"/>
                </a:solidFill>
                <a:latin typeface="Trebuchet MS"/>
                <a:cs typeface="Trebuchet MS"/>
              </a:rPr>
              <a:t>CUDA</a:t>
            </a:r>
            <a:r>
              <a:rPr sz="2000" b="1" spc="-133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76B800"/>
                </a:solidFill>
                <a:latin typeface="Trebuchet MS"/>
                <a:cs typeface="Trebuchet MS"/>
              </a:rPr>
              <a:t>streams!</a:t>
            </a:r>
            <a:endParaRPr sz="2000">
              <a:latin typeface="Trebuchet MS"/>
              <a:cs typeface="Trebuchet MS"/>
            </a:endParaRPr>
          </a:p>
          <a:p>
            <a:pPr marL="1411" algn="ctr">
              <a:lnSpc>
                <a:spcPts val="2283"/>
              </a:lnSpc>
            </a:pPr>
            <a:r>
              <a:rPr sz="2000" b="1" spc="-6" dirty="0">
                <a:latin typeface="Trebuchet MS"/>
                <a:cs typeface="Trebuchet MS"/>
              </a:rPr>
              <a:t>(enabled</a:t>
            </a:r>
            <a:r>
              <a:rPr sz="2000" b="1" spc="-22" dirty="0">
                <a:latin typeface="Trebuchet MS"/>
                <a:cs typeface="Trebuchet MS"/>
              </a:rPr>
              <a:t> </a:t>
            </a:r>
            <a:r>
              <a:rPr sz="2000" b="1" spc="-6" dirty="0">
                <a:latin typeface="Trebuchet MS"/>
                <a:cs typeface="Trebuchet MS"/>
              </a:rPr>
              <a:t>in</a:t>
            </a:r>
            <a:r>
              <a:rPr sz="2000" b="1" spc="-22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CUDA</a:t>
            </a:r>
            <a:r>
              <a:rPr sz="2000" b="1" spc="-150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9.1)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42900" y="4130886"/>
            <a:ext cx="3778956" cy="895544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4111" marR="5644" indent="-1411" algn="ctr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cudaMemcpy solution </a:t>
            </a: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requires </a:t>
            </a:r>
            <a:r>
              <a:rPr sz="2000" spc="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scheduling </a:t>
            </a:r>
            <a:r>
              <a:rPr sz="2000" spc="-11" dirty="0">
                <a:solidFill>
                  <a:srgbClr val="FF0000"/>
                </a:solidFill>
                <a:latin typeface="Trebuchet MS"/>
                <a:cs typeface="Trebuchet MS"/>
              </a:rPr>
              <a:t>DtoH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and </a:t>
            </a:r>
            <a:r>
              <a:rPr sz="2000" spc="-11" dirty="0">
                <a:solidFill>
                  <a:srgbClr val="FF0000"/>
                </a:solidFill>
                <a:latin typeface="Trebuchet MS"/>
                <a:cs typeface="Trebuchet MS"/>
              </a:rPr>
              <a:t>HtoD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copies </a:t>
            </a:r>
            <a:r>
              <a:rPr sz="2000" spc="-58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into</a:t>
            </a:r>
            <a:r>
              <a:rPr sz="2000" spc="-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two</a:t>
            </a:r>
            <a:r>
              <a:rPr sz="2000" spc="-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separate streams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BBC65EC-EC98-43D2-BFE9-1C8167AB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22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DRIVER</a:t>
            </a:r>
            <a:r>
              <a:rPr spc="-28" dirty="0"/>
              <a:t> </a:t>
            </a:r>
            <a:r>
              <a:rPr dirty="0"/>
              <a:t>ENHANCEMENTS</a:t>
            </a:r>
          </a:p>
          <a:p>
            <a:pPr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Tesla</a:t>
            </a:r>
            <a:r>
              <a:rPr sz="2667" b="0" spc="-6" dirty="0">
                <a:solidFill>
                  <a:srgbClr val="76B800"/>
                </a:solidFill>
              </a:rPr>
              <a:t> V100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+ x86: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HPGMG-AMR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default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(no hints)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1622212" y="3127586"/>
            <a:ext cx="7305322" cy="2432050"/>
            <a:chOff x="1459991" y="2814827"/>
            <a:chExt cx="6574790" cy="2188845"/>
          </a:xfrm>
        </p:grpSpPr>
        <p:sp>
          <p:nvSpPr>
            <p:cNvPr id="4" name="object 4"/>
            <p:cNvSpPr/>
            <p:nvPr/>
          </p:nvSpPr>
          <p:spPr>
            <a:xfrm>
              <a:off x="1459991" y="4457700"/>
              <a:ext cx="696595" cy="0"/>
            </a:xfrm>
            <a:custGeom>
              <a:avLst/>
              <a:gdLst/>
              <a:ahLst/>
              <a:cxnLst/>
              <a:rect l="l" t="t" r="r" b="b"/>
              <a:pathLst>
                <a:path w="696594">
                  <a:moveTo>
                    <a:pt x="0" y="0"/>
                  </a:moveTo>
                  <a:lnTo>
                    <a:pt x="323088" y="0"/>
                  </a:lnTo>
                </a:path>
                <a:path w="696594">
                  <a:moveTo>
                    <a:pt x="617220" y="0"/>
                  </a:moveTo>
                  <a:lnTo>
                    <a:pt x="69646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783079" y="4102608"/>
              <a:ext cx="294640" cy="896619"/>
            </a:xfrm>
            <a:custGeom>
              <a:avLst/>
              <a:gdLst/>
              <a:ahLst/>
              <a:cxnLst/>
              <a:rect l="l" t="t" r="r" b="b"/>
              <a:pathLst>
                <a:path w="294639" h="896620">
                  <a:moveTo>
                    <a:pt x="294131" y="0"/>
                  </a:moveTo>
                  <a:lnTo>
                    <a:pt x="0" y="0"/>
                  </a:lnTo>
                  <a:lnTo>
                    <a:pt x="0" y="896112"/>
                  </a:lnTo>
                  <a:lnTo>
                    <a:pt x="294131" y="896112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1459991" y="3916680"/>
              <a:ext cx="2011680" cy="541020"/>
            </a:xfrm>
            <a:custGeom>
              <a:avLst/>
              <a:gdLst/>
              <a:ahLst/>
              <a:cxnLst/>
              <a:rect l="l" t="t" r="r" b="b"/>
              <a:pathLst>
                <a:path w="2011679" h="541020">
                  <a:moveTo>
                    <a:pt x="992124" y="541020"/>
                  </a:moveTo>
                  <a:lnTo>
                    <a:pt x="1638300" y="541020"/>
                  </a:lnTo>
                </a:path>
                <a:path w="2011679" h="541020">
                  <a:moveTo>
                    <a:pt x="1932432" y="541020"/>
                  </a:moveTo>
                  <a:lnTo>
                    <a:pt x="2011680" y="541020"/>
                  </a:lnTo>
                </a:path>
                <a:path w="2011679" h="541020">
                  <a:moveTo>
                    <a:pt x="0" y="0"/>
                  </a:moveTo>
                  <a:lnTo>
                    <a:pt x="1638300" y="0"/>
                  </a:lnTo>
                </a:path>
                <a:path w="2011679" h="541020">
                  <a:moveTo>
                    <a:pt x="1932432" y="0"/>
                  </a:moveTo>
                  <a:lnTo>
                    <a:pt x="201168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3098291" y="3477768"/>
              <a:ext cx="294640" cy="1521460"/>
            </a:xfrm>
            <a:custGeom>
              <a:avLst/>
              <a:gdLst/>
              <a:ahLst/>
              <a:cxnLst/>
              <a:rect l="l" t="t" r="r" b="b"/>
              <a:pathLst>
                <a:path w="294639" h="1521460">
                  <a:moveTo>
                    <a:pt x="294131" y="0"/>
                  </a:moveTo>
                  <a:lnTo>
                    <a:pt x="0" y="0"/>
                  </a:lnTo>
                  <a:lnTo>
                    <a:pt x="0" y="1520951"/>
                  </a:lnTo>
                  <a:lnTo>
                    <a:pt x="294131" y="1520951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59991" y="2833115"/>
              <a:ext cx="3327400" cy="1624965"/>
            </a:xfrm>
            <a:custGeom>
              <a:avLst/>
              <a:gdLst/>
              <a:ahLst/>
              <a:cxnLst/>
              <a:rect l="l" t="t" r="r" b="b"/>
              <a:pathLst>
                <a:path w="3327400" h="1624964">
                  <a:moveTo>
                    <a:pt x="2307336" y="1624584"/>
                  </a:moveTo>
                  <a:lnTo>
                    <a:pt x="2951988" y="1624584"/>
                  </a:lnTo>
                </a:path>
                <a:path w="3327400" h="1624964">
                  <a:moveTo>
                    <a:pt x="3247644" y="1624584"/>
                  </a:moveTo>
                  <a:lnTo>
                    <a:pt x="3326892" y="1624584"/>
                  </a:lnTo>
                </a:path>
                <a:path w="3327400" h="1624964">
                  <a:moveTo>
                    <a:pt x="2307336" y="1083564"/>
                  </a:moveTo>
                  <a:lnTo>
                    <a:pt x="2951988" y="1083564"/>
                  </a:lnTo>
                </a:path>
                <a:path w="3327400" h="1624964">
                  <a:moveTo>
                    <a:pt x="3247644" y="1083564"/>
                  </a:moveTo>
                  <a:lnTo>
                    <a:pt x="3326892" y="1083564"/>
                  </a:lnTo>
                </a:path>
                <a:path w="3327400" h="1624964">
                  <a:moveTo>
                    <a:pt x="0" y="541020"/>
                  </a:moveTo>
                  <a:lnTo>
                    <a:pt x="2951988" y="541020"/>
                  </a:lnTo>
                </a:path>
                <a:path w="3327400" h="1624964">
                  <a:moveTo>
                    <a:pt x="3247644" y="541020"/>
                  </a:moveTo>
                  <a:lnTo>
                    <a:pt x="3326892" y="541020"/>
                  </a:lnTo>
                </a:path>
                <a:path w="3327400" h="1624964">
                  <a:moveTo>
                    <a:pt x="0" y="0"/>
                  </a:moveTo>
                  <a:lnTo>
                    <a:pt x="332689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4411980" y="2840735"/>
              <a:ext cx="295910" cy="2158365"/>
            </a:xfrm>
            <a:custGeom>
              <a:avLst/>
              <a:gdLst/>
              <a:ahLst/>
              <a:cxnLst/>
              <a:rect l="l" t="t" r="r" b="b"/>
              <a:pathLst>
                <a:path w="295910" h="2158365">
                  <a:moveTo>
                    <a:pt x="295656" y="0"/>
                  </a:moveTo>
                  <a:lnTo>
                    <a:pt x="0" y="0"/>
                  </a:lnTo>
                  <a:lnTo>
                    <a:pt x="0" y="2157984"/>
                  </a:lnTo>
                  <a:lnTo>
                    <a:pt x="295656" y="2157984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156460" y="3416807"/>
              <a:ext cx="1610995" cy="1582420"/>
            </a:xfrm>
            <a:custGeom>
              <a:avLst/>
              <a:gdLst/>
              <a:ahLst/>
              <a:cxnLst/>
              <a:rect l="l" t="t" r="r" b="b"/>
              <a:pathLst>
                <a:path w="1610995" h="1582420">
                  <a:moveTo>
                    <a:pt x="295656" y="553212"/>
                  </a:moveTo>
                  <a:lnTo>
                    <a:pt x="0" y="553212"/>
                  </a:lnTo>
                  <a:lnTo>
                    <a:pt x="0" y="1581912"/>
                  </a:lnTo>
                  <a:lnTo>
                    <a:pt x="295656" y="1581912"/>
                  </a:lnTo>
                  <a:lnTo>
                    <a:pt x="295656" y="553212"/>
                  </a:lnTo>
                  <a:close/>
                </a:path>
                <a:path w="1610995" h="1582420">
                  <a:moveTo>
                    <a:pt x="1610868" y="0"/>
                  </a:moveTo>
                  <a:lnTo>
                    <a:pt x="1315212" y="0"/>
                  </a:lnTo>
                  <a:lnTo>
                    <a:pt x="1315212" y="1581912"/>
                  </a:lnTo>
                  <a:lnTo>
                    <a:pt x="1610868" y="1581912"/>
                  </a:lnTo>
                  <a:lnTo>
                    <a:pt x="161086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82539" y="2833115"/>
              <a:ext cx="2952115" cy="1624965"/>
            </a:xfrm>
            <a:custGeom>
              <a:avLst/>
              <a:gdLst/>
              <a:ahLst/>
              <a:cxnLst/>
              <a:rect l="l" t="t" r="r" b="b"/>
              <a:pathLst>
                <a:path w="2952115" h="1624964">
                  <a:moveTo>
                    <a:pt x="0" y="1624584"/>
                  </a:moveTo>
                  <a:lnTo>
                    <a:pt x="1019556" y="1624584"/>
                  </a:lnTo>
                </a:path>
                <a:path w="2952115" h="1624964">
                  <a:moveTo>
                    <a:pt x="0" y="1083564"/>
                  </a:moveTo>
                  <a:lnTo>
                    <a:pt x="2951988" y="1083564"/>
                  </a:lnTo>
                </a:path>
                <a:path w="2952115" h="1624964">
                  <a:moveTo>
                    <a:pt x="0" y="541020"/>
                  </a:moveTo>
                  <a:lnTo>
                    <a:pt x="2951988" y="541020"/>
                  </a:lnTo>
                </a:path>
                <a:path w="2952115" h="1624964">
                  <a:moveTo>
                    <a:pt x="0" y="0"/>
                  </a:moveTo>
                  <a:lnTo>
                    <a:pt x="295198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786883" y="2814827"/>
              <a:ext cx="295910" cy="2184400"/>
            </a:xfrm>
            <a:custGeom>
              <a:avLst/>
              <a:gdLst/>
              <a:ahLst/>
              <a:cxnLst/>
              <a:rect l="l" t="t" r="r" b="b"/>
              <a:pathLst>
                <a:path w="295910" h="2184400">
                  <a:moveTo>
                    <a:pt x="295655" y="0"/>
                  </a:moveTo>
                  <a:lnTo>
                    <a:pt x="0" y="0"/>
                  </a:lnTo>
                  <a:lnTo>
                    <a:pt x="0" y="2183892"/>
                  </a:lnTo>
                  <a:lnTo>
                    <a:pt x="295655" y="2183892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6227" y="4457700"/>
              <a:ext cx="1021080" cy="0"/>
            </a:xfrm>
            <a:custGeom>
              <a:avLst/>
              <a:gdLst/>
              <a:ahLst/>
              <a:cxnLst/>
              <a:rect l="l" t="t" r="r" b="b"/>
              <a:pathLst>
                <a:path w="1021079">
                  <a:moveTo>
                    <a:pt x="0" y="0"/>
                  </a:moveTo>
                  <a:lnTo>
                    <a:pt x="1021079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102095" y="4165091"/>
              <a:ext cx="294640" cy="833755"/>
            </a:xfrm>
            <a:custGeom>
              <a:avLst/>
              <a:gdLst/>
              <a:ahLst/>
              <a:cxnLst/>
              <a:rect l="l" t="t" r="r" b="b"/>
              <a:pathLst>
                <a:path w="294639" h="833754">
                  <a:moveTo>
                    <a:pt x="294131" y="0"/>
                  </a:moveTo>
                  <a:lnTo>
                    <a:pt x="0" y="0"/>
                  </a:lnTo>
                  <a:lnTo>
                    <a:pt x="0" y="833627"/>
                  </a:lnTo>
                  <a:lnTo>
                    <a:pt x="294131" y="833627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711439" y="4457700"/>
              <a:ext cx="323215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417307" y="4395216"/>
              <a:ext cx="294640" cy="603885"/>
            </a:xfrm>
            <a:custGeom>
              <a:avLst/>
              <a:gdLst/>
              <a:ahLst/>
              <a:cxnLst/>
              <a:rect l="l" t="t" r="r" b="b"/>
              <a:pathLst>
                <a:path w="294640" h="603885">
                  <a:moveTo>
                    <a:pt x="294132" y="0"/>
                  </a:moveTo>
                  <a:lnTo>
                    <a:pt x="0" y="0"/>
                  </a:lnTo>
                  <a:lnTo>
                    <a:pt x="0" y="603503"/>
                  </a:lnTo>
                  <a:lnTo>
                    <a:pt x="294132" y="603503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7192" y="4608575"/>
              <a:ext cx="1610995" cy="390525"/>
            </a:xfrm>
            <a:custGeom>
              <a:avLst/>
              <a:gdLst/>
              <a:ahLst/>
              <a:cxnLst/>
              <a:rect l="l" t="t" r="r" b="b"/>
              <a:pathLst>
                <a:path w="1610995" h="390525">
                  <a:moveTo>
                    <a:pt x="295656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295656" y="390144"/>
                  </a:lnTo>
                  <a:lnTo>
                    <a:pt x="295656" y="0"/>
                  </a:lnTo>
                  <a:close/>
                </a:path>
                <a:path w="1610995" h="390525">
                  <a:moveTo>
                    <a:pt x="1610868" y="112776"/>
                  </a:moveTo>
                  <a:lnTo>
                    <a:pt x="1315212" y="112776"/>
                  </a:lnTo>
                  <a:lnTo>
                    <a:pt x="1315212" y="390144"/>
                  </a:lnTo>
                  <a:lnTo>
                    <a:pt x="1610868" y="390144"/>
                  </a:lnTo>
                  <a:lnTo>
                    <a:pt x="1610868" y="11277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9991" y="4998720"/>
              <a:ext cx="6574790" cy="0"/>
            </a:xfrm>
            <a:custGeom>
              <a:avLst/>
              <a:gdLst/>
              <a:ahLst/>
              <a:cxnLst/>
              <a:rect l="l" t="t" r="r" b="b"/>
              <a:pathLst>
                <a:path w="6574790">
                  <a:moveTo>
                    <a:pt x="0" y="0"/>
                  </a:moveTo>
                  <a:lnTo>
                    <a:pt x="6574535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814440" y="4119372"/>
              <a:ext cx="220979" cy="434975"/>
            </a:xfrm>
            <a:custGeom>
              <a:avLst/>
              <a:gdLst/>
              <a:ahLst/>
              <a:cxnLst/>
              <a:rect l="l" t="t" r="r" b="b"/>
              <a:pathLst>
                <a:path w="220979" h="434975">
                  <a:moveTo>
                    <a:pt x="181153" y="65340"/>
                  </a:moveTo>
                  <a:lnTo>
                    <a:pt x="0" y="428878"/>
                  </a:lnTo>
                  <a:lnTo>
                    <a:pt x="11430" y="434466"/>
                  </a:lnTo>
                  <a:lnTo>
                    <a:pt x="192586" y="71046"/>
                  </a:lnTo>
                  <a:lnTo>
                    <a:pt x="181153" y="65340"/>
                  </a:lnTo>
                  <a:close/>
                </a:path>
                <a:path w="220979" h="434975">
                  <a:moveTo>
                    <a:pt x="220933" y="53975"/>
                  </a:moveTo>
                  <a:lnTo>
                    <a:pt x="186817" y="53975"/>
                  </a:lnTo>
                  <a:lnTo>
                    <a:pt x="198247" y="59689"/>
                  </a:lnTo>
                  <a:lnTo>
                    <a:pt x="192586" y="71046"/>
                  </a:lnTo>
                  <a:lnTo>
                    <a:pt x="220980" y="85216"/>
                  </a:lnTo>
                  <a:lnTo>
                    <a:pt x="220933" y="53975"/>
                  </a:lnTo>
                  <a:close/>
                </a:path>
                <a:path w="220979" h="434975">
                  <a:moveTo>
                    <a:pt x="186817" y="53975"/>
                  </a:moveTo>
                  <a:lnTo>
                    <a:pt x="181153" y="65340"/>
                  </a:lnTo>
                  <a:lnTo>
                    <a:pt x="192586" y="71046"/>
                  </a:lnTo>
                  <a:lnTo>
                    <a:pt x="198247" y="59689"/>
                  </a:lnTo>
                  <a:lnTo>
                    <a:pt x="186817" y="53975"/>
                  </a:lnTo>
                  <a:close/>
                </a:path>
                <a:path w="220979" h="434975">
                  <a:moveTo>
                    <a:pt x="220853" y="0"/>
                  </a:moveTo>
                  <a:lnTo>
                    <a:pt x="152781" y="51180"/>
                  </a:lnTo>
                  <a:lnTo>
                    <a:pt x="181153" y="65340"/>
                  </a:lnTo>
                  <a:lnTo>
                    <a:pt x="186817" y="53975"/>
                  </a:lnTo>
                  <a:lnTo>
                    <a:pt x="220933" y="53975"/>
                  </a:lnTo>
                  <a:lnTo>
                    <a:pt x="220853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0" name="object 20"/>
          <p:cNvSpPr/>
          <p:nvPr/>
        </p:nvSpPr>
        <p:spPr>
          <a:xfrm>
            <a:off x="1622212" y="2545080"/>
            <a:ext cx="7305322" cy="0"/>
          </a:xfrm>
          <a:custGeom>
            <a:avLst/>
            <a:gdLst/>
            <a:ahLst/>
            <a:cxnLst/>
            <a:rect l="l" t="t" r="r" b="b"/>
            <a:pathLst>
              <a:path w="6574790">
                <a:moveTo>
                  <a:pt x="0" y="0"/>
                </a:moveTo>
                <a:lnTo>
                  <a:pt x="6574535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1" name="object 21"/>
          <p:cNvSpPr txBox="1"/>
          <p:nvPr/>
        </p:nvSpPr>
        <p:spPr>
          <a:xfrm>
            <a:off x="1169867" y="4779715"/>
            <a:ext cx="258939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5398" y="4177877"/>
            <a:ext cx="371122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5398" y="3575754"/>
            <a:ext cx="371122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55398" y="2371796"/>
            <a:ext cx="371122" cy="885571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  <a:p>
            <a:pPr>
              <a:spcBef>
                <a:spcPts val="28"/>
              </a:spcBef>
            </a:pPr>
            <a:endParaRPr sz="2111">
              <a:latin typeface="Calibri"/>
              <a:cs typeface="Calibri"/>
            </a:endParaRPr>
          </a:p>
          <a:p>
            <a:pPr marL="14111"/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3533" y="3664528"/>
            <a:ext cx="233334" cy="77540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MD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778" spc="-56" dirty="0">
                <a:solidFill>
                  <a:srgbClr val="585858"/>
                </a:solidFill>
                <a:latin typeface="Calibri"/>
                <a:cs typeface="Calibri"/>
              </a:rPr>
              <a:t>F</a:t>
            </a:r>
            <a:r>
              <a:rPr sz="1778" spc="-50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176173" y="4162212"/>
            <a:ext cx="124178" cy="124178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7" name="object 27"/>
          <p:cNvSpPr txBox="1"/>
          <p:nvPr/>
        </p:nvSpPr>
        <p:spPr>
          <a:xfrm>
            <a:off x="9344659" y="3963275"/>
            <a:ext cx="2153356" cy="738849"/>
          </a:xfrm>
          <a:prstGeom prst="rect">
            <a:avLst/>
          </a:prstGeom>
        </p:spPr>
        <p:txBody>
          <a:bodyPr vert="horz" wrap="square" lIns="0" tIns="100894" rIns="0" bIns="0" rtlCol="0">
            <a:spAutoFit/>
          </a:bodyPr>
          <a:lstStyle/>
          <a:p>
            <a:pPr marL="14111">
              <a:spcBef>
                <a:spcPts val="794"/>
              </a:spcBef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384.81</a:t>
            </a:r>
            <a:r>
              <a:rPr sz="1778" spc="-1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(CUDA 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8.0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GA2)</a:t>
            </a:r>
            <a:endParaRPr sz="1778">
              <a:latin typeface="Calibri"/>
              <a:cs typeface="Calibri"/>
            </a:endParaRPr>
          </a:p>
          <a:p>
            <a:pPr marL="14111">
              <a:spcBef>
                <a:spcPts val="678"/>
              </a:spcBef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387.34</a:t>
            </a:r>
            <a:r>
              <a:rPr sz="1778" spc="-1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(CUDA 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9.0)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176173" y="4519505"/>
            <a:ext cx="124178" cy="124178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2"/>
                </a:lnTo>
                <a:lnTo>
                  <a:pt x="111251" y="111252"/>
                </a:lnTo>
                <a:lnTo>
                  <a:pt x="1112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9" name="object 29"/>
          <p:cNvSpPr txBox="1"/>
          <p:nvPr/>
        </p:nvSpPr>
        <p:spPr>
          <a:xfrm>
            <a:off x="6085558" y="3703828"/>
            <a:ext cx="2046111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Improvements</a:t>
            </a:r>
            <a:r>
              <a:rPr sz="2000" spc="-6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76B800"/>
                </a:solidFill>
                <a:latin typeface="Trebuchet MS"/>
                <a:cs typeface="Trebuchet MS"/>
              </a:rPr>
              <a:t>for</a:t>
            </a:r>
            <a:endParaRPr sz="2000">
              <a:latin typeface="Trebuchet MS"/>
              <a:cs typeface="Trebuchet MS"/>
            </a:endParaRPr>
          </a:p>
          <a:p>
            <a:pPr marL="328786">
              <a:lnSpc>
                <a:spcPts val="2283"/>
              </a:lnSpc>
            </a:pP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the</a:t>
            </a:r>
            <a:r>
              <a:rPr sz="2000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76B800"/>
                </a:solidFill>
                <a:latin typeface="Trebuchet MS"/>
                <a:cs typeface="Trebuchet MS"/>
              </a:rPr>
              <a:t>allocator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84337" y="5438168"/>
            <a:ext cx="142522" cy="233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95970" y="5731792"/>
            <a:ext cx="313267" cy="233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7" dirty="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57317" y="5731792"/>
            <a:ext cx="313267" cy="233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r>
              <a:rPr sz="1778" spc="-17" dirty="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7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87756" y="5731792"/>
            <a:ext cx="1573389" cy="55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6" algn="ctr">
              <a:lnSpc>
                <a:spcPts val="1793"/>
              </a:lnSpc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8.6</a:t>
            </a:r>
            <a:endParaRPr sz="1778">
              <a:latin typeface="Calibri"/>
              <a:cs typeface="Calibri"/>
            </a:endParaRPr>
          </a:p>
          <a:p>
            <a:pPr algn="ctr">
              <a:spcBef>
                <a:spcPts val="367"/>
              </a:spcBef>
            </a:pPr>
            <a:r>
              <a:rPr sz="1778" spc="-22" dirty="0">
                <a:solidFill>
                  <a:srgbClr val="585858"/>
                </a:solidFill>
                <a:latin typeface="Calibri"/>
                <a:cs typeface="Calibri"/>
              </a:rPr>
              <a:t>Working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set (GB)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22438" y="5731792"/>
            <a:ext cx="428272" cy="233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.9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83785" y="5731792"/>
            <a:ext cx="428272" cy="233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.6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150</a:t>
            </a:fld>
            <a:endParaRPr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DRIVER</a:t>
            </a:r>
            <a:r>
              <a:rPr spc="-28" dirty="0"/>
              <a:t> </a:t>
            </a:r>
            <a:r>
              <a:rPr dirty="0"/>
              <a:t>ENHANCEMENTS</a:t>
            </a:r>
          </a:p>
          <a:p>
            <a:pPr marL="1411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Tesla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V100</a:t>
            </a:r>
            <a:r>
              <a:rPr sz="2667" b="0" spc="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+ x86: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HPGMG-AMR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optimized</a:t>
            </a:r>
            <a:r>
              <a:rPr sz="2667" b="0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(prefetches)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1622212" y="2540000"/>
            <a:ext cx="7305322" cy="3019778"/>
            <a:chOff x="1459991" y="2286000"/>
            <a:chExt cx="6574790" cy="2717800"/>
          </a:xfrm>
        </p:grpSpPr>
        <p:sp>
          <p:nvSpPr>
            <p:cNvPr id="4" name="object 4"/>
            <p:cNvSpPr/>
            <p:nvPr/>
          </p:nvSpPr>
          <p:spPr>
            <a:xfrm>
              <a:off x="1459991" y="4457700"/>
              <a:ext cx="542925" cy="0"/>
            </a:xfrm>
            <a:custGeom>
              <a:avLst/>
              <a:gdLst/>
              <a:ahLst/>
              <a:cxnLst/>
              <a:rect l="l" t="t" r="r" b="b"/>
              <a:pathLst>
                <a:path w="542925">
                  <a:moveTo>
                    <a:pt x="0" y="0"/>
                  </a:moveTo>
                  <a:lnTo>
                    <a:pt x="251459" y="0"/>
                  </a:lnTo>
                </a:path>
                <a:path w="542925">
                  <a:moveTo>
                    <a:pt x="480059" y="0"/>
                  </a:moveTo>
                  <a:lnTo>
                    <a:pt x="54254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711451" y="3997451"/>
              <a:ext cx="228600" cy="1001394"/>
            </a:xfrm>
            <a:custGeom>
              <a:avLst/>
              <a:gdLst/>
              <a:ahLst/>
              <a:cxnLst/>
              <a:rect l="l" t="t" r="r" b="b"/>
              <a:pathLst>
                <a:path w="228600" h="1001395">
                  <a:moveTo>
                    <a:pt x="228600" y="0"/>
                  </a:moveTo>
                  <a:lnTo>
                    <a:pt x="0" y="0"/>
                  </a:lnTo>
                  <a:lnTo>
                    <a:pt x="0" y="1001268"/>
                  </a:lnTo>
                  <a:lnTo>
                    <a:pt x="228600" y="1001268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1459991" y="3374136"/>
              <a:ext cx="1858010" cy="1083945"/>
            </a:xfrm>
            <a:custGeom>
              <a:avLst/>
              <a:gdLst/>
              <a:ahLst/>
              <a:cxnLst/>
              <a:rect l="l" t="t" r="r" b="b"/>
              <a:pathLst>
                <a:path w="1858010" h="1083945">
                  <a:moveTo>
                    <a:pt x="772668" y="1083564"/>
                  </a:moveTo>
                  <a:lnTo>
                    <a:pt x="833628" y="1083564"/>
                  </a:lnTo>
                </a:path>
                <a:path w="1858010" h="1083945">
                  <a:moveTo>
                    <a:pt x="1063752" y="1083564"/>
                  </a:moveTo>
                  <a:lnTo>
                    <a:pt x="1566672" y="1083564"/>
                  </a:lnTo>
                </a:path>
                <a:path w="1858010" h="1083945">
                  <a:moveTo>
                    <a:pt x="1795272" y="1083564"/>
                  </a:moveTo>
                  <a:lnTo>
                    <a:pt x="1857756" y="1083564"/>
                  </a:lnTo>
                </a:path>
                <a:path w="1858010" h="1083945">
                  <a:moveTo>
                    <a:pt x="772668" y="542544"/>
                  </a:moveTo>
                  <a:lnTo>
                    <a:pt x="1566672" y="542544"/>
                  </a:lnTo>
                </a:path>
                <a:path w="1858010" h="1083945">
                  <a:moveTo>
                    <a:pt x="1795272" y="542544"/>
                  </a:moveTo>
                  <a:lnTo>
                    <a:pt x="1857756" y="542544"/>
                  </a:lnTo>
                </a:path>
                <a:path w="1858010" h="1083945">
                  <a:moveTo>
                    <a:pt x="0" y="0"/>
                  </a:moveTo>
                  <a:lnTo>
                    <a:pt x="1566672" y="0"/>
                  </a:lnTo>
                </a:path>
                <a:path w="1858010" h="1083945">
                  <a:moveTo>
                    <a:pt x="1795272" y="0"/>
                  </a:moveTo>
                  <a:lnTo>
                    <a:pt x="185775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3026663" y="3084576"/>
              <a:ext cx="228600" cy="1914525"/>
            </a:xfrm>
            <a:custGeom>
              <a:avLst/>
              <a:gdLst/>
              <a:ahLst/>
              <a:cxnLst/>
              <a:rect l="l" t="t" r="r" b="b"/>
              <a:pathLst>
                <a:path w="228600" h="1914525">
                  <a:moveTo>
                    <a:pt x="228600" y="0"/>
                  </a:moveTo>
                  <a:lnTo>
                    <a:pt x="0" y="0"/>
                  </a:lnTo>
                  <a:lnTo>
                    <a:pt x="0" y="1914144"/>
                  </a:lnTo>
                  <a:lnTo>
                    <a:pt x="228600" y="19141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59991" y="2833116"/>
              <a:ext cx="3173095" cy="1624965"/>
            </a:xfrm>
            <a:custGeom>
              <a:avLst/>
              <a:gdLst/>
              <a:ahLst/>
              <a:cxnLst/>
              <a:rect l="l" t="t" r="r" b="b"/>
              <a:pathLst>
                <a:path w="3173095" h="1624964">
                  <a:moveTo>
                    <a:pt x="2378964" y="1624584"/>
                  </a:moveTo>
                  <a:lnTo>
                    <a:pt x="2881884" y="1624584"/>
                  </a:lnTo>
                </a:path>
                <a:path w="3173095" h="1624964">
                  <a:moveTo>
                    <a:pt x="3110484" y="1624584"/>
                  </a:moveTo>
                  <a:lnTo>
                    <a:pt x="3172968" y="1624584"/>
                  </a:lnTo>
                </a:path>
                <a:path w="3173095" h="1624964">
                  <a:moveTo>
                    <a:pt x="2378964" y="1083564"/>
                  </a:moveTo>
                  <a:lnTo>
                    <a:pt x="2881884" y="1083564"/>
                  </a:lnTo>
                </a:path>
                <a:path w="3173095" h="1624964">
                  <a:moveTo>
                    <a:pt x="3110484" y="1083564"/>
                  </a:moveTo>
                  <a:lnTo>
                    <a:pt x="3172968" y="1083564"/>
                  </a:lnTo>
                </a:path>
                <a:path w="3173095" h="1624964">
                  <a:moveTo>
                    <a:pt x="2378964" y="541020"/>
                  </a:moveTo>
                  <a:lnTo>
                    <a:pt x="2881884" y="541020"/>
                  </a:lnTo>
                </a:path>
                <a:path w="3173095" h="1624964">
                  <a:moveTo>
                    <a:pt x="3110484" y="541020"/>
                  </a:moveTo>
                  <a:lnTo>
                    <a:pt x="3172968" y="541020"/>
                  </a:lnTo>
                </a:path>
                <a:path w="3173095" h="1624964">
                  <a:moveTo>
                    <a:pt x="0" y="0"/>
                  </a:moveTo>
                  <a:lnTo>
                    <a:pt x="2881884" y="0"/>
                  </a:lnTo>
                </a:path>
                <a:path w="3173095" h="1624964">
                  <a:moveTo>
                    <a:pt x="3110484" y="0"/>
                  </a:moveTo>
                  <a:lnTo>
                    <a:pt x="317296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1459991" y="2288286"/>
              <a:ext cx="6574790" cy="5080"/>
            </a:xfrm>
            <a:custGeom>
              <a:avLst/>
              <a:gdLst/>
              <a:ahLst/>
              <a:cxnLst/>
              <a:rect l="l" t="t" r="r" b="b"/>
              <a:pathLst>
                <a:path w="6574790" h="5080">
                  <a:moveTo>
                    <a:pt x="0" y="4572"/>
                  </a:moveTo>
                  <a:lnTo>
                    <a:pt x="6574535" y="4572"/>
                  </a:lnTo>
                </a:path>
                <a:path w="6574790" h="5080">
                  <a:moveTo>
                    <a:pt x="0" y="0"/>
                  </a:moveTo>
                  <a:lnTo>
                    <a:pt x="6574535" y="0"/>
                  </a:lnTo>
                </a:path>
              </a:pathLst>
            </a:custGeom>
            <a:ln w="457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41875" y="2290572"/>
              <a:ext cx="228600" cy="2708275"/>
            </a:xfrm>
            <a:custGeom>
              <a:avLst/>
              <a:gdLst/>
              <a:ahLst/>
              <a:cxnLst/>
              <a:rect l="l" t="t" r="r" b="b"/>
              <a:pathLst>
                <a:path w="228600" h="2708275">
                  <a:moveTo>
                    <a:pt x="228600" y="0"/>
                  </a:moveTo>
                  <a:lnTo>
                    <a:pt x="0" y="0"/>
                  </a:lnTo>
                  <a:lnTo>
                    <a:pt x="0" y="2708147"/>
                  </a:lnTo>
                  <a:lnTo>
                    <a:pt x="228600" y="270814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54168" y="4457700"/>
              <a:ext cx="794385" cy="0"/>
            </a:xfrm>
            <a:custGeom>
              <a:avLst/>
              <a:gdLst/>
              <a:ahLst/>
              <a:cxnLst/>
              <a:rect l="l" t="t" r="r" b="b"/>
              <a:pathLst>
                <a:path w="794385">
                  <a:moveTo>
                    <a:pt x="0" y="0"/>
                  </a:moveTo>
                  <a:lnTo>
                    <a:pt x="79400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655564" y="4483607"/>
              <a:ext cx="1545590" cy="515620"/>
            </a:xfrm>
            <a:custGeom>
              <a:avLst/>
              <a:gdLst/>
              <a:ahLst/>
              <a:cxnLst/>
              <a:rect l="l" t="t" r="r" b="b"/>
              <a:pathLst>
                <a:path w="1545590" h="515620">
                  <a:moveTo>
                    <a:pt x="230124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230124" y="515112"/>
                  </a:lnTo>
                  <a:lnTo>
                    <a:pt x="230124" y="0"/>
                  </a:lnTo>
                  <a:close/>
                </a:path>
                <a:path w="1545590" h="515620">
                  <a:moveTo>
                    <a:pt x="1545336" y="126492"/>
                  </a:moveTo>
                  <a:lnTo>
                    <a:pt x="1315212" y="126492"/>
                  </a:lnTo>
                  <a:lnTo>
                    <a:pt x="1315212" y="515112"/>
                  </a:lnTo>
                  <a:lnTo>
                    <a:pt x="1545336" y="515112"/>
                  </a:lnTo>
                  <a:lnTo>
                    <a:pt x="1545336" y="12649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59991" y="3916679"/>
              <a:ext cx="542925" cy="0"/>
            </a:xfrm>
            <a:custGeom>
              <a:avLst/>
              <a:gdLst/>
              <a:ahLst/>
              <a:cxnLst/>
              <a:rect l="l" t="t" r="r" b="b"/>
              <a:pathLst>
                <a:path w="542925">
                  <a:moveTo>
                    <a:pt x="0" y="0"/>
                  </a:moveTo>
                  <a:lnTo>
                    <a:pt x="54254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002536" y="3904488"/>
              <a:ext cx="230504" cy="1094740"/>
            </a:xfrm>
            <a:custGeom>
              <a:avLst/>
              <a:gdLst/>
              <a:ahLst/>
              <a:cxnLst/>
              <a:rect l="l" t="t" r="r" b="b"/>
              <a:pathLst>
                <a:path w="230505" h="1094739">
                  <a:moveTo>
                    <a:pt x="230124" y="0"/>
                  </a:moveTo>
                  <a:lnTo>
                    <a:pt x="0" y="0"/>
                  </a:lnTo>
                  <a:lnTo>
                    <a:pt x="0" y="1094232"/>
                  </a:lnTo>
                  <a:lnTo>
                    <a:pt x="230124" y="1094232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47871" y="3374136"/>
              <a:ext cx="60960" cy="1083945"/>
            </a:xfrm>
            <a:custGeom>
              <a:avLst/>
              <a:gdLst/>
              <a:ahLst/>
              <a:cxnLst/>
              <a:rect l="l" t="t" r="r" b="b"/>
              <a:pathLst>
                <a:path w="60960" h="1083945">
                  <a:moveTo>
                    <a:pt x="0" y="1083564"/>
                  </a:moveTo>
                  <a:lnTo>
                    <a:pt x="60960" y="1083564"/>
                  </a:lnTo>
                </a:path>
                <a:path w="60960" h="1083945">
                  <a:moveTo>
                    <a:pt x="0" y="542544"/>
                  </a:moveTo>
                  <a:lnTo>
                    <a:pt x="60960" y="542544"/>
                  </a:lnTo>
                </a:path>
                <a:path w="60960" h="1083945">
                  <a:moveTo>
                    <a:pt x="0" y="0"/>
                  </a:moveTo>
                  <a:lnTo>
                    <a:pt x="6096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17747" y="3124200"/>
              <a:ext cx="230504" cy="1874520"/>
            </a:xfrm>
            <a:custGeom>
              <a:avLst/>
              <a:gdLst/>
              <a:ahLst/>
              <a:cxnLst/>
              <a:rect l="l" t="t" r="r" b="b"/>
              <a:pathLst>
                <a:path w="230504" h="1874520">
                  <a:moveTo>
                    <a:pt x="230124" y="0"/>
                  </a:moveTo>
                  <a:lnTo>
                    <a:pt x="0" y="0"/>
                  </a:lnTo>
                  <a:lnTo>
                    <a:pt x="0" y="1874520"/>
                  </a:lnTo>
                  <a:lnTo>
                    <a:pt x="230124" y="1874520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861559" y="2833116"/>
              <a:ext cx="62865" cy="1624965"/>
            </a:xfrm>
            <a:custGeom>
              <a:avLst/>
              <a:gdLst/>
              <a:ahLst/>
              <a:cxnLst/>
              <a:rect l="l" t="t" r="r" b="b"/>
              <a:pathLst>
                <a:path w="62864" h="1624964">
                  <a:moveTo>
                    <a:pt x="0" y="1624584"/>
                  </a:moveTo>
                  <a:lnTo>
                    <a:pt x="62484" y="1624584"/>
                  </a:lnTo>
                </a:path>
                <a:path w="62864" h="1624964">
                  <a:moveTo>
                    <a:pt x="0" y="1083564"/>
                  </a:moveTo>
                  <a:lnTo>
                    <a:pt x="62484" y="1083564"/>
                  </a:lnTo>
                </a:path>
                <a:path w="62864" h="1624964">
                  <a:moveTo>
                    <a:pt x="0" y="541020"/>
                  </a:moveTo>
                  <a:lnTo>
                    <a:pt x="62484" y="541020"/>
                  </a:lnTo>
                </a:path>
                <a:path w="62864" h="1624964">
                  <a:moveTo>
                    <a:pt x="0" y="0"/>
                  </a:moveTo>
                  <a:lnTo>
                    <a:pt x="6248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632959" y="2325623"/>
              <a:ext cx="228600" cy="2673350"/>
            </a:xfrm>
            <a:custGeom>
              <a:avLst/>
              <a:gdLst/>
              <a:ahLst/>
              <a:cxnLst/>
              <a:rect l="l" t="t" r="r" b="b"/>
              <a:pathLst>
                <a:path w="228600" h="2673350">
                  <a:moveTo>
                    <a:pt x="228600" y="0"/>
                  </a:moveTo>
                  <a:lnTo>
                    <a:pt x="0" y="0"/>
                  </a:lnTo>
                  <a:lnTo>
                    <a:pt x="0" y="2673096"/>
                  </a:lnTo>
                  <a:lnTo>
                    <a:pt x="228600" y="2673096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54168" y="3916679"/>
              <a:ext cx="1085215" cy="541020"/>
            </a:xfrm>
            <a:custGeom>
              <a:avLst/>
              <a:gdLst/>
              <a:ahLst/>
              <a:cxnLst/>
              <a:rect l="l" t="t" r="r" b="b"/>
              <a:pathLst>
                <a:path w="1085214" h="541020">
                  <a:moveTo>
                    <a:pt x="1022604" y="541020"/>
                  </a:moveTo>
                  <a:lnTo>
                    <a:pt x="1085088" y="541020"/>
                  </a:lnTo>
                </a:path>
                <a:path w="1085214" h="541020">
                  <a:moveTo>
                    <a:pt x="0" y="0"/>
                  </a:moveTo>
                  <a:lnTo>
                    <a:pt x="794004" y="0"/>
                  </a:lnTo>
                </a:path>
                <a:path w="1085214" h="541020">
                  <a:moveTo>
                    <a:pt x="1022604" y="0"/>
                  </a:moveTo>
                  <a:lnTo>
                    <a:pt x="108508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948171" y="3662172"/>
              <a:ext cx="228600" cy="1336675"/>
            </a:xfrm>
            <a:custGeom>
              <a:avLst/>
              <a:gdLst/>
              <a:ahLst/>
              <a:cxnLst/>
              <a:rect l="l" t="t" r="r" b="b"/>
              <a:pathLst>
                <a:path w="228600" h="1336675">
                  <a:moveTo>
                    <a:pt x="228600" y="0"/>
                  </a:moveTo>
                  <a:lnTo>
                    <a:pt x="0" y="0"/>
                  </a:lnTo>
                  <a:lnTo>
                    <a:pt x="0" y="1336547"/>
                  </a:lnTo>
                  <a:lnTo>
                    <a:pt x="228600" y="133654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467856" y="4457700"/>
              <a:ext cx="1087120" cy="0"/>
            </a:xfrm>
            <a:custGeom>
              <a:avLst/>
              <a:gdLst/>
              <a:ahLst/>
              <a:cxnLst/>
              <a:rect l="l" t="t" r="r" b="b"/>
              <a:pathLst>
                <a:path w="1087120">
                  <a:moveTo>
                    <a:pt x="0" y="0"/>
                  </a:moveTo>
                  <a:lnTo>
                    <a:pt x="794003" y="0"/>
                  </a:lnTo>
                </a:path>
                <a:path w="1087120">
                  <a:moveTo>
                    <a:pt x="1024127" y="0"/>
                  </a:moveTo>
                  <a:lnTo>
                    <a:pt x="108661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261859" y="4035551"/>
              <a:ext cx="230504" cy="963294"/>
            </a:xfrm>
            <a:custGeom>
              <a:avLst/>
              <a:gdLst/>
              <a:ahLst/>
              <a:cxnLst/>
              <a:rect l="l" t="t" r="r" b="b"/>
              <a:pathLst>
                <a:path w="230504" h="963295">
                  <a:moveTo>
                    <a:pt x="230124" y="0"/>
                  </a:moveTo>
                  <a:lnTo>
                    <a:pt x="0" y="0"/>
                  </a:lnTo>
                  <a:lnTo>
                    <a:pt x="0" y="963168"/>
                  </a:lnTo>
                  <a:lnTo>
                    <a:pt x="230124" y="963168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620" y="3282695"/>
              <a:ext cx="1545590" cy="1716405"/>
            </a:xfrm>
            <a:custGeom>
              <a:avLst/>
              <a:gdLst/>
              <a:ahLst/>
              <a:cxnLst/>
              <a:rect l="l" t="t" r="r" b="b"/>
              <a:pathLst>
                <a:path w="1545589" h="1716404">
                  <a:moveTo>
                    <a:pt x="230124" y="650748"/>
                  </a:moveTo>
                  <a:lnTo>
                    <a:pt x="0" y="650748"/>
                  </a:lnTo>
                  <a:lnTo>
                    <a:pt x="0" y="1716024"/>
                  </a:lnTo>
                  <a:lnTo>
                    <a:pt x="230124" y="1716024"/>
                  </a:lnTo>
                  <a:lnTo>
                    <a:pt x="230124" y="650748"/>
                  </a:lnTo>
                  <a:close/>
                </a:path>
                <a:path w="1545589" h="1716404">
                  <a:moveTo>
                    <a:pt x="1545336" y="0"/>
                  </a:moveTo>
                  <a:lnTo>
                    <a:pt x="1315212" y="0"/>
                  </a:lnTo>
                  <a:lnTo>
                    <a:pt x="1315212" y="1716024"/>
                  </a:lnTo>
                  <a:lnTo>
                    <a:pt x="1545336" y="1716024"/>
                  </a:lnTo>
                  <a:lnTo>
                    <a:pt x="154533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154168" y="2833116"/>
              <a:ext cx="2880360" cy="541020"/>
            </a:xfrm>
            <a:custGeom>
              <a:avLst/>
              <a:gdLst/>
              <a:ahLst/>
              <a:cxnLst/>
              <a:rect l="l" t="t" r="r" b="b"/>
              <a:pathLst>
                <a:path w="2880359" h="541020">
                  <a:moveTo>
                    <a:pt x="0" y="541020"/>
                  </a:moveTo>
                  <a:lnTo>
                    <a:pt x="1085088" y="541020"/>
                  </a:lnTo>
                </a:path>
                <a:path w="2880359" h="541020">
                  <a:moveTo>
                    <a:pt x="0" y="0"/>
                  </a:moveTo>
                  <a:lnTo>
                    <a:pt x="288036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924044" y="2334767"/>
              <a:ext cx="230504" cy="2664460"/>
            </a:xfrm>
            <a:custGeom>
              <a:avLst/>
              <a:gdLst/>
              <a:ahLst/>
              <a:cxnLst/>
              <a:rect l="l" t="t" r="r" b="b"/>
              <a:pathLst>
                <a:path w="230504" h="2664460">
                  <a:moveTo>
                    <a:pt x="230123" y="0"/>
                  </a:moveTo>
                  <a:lnTo>
                    <a:pt x="0" y="0"/>
                  </a:lnTo>
                  <a:lnTo>
                    <a:pt x="0" y="2663952"/>
                  </a:lnTo>
                  <a:lnTo>
                    <a:pt x="230123" y="2663952"/>
                  </a:lnTo>
                  <a:lnTo>
                    <a:pt x="23012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467856" y="3374136"/>
              <a:ext cx="1567180" cy="542925"/>
            </a:xfrm>
            <a:custGeom>
              <a:avLst/>
              <a:gdLst/>
              <a:ahLst/>
              <a:cxnLst/>
              <a:rect l="l" t="t" r="r" b="b"/>
              <a:pathLst>
                <a:path w="1567179" h="542925">
                  <a:moveTo>
                    <a:pt x="0" y="542544"/>
                  </a:moveTo>
                  <a:lnTo>
                    <a:pt x="1086612" y="542544"/>
                  </a:lnTo>
                </a:path>
                <a:path w="1567179" h="542925">
                  <a:moveTo>
                    <a:pt x="0" y="0"/>
                  </a:moveTo>
                  <a:lnTo>
                    <a:pt x="156667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239256" y="3099816"/>
              <a:ext cx="228600" cy="1899285"/>
            </a:xfrm>
            <a:custGeom>
              <a:avLst/>
              <a:gdLst/>
              <a:ahLst/>
              <a:cxnLst/>
              <a:rect l="l" t="t" r="r" b="b"/>
              <a:pathLst>
                <a:path w="228600" h="1899285">
                  <a:moveTo>
                    <a:pt x="228600" y="0"/>
                  </a:moveTo>
                  <a:lnTo>
                    <a:pt x="0" y="0"/>
                  </a:lnTo>
                  <a:lnTo>
                    <a:pt x="0" y="1898903"/>
                  </a:lnTo>
                  <a:lnTo>
                    <a:pt x="228600" y="1898903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783068" y="3916679"/>
              <a:ext cx="251460" cy="541020"/>
            </a:xfrm>
            <a:custGeom>
              <a:avLst/>
              <a:gdLst/>
              <a:ahLst/>
              <a:cxnLst/>
              <a:rect l="l" t="t" r="r" b="b"/>
              <a:pathLst>
                <a:path w="251459" h="541020">
                  <a:moveTo>
                    <a:pt x="0" y="541020"/>
                  </a:moveTo>
                  <a:lnTo>
                    <a:pt x="251459" y="541020"/>
                  </a:lnTo>
                </a:path>
                <a:path w="251459" h="541020">
                  <a:moveTo>
                    <a:pt x="0" y="0"/>
                  </a:moveTo>
                  <a:lnTo>
                    <a:pt x="251459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554468" y="3457955"/>
              <a:ext cx="228600" cy="1541145"/>
            </a:xfrm>
            <a:custGeom>
              <a:avLst/>
              <a:gdLst/>
              <a:ahLst/>
              <a:cxnLst/>
              <a:rect l="l" t="t" r="r" b="b"/>
              <a:pathLst>
                <a:path w="228600" h="1541145">
                  <a:moveTo>
                    <a:pt x="228600" y="0"/>
                  </a:moveTo>
                  <a:lnTo>
                    <a:pt x="0" y="0"/>
                  </a:lnTo>
                  <a:lnTo>
                    <a:pt x="0" y="1540764"/>
                  </a:lnTo>
                  <a:lnTo>
                    <a:pt x="228600" y="154076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9991" y="4998720"/>
              <a:ext cx="6574790" cy="0"/>
            </a:xfrm>
            <a:custGeom>
              <a:avLst/>
              <a:gdLst/>
              <a:ahLst/>
              <a:cxnLst/>
              <a:rect l="l" t="t" r="r" b="b"/>
              <a:pathLst>
                <a:path w="6574790">
                  <a:moveTo>
                    <a:pt x="0" y="0"/>
                  </a:moveTo>
                  <a:lnTo>
                    <a:pt x="6574535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018276" y="3086100"/>
              <a:ext cx="180340" cy="498475"/>
            </a:xfrm>
            <a:custGeom>
              <a:avLst/>
              <a:gdLst/>
              <a:ahLst/>
              <a:cxnLst/>
              <a:rect l="l" t="t" r="r" b="b"/>
              <a:pathLst>
                <a:path w="180339" h="498475">
                  <a:moveTo>
                    <a:pt x="137810" y="70479"/>
                  </a:moveTo>
                  <a:lnTo>
                    <a:pt x="0" y="494283"/>
                  </a:lnTo>
                  <a:lnTo>
                    <a:pt x="12191" y="498220"/>
                  </a:lnTo>
                  <a:lnTo>
                    <a:pt x="149996" y="74435"/>
                  </a:lnTo>
                  <a:lnTo>
                    <a:pt x="137810" y="70479"/>
                  </a:lnTo>
                  <a:close/>
                </a:path>
                <a:path w="180339" h="498475">
                  <a:moveTo>
                    <a:pt x="176236" y="58419"/>
                  </a:moveTo>
                  <a:lnTo>
                    <a:pt x="141732" y="58419"/>
                  </a:lnTo>
                  <a:lnTo>
                    <a:pt x="153924" y="62356"/>
                  </a:lnTo>
                  <a:lnTo>
                    <a:pt x="149996" y="74435"/>
                  </a:lnTo>
                  <a:lnTo>
                    <a:pt x="180086" y="84200"/>
                  </a:lnTo>
                  <a:lnTo>
                    <a:pt x="176236" y="58419"/>
                  </a:lnTo>
                  <a:close/>
                </a:path>
                <a:path w="180339" h="498475">
                  <a:moveTo>
                    <a:pt x="141732" y="58419"/>
                  </a:moveTo>
                  <a:lnTo>
                    <a:pt x="137810" y="70479"/>
                  </a:lnTo>
                  <a:lnTo>
                    <a:pt x="149996" y="74435"/>
                  </a:lnTo>
                  <a:lnTo>
                    <a:pt x="153924" y="62356"/>
                  </a:lnTo>
                  <a:lnTo>
                    <a:pt x="141732" y="58419"/>
                  </a:lnTo>
                  <a:close/>
                </a:path>
                <a:path w="180339" h="498475">
                  <a:moveTo>
                    <a:pt x="167512" y="0"/>
                  </a:moveTo>
                  <a:lnTo>
                    <a:pt x="107696" y="60706"/>
                  </a:lnTo>
                  <a:lnTo>
                    <a:pt x="137810" y="70479"/>
                  </a:lnTo>
                  <a:lnTo>
                    <a:pt x="141732" y="58419"/>
                  </a:lnTo>
                  <a:lnTo>
                    <a:pt x="176236" y="58419"/>
                  </a:lnTo>
                  <a:lnTo>
                    <a:pt x="16751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169867" y="4779715"/>
            <a:ext cx="258939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5398" y="4177877"/>
            <a:ext cx="371122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5398" y="3575754"/>
            <a:ext cx="371122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55398" y="2973633"/>
            <a:ext cx="371122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55398" y="2371795"/>
            <a:ext cx="371122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3533" y="3664528"/>
            <a:ext cx="233334" cy="77540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MD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778" spc="-56" dirty="0">
                <a:solidFill>
                  <a:srgbClr val="585858"/>
                </a:solidFill>
                <a:latin typeface="Calibri"/>
                <a:cs typeface="Calibri"/>
              </a:rPr>
              <a:t>F</a:t>
            </a:r>
            <a:r>
              <a:rPr sz="1778" spc="-50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76173" y="3982719"/>
            <a:ext cx="124178" cy="124178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" name="object 39"/>
          <p:cNvSpPr txBox="1"/>
          <p:nvPr/>
        </p:nvSpPr>
        <p:spPr>
          <a:xfrm>
            <a:off x="9344659" y="3784487"/>
            <a:ext cx="2153356" cy="1102218"/>
          </a:xfrm>
          <a:prstGeom prst="rect">
            <a:avLst/>
          </a:prstGeom>
        </p:spPr>
        <p:txBody>
          <a:bodyPr vert="horz" wrap="square" lIns="0" tIns="100894" rIns="0" bIns="0" rtlCol="0">
            <a:spAutoFit/>
          </a:bodyPr>
          <a:lstStyle/>
          <a:p>
            <a:pPr marL="14111">
              <a:spcBef>
                <a:spcPts val="794"/>
              </a:spcBef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384.81</a:t>
            </a:r>
            <a:r>
              <a:rPr sz="1778" spc="-1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(CUDA 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8.0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GA2)</a:t>
            </a:r>
            <a:endParaRPr sz="1778">
              <a:latin typeface="Calibri"/>
              <a:cs typeface="Calibri"/>
            </a:endParaRPr>
          </a:p>
          <a:p>
            <a:pPr marL="14111">
              <a:spcBef>
                <a:spcPts val="678"/>
              </a:spcBef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387.34</a:t>
            </a:r>
            <a:r>
              <a:rPr sz="1778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(CUDA</a:t>
            </a:r>
            <a:r>
              <a:rPr sz="1778" spc="-22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9.0)</a:t>
            </a:r>
            <a:endParaRPr sz="1778">
              <a:latin typeface="Calibri"/>
              <a:cs typeface="Calibri"/>
            </a:endParaRPr>
          </a:p>
          <a:p>
            <a:pPr marL="14111">
              <a:spcBef>
                <a:spcPts val="683"/>
              </a:spcBef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390.30</a:t>
            </a:r>
            <a:r>
              <a:rPr sz="1778" spc="-28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(CUDA</a:t>
            </a:r>
            <a:r>
              <a:rPr sz="1778" spc="-22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9.1)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176173" y="4340012"/>
            <a:ext cx="124178" cy="125589"/>
          </a:xfrm>
          <a:custGeom>
            <a:avLst/>
            <a:gdLst/>
            <a:ahLst/>
            <a:cxnLst/>
            <a:rect l="l" t="t" r="r" b="b"/>
            <a:pathLst>
              <a:path w="111759" h="113029">
                <a:moveTo>
                  <a:pt x="111251" y="0"/>
                </a:moveTo>
                <a:lnTo>
                  <a:pt x="0" y="0"/>
                </a:lnTo>
                <a:lnTo>
                  <a:pt x="0" y="112775"/>
                </a:lnTo>
                <a:lnTo>
                  <a:pt x="111251" y="112775"/>
                </a:lnTo>
                <a:lnTo>
                  <a:pt x="1112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" name="object 41"/>
          <p:cNvSpPr/>
          <p:nvPr/>
        </p:nvSpPr>
        <p:spPr>
          <a:xfrm>
            <a:off x="9176173" y="4699000"/>
            <a:ext cx="124178" cy="124178"/>
          </a:xfrm>
          <a:custGeom>
            <a:avLst/>
            <a:gdLst/>
            <a:ahLst/>
            <a:cxnLst/>
            <a:rect l="l" t="t" r="r" b="b"/>
            <a:pathLst>
              <a:path w="111759" h="111760">
                <a:moveTo>
                  <a:pt x="111251" y="0"/>
                </a:moveTo>
                <a:lnTo>
                  <a:pt x="0" y="0"/>
                </a:lnTo>
                <a:lnTo>
                  <a:pt x="0" y="111251"/>
                </a:lnTo>
                <a:lnTo>
                  <a:pt x="111251" y="111251"/>
                </a:lnTo>
                <a:lnTo>
                  <a:pt x="111251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" name="object 42"/>
          <p:cNvSpPr txBox="1"/>
          <p:nvPr/>
        </p:nvSpPr>
        <p:spPr>
          <a:xfrm>
            <a:off x="5897598" y="2775795"/>
            <a:ext cx="2286000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701315" marR="5644" indent="-687910">
              <a:lnSpc>
                <a:spcPts val="2154"/>
              </a:lnSpc>
              <a:spcBef>
                <a:spcPts val="383"/>
              </a:spcBef>
            </a:pPr>
            <a:r>
              <a:rPr sz="2000" spc="-17" dirty="0">
                <a:solidFill>
                  <a:srgbClr val="76B800"/>
                </a:solidFill>
                <a:latin typeface="Trebuchet MS"/>
                <a:cs typeface="Trebuchet MS"/>
              </a:rPr>
              <a:t>Prefetch </a:t>
            </a:r>
            <a:r>
              <a:rPr sz="2000" dirty="0">
                <a:solidFill>
                  <a:srgbClr val="76B800"/>
                </a:solidFill>
                <a:latin typeface="Trebuchet MS"/>
                <a:cs typeface="Trebuchet MS"/>
              </a:rPr>
              <a:t>+ </a:t>
            </a:r>
            <a:r>
              <a:rPr sz="2000" spc="-11" dirty="0">
                <a:solidFill>
                  <a:srgbClr val="76B800"/>
                </a:solidFill>
                <a:latin typeface="Trebuchet MS"/>
                <a:cs typeface="Trebuchet MS"/>
              </a:rPr>
              <a:t>Evictions </a:t>
            </a:r>
            <a:r>
              <a:rPr sz="2000" spc="-58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Overlap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84337" y="5438168"/>
            <a:ext cx="142522" cy="233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95970" y="5731792"/>
            <a:ext cx="313267" cy="233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sz="1778" spc="-17" dirty="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57317" y="5731792"/>
            <a:ext cx="313267" cy="233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r>
              <a:rPr sz="1778" spc="-17" dirty="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7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87756" y="5731792"/>
            <a:ext cx="1573389" cy="55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6" algn="ctr">
              <a:lnSpc>
                <a:spcPts val="1793"/>
              </a:lnSpc>
            </a:pP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8.6</a:t>
            </a:r>
            <a:endParaRPr sz="1778">
              <a:latin typeface="Calibri"/>
              <a:cs typeface="Calibri"/>
            </a:endParaRPr>
          </a:p>
          <a:p>
            <a:pPr algn="ctr">
              <a:spcBef>
                <a:spcPts val="367"/>
              </a:spcBef>
            </a:pPr>
            <a:r>
              <a:rPr sz="1778" spc="-22" dirty="0">
                <a:solidFill>
                  <a:srgbClr val="585858"/>
                </a:solidFill>
                <a:latin typeface="Calibri"/>
                <a:cs typeface="Calibri"/>
              </a:rPr>
              <a:t>Working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set (GB)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22438" y="5731792"/>
            <a:ext cx="428272" cy="233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.9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83785" y="5731792"/>
            <a:ext cx="428272" cy="233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1793"/>
              </a:lnSpc>
            </a:pPr>
            <a:r>
              <a:rPr sz="1778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r>
              <a:rPr sz="1778" spc="-11" dirty="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r>
              <a:rPr sz="1778" spc="-6" dirty="0">
                <a:solidFill>
                  <a:srgbClr val="585858"/>
                </a:solidFill>
                <a:latin typeface="Calibri"/>
                <a:cs typeface="Calibri"/>
              </a:rPr>
              <a:t>.6</a:t>
            </a:r>
            <a:endParaRPr sz="1778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151</a:t>
            </a:fld>
            <a:endParaRPr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">
              <a:lnSpc>
                <a:spcPts val="4778"/>
              </a:lnSpc>
              <a:spcBef>
                <a:spcPts val="111"/>
              </a:spcBef>
            </a:pPr>
            <a:r>
              <a:rPr dirty="0"/>
              <a:t>LOCALITY</a:t>
            </a:r>
            <a:r>
              <a:rPr spc="-44" dirty="0"/>
              <a:t> </a:t>
            </a:r>
            <a:r>
              <a:rPr spc="-6" dirty="0"/>
              <a:t>AND</a:t>
            </a:r>
            <a:r>
              <a:rPr spc="-22" dirty="0"/>
              <a:t> </a:t>
            </a:r>
            <a:r>
              <a:rPr spc="-6" dirty="0"/>
              <a:t>ACCESS</a:t>
            </a:r>
            <a:r>
              <a:rPr spc="-56" dirty="0"/>
              <a:t> </a:t>
            </a:r>
            <a:r>
              <a:rPr dirty="0"/>
              <a:t>CONTROL</a:t>
            </a:r>
          </a:p>
          <a:p>
            <a:pPr marL="1411">
              <a:lnSpc>
                <a:spcPts val="3178"/>
              </a:lnSpc>
            </a:pPr>
            <a:r>
              <a:rPr sz="2667" b="0" spc="-6" dirty="0">
                <a:solidFill>
                  <a:srgbClr val="76B800"/>
                </a:solidFill>
              </a:rPr>
              <a:t>cudaMemAdvise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41208" y="2312528"/>
            <a:ext cx="4502150" cy="338369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2111" b="1" spc="-6" dirty="0">
                <a:solidFill>
                  <a:srgbClr val="76B800"/>
                </a:solidFill>
                <a:latin typeface="Trebuchet MS"/>
                <a:cs typeface="Trebuchet MS"/>
              </a:rPr>
              <a:t>Default</a:t>
            </a:r>
            <a:r>
              <a:rPr sz="2111" b="1" spc="-6" dirty="0">
                <a:latin typeface="Trebuchet MS"/>
                <a:cs typeface="Trebuchet MS"/>
              </a:rPr>
              <a:t>:</a:t>
            </a:r>
            <a:r>
              <a:rPr sz="2111" b="1" spc="11" dirty="0">
                <a:latin typeface="Trebuchet MS"/>
                <a:cs typeface="Trebuchet MS"/>
              </a:rPr>
              <a:t> </a:t>
            </a:r>
            <a:r>
              <a:rPr sz="2111" spc="-6" dirty="0">
                <a:latin typeface="Trebuchet MS"/>
                <a:cs typeface="Trebuchet MS"/>
              </a:rPr>
              <a:t>data</a:t>
            </a:r>
            <a:r>
              <a:rPr sz="2111" dirty="0">
                <a:latin typeface="Trebuchet MS"/>
                <a:cs typeface="Trebuchet MS"/>
              </a:rPr>
              <a:t> </a:t>
            </a:r>
            <a:r>
              <a:rPr sz="2111" i="1" spc="-11" dirty="0">
                <a:latin typeface="Trebuchet MS"/>
                <a:cs typeface="Trebuchet MS"/>
              </a:rPr>
              <a:t>migrates</a:t>
            </a:r>
            <a:r>
              <a:rPr sz="2111" i="1" spc="50" dirty="0">
                <a:latin typeface="Trebuchet MS"/>
                <a:cs typeface="Trebuchet MS"/>
              </a:rPr>
              <a:t> </a:t>
            </a:r>
            <a:r>
              <a:rPr sz="2111" spc="-6" dirty="0">
                <a:latin typeface="Trebuchet MS"/>
                <a:cs typeface="Trebuchet MS"/>
              </a:rPr>
              <a:t>on</a:t>
            </a:r>
            <a:r>
              <a:rPr sz="2111" spc="11" dirty="0">
                <a:latin typeface="Trebuchet MS"/>
                <a:cs typeface="Trebuchet MS"/>
              </a:rPr>
              <a:t> </a:t>
            </a:r>
            <a:r>
              <a:rPr sz="2111" spc="-6" dirty="0">
                <a:latin typeface="Trebuchet MS"/>
                <a:cs typeface="Trebuchet MS"/>
              </a:rPr>
              <a:t>first</a:t>
            </a:r>
            <a:r>
              <a:rPr sz="2111" spc="11" dirty="0">
                <a:latin typeface="Trebuchet MS"/>
                <a:cs typeface="Trebuchet MS"/>
              </a:rPr>
              <a:t> </a:t>
            </a:r>
            <a:r>
              <a:rPr sz="2111" spc="-11" dirty="0">
                <a:latin typeface="Trebuchet MS"/>
                <a:cs typeface="Trebuchet MS"/>
              </a:rPr>
              <a:t>touch</a:t>
            </a:r>
            <a:endParaRPr sz="2111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1209" y="3335583"/>
            <a:ext cx="5231694" cy="338369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2111" b="1" spc="-6" dirty="0">
                <a:latin typeface="Trebuchet MS"/>
                <a:cs typeface="Trebuchet MS"/>
              </a:rPr>
              <a:t>ReadMostly</a:t>
            </a:r>
            <a:r>
              <a:rPr sz="2111" spc="-6" dirty="0">
                <a:latin typeface="Trebuchet MS"/>
                <a:cs typeface="Trebuchet MS"/>
              </a:rPr>
              <a:t>: data</a:t>
            </a:r>
            <a:r>
              <a:rPr sz="2111" spc="11" dirty="0">
                <a:latin typeface="Trebuchet MS"/>
                <a:cs typeface="Trebuchet MS"/>
              </a:rPr>
              <a:t> </a:t>
            </a:r>
            <a:r>
              <a:rPr sz="2111" i="1" spc="-11" dirty="0">
                <a:latin typeface="Trebuchet MS"/>
                <a:cs typeface="Trebuchet MS"/>
              </a:rPr>
              <a:t>duplicated</a:t>
            </a:r>
            <a:r>
              <a:rPr sz="2111" i="1" spc="72" dirty="0">
                <a:latin typeface="Trebuchet MS"/>
                <a:cs typeface="Trebuchet MS"/>
              </a:rPr>
              <a:t> </a:t>
            </a:r>
            <a:r>
              <a:rPr sz="2111" spc="-6" dirty="0">
                <a:latin typeface="Trebuchet MS"/>
                <a:cs typeface="Trebuchet MS"/>
              </a:rPr>
              <a:t>on</a:t>
            </a:r>
            <a:r>
              <a:rPr sz="2111" dirty="0">
                <a:latin typeface="Trebuchet MS"/>
                <a:cs typeface="Trebuchet MS"/>
              </a:rPr>
              <a:t> </a:t>
            </a:r>
            <a:r>
              <a:rPr sz="2111" spc="-6" dirty="0">
                <a:latin typeface="Trebuchet MS"/>
                <a:cs typeface="Trebuchet MS"/>
              </a:rPr>
              <a:t>first</a:t>
            </a:r>
            <a:r>
              <a:rPr sz="2111" spc="22" dirty="0">
                <a:latin typeface="Trebuchet MS"/>
                <a:cs typeface="Trebuchet MS"/>
              </a:rPr>
              <a:t> </a:t>
            </a:r>
            <a:r>
              <a:rPr sz="2111" spc="-11" dirty="0">
                <a:latin typeface="Trebuchet MS"/>
                <a:cs typeface="Trebuchet MS"/>
              </a:rPr>
              <a:t>touch</a:t>
            </a:r>
            <a:endParaRPr sz="2111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1208" y="4358019"/>
            <a:ext cx="5084233" cy="603442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lnSpc>
                <a:spcPts val="2283"/>
              </a:lnSpc>
              <a:spcBef>
                <a:spcPts val="106"/>
              </a:spcBef>
            </a:pPr>
            <a:r>
              <a:rPr sz="2111" b="1" spc="-6" dirty="0">
                <a:latin typeface="Trebuchet MS"/>
                <a:cs typeface="Trebuchet MS"/>
              </a:rPr>
              <a:t>PreferredLocation</a:t>
            </a:r>
            <a:r>
              <a:rPr sz="2111" spc="-6" dirty="0">
                <a:latin typeface="Trebuchet MS"/>
                <a:cs typeface="Trebuchet MS"/>
              </a:rPr>
              <a:t>:</a:t>
            </a:r>
            <a:r>
              <a:rPr sz="2111" dirty="0">
                <a:latin typeface="Trebuchet MS"/>
                <a:cs typeface="Trebuchet MS"/>
              </a:rPr>
              <a:t> </a:t>
            </a:r>
            <a:r>
              <a:rPr sz="2111" i="1" spc="-6" dirty="0">
                <a:latin typeface="Trebuchet MS"/>
                <a:cs typeface="Trebuchet MS"/>
              </a:rPr>
              <a:t>resist</a:t>
            </a:r>
            <a:r>
              <a:rPr sz="2111" i="1" spc="39" dirty="0">
                <a:latin typeface="Trebuchet MS"/>
                <a:cs typeface="Trebuchet MS"/>
              </a:rPr>
              <a:t> </a:t>
            </a:r>
            <a:r>
              <a:rPr sz="2111" spc="-11" dirty="0">
                <a:latin typeface="Trebuchet MS"/>
                <a:cs typeface="Trebuchet MS"/>
              </a:rPr>
              <a:t>migrating</a:t>
            </a:r>
            <a:r>
              <a:rPr sz="2111" spc="6" dirty="0">
                <a:latin typeface="Trebuchet MS"/>
                <a:cs typeface="Trebuchet MS"/>
              </a:rPr>
              <a:t> </a:t>
            </a:r>
            <a:r>
              <a:rPr sz="2111" spc="-11" dirty="0">
                <a:latin typeface="Trebuchet MS"/>
                <a:cs typeface="Trebuchet MS"/>
              </a:rPr>
              <a:t>away</a:t>
            </a:r>
            <a:endParaRPr sz="2111">
              <a:latin typeface="Trebuchet MS"/>
              <a:cs typeface="Trebuchet MS"/>
            </a:endParaRPr>
          </a:p>
          <a:p>
            <a:pPr marL="14111">
              <a:lnSpc>
                <a:spcPts val="2283"/>
              </a:lnSpc>
            </a:pPr>
            <a:r>
              <a:rPr sz="2111" spc="-11" dirty="0">
                <a:latin typeface="Trebuchet MS"/>
                <a:cs typeface="Trebuchet MS"/>
              </a:rPr>
              <a:t>from</a:t>
            </a:r>
            <a:r>
              <a:rPr sz="2111" spc="6" dirty="0">
                <a:latin typeface="Trebuchet MS"/>
                <a:cs typeface="Trebuchet MS"/>
              </a:rPr>
              <a:t> </a:t>
            </a:r>
            <a:r>
              <a:rPr sz="2111" spc="-11" dirty="0">
                <a:latin typeface="Trebuchet MS"/>
                <a:cs typeface="Trebuchet MS"/>
              </a:rPr>
              <a:t>the</a:t>
            </a:r>
            <a:r>
              <a:rPr sz="2111" spc="6" dirty="0">
                <a:latin typeface="Trebuchet MS"/>
                <a:cs typeface="Trebuchet MS"/>
              </a:rPr>
              <a:t> </a:t>
            </a:r>
            <a:r>
              <a:rPr sz="2111" spc="-11" dirty="0">
                <a:latin typeface="Trebuchet MS"/>
                <a:cs typeface="Trebuchet MS"/>
              </a:rPr>
              <a:t>preferred</a:t>
            </a:r>
            <a:r>
              <a:rPr sz="2111" spc="50" dirty="0">
                <a:latin typeface="Trebuchet MS"/>
                <a:cs typeface="Trebuchet MS"/>
              </a:rPr>
              <a:t> </a:t>
            </a:r>
            <a:r>
              <a:rPr sz="2111" spc="-11" dirty="0">
                <a:latin typeface="Trebuchet MS"/>
                <a:cs typeface="Trebuchet MS"/>
              </a:rPr>
              <a:t>location</a:t>
            </a:r>
            <a:endParaRPr sz="2111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208" y="5638573"/>
            <a:ext cx="5140678" cy="603442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lnSpc>
                <a:spcPts val="2283"/>
              </a:lnSpc>
              <a:spcBef>
                <a:spcPts val="106"/>
              </a:spcBef>
            </a:pPr>
            <a:r>
              <a:rPr sz="2111" b="1" spc="-6" dirty="0">
                <a:latin typeface="Trebuchet MS"/>
                <a:cs typeface="Trebuchet MS"/>
              </a:rPr>
              <a:t>AccessedBy</a:t>
            </a:r>
            <a:r>
              <a:rPr sz="2111" spc="-6" dirty="0">
                <a:latin typeface="Trebuchet MS"/>
                <a:cs typeface="Trebuchet MS"/>
              </a:rPr>
              <a:t>:</a:t>
            </a:r>
            <a:r>
              <a:rPr sz="2111" spc="-17" dirty="0">
                <a:latin typeface="Trebuchet MS"/>
                <a:cs typeface="Trebuchet MS"/>
              </a:rPr>
              <a:t> </a:t>
            </a:r>
            <a:r>
              <a:rPr sz="2111" spc="-11" dirty="0">
                <a:latin typeface="Trebuchet MS"/>
                <a:cs typeface="Trebuchet MS"/>
              </a:rPr>
              <a:t>establish</a:t>
            </a:r>
            <a:r>
              <a:rPr sz="2111" spc="33" dirty="0">
                <a:latin typeface="Trebuchet MS"/>
                <a:cs typeface="Trebuchet MS"/>
              </a:rPr>
              <a:t> </a:t>
            </a:r>
            <a:r>
              <a:rPr sz="2111" i="1" spc="-6" dirty="0">
                <a:latin typeface="Trebuchet MS"/>
                <a:cs typeface="Trebuchet MS"/>
              </a:rPr>
              <a:t>direct</a:t>
            </a:r>
            <a:r>
              <a:rPr sz="2111" i="1" spc="28" dirty="0">
                <a:latin typeface="Trebuchet MS"/>
                <a:cs typeface="Trebuchet MS"/>
              </a:rPr>
              <a:t> </a:t>
            </a:r>
            <a:r>
              <a:rPr sz="2111" i="1" spc="-11" dirty="0">
                <a:latin typeface="Trebuchet MS"/>
                <a:cs typeface="Trebuchet MS"/>
              </a:rPr>
              <a:t>mapping</a:t>
            </a:r>
            <a:r>
              <a:rPr sz="2111" i="1" spc="22" dirty="0">
                <a:latin typeface="Trebuchet MS"/>
                <a:cs typeface="Trebuchet MS"/>
              </a:rPr>
              <a:t> </a:t>
            </a:r>
            <a:r>
              <a:rPr sz="2111" spc="-11" dirty="0">
                <a:latin typeface="Trebuchet MS"/>
                <a:cs typeface="Trebuchet MS"/>
              </a:rPr>
              <a:t>and</a:t>
            </a:r>
            <a:endParaRPr sz="2111">
              <a:latin typeface="Trebuchet MS"/>
              <a:cs typeface="Trebuchet MS"/>
            </a:endParaRPr>
          </a:p>
          <a:p>
            <a:pPr marL="14111">
              <a:lnSpc>
                <a:spcPts val="2283"/>
              </a:lnSpc>
            </a:pPr>
            <a:r>
              <a:rPr sz="2111" spc="-11" dirty="0">
                <a:latin typeface="Trebuchet MS"/>
                <a:cs typeface="Trebuchet MS"/>
              </a:rPr>
              <a:t>avoid</a:t>
            </a:r>
            <a:r>
              <a:rPr sz="2111" spc="-28" dirty="0">
                <a:latin typeface="Trebuchet MS"/>
                <a:cs typeface="Trebuchet MS"/>
              </a:rPr>
              <a:t> </a:t>
            </a:r>
            <a:r>
              <a:rPr sz="2111" spc="-6" dirty="0">
                <a:latin typeface="Trebuchet MS"/>
                <a:cs typeface="Trebuchet MS"/>
              </a:rPr>
              <a:t>faults</a:t>
            </a:r>
            <a:endParaRPr sz="2111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97706" y="3420532"/>
            <a:ext cx="2250722" cy="337256"/>
            <a:chOff x="7107935" y="3078479"/>
            <a:chExt cx="2025650" cy="303530"/>
          </a:xfrm>
        </p:grpSpPr>
        <p:sp>
          <p:nvSpPr>
            <p:cNvPr id="8" name="object 8"/>
            <p:cNvSpPr/>
            <p:nvPr/>
          </p:nvSpPr>
          <p:spPr>
            <a:xfrm>
              <a:off x="7112507" y="3083051"/>
              <a:ext cx="536575" cy="294640"/>
            </a:xfrm>
            <a:custGeom>
              <a:avLst/>
              <a:gdLst/>
              <a:ahLst/>
              <a:cxnLst/>
              <a:rect l="l" t="t" r="r" b="b"/>
              <a:pathLst>
                <a:path w="536575" h="294639">
                  <a:moveTo>
                    <a:pt x="536448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536448" y="294131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7112507" y="3083051"/>
              <a:ext cx="536575" cy="294640"/>
            </a:xfrm>
            <a:custGeom>
              <a:avLst/>
              <a:gdLst/>
              <a:ahLst/>
              <a:cxnLst/>
              <a:rect l="l" t="t" r="r" b="b"/>
              <a:pathLst>
                <a:path w="536575" h="294639">
                  <a:moveTo>
                    <a:pt x="0" y="294131"/>
                  </a:moveTo>
                  <a:lnTo>
                    <a:pt x="536448" y="294131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413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159495" y="3083051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534924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534924" y="294131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159495" y="3083051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0" y="294131"/>
                  </a:moveTo>
                  <a:lnTo>
                    <a:pt x="534924" y="294131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413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671816" y="3167379"/>
              <a:ext cx="1461770" cy="127000"/>
            </a:xfrm>
            <a:custGeom>
              <a:avLst/>
              <a:gdLst/>
              <a:ahLst/>
              <a:cxnLst/>
              <a:rect l="l" t="t" r="r" b="b"/>
              <a:pathLst>
                <a:path w="1461770" h="127000">
                  <a:moveTo>
                    <a:pt x="50800" y="57150"/>
                  </a:moveTo>
                  <a:lnTo>
                    <a:pt x="0" y="57150"/>
                  </a:lnTo>
                  <a:lnTo>
                    <a:pt x="0" y="69850"/>
                  </a:lnTo>
                  <a:lnTo>
                    <a:pt x="50800" y="69850"/>
                  </a:lnTo>
                  <a:lnTo>
                    <a:pt x="50800" y="57150"/>
                  </a:lnTo>
                  <a:close/>
                </a:path>
                <a:path w="1461770" h="127000">
                  <a:moveTo>
                    <a:pt x="139700" y="57150"/>
                  </a:moveTo>
                  <a:lnTo>
                    <a:pt x="88900" y="57150"/>
                  </a:lnTo>
                  <a:lnTo>
                    <a:pt x="88900" y="69850"/>
                  </a:lnTo>
                  <a:lnTo>
                    <a:pt x="139700" y="69850"/>
                  </a:lnTo>
                  <a:lnTo>
                    <a:pt x="139700" y="57150"/>
                  </a:lnTo>
                  <a:close/>
                </a:path>
                <a:path w="1461770" h="127000">
                  <a:moveTo>
                    <a:pt x="228600" y="57150"/>
                  </a:moveTo>
                  <a:lnTo>
                    <a:pt x="177800" y="57150"/>
                  </a:lnTo>
                  <a:lnTo>
                    <a:pt x="177800" y="69850"/>
                  </a:lnTo>
                  <a:lnTo>
                    <a:pt x="228600" y="69850"/>
                  </a:lnTo>
                  <a:lnTo>
                    <a:pt x="228600" y="57150"/>
                  </a:lnTo>
                  <a:close/>
                </a:path>
                <a:path w="1461770" h="127000">
                  <a:moveTo>
                    <a:pt x="317500" y="57150"/>
                  </a:moveTo>
                  <a:lnTo>
                    <a:pt x="266700" y="57150"/>
                  </a:lnTo>
                  <a:lnTo>
                    <a:pt x="266700" y="69850"/>
                  </a:lnTo>
                  <a:lnTo>
                    <a:pt x="317500" y="69850"/>
                  </a:lnTo>
                  <a:lnTo>
                    <a:pt x="317500" y="57150"/>
                  </a:lnTo>
                  <a:close/>
                </a:path>
                <a:path w="1461770" h="127000">
                  <a:moveTo>
                    <a:pt x="488188" y="63500"/>
                  </a:moveTo>
                  <a:lnTo>
                    <a:pt x="475488" y="57150"/>
                  </a:lnTo>
                  <a:lnTo>
                    <a:pt x="361188" y="0"/>
                  </a:lnTo>
                  <a:lnTo>
                    <a:pt x="361188" y="57150"/>
                  </a:lnTo>
                  <a:lnTo>
                    <a:pt x="355600" y="57150"/>
                  </a:lnTo>
                  <a:lnTo>
                    <a:pt x="355600" y="69850"/>
                  </a:lnTo>
                  <a:lnTo>
                    <a:pt x="361188" y="69850"/>
                  </a:lnTo>
                  <a:lnTo>
                    <a:pt x="361188" y="127000"/>
                  </a:lnTo>
                  <a:lnTo>
                    <a:pt x="475488" y="69850"/>
                  </a:lnTo>
                  <a:lnTo>
                    <a:pt x="488188" y="63500"/>
                  </a:lnTo>
                  <a:close/>
                </a:path>
                <a:path w="1461770" h="127000">
                  <a:moveTo>
                    <a:pt x="1461770" y="57150"/>
                  </a:moveTo>
                  <a:lnTo>
                    <a:pt x="1149604" y="57150"/>
                  </a:lnTo>
                  <a:lnTo>
                    <a:pt x="1149604" y="0"/>
                  </a:lnTo>
                  <a:lnTo>
                    <a:pt x="1022604" y="63500"/>
                  </a:lnTo>
                  <a:lnTo>
                    <a:pt x="1149604" y="127000"/>
                  </a:lnTo>
                  <a:lnTo>
                    <a:pt x="1149604" y="69850"/>
                  </a:lnTo>
                  <a:lnTo>
                    <a:pt x="1461770" y="69850"/>
                  </a:lnTo>
                  <a:lnTo>
                    <a:pt x="146177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242127" y="3401624"/>
            <a:ext cx="6399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49677" y="3427447"/>
            <a:ext cx="6399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GPU0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97706" y="4473787"/>
            <a:ext cx="2252133" cy="338667"/>
            <a:chOff x="7107935" y="4026408"/>
            <a:chExt cx="2026920" cy="304800"/>
          </a:xfrm>
        </p:grpSpPr>
        <p:sp>
          <p:nvSpPr>
            <p:cNvPr id="16" name="object 16"/>
            <p:cNvSpPr/>
            <p:nvPr/>
          </p:nvSpPr>
          <p:spPr>
            <a:xfrm>
              <a:off x="7112507" y="4030980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536448" y="295656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112507" y="4030980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6"/>
                  </a:moveTo>
                  <a:lnTo>
                    <a:pt x="536448" y="295656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648956" y="4104894"/>
              <a:ext cx="1485900" cy="206375"/>
            </a:xfrm>
            <a:custGeom>
              <a:avLst/>
              <a:gdLst/>
              <a:ahLst/>
              <a:cxnLst/>
              <a:rect l="l" t="t" r="r" b="b"/>
              <a:pathLst>
                <a:path w="1485900" h="206375">
                  <a:moveTo>
                    <a:pt x="952500" y="57150"/>
                  </a:moveTo>
                  <a:lnTo>
                    <a:pt x="905776" y="57150"/>
                  </a:lnTo>
                  <a:lnTo>
                    <a:pt x="905891" y="0"/>
                  </a:lnTo>
                  <a:lnTo>
                    <a:pt x="778764" y="63246"/>
                  </a:lnTo>
                  <a:lnTo>
                    <a:pt x="905637" y="127000"/>
                  </a:lnTo>
                  <a:lnTo>
                    <a:pt x="905751" y="69850"/>
                  </a:lnTo>
                  <a:lnTo>
                    <a:pt x="952500" y="69850"/>
                  </a:lnTo>
                  <a:lnTo>
                    <a:pt x="952500" y="57150"/>
                  </a:lnTo>
                  <a:close/>
                </a:path>
                <a:path w="1485900" h="206375">
                  <a:moveTo>
                    <a:pt x="1041400" y="57277"/>
                  </a:moveTo>
                  <a:lnTo>
                    <a:pt x="990600" y="57277"/>
                  </a:lnTo>
                  <a:lnTo>
                    <a:pt x="990600" y="69977"/>
                  </a:lnTo>
                  <a:lnTo>
                    <a:pt x="1041400" y="69977"/>
                  </a:lnTo>
                  <a:lnTo>
                    <a:pt x="1041400" y="57277"/>
                  </a:lnTo>
                  <a:close/>
                </a:path>
                <a:path w="1485900" h="206375">
                  <a:moveTo>
                    <a:pt x="1130300" y="57404"/>
                  </a:moveTo>
                  <a:lnTo>
                    <a:pt x="1079500" y="57404"/>
                  </a:lnTo>
                  <a:lnTo>
                    <a:pt x="1079500" y="70104"/>
                  </a:lnTo>
                  <a:lnTo>
                    <a:pt x="1130300" y="70104"/>
                  </a:lnTo>
                  <a:lnTo>
                    <a:pt x="1130300" y="57404"/>
                  </a:lnTo>
                  <a:close/>
                </a:path>
                <a:path w="1485900" h="206375">
                  <a:moveTo>
                    <a:pt x="1219200" y="57531"/>
                  </a:moveTo>
                  <a:lnTo>
                    <a:pt x="1168400" y="57531"/>
                  </a:lnTo>
                  <a:lnTo>
                    <a:pt x="1168400" y="70231"/>
                  </a:lnTo>
                  <a:lnTo>
                    <a:pt x="1219200" y="70231"/>
                  </a:lnTo>
                  <a:lnTo>
                    <a:pt x="1219200" y="57531"/>
                  </a:lnTo>
                  <a:close/>
                </a:path>
                <a:path w="1485900" h="206375">
                  <a:moveTo>
                    <a:pt x="1308100" y="57785"/>
                  </a:moveTo>
                  <a:lnTo>
                    <a:pt x="1257300" y="57658"/>
                  </a:lnTo>
                  <a:lnTo>
                    <a:pt x="1257300" y="70358"/>
                  </a:lnTo>
                  <a:lnTo>
                    <a:pt x="1308100" y="70485"/>
                  </a:lnTo>
                  <a:lnTo>
                    <a:pt x="1308100" y="57785"/>
                  </a:lnTo>
                  <a:close/>
                </a:path>
                <a:path w="1485900" h="206375">
                  <a:moveTo>
                    <a:pt x="1397000" y="57912"/>
                  </a:moveTo>
                  <a:lnTo>
                    <a:pt x="1346200" y="57785"/>
                  </a:lnTo>
                  <a:lnTo>
                    <a:pt x="1346200" y="70485"/>
                  </a:lnTo>
                  <a:lnTo>
                    <a:pt x="1397000" y="70612"/>
                  </a:lnTo>
                  <a:lnTo>
                    <a:pt x="1397000" y="57912"/>
                  </a:lnTo>
                  <a:close/>
                </a:path>
                <a:path w="1485900" h="206375">
                  <a:moveTo>
                    <a:pt x="1485392" y="137160"/>
                  </a:moveTo>
                  <a:lnTo>
                    <a:pt x="127000" y="136283"/>
                  </a:lnTo>
                  <a:lnTo>
                    <a:pt x="127000" y="79121"/>
                  </a:lnTo>
                  <a:lnTo>
                    <a:pt x="0" y="142494"/>
                  </a:lnTo>
                  <a:lnTo>
                    <a:pt x="127000" y="206121"/>
                  </a:lnTo>
                  <a:lnTo>
                    <a:pt x="127000" y="148983"/>
                  </a:lnTo>
                  <a:lnTo>
                    <a:pt x="1485392" y="149860"/>
                  </a:lnTo>
                  <a:lnTo>
                    <a:pt x="1485392" y="137160"/>
                  </a:lnTo>
                  <a:close/>
                </a:path>
                <a:path w="1485900" h="206375">
                  <a:moveTo>
                    <a:pt x="1485900" y="58039"/>
                  </a:moveTo>
                  <a:lnTo>
                    <a:pt x="1435100" y="57912"/>
                  </a:lnTo>
                  <a:lnTo>
                    <a:pt x="1435100" y="70612"/>
                  </a:lnTo>
                  <a:lnTo>
                    <a:pt x="1485900" y="70739"/>
                  </a:lnTo>
                  <a:lnTo>
                    <a:pt x="1485900" y="58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242127" y="4455584"/>
            <a:ext cx="6399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49677" y="4481407"/>
            <a:ext cx="6399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GPU0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7706" y="5577839"/>
            <a:ext cx="2252133" cy="338667"/>
            <a:chOff x="7107935" y="5020055"/>
            <a:chExt cx="2026920" cy="304800"/>
          </a:xfrm>
        </p:grpSpPr>
        <p:sp>
          <p:nvSpPr>
            <p:cNvPr id="22" name="object 22"/>
            <p:cNvSpPr/>
            <p:nvPr/>
          </p:nvSpPr>
          <p:spPr>
            <a:xfrm>
              <a:off x="7112507" y="5024627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536448" y="295656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112507" y="5024627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6"/>
                  </a:moveTo>
                  <a:lnTo>
                    <a:pt x="536448" y="295656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648955" y="5109044"/>
              <a:ext cx="1485900" cy="127000"/>
            </a:xfrm>
            <a:custGeom>
              <a:avLst/>
              <a:gdLst/>
              <a:ahLst/>
              <a:cxnLst/>
              <a:rect l="l" t="t" r="r" b="b"/>
              <a:pathLst>
                <a:path w="1485900" h="127000">
                  <a:moveTo>
                    <a:pt x="127000" y="0"/>
                  </a:moveTo>
                  <a:lnTo>
                    <a:pt x="0" y="63411"/>
                  </a:lnTo>
                  <a:lnTo>
                    <a:pt x="127000" y="126999"/>
                  </a:lnTo>
                  <a:lnTo>
                    <a:pt x="127000" y="69845"/>
                  </a:lnTo>
                  <a:lnTo>
                    <a:pt x="114300" y="69837"/>
                  </a:lnTo>
                  <a:lnTo>
                    <a:pt x="114300" y="57137"/>
                  </a:lnTo>
                  <a:lnTo>
                    <a:pt x="127000" y="57137"/>
                  </a:lnTo>
                  <a:lnTo>
                    <a:pt x="127000" y="0"/>
                  </a:lnTo>
                  <a:close/>
                </a:path>
                <a:path w="1485900" h="127000">
                  <a:moveTo>
                    <a:pt x="127000" y="57145"/>
                  </a:moveTo>
                  <a:lnTo>
                    <a:pt x="127000" y="69845"/>
                  </a:lnTo>
                  <a:lnTo>
                    <a:pt x="1485392" y="70764"/>
                  </a:lnTo>
                  <a:lnTo>
                    <a:pt x="1485392" y="58064"/>
                  </a:lnTo>
                  <a:lnTo>
                    <a:pt x="127000" y="57145"/>
                  </a:lnTo>
                  <a:close/>
                </a:path>
                <a:path w="1485900" h="127000">
                  <a:moveTo>
                    <a:pt x="114300" y="57137"/>
                  </a:moveTo>
                  <a:lnTo>
                    <a:pt x="114300" y="69837"/>
                  </a:lnTo>
                  <a:lnTo>
                    <a:pt x="127000" y="69845"/>
                  </a:lnTo>
                  <a:lnTo>
                    <a:pt x="127000" y="57145"/>
                  </a:lnTo>
                  <a:lnTo>
                    <a:pt x="114300" y="57137"/>
                  </a:lnTo>
                  <a:close/>
                </a:path>
                <a:path w="1485900" h="127000">
                  <a:moveTo>
                    <a:pt x="127000" y="57137"/>
                  </a:moveTo>
                  <a:lnTo>
                    <a:pt x="114300" y="57137"/>
                  </a:lnTo>
                  <a:lnTo>
                    <a:pt x="127000" y="571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242127" y="5559326"/>
            <a:ext cx="6399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1" dirty="0">
                <a:latin typeface="Trebuchet MS"/>
                <a:cs typeface="Trebuchet MS"/>
              </a:rPr>
              <a:t>G</a:t>
            </a:r>
            <a:r>
              <a:rPr sz="2000" dirty="0">
                <a:latin typeface="Trebuchet MS"/>
                <a:cs typeface="Trebuchet MS"/>
              </a:rPr>
              <a:t>PU1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49677" y="5585742"/>
            <a:ext cx="6399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GPU0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97706" y="2311400"/>
            <a:ext cx="2250722" cy="337256"/>
            <a:chOff x="7107935" y="2080260"/>
            <a:chExt cx="2025650" cy="303530"/>
          </a:xfrm>
        </p:grpSpPr>
        <p:sp>
          <p:nvSpPr>
            <p:cNvPr id="28" name="object 28"/>
            <p:cNvSpPr/>
            <p:nvPr/>
          </p:nvSpPr>
          <p:spPr>
            <a:xfrm>
              <a:off x="7112507" y="2084832"/>
              <a:ext cx="536575" cy="294640"/>
            </a:xfrm>
            <a:custGeom>
              <a:avLst/>
              <a:gdLst/>
              <a:ahLst/>
              <a:cxnLst/>
              <a:rect l="l" t="t" r="r" b="b"/>
              <a:pathLst>
                <a:path w="536575" h="294639">
                  <a:moveTo>
                    <a:pt x="0" y="294132"/>
                  </a:moveTo>
                  <a:lnTo>
                    <a:pt x="536448" y="294132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159495" y="2084832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534924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534924" y="294132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159495" y="2084832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0" y="294132"/>
                  </a:moveTo>
                  <a:lnTo>
                    <a:pt x="534924" y="294132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671816" y="2167635"/>
              <a:ext cx="1461770" cy="128905"/>
            </a:xfrm>
            <a:custGeom>
              <a:avLst/>
              <a:gdLst/>
              <a:ahLst/>
              <a:cxnLst/>
              <a:rect l="l" t="t" r="r" b="b"/>
              <a:pathLst>
                <a:path w="1461770" h="128905">
                  <a:moveTo>
                    <a:pt x="50800" y="57150"/>
                  </a:moveTo>
                  <a:lnTo>
                    <a:pt x="0" y="57150"/>
                  </a:lnTo>
                  <a:lnTo>
                    <a:pt x="0" y="69850"/>
                  </a:lnTo>
                  <a:lnTo>
                    <a:pt x="50800" y="69850"/>
                  </a:lnTo>
                  <a:lnTo>
                    <a:pt x="50800" y="57150"/>
                  </a:lnTo>
                  <a:close/>
                </a:path>
                <a:path w="1461770" h="128905">
                  <a:moveTo>
                    <a:pt x="139700" y="57150"/>
                  </a:moveTo>
                  <a:lnTo>
                    <a:pt x="88900" y="57150"/>
                  </a:lnTo>
                  <a:lnTo>
                    <a:pt x="88900" y="69850"/>
                  </a:lnTo>
                  <a:lnTo>
                    <a:pt x="139700" y="69850"/>
                  </a:lnTo>
                  <a:lnTo>
                    <a:pt x="139700" y="57150"/>
                  </a:lnTo>
                  <a:close/>
                </a:path>
                <a:path w="1461770" h="128905">
                  <a:moveTo>
                    <a:pt x="228600" y="57150"/>
                  </a:moveTo>
                  <a:lnTo>
                    <a:pt x="177800" y="57150"/>
                  </a:lnTo>
                  <a:lnTo>
                    <a:pt x="177800" y="69850"/>
                  </a:lnTo>
                  <a:lnTo>
                    <a:pt x="228600" y="69850"/>
                  </a:lnTo>
                  <a:lnTo>
                    <a:pt x="228600" y="57150"/>
                  </a:lnTo>
                  <a:close/>
                </a:path>
                <a:path w="1461770" h="128905">
                  <a:moveTo>
                    <a:pt x="317500" y="57150"/>
                  </a:moveTo>
                  <a:lnTo>
                    <a:pt x="266700" y="57150"/>
                  </a:lnTo>
                  <a:lnTo>
                    <a:pt x="266700" y="69850"/>
                  </a:lnTo>
                  <a:lnTo>
                    <a:pt x="317500" y="69850"/>
                  </a:lnTo>
                  <a:lnTo>
                    <a:pt x="317500" y="57150"/>
                  </a:lnTo>
                  <a:close/>
                </a:path>
                <a:path w="1461770" h="128905">
                  <a:moveTo>
                    <a:pt x="488188" y="63500"/>
                  </a:moveTo>
                  <a:lnTo>
                    <a:pt x="475488" y="57150"/>
                  </a:lnTo>
                  <a:lnTo>
                    <a:pt x="361188" y="0"/>
                  </a:lnTo>
                  <a:lnTo>
                    <a:pt x="361188" y="57150"/>
                  </a:lnTo>
                  <a:lnTo>
                    <a:pt x="355600" y="57150"/>
                  </a:lnTo>
                  <a:lnTo>
                    <a:pt x="355600" y="69850"/>
                  </a:lnTo>
                  <a:lnTo>
                    <a:pt x="361188" y="69850"/>
                  </a:lnTo>
                  <a:lnTo>
                    <a:pt x="361188" y="127000"/>
                  </a:lnTo>
                  <a:lnTo>
                    <a:pt x="475488" y="69850"/>
                  </a:lnTo>
                  <a:lnTo>
                    <a:pt x="488188" y="63500"/>
                  </a:lnTo>
                  <a:close/>
                </a:path>
                <a:path w="1461770" h="128905">
                  <a:moveTo>
                    <a:pt x="1461770" y="58674"/>
                  </a:moveTo>
                  <a:lnTo>
                    <a:pt x="1149604" y="58674"/>
                  </a:lnTo>
                  <a:lnTo>
                    <a:pt x="1149604" y="1524"/>
                  </a:lnTo>
                  <a:lnTo>
                    <a:pt x="1022604" y="65024"/>
                  </a:lnTo>
                  <a:lnTo>
                    <a:pt x="1149604" y="128524"/>
                  </a:lnTo>
                  <a:lnTo>
                    <a:pt x="1149604" y="71374"/>
                  </a:lnTo>
                  <a:lnTo>
                    <a:pt x="1461770" y="71374"/>
                  </a:lnTo>
                  <a:lnTo>
                    <a:pt x="1461770" y="58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242127" y="2291927"/>
            <a:ext cx="6399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152</a:t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7149677" y="2317270"/>
            <a:ext cx="6399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1" dirty="0">
                <a:latin typeface="Trebuchet MS"/>
                <a:cs typeface="Trebuchet MS"/>
              </a:rPr>
              <a:t>G</a:t>
            </a:r>
            <a:r>
              <a:rPr sz="2000" dirty="0">
                <a:latin typeface="Trebuchet MS"/>
                <a:cs typeface="Trebuchet MS"/>
              </a:rPr>
              <a:t>PU0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0767" y="1736219"/>
            <a:ext cx="3294549" cy="3213694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3720" y="2346960"/>
          <a:ext cx="5024260" cy="4008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178">
                <a:tc rowSpan="3">
                  <a:txBody>
                    <a:bodyPr/>
                    <a:lstStyle/>
                    <a:p>
                      <a:pPr marL="340995" marR="1577340" indent="-250190">
                        <a:lnSpc>
                          <a:spcPts val="1939"/>
                        </a:lnSpc>
                        <a:spcBef>
                          <a:spcPts val="280"/>
                        </a:spcBef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while</a:t>
                      </a:r>
                      <a:r>
                        <a:rPr sz="20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not</a:t>
                      </a:r>
                      <a:r>
                        <a:rPr sz="2000" spc="-5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converged: </a:t>
                      </a:r>
                      <a:r>
                        <a:rPr sz="2000" spc="-9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LagrangeNodal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591185">
                        <a:lnSpc>
                          <a:spcPts val="1814"/>
                        </a:lnSpc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CalcForceForNodes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591185" marR="323215">
                        <a:lnSpc>
                          <a:spcPts val="1939"/>
                        </a:lnSpc>
                        <a:spcBef>
                          <a:spcPts val="145"/>
                        </a:spcBef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CalcAccelerationForNodes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 B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ou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n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dar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y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Cond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i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ti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o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nsF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o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rNod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es 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CalcVelocityForNodes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CalcPositionForNodes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591185" marR="1075690" indent="-250825">
                        <a:lnSpc>
                          <a:spcPts val="1950"/>
                        </a:lnSpc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LagrangeElements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 C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al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c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Lag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r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ange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E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le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m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ent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s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39511" marB="0"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3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76B800"/>
                      </a:solidFill>
                      <a:prstDash val="solid"/>
                    </a:lnR>
                    <a:lnB w="57150">
                      <a:solidFill>
                        <a:srgbClr val="0070C5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76B800"/>
                      </a:solidFill>
                      <a:prstDash val="solid"/>
                    </a:lnL>
                    <a:lnB w="57150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46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76B800"/>
                      </a:solidFill>
                      <a:prstDash val="solid"/>
                    </a:lnR>
                    <a:lnT w="28575">
                      <a:solidFill>
                        <a:srgbClr val="76B800"/>
                      </a:solidFill>
                      <a:prstDash val="solid"/>
                    </a:lnT>
                    <a:lnB w="57150">
                      <a:solidFill>
                        <a:srgbClr val="0070C5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70C5"/>
                      </a:solidFill>
                      <a:prstDash val="solid"/>
                    </a:lnL>
                    <a:lnT w="57150">
                      <a:solidFill>
                        <a:srgbClr val="76B800"/>
                      </a:solidFill>
                      <a:prstDash val="solid"/>
                    </a:lnT>
                    <a:lnB w="57150">
                      <a:solidFill>
                        <a:srgbClr val="0070C5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439">
                <a:tc rowSpan="2" gridSpan="2">
                  <a:txBody>
                    <a:bodyPr/>
                    <a:lstStyle/>
                    <a:p>
                      <a:pPr marL="591185" marR="487680">
                        <a:lnSpc>
                          <a:spcPts val="1939"/>
                        </a:lnSpc>
                        <a:spcBef>
                          <a:spcPts val="45"/>
                        </a:spcBef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CalcQForElems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 M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at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e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ria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l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Prop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e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rt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i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esF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o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rEle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ms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591185" marR="111125" indent="-250825">
                        <a:lnSpc>
                          <a:spcPts val="1939"/>
                        </a:lnSpc>
                        <a:spcBef>
                          <a:spcPts val="10"/>
                        </a:spcBef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CalcTimeConstraintsForElems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CalcCourantConstraintForElems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591185">
                        <a:lnSpc>
                          <a:spcPts val="1920"/>
                        </a:lnSpc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CalcHydroConstraintForElems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6350" marB="0">
                    <a:lnR w="57150">
                      <a:solidFill>
                        <a:srgbClr val="0070C5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0070C5"/>
                      </a:solidFill>
                      <a:prstDash val="solid"/>
                    </a:lnL>
                    <a:lnT w="57150">
                      <a:solidFill>
                        <a:srgbClr val="76B800"/>
                      </a:solidFill>
                      <a:prstDash val="solid"/>
                    </a:lnT>
                    <a:lnB w="57150">
                      <a:solidFill>
                        <a:srgbClr val="0070C5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678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R w="57150">
                      <a:solidFill>
                        <a:srgbClr val="0070C5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70C5"/>
                      </a:solidFill>
                      <a:prstDash val="solid"/>
                    </a:lnL>
                    <a:lnT w="57150">
                      <a:solidFill>
                        <a:srgbClr val="0070C5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6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153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3528">
              <a:lnSpc>
                <a:spcPts val="4778"/>
              </a:lnSpc>
              <a:spcBef>
                <a:spcPts val="111"/>
              </a:spcBef>
            </a:pPr>
            <a:r>
              <a:rPr dirty="0"/>
              <a:t>LULESH</a:t>
            </a:r>
          </a:p>
          <a:p>
            <a:pPr marL="3528">
              <a:lnSpc>
                <a:spcPts val="3178"/>
              </a:lnSpc>
            </a:pPr>
            <a:r>
              <a:rPr sz="2667" b="0" spc="-6" dirty="0">
                <a:solidFill>
                  <a:srgbClr val="76B800"/>
                </a:solidFill>
              </a:rPr>
              <a:t>CORAL</a:t>
            </a:r>
            <a:r>
              <a:rPr sz="2667" b="0" spc="-6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OpenACC</a:t>
            </a:r>
            <a:r>
              <a:rPr sz="2667" b="0" spc="-39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app</a:t>
            </a:r>
            <a:endParaRPr sz="2667"/>
          </a:p>
        </p:txBody>
      </p:sp>
      <p:sp>
        <p:nvSpPr>
          <p:cNvPr id="5" name="object 5"/>
          <p:cNvSpPr txBox="1"/>
          <p:nvPr/>
        </p:nvSpPr>
        <p:spPr>
          <a:xfrm>
            <a:off x="5668716" y="3409102"/>
            <a:ext cx="1401939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83255">
              <a:lnSpc>
                <a:spcPts val="2278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few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heavy</a:t>
            </a:r>
            <a:endParaRPr sz="2000">
              <a:latin typeface="Trebuchet MS"/>
              <a:cs typeface="Trebuchet MS"/>
            </a:endParaRPr>
          </a:p>
          <a:p>
            <a:pPr marL="14111">
              <a:lnSpc>
                <a:spcPts val="2278"/>
              </a:lnSpc>
            </a:pPr>
            <a:r>
              <a:rPr sz="2000" spc="-6" dirty="0">
                <a:latin typeface="Trebuchet MS"/>
                <a:cs typeface="Trebuchet MS"/>
              </a:rPr>
              <a:t>GPU</a:t>
            </a:r>
            <a:r>
              <a:rPr sz="2000" spc="-9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kernels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3251" y="5222013"/>
            <a:ext cx="2964039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4111" marR="5644" indent="103010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latin typeface="Trebuchet MS"/>
                <a:cs typeface="Trebuchet MS"/>
              </a:rPr>
              <a:t>many small GPU kernels 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many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small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CPU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11" dirty="0">
                <a:latin typeface="Trebuchet MS"/>
                <a:cs typeface="Trebuchet MS"/>
              </a:rPr>
              <a:t>functions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273" y="697082"/>
            <a:ext cx="5704417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USING</a:t>
            </a:r>
            <a:r>
              <a:rPr spc="-50" dirty="0"/>
              <a:t> </a:t>
            </a:r>
            <a:r>
              <a:rPr spc="-6" dirty="0"/>
              <a:t>VISUAL</a:t>
            </a:r>
            <a:r>
              <a:rPr spc="-39" dirty="0"/>
              <a:t> </a:t>
            </a:r>
            <a:r>
              <a:rPr dirty="0"/>
              <a:t>PROFILER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2108199"/>
            <a:ext cx="12197644" cy="4030838"/>
            <a:chOff x="0" y="1897379"/>
            <a:chExt cx="10977880" cy="36277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27503"/>
              <a:ext cx="10972800" cy="31577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24355" y="1901951"/>
              <a:ext cx="4162425" cy="250190"/>
            </a:xfrm>
            <a:custGeom>
              <a:avLst/>
              <a:gdLst/>
              <a:ahLst/>
              <a:cxnLst/>
              <a:rect l="l" t="t" r="r" b="b"/>
              <a:pathLst>
                <a:path w="4162425" h="250189">
                  <a:moveTo>
                    <a:pt x="0" y="249936"/>
                  </a:moveTo>
                  <a:lnTo>
                    <a:pt x="1629" y="201316"/>
                  </a:lnTo>
                  <a:lnTo>
                    <a:pt x="6080" y="161591"/>
                  </a:lnTo>
                  <a:lnTo>
                    <a:pt x="12698" y="134796"/>
                  </a:lnTo>
                  <a:lnTo>
                    <a:pt x="20828" y="124968"/>
                  </a:lnTo>
                  <a:lnTo>
                    <a:pt x="2060194" y="124968"/>
                  </a:lnTo>
                  <a:lnTo>
                    <a:pt x="2068323" y="115139"/>
                  </a:lnTo>
                  <a:lnTo>
                    <a:pt x="2074941" y="88344"/>
                  </a:lnTo>
                  <a:lnTo>
                    <a:pt x="2079392" y="48619"/>
                  </a:lnTo>
                  <a:lnTo>
                    <a:pt x="2081021" y="0"/>
                  </a:lnTo>
                  <a:lnTo>
                    <a:pt x="2082651" y="48619"/>
                  </a:lnTo>
                  <a:lnTo>
                    <a:pt x="2087102" y="88344"/>
                  </a:lnTo>
                  <a:lnTo>
                    <a:pt x="2093720" y="115139"/>
                  </a:lnTo>
                  <a:lnTo>
                    <a:pt x="2101849" y="124968"/>
                  </a:lnTo>
                  <a:lnTo>
                    <a:pt x="4141216" y="124968"/>
                  </a:lnTo>
                  <a:lnTo>
                    <a:pt x="4149345" y="134796"/>
                  </a:lnTo>
                  <a:lnTo>
                    <a:pt x="4155963" y="161591"/>
                  </a:lnTo>
                  <a:lnTo>
                    <a:pt x="4160414" y="201316"/>
                  </a:lnTo>
                  <a:lnTo>
                    <a:pt x="4162044" y="249936"/>
                  </a:lnTo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5486400" y="1901951"/>
              <a:ext cx="5486400" cy="250190"/>
            </a:xfrm>
            <a:custGeom>
              <a:avLst/>
              <a:gdLst/>
              <a:ahLst/>
              <a:cxnLst/>
              <a:rect l="l" t="t" r="r" b="b"/>
              <a:pathLst>
                <a:path w="5486400" h="250189">
                  <a:moveTo>
                    <a:pt x="0" y="249936"/>
                  </a:moveTo>
                  <a:lnTo>
                    <a:pt x="1629" y="201316"/>
                  </a:lnTo>
                  <a:lnTo>
                    <a:pt x="6080" y="161591"/>
                  </a:lnTo>
                  <a:lnTo>
                    <a:pt x="12698" y="134796"/>
                  </a:lnTo>
                  <a:lnTo>
                    <a:pt x="20827" y="124968"/>
                  </a:lnTo>
                  <a:lnTo>
                    <a:pt x="2722372" y="124968"/>
                  </a:lnTo>
                  <a:lnTo>
                    <a:pt x="2730501" y="115139"/>
                  </a:lnTo>
                  <a:lnTo>
                    <a:pt x="2737119" y="88344"/>
                  </a:lnTo>
                  <a:lnTo>
                    <a:pt x="2741570" y="48619"/>
                  </a:lnTo>
                  <a:lnTo>
                    <a:pt x="2743200" y="0"/>
                  </a:lnTo>
                  <a:lnTo>
                    <a:pt x="2744829" y="48619"/>
                  </a:lnTo>
                  <a:lnTo>
                    <a:pt x="2749280" y="88344"/>
                  </a:lnTo>
                  <a:lnTo>
                    <a:pt x="2755898" y="115139"/>
                  </a:lnTo>
                  <a:lnTo>
                    <a:pt x="2764028" y="124968"/>
                  </a:lnTo>
                  <a:lnTo>
                    <a:pt x="5465572" y="124968"/>
                  </a:lnTo>
                  <a:lnTo>
                    <a:pt x="5473701" y="134796"/>
                  </a:lnTo>
                  <a:lnTo>
                    <a:pt x="5480319" y="161591"/>
                  </a:lnTo>
                  <a:lnTo>
                    <a:pt x="5484770" y="201316"/>
                  </a:lnTo>
                  <a:lnTo>
                    <a:pt x="5486400" y="249936"/>
                  </a:lnTo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2372614" y="5210555"/>
              <a:ext cx="4505325" cy="314960"/>
            </a:xfrm>
            <a:custGeom>
              <a:avLst/>
              <a:gdLst/>
              <a:ahLst/>
              <a:cxnLst/>
              <a:rect l="l" t="t" r="r" b="b"/>
              <a:pathLst>
                <a:path w="4505325" h="314960">
                  <a:moveTo>
                    <a:pt x="76200" y="75539"/>
                  </a:moveTo>
                  <a:lnTo>
                    <a:pt x="69862" y="63385"/>
                  </a:lnTo>
                  <a:lnTo>
                    <a:pt x="36830" y="0"/>
                  </a:lnTo>
                  <a:lnTo>
                    <a:pt x="0" y="76835"/>
                  </a:lnTo>
                  <a:lnTo>
                    <a:pt x="31826" y="76301"/>
                  </a:lnTo>
                  <a:lnTo>
                    <a:pt x="35814" y="314439"/>
                  </a:lnTo>
                  <a:lnTo>
                    <a:pt x="48514" y="314223"/>
                  </a:lnTo>
                  <a:lnTo>
                    <a:pt x="44526" y="76085"/>
                  </a:lnTo>
                  <a:lnTo>
                    <a:pt x="76200" y="75539"/>
                  </a:lnTo>
                  <a:close/>
                </a:path>
                <a:path w="4505325" h="314960">
                  <a:moveTo>
                    <a:pt x="4504944" y="75539"/>
                  </a:moveTo>
                  <a:lnTo>
                    <a:pt x="4498606" y="63385"/>
                  </a:lnTo>
                  <a:lnTo>
                    <a:pt x="4465574" y="0"/>
                  </a:lnTo>
                  <a:lnTo>
                    <a:pt x="4428744" y="76835"/>
                  </a:lnTo>
                  <a:lnTo>
                    <a:pt x="4460570" y="76301"/>
                  </a:lnTo>
                  <a:lnTo>
                    <a:pt x="4464558" y="314439"/>
                  </a:lnTo>
                  <a:lnTo>
                    <a:pt x="4477258" y="314223"/>
                  </a:lnTo>
                  <a:lnTo>
                    <a:pt x="4473270" y="76085"/>
                  </a:lnTo>
                  <a:lnTo>
                    <a:pt x="4504944" y="7553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2916173" y="3838194"/>
              <a:ext cx="1190625" cy="864235"/>
            </a:xfrm>
            <a:custGeom>
              <a:avLst/>
              <a:gdLst/>
              <a:ahLst/>
              <a:cxnLst/>
              <a:rect l="l" t="t" r="r" b="b"/>
              <a:pathLst>
                <a:path w="1190625" h="864235">
                  <a:moveTo>
                    <a:pt x="0" y="864107"/>
                  </a:moveTo>
                  <a:lnTo>
                    <a:pt x="1190244" y="864107"/>
                  </a:lnTo>
                  <a:lnTo>
                    <a:pt x="1190244" y="0"/>
                  </a:lnTo>
                  <a:lnTo>
                    <a:pt x="0" y="0"/>
                  </a:lnTo>
                  <a:lnTo>
                    <a:pt x="0" y="864107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70142" y="6141156"/>
            <a:ext cx="222391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7" dirty="0">
                <a:latin typeface="Trebuchet MS"/>
                <a:cs typeface="Trebuchet MS"/>
              </a:rPr>
              <a:t>Kernel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time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17ms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154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6485890" y="6141156"/>
            <a:ext cx="222391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7" dirty="0">
                <a:latin typeface="Trebuchet MS"/>
                <a:cs typeface="Trebuchet MS"/>
              </a:rPr>
              <a:t>Kernel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time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27ms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88216" y="1771735"/>
            <a:ext cx="7512756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222">
              <a:spcBef>
                <a:spcPts val="111"/>
              </a:spcBef>
              <a:tabLst>
                <a:tab pos="4626282" algn="l"/>
              </a:tabLst>
            </a:pPr>
            <a:r>
              <a:rPr sz="2000" spc="-6" dirty="0">
                <a:latin typeface="Trebuchet MS"/>
                <a:cs typeface="Trebuchet MS"/>
              </a:rPr>
              <a:t>1</a:t>
            </a:r>
            <a:r>
              <a:rPr sz="2000" spc="-8" baseline="25462" dirty="0">
                <a:latin typeface="Trebuchet MS"/>
                <a:cs typeface="Trebuchet MS"/>
              </a:rPr>
              <a:t>st</a:t>
            </a:r>
            <a:r>
              <a:rPr sz="2000" spc="308" baseline="2546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iteration	</a:t>
            </a:r>
            <a:r>
              <a:rPr sz="3000" baseline="1543" dirty="0">
                <a:latin typeface="Trebuchet MS"/>
                <a:cs typeface="Trebuchet MS"/>
              </a:rPr>
              <a:t>2</a:t>
            </a:r>
            <a:r>
              <a:rPr sz="2000" baseline="27777" dirty="0">
                <a:latin typeface="Trebuchet MS"/>
                <a:cs typeface="Trebuchet MS"/>
              </a:rPr>
              <a:t>nd</a:t>
            </a:r>
            <a:r>
              <a:rPr sz="2000" spc="224" baseline="27777" dirty="0">
                <a:latin typeface="Trebuchet MS"/>
                <a:cs typeface="Trebuchet MS"/>
              </a:rPr>
              <a:t> </a:t>
            </a:r>
            <a:r>
              <a:rPr sz="3000" spc="-8" baseline="1543" dirty="0">
                <a:latin typeface="Trebuchet MS"/>
                <a:cs typeface="Trebuchet MS"/>
              </a:rPr>
              <a:t>iteration </a:t>
            </a:r>
            <a:r>
              <a:rPr sz="3000" spc="-74" baseline="1543" dirty="0">
                <a:latin typeface="Trebuchet MS"/>
                <a:cs typeface="Trebuchet MS"/>
              </a:rPr>
              <a:t>longer,</a:t>
            </a:r>
            <a:r>
              <a:rPr sz="3000" spc="-41" baseline="1543" dirty="0">
                <a:latin typeface="Trebuchet MS"/>
                <a:cs typeface="Trebuchet MS"/>
              </a:rPr>
              <a:t> </a:t>
            </a:r>
            <a:r>
              <a:rPr sz="3000" spc="-8" baseline="1543" dirty="0">
                <a:latin typeface="Trebuchet MS"/>
                <a:cs typeface="Trebuchet MS"/>
              </a:rPr>
              <a:t>why?</a:t>
            </a:r>
            <a:endParaRPr sz="3000" baseline="1543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7795" y="4265929"/>
            <a:ext cx="135184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28" dirty="0">
                <a:solidFill>
                  <a:srgbClr val="FF0000"/>
                </a:solidFill>
                <a:latin typeface="Trebuchet MS"/>
                <a:cs typeface="Trebuchet MS"/>
              </a:rPr>
              <a:t>what’s</a:t>
            </a:r>
            <a:r>
              <a:rPr sz="2000" spc="-1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this?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7055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THRASHING</a:t>
            </a:r>
            <a:r>
              <a:rPr spc="-39" dirty="0"/>
              <a:t> </a:t>
            </a:r>
            <a:r>
              <a:rPr spc="-6" dirty="0"/>
              <a:t>MITIGATION</a:t>
            </a:r>
          </a:p>
          <a:p>
            <a:pPr marL="7055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Processors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frequently</a:t>
            </a:r>
            <a:r>
              <a:rPr sz="2667" b="0" spc="28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read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or </a:t>
            </a:r>
            <a:r>
              <a:rPr sz="2667" b="0" spc="-6" dirty="0">
                <a:solidFill>
                  <a:srgbClr val="76B800"/>
                </a:solidFill>
              </a:rPr>
              <a:t>write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to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the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same </a:t>
            </a:r>
            <a:r>
              <a:rPr sz="2667" b="0" spc="-6" dirty="0">
                <a:solidFill>
                  <a:srgbClr val="76B800"/>
                </a:solidFill>
              </a:rPr>
              <a:t>page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5126566"/>
            <a:ext cx="10300406" cy="91616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222" dirty="0">
                <a:latin typeface="Trebuchet MS"/>
                <a:cs typeface="Trebuchet MS"/>
              </a:rPr>
              <a:t>Before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CUDA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9.2:</a:t>
            </a:r>
            <a:r>
              <a:rPr sz="2222" spc="-6" dirty="0">
                <a:latin typeface="Trebuchet MS"/>
                <a:cs typeface="Trebuchet MS"/>
              </a:rPr>
              <a:t> when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memory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is</a:t>
            </a:r>
            <a:r>
              <a:rPr sz="2222" spc="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pinned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we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lose</a:t>
            </a:r>
            <a:r>
              <a:rPr sz="2222" spc="-6" dirty="0">
                <a:latin typeface="Trebuchet MS"/>
                <a:cs typeface="Trebuchet MS"/>
              </a:rPr>
              <a:t> any</a:t>
            </a:r>
            <a:r>
              <a:rPr sz="22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insight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into </a:t>
            </a:r>
            <a:r>
              <a:rPr sz="2222" dirty="0">
                <a:latin typeface="Trebuchet MS"/>
                <a:cs typeface="Trebuchet MS"/>
              </a:rPr>
              <a:t>access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pattern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spc="-6" dirty="0">
                <a:latin typeface="Trebuchet MS"/>
                <a:cs typeface="Trebuchet MS"/>
              </a:rPr>
              <a:t>In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future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we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may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use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access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counters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on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Volta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dirty="0">
                <a:latin typeface="Trebuchet MS"/>
                <a:cs typeface="Trebuchet MS"/>
              </a:rPr>
              <a:t> find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 </a:t>
            </a:r>
            <a:r>
              <a:rPr sz="2222" spc="-6" dirty="0">
                <a:latin typeface="Trebuchet MS"/>
                <a:cs typeface="Trebuchet MS"/>
              </a:rPr>
              <a:t>better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location</a:t>
            </a:r>
            <a:endParaRPr sz="2222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15866" y="2714413"/>
            <a:ext cx="6448072" cy="1875367"/>
            <a:chOff x="1724279" y="2442972"/>
            <a:chExt cx="5803265" cy="1687830"/>
          </a:xfrm>
        </p:grpSpPr>
        <p:sp>
          <p:nvSpPr>
            <p:cNvPr id="5" name="object 5"/>
            <p:cNvSpPr/>
            <p:nvPr/>
          </p:nvSpPr>
          <p:spPr>
            <a:xfrm>
              <a:off x="1830324" y="3412236"/>
              <a:ext cx="356870" cy="391795"/>
            </a:xfrm>
            <a:custGeom>
              <a:avLst/>
              <a:gdLst/>
              <a:ahLst/>
              <a:cxnLst/>
              <a:rect l="l" t="t" r="r" b="b"/>
              <a:pathLst>
                <a:path w="356869" h="391795">
                  <a:moveTo>
                    <a:pt x="356615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56615" y="391668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1830324" y="3412236"/>
              <a:ext cx="356870" cy="391795"/>
            </a:xfrm>
            <a:custGeom>
              <a:avLst/>
              <a:gdLst/>
              <a:ahLst/>
              <a:cxnLst/>
              <a:rect l="l" t="t" r="r" b="b"/>
              <a:pathLst>
                <a:path w="356869" h="391795">
                  <a:moveTo>
                    <a:pt x="0" y="391668"/>
                  </a:moveTo>
                  <a:lnTo>
                    <a:pt x="356615" y="391668"/>
                  </a:lnTo>
                  <a:lnTo>
                    <a:pt x="356615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1724279" y="3602736"/>
              <a:ext cx="307340" cy="528320"/>
            </a:xfrm>
            <a:custGeom>
              <a:avLst/>
              <a:gdLst/>
              <a:ahLst/>
              <a:cxnLst/>
              <a:rect l="l" t="t" r="r" b="b"/>
              <a:pathLst>
                <a:path w="307339" h="528320">
                  <a:moveTo>
                    <a:pt x="238127" y="106937"/>
                  </a:moveTo>
                  <a:lnTo>
                    <a:pt x="0" y="521588"/>
                  </a:lnTo>
                  <a:lnTo>
                    <a:pt x="10921" y="527812"/>
                  </a:lnTo>
                  <a:lnTo>
                    <a:pt x="249174" y="113282"/>
                  </a:lnTo>
                  <a:lnTo>
                    <a:pt x="238127" y="106937"/>
                  </a:lnTo>
                  <a:close/>
                </a:path>
                <a:path w="307339" h="528320">
                  <a:moveTo>
                    <a:pt x="301374" y="95884"/>
                  </a:moveTo>
                  <a:lnTo>
                    <a:pt x="244475" y="95884"/>
                  </a:lnTo>
                  <a:lnTo>
                    <a:pt x="255523" y="102234"/>
                  </a:lnTo>
                  <a:lnTo>
                    <a:pt x="249174" y="113282"/>
                  </a:lnTo>
                  <a:lnTo>
                    <a:pt x="298703" y="141731"/>
                  </a:lnTo>
                  <a:lnTo>
                    <a:pt x="301374" y="95884"/>
                  </a:lnTo>
                  <a:close/>
                </a:path>
                <a:path w="307339" h="528320">
                  <a:moveTo>
                    <a:pt x="244475" y="95884"/>
                  </a:moveTo>
                  <a:lnTo>
                    <a:pt x="238127" y="106937"/>
                  </a:lnTo>
                  <a:lnTo>
                    <a:pt x="249174" y="113282"/>
                  </a:lnTo>
                  <a:lnTo>
                    <a:pt x="255523" y="102234"/>
                  </a:lnTo>
                  <a:lnTo>
                    <a:pt x="244475" y="95884"/>
                  </a:lnTo>
                  <a:close/>
                </a:path>
                <a:path w="307339" h="528320">
                  <a:moveTo>
                    <a:pt x="306958" y="0"/>
                  </a:moveTo>
                  <a:lnTo>
                    <a:pt x="188594" y="78486"/>
                  </a:lnTo>
                  <a:lnTo>
                    <a:pt x="238127" y="106937"/>
                  </a:lnTo>
                  <a:lnTo>
                    <a:pt x="244475" y="95884"/>
                  </a:lnTo>
                  <a:lnTo>
                    <a:pt x="301374" y="95884"/>
                  </a:lnTo>
                  <a:lnTo>
                    <a:pt x="3069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2186940" y="3022091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358139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8139" y="390144"/>
                  </a:lnTo>
                  <a:lnTo>
                    <a:pt x="35813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2186940" y="3022091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0" y="390144"/>
                  </a:moveTo>
                  <a:lnTo>
                    <a:pt x="358139" y="390144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45080" y="3412236"/>
              <a:ext cx="356870" cy="391795"/>
            </a:xfrm>
            <a:custGeom>
              <a:avLst/>
              <a:gdLst/>
              <a:ahLst/>
              <a:cxnLst/>
              <a:rect l="l" t="t" r="r" b="b"/>
              <a:pathLst>
                <a:path w="356869" h="391795">
                  <a:moveTo>
                    <a:pt x="356616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56616" y="391668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545080" y="3412236"/>
              <a:ext cx="356870" cy="391795"/>
            </a:xfrm>
            <a:custGeom>
              <a:avLst/>
              <a:gdLst/>
              <a:ahLst/>
              <a:cxnLst/>
              <a:rect l="l" t="t" r="r" b="b"/>
              <a:pathLst>
                <a:path w="356869" h="391795">
                  <a:moveTo>
                    <a:pt x="0" y="391668"/>
                  </a:moveTo>
                  <a:lnTo>
                    <a:pt x="356616" y="391668"/>
                  </a:lnTo>
                  <a:lnTo>
                    <a:pt x="356616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01696" y="3022091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358140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8140" y="390144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901696" y="3022091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0" y="390144"/>
                  </a:moveTo>
                  <a:lnTo>
                    <a:pt x="358140" y="390144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50692" y="341223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39" h="391795">
                  <a:moveTo>
                    <a:pt x="358140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58140" y="39166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0692" y="341223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39" h="391795">
                  <a:moveTo>
                    <a:pt x="0" y="391668"/>
                  </a:moveTo>
                  <a:lnTo>
                    <a:pt x="358140" y="391668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616452" y="3022091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358139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8139" y="390144"/>
                  </a:lnTo>
                  <a:lnTo>
                    <a:pt x="35813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616452" y="3022091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0" y="390144"/>
                  </a:moveTo>
                  <a:lnTo>
                    <a:pt x="358139" y="390144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0971" y="2696717"/>
              <a:ext cx="1671955" cy="1433830"/>
            </a:xfrm>
            <a:custGeom>
              <a:avLst/>
              <a:gdLst/>
              <a:ahLst/>
              <a:cxnLst/>
              <a:rect l="l" t="t" r="r" b="b"/>
              <a:pathLst>
                <a:path w="1671954" h="1433829">
                  <a:moveTo>
                    <a:pt x="241935" y="430022"/>
                  </a:moveTo>
                  <a:lnTo>
                    <a:pt x="188671" y="450900"/>
                  </a:lnTo>
                  <a:lnTo>
                    <a:pt x="11938" y="0"/>
                  </a:lnTo>
                  <a:lnTo>
                    <a:pt x="0" y="4572"/>
                  </a:lnTo>
                  <a:lnTo>
                    <a:pt x="176885" y="455523"/>
                  </a:lnTo>
                  <a:lnTo>
                    <a:pt x="123698" y="476377"/>
                  </a:lnTo>
                  <a:lnTo>
                    <a:pt x="229108" y="571373"/>
                  </a:lnTo>
                  <a:lnTo>
                    <a:pt x="238556" y="467233"/>
                  </a:lnTo>
                  <a:lnTo>
                    <a:pt x="241935" y="430022"/>
                  </a:lnTo>
                  <a:close/>
                </a:path>
                <a:path w="1671954" h="1433829">
                  <a:moveTo>
                    <a:pt x="542163" y="906018"/>
                  </a:moveTo>
                  <a:lnTo>
                    <a:pt x="423799" y="984504"/>
                  </a:lnTo>
                  <a:lnTo>
                    <a:pt x="473329" y="1012964"/>
                  </a:lnTo>
                  <a:lnTo>
                    <a:pt x="235204" y="1427607"/>
                  </a:lnTo>
                  <a:lnTo>
                    <a:pt x="246126" y="1433830"/>
                  </a:lnTo>
                  <a:lnTo>
                    <a:pt x="484378" y="1019302"/>
                  </a:lnTo>
                  <a:lnTo>
                    <a:pt x="533908" y="1047750"/>
                  </a:lnTo>
                  <a:lnTo>
                    <a:pt x="536575" y="1001903"/>
                  </a:lnTo>
                  <a:lnTo>
                    <a:pt x="542163" y="906018"/>
                  </a:lnTo>
                  <a:close/>
                </a:path>
                <a:path w="1671954" h="1433829">
                  <a:moveTo>
                    <a:pt x="956691" y="430022"/>
                  </a:moveTo>
                  <a:lnTo>
                    <a:pt x="903427" y="450900"/>
                  </a:lnTo>
                  <a:lnTo>
                    <a:pt x="726694" y="0"/>
                  </a:lnTo>
                  <a:lnTo>
                    <a:pt x="714756" y="4572"/>
                  </a:lnTo>
                  <a:lnTo>
                    <a:pt x="891641" y="455523"/>
                  </a:lnTo>
                  <a:lnTo>
                    <a:pt x="838454" y="476377"/>
                  </a:lnTo>
                  <a:lnTo>
                    <a:pt x="943864" y="571373"/>
                  </a:lnTo>
                  <a:lnTo>
                    <a:pt x="953312" y="467233"/>
                  </a:lnTo>
                  <a:lnTo>
                    <a:pt x="956691" y="430022"/>
                  </a:lnTo>
                  <a:close/>
                </a:path>
                <a:path w="1671954" h="1433829">
                  <a:moveTo>
                    <a:pt x="1234059" y="906018"/>
                  </a:moveTo>
                  <a:lnTo>
                    <a:pt x="1115682" y="984504"/>
                  </a:lnTo>
                  <a:lnTo>
                    <a:pt x="1165225" y="1012964"/>
                  </a:lnTo>
                  <a:lnTo>
                    <a:pt x="927100" y="1427607"/>
                  </a:lnTo>
                  <a:lnTo>
                    <a:pt x="938022" y="1433830"/>
                  </a:lnTo>
                  <a:lnTo>
                    <a:pt x="1176274" y="1019302"/>
                  </a:lnTo>
                  <a:lnTo>
                    <a:pt x="1225804" y="1047750"/>
                  </a:lnTo>
                  <a:lnTo>
                    <a:pt x="1228471" y="1001903"/>
                  </a:lnTo>
                  <a:lnTo>
                    <a:pt x="1234059" y="906018"/>
                  </a:lnTo>
                  <a:close/>
                </a:path>
                <a:path w="1671954" h="1433829">
                  <a:moveTo>
                    <a:pt x="1671447" y="430022"/>
                  </a:moveTo>
                  <a:lnTo>
                    <a:pt x="1618183" y="450900"/>
                  </a:lnTo>
                  <a:lnTo>
                    <a:pt x="1441450" y="0"/>
                  </a:lnTo>
                  <a:lnTo>
                    <a:pt x="1429512" y="4572"/>
                  </a:lnTo>
                  <a:lnTo>
                    <a:pt x="1606397" y="455523"/>
                  </a:lnTo>
                  <a:lnTo>
                    <a:pt x="1553210" y="476377"/>
                  </a:lnTo>
                  <a:lnTo>
                    <a:pt x="1658620" y="571373"/>
                  </a:lnTo>
                  <a:lnTo>
                    <a:pt x="1668068" y="467233"/>
                  </a:lnTo>
                  <a:lnTo>
                    <a:pt x="1671447" y="430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1544" y="3608832"/>
              <a:ext cx="2133600" cy="635"/>
            </a:xfrm>
            <a:custGeom>
              <a:avLst/>
              <a:gdLst/>
              <a:ahLst/>
              <a:cxnLst/>
              <a:rect l="l" t="t" r="r" b="b"/>
              <a:pathLst>
                <a:path w="2133600" h="635">
                  <a:moveTo>
                    <a:pt x="0" y="635"/>
                  </a:moveTo>
                  <a:lnTo>
                    <a:pt x="2133345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103619" y="341223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39" h="391795">
                  <a:moveTo>
                    <a:pt x="358139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58139" y="391668"/>
                  </a:lnTo>
                  <a:lnTo>
                    <a:pt x="35813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103619" y="341223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39" h="391795">
                  <a:moveTo>
                    <a:pt x="0" y="391668"/>
                  </a:moveTo>
                  <a:lnTo>
                    <a:pt x="358139" y="391668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960999" y="3602736"/>
              <a:ext cx="307340" cy="528320"/>
            </a:xfrm>
            <a:custGeom>
              <a:avLst/>
              <a:gdLst/>
              <a:ahLst/>
              <a:cxnLst/>
              <a:rect l="l" t="t" r="r" b="b"/>
              <a:pathLst>
                <a:path w="307339" h="528320">
                  <a:moveTo>
                    <a:pt x="238127" y="106937"/>
                  </a:moveTo>
                  <a:lnTo>
                    <a:pt x="0" y="521588"/>
                  </a:lnTo>
                  <a:lnTo>
                    <a:pt x="10922" y="527812"/>
                  </a:lnTo>
                  <a:lnTo>
                    <a:pt x="249174" y="113282"/>
                  </a:lnTo>
                  <a:lnTo>
                    <a:pt x="238127" y="106937"/>
                  </a:lnTo>
                  <a:close/>
                </a:path>
                <a:path w="307339" h="528320">
                  <a:moveTo>
                    <a:pt x="301374" y="95884"/>
                  </a:moveTo>
                  <a:lnTo>
                    <a:pt x="244475" y="95884"/>
                  </a:lnTo>
                  <a:lnTo>
                    <a:pt x="255524" y="102234"/>
                  </a:lnTo>
                  <a:lnTo>
                    <a:pt x="249174" y="113282"/>
                  </a:lnTo>
                  <a:lnTo>
                    <a:pt x="298703" y="141731"/>
                  </a:lnTo>
                  <a:lnTo>
                    <a:pt x="301374" y="95884"/>
                  </a:lnTo>
                  <a:close/>
                </a:path>
                <a:path w="307339" h="528320">
                  <a:moveTo>
                    <a:pt x="244475" y="95884"/>
                  </a:moveTo>
                  <a:lnTo>
                    <a:pt x="238127" y="106937"/>
                  </a:lnTo>
                  <a:lnTo>
                    <a:pt x="249174" y="113282"/>
                  </a:lnTo>
                  <a:lnTo>
                    <a:pt x="255524" y="102234"/>
                  </a:lnTo>
                  <a:lnTo>
                    <a:pt x="244475" y="95884"/>
                  </a:lnTo>
                  <a:close/>
                </a:path>
                <a:path w="307339" h="528320">
                  <a:moveTo>
                    <a:pt x="306959" y="0"/>
                  </a:moveTo>
                  <a:lnTo>
                    <a:pt x="188595" y="78486"/>
                  </a:lnTo>
                  <a:lnTo>
                    <a:pt x="238127" y="106937"/>
                  </a:lnTo>
                  <a:lnTo>
                    <a:pt x="244475" y="95884"/>
                  </a:lnTo>
                  <a:lnTo>
                    <a:pt x="301374" y="95884"/>
                  </a:lnTo>
                  <a:lnTo>
                    <a:pt x="306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982211" y="3022091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5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6615" y="390144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982211" y="3022091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4"/>
                  </a:moveTo>
                  <a:lnTo>
                    <a:pt x="356615" y="390144"/>
                  </a:lnTo>
                  <a:lnTo>
                    <a:pt x="356615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976243" y="2696718"/>
              <a:ext cx="241935" cy="571500"/>
            </a:xfrm>
            <a:custGeom>
              <a:avLst/>
              <a:gdLst/>
              <a:ahLst/>
              <a:cxnLst/>
              <a:rect l="l" t="t" r="r" b="b"/>
              <a:pathLst>
                <a:path w="241935" h="571500">
                  <a:moveTo>
                    <a:pt x="176889" y="455523"/>
                  </a:moveTo>
                  <a:lnTo>
                    <a:pt x="123698" y="476377"/>
                  </a:lnTo>
                  <a:lnTo>
                    <a:pt x="229108" y="571373"/>
                  </a:lnTo>
                  <a:lnTo>
                    <a:pt x="238558" y="467233"/>
                  </a:lnTo>
                  <a:lnTo>
                    <a:pt x="181483" y="467233"/>
                  </a:lnTo>
                  <a:lnTo>
                    <a:pt x="176889" y="455523"/>
                  </a:lnTo>
                  <a:close/>
                </a:path>
                <a:path w="241935" h="571500">
                  <a:moveTo>
                    <a:pt x="188683" y="450899"/>
                  </a:moveTo>
                  <a:lnTo>
                    <a:pt x="176889" y="455523"/>
                  </a:lnTo>
                  <a:lnTo>
                    <a:pt x="181483" y="467233"/>
                  </a:lnTo>
                  <a:lnTo>
                    <a:pt x="193294" y="462661"/>
                  </a:lnTo>
                  <a:lnTo>
                    <a:pt x="188683" y="450899"/>
                  </a:lnTo>
                  <a:close/>
                </a:path>
                <a:path w="241935" h="571500">
                  <a:moveTo>
                    <a:pt x="241935" y="430022"/>
                  </a:moveTo>
                  <a:lnTo>
                    <a:pt x="188683" y="450899"/>
                  </a:lnTo>
                  <a:lnTo>
                    <a:pt x="193294" y="462661"/>
                  </a:lnTo>
                  <a:lnTo>
                    <a:pt x="181483" y="467233"/>
                  </a:lnTo>
                  <a:lnTo>
                    <a:pt x="238558" y="467233"/>
                  </a:lnTo>
                  <a:lnTo>
                    <a:pt x="241935" y="430022"/>
                  </a:lnTo>
                  <a:close/>
                </a:path>
                <a:path w="241935" h="571500">
                  <a:moveTo>
                    <a:pt x="11937" y="0"/>
                  </a:moveTo>
                  <a:lnTo>
                    <a:pt x="0" y="4572"/>
                  </a:lnTo>
                  <a:lnTo>
                    <a:pt x="176889" y="455523"/>
                  </a:lnTo>
                  <a:lnTo>
                    <a:pt x="188683" y="450899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347972" y="3022091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5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6615" y="390144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47972" y="3022091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4"/>
                  </a:moveTo>
                  <a:lnTo>
                    <a:pt x="356615" y="390144"/>
                  </a:lnTo>
                  <a:lnTo>
                    <a:pt x="356615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342002" y="2696718"/>
              <a:ext cx="241935" cy="571500"/>
            </a:xfrm>
            <a:custGeom>
              <a:avLst/>
              <a:gdLst/>
              <a:ahLst/>
              <a:cxnLst/>
              <a:rect l="l" t="t" r="r" b="b"/>
              <a:pathLst>
                <a:path w="241935" h="571500">
                  <a:moveTo>
                    <a:pt x="176889" y="455523"/>
                  </a:moveTo>
                  <a:lnTo>
                    <a:pt x="123698" y="476377"/>
                  </a:lnTo>
                  <a:lnTo>
                    <a:pt x="229108" y="571373"/>
                  </a:lnTo>
                  <a:lnTo>
                    <a:pt x="238558" y="467233"/>
                  </a:lnTo>
                  <a:lnTo>
                    <a:pt x="181483" y="467233"/>
                  </a:lnTo>
                  <a:lnTo>
                    <a:pt x="176889" y="455523"/>
                  </a:lnTo>
                  <a:close/>
                </a:path>
                <a:path w="241935" h="571500">
                  <a:moveTo>
                    <a:pt x="188683" y="450899"/>
                  </a:moveTo>
                  <a:lnTo>
                    <a:pt x="176889" y="455523"/>
                  </a:lnTo>
                  <a:lnTo>
                    <a:pt x="181483" y="467233"/>
                  </a:lnTo>
                  <a:lnTo>
                    <a:pt x="193294" y="462661"/>
                  </a:lnTo>
                  <a:lnTo>
                    <a:pt x="188683" y="450899"/>
                  </a:lnTo>
                  <a:close/>
                </a:path>
                <a:path w="241935" h="571500">
                  <a:moveTo>
                    <a:pt x="241935" y="430022"/>
                  </a:moveTo>
                  <a:lnTo>
                    <a:pt x="188683" y="450899"/>
                  </a:lnTo>
                  <a:lnTo>
                    <a:pt x="193294" y="462661"/>
                  </a:lnTo>
                  <a:lnTo>
                    <a:pt x="181483" y="467233"/>
                  </a:lnTo>
                  <a:lnTo>
                    <a:pt x="238558" y="467233"/>
                  </a:lnTo>
                  <a:lnTo>
                    <a:pt x="241935" y="430022"/>
                  </a:lnTo>
                  <a:close/>
                </a:path>
                <a:path w="241935" h="571500">
                  <a:moveTo>
                    <a:pt x="11937" y="0"/>
                  </a:moveTo>
                  <a:lnTo>
                    <a:pt x="0" y="4572"/>
                  </a:lnTo>
                  <a:lnTo>
                    <a:pt x="176889" y="455523"/>
                  </a:lnTo>
                  <a:lnTo>
                    <a:pt x="188683" y="450899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713732" y="3022091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5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6615" y="390144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713732" y="3022091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4"/>
                  </a:moveTo>
                  <a:lnTo>
                    <a:pt x="356615" y="390144"/>
                  </a:lnTo>
                  <a:lnTo>
                    <a:pt x="356615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707763" y="2696718"/>
              <a:ext cx="241935" cy="571500"/>
            </a:xfrm>
            <a:custGeom>
              <a:avLst/>
              <a:gdLst/>
              <a:ahLst/>
              <a:cxnLst/>
              <a:rect l="l" t="t" r="r" b="b"/>
              <a:pathLst>
                <a:path w="241935" h="571500">
                  <a:moveTo>
                    <a:pt x="176889" y="455523"/>
                  </a:moveTo>
                  <a:lnTo>
                    <a:pt x="123698" y="476377"/>
                  </a:lnTo>
                  <a:lnTo>
                    <a:pt x="229108" y="571373"/>
                  </a:lnTo>
                  <a:lnTo>
                    <a:pt x="238558" y="467233"/>
                  </a:lnTo>
                  <a:lnTo>
                    <a:pt x="181483" y="467233"/>
                  </a:lnTo>
                  <a:lnTo>
                    <a:pt x="176889" y="455523"/>
                  </a:lnTo>
                  <a:close/>
                </a:path>
                <a:path w="241935" h="571500">
                  <a:moveTo>
                    <a:pt x="188683" y="450899"/>
                  </a:moveTo>
                  <a:lnTo>
                    <a:pt x="176889" y="455523"/>
                  </a:lnTo>
                  <a:lnTo>
                    <a:pt x="181483" y="467233"/>
                  </a:lnTo>
                  <a:lnTo>
                    <a:pt x="193294" y="462661"/>
                  </a:lnTo>
                  <a:lnTo>
                    <a:pt x="188683" y="450899"/>
                  </a:lnTo>
                  <a:close/>
                </a:path>
                <a:path w="241935" h="571500">
                  <a:moveTo>
                    <a:pt x="241935" y="430022"/>
                  </a:moveTo>
                  <a:lnTo>
                    <a:pt x="188683" y="450899"/>
                  </a:lnTo>
                  <a:lnTo>
                    <a:pt x="193294" y="462661"/>
                  </a:lnTo>
                  <a:lnTo>
                    <a:pt x="181483" y="467233"/>
                  </a:lnTo>
                  <a:lnTo>
                    <a:pt x="238558" y="467233"/>
                  </a:lnTo>
                  <a:lnTo>
                    <a:pt x="241935" y="430022"/>
                  </a:lnTo>
                  <a:close/>
                </a:path>
                <a:path w="241935" h="571500">
                  <a:moveTo>
                    <a:pt x="11937" y="0"/>
                  </a:moveTo>
                  <a:lnTo>
                    <a:pt x="0" y="4572"/>
                  </a:lnTo>
                  <a:lnTo>
                    <a:pt x="176889" y="455523"/>
                  </a:lnTo>
                  <a:lnTo>
                    <a:pt x="188683" y="450899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451092" y="3022091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5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6615" y="390144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451092" y="3022091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4"/>
                  </a:moveTo>
                  <a:lnTo>
                    <a:pt x="356615" y="390144"/>
                  </a:lnTo>
                  <a:lnTo>
                    <a:pt x="356615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807707" y="341223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40" h="391795">
                  <a:moveTo>
                    <a:pt x="358140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58140" y="39166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807707" y="341223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40" h="391795">
                  <a:moveTo>
                    <a:pt x="0" y="391668"/>
                  </a:moveTo>
                  <a:lnTo>
                    <a:pt x="358140" y="391668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45123" y="2696717"/>
              <a:ext cx="541020" cy="1433830"/>
            </a:xfrm>
            <a:custGeom>
              <a:avLst/>
              <a:gdLst/>
              <a:ahLst/>
              <a:cxnLst/>
              <a:rect l="l" t="t" r="r" b="b"/>
              <a:pathLst>
                <a:path w="541020" h="1433829">
                  <a:moveTo>
                    <a:pt x="241935" y="430022"/>
                  </a:moveTo>
                  <a:lnTo>
                    <a:pt x="188671" y="450900"/>
                  </a:lnTo>
                  <a:lnTo>
                    <a:pt x="11938" y="0"/>
                  </a:lnTo>
                  <a:lnTo>
                    <a:pt x="0" y="4572"/>
                  </a:lnTo>
                  <a:lnTo>
                    <a:pt x="176885" y="455523"/>
                  </a:lnTo>
                  <a:lnTo>
                    <a:pt x="123698" y="476377"/>
                  </a:lnTo>
                  <a:lnTo>
                    <a:pt x="229108" y="571373"/>
                  </a:lnTo>
                  <a:lnTo>
                    <a:pt x="238556" y="467233"/>
                  </a:lnTo>
                  <a:lnTo>
                    <a:pt x="241935" y="430022"/>
                  </a:lnTo>
                  <a:close/>
                </a:path>
                <a:path w="541020" h="1433829">
                  <a:moveTo>
                    <a:pt x="540639" y="906018"/>
                  </a:moveTo>
                  <a:lnTo>
                    <a:pt x="422275" y="984504"/>
                  </a:lnTo>
                  <a:lnTo>
                    <a:pt x="471805" y="1012964"/>
                  </a:lnTo>
                  <a:lnTo>
                    <a:pt x="233680" y="1427607"/>
                  </a:lnTo>
                  <a:lnTo>
                    <a:pt x="244602" y="1433830"/>
                  </a:lnTo>
                  <a:lnTo>
                    <a:pt x="482854" y="1019302"/>
                  </a:lnTo>
                  <a:lnTo>
                    <a:pt x="532384" y="1047750"/>
                  </a:lnTo>
                  <a:lnTo>
                    <a:pt x="535051" y="1001903"/>
                  </a:lnTo>
                  <a:lnTo>
                    <a:pt x="540639" y="9060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165848" y="3022091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6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6616" y="390144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165848" y="3022091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4"/>
                  </a:moveTo>
                  <a:lnTo>
                    <a:pt x="356616" y="390144"/>
                  </a:lnTo>
                  <a:lnTo>
                    <a:pt x="356616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621659" y="2696717"/>
              <a:ext cx="3780154" cy="1433830"/>
            </a:xfrm>
            <a:custGeom>
              <a:avLst/>
              <a:gdLst/>
              <a:ahLst/>
              <a:cxnLst/>
              <a:rect l="l" t="t" r="r" b="b"/>
              <a:pathLst>
                <a:path w="3780154" h="1433829">
                  <a:moveTo>
                    <a:pt x="306959" y="906018"/>
                  </a:moveTo>
                  <a:lnTo>
                    <a:pt x="188595" y="984504"/>
                  </a:lnTo>
                  <a:lnTo>
                    <a:pt x="238125" y="1012964"/>
                  </a:lnTo>
                  <a:lnTo>
                    <a:pt x="0" y="1427607"/>
                  </a:lnTo>
                  <a:lnTo>
                    <a:pt x="10922" y="1433830"/>
                  </a:lnTo>
                  <a:lnTo>
                    <a:pt x="249174" y="1019302"/>
                  </a:lnTo>
                  <a:lnTo>
                    <a:pt x="298704" y="1047750"/>
                  </a:lnTo>
                  <a:lnTo>
                    <a:pt x="301371" y="1001903"/>
                  </a:lnTo>
                  <a:lnTo>
                    <a:pt x="306959" y="906018"/>
                  </a:lnTo>
                  <a:close/>
                </a:path>
                <a:path w="3780154" h="1433829">
                  <a:moveTo>
                    <a:pt x="3780155" y="430022"/>
                  </a:moveTo>
                  <a:lnTo>
                    <a:pt x="3726891" y="450900"/>
                  </a:lnTo>
                  <a:lnTo>
                    <a:pt x="3550158" y="0"/>
                  </a:lnTo>
                  <a:lnTo>
                    <a:pt x="3538220" y="4572"/>
                  </a:lnTo>
                  <a:lnTo>
                    <a:pt x="3715105" y="455523"/>
                  </a:lnTo>
                  <a:lnTo>
                    <a:pt x="3661918" y="476377"/>
                  </a:lnTo>
                  <a:lnTo>
                    <a:pt x="3767328" y="571373"/>
                  </a:lnTo>
                  <a:lnTo>
                    <a:pt x="3776776" y="467233"/>
                  </a:lnTo>
                  <a:lnTo>
                    <a:pt x="3780155" y="430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880616" y="2447544"/>
              <a:ext cx="1659889" cy="251460"/>
            </a:xfrm>
            <a:custGeom>
              <a:avLst/>
              <a:gdLst/>
              <a:ahLst/>
              <a:cxnLst/>
              <a:rect l="l" t="t" r="r" b="b"/>
              <a:pathLst>
                <a:path w="1659889" h="251460">
                  <a:moveTo>
                    <a:pt x="0" y="251459"/>
                  </a:moveTo>
                  <a:lnTo>
                    <a:pt x="1649" y="202507"/>
                  </a:lnTo>
                  <a:lnTo>
                    <a:pt x="6143" y="162544"/>
                  </a:lnTo>
                  <a:lnTo>
                    <a:pt x="12805" y="135606"/>
                  </a:lnTo>
                  <a:lnTo>
                    <a:pt x="20954" y="125729"/>
                  </a:lnTo>
                  <a:lnTo>
                    <a:pt x="808863" y="125729"/>
                  </a:lnTo>
                  <a:lnTo>
                    <a:pt x="817012" y="115853"/>
                  </a:lnTo>
                  <a:lnTo>
                    <a:pt x="823674" y="88915"/>
                  </a:lnTo>
                  <a:lnTo>
                    <a:pt x="828168" y="48952"/>
                  </a:lnTo>
                  <a:lnTo>
                    <a:pt x="829817" y="0"/>
                  </a:lnTo>
                  <a:lnTo>
                    <a:pt x="831467" y="48952"/>
                  </a:lnTo>
                  <a:lnTo>
                    <a:pt x="835961" y="88915"/>
                  </a:lnTo>
                  <a:lnTo>
                    <a:pt x="842623" y="115853"/>
                  </a:lnTo>
                  <a:lnTo>
                    <a:pt x="850772" y="125729"/>
                  </a:lnTo>
                  <a:lnTo>
                    <a:pt x="1638681" y="125729"/>
                  </a:lnTo>
                  <a:lnTo>
                    <a:pt x="1646830" y="135606"/>
                  </a:lnTo>
                  <a:lnTo>
                    <a:pt x="1653492" y="162544"/>
                  </a:lnTo>
                  <a:lnTo>
                    <a:pt x="1657986" y="202507"/>
                  </a:lnTo>
                  <a:lnTo>
                    <a:pt x="1659635" y="251459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80625" y="2775372"/>
            <a:ext cx="719667" cy="336318"/>
          </a:xfrm>
          <a:prstGeom prst="rect">
            <a:avLst/>
          </a:prstGeom>
          <a:solidFill>
            <a:srgbClr val="CCCCCC"/>
          </a:solidFill>
          <a:ln w="9143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101599">
              <a:spcBef>
                <a:spcPts val="756"/>
              </a:spcBef>
            </a:pPr>
            <a:r>
              <a:rPr sz="1556" spc="-6" dirty="0">
                <a:latin typeface="Arial"/>
                <a:cs typeface="Arial"/>
              </a:rPr>
              <a:t>GPU</a:t>
            </a:r>
            <a:endParaRPr sz="1556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0625" y="4345094"/>
            <a:ext cx="719667" cy="337742"/>
          </a:xfrm>
          <a:prstGeom prst="rect">
            <a:avLst/>
          </a:prstGeom>
          <a:solidFill>
            <a:srgbClr val="CCCCCC"/>
          </a:solidFill>
          <a:ln w="9143">
            <a:solidFill>
              <a:srgbClr val="000000"/>
            </a:solidFill>
          </a:ln>
        </p:spPr>
        <p:txBody>
          <a:bodyPr vert="horz" wrap="square" lIns="0" tIns="97367" rIns="0" bIns="0" rtlCol="0">
            <a:spAutoFit/>
          </a:bodyPr>
          <a:lstStyle/>
          <a:p>
            <a:pPr marL="101599">
              <a:spcBef>
                <a:spcPts val="767"/>
              </a:spcBef>
            </a:pPr>
            <a:r>
              <a:rPr sz="1556" spc="-6" dirty="0">
                <a:latin typeface="Arial"/>
                <a:cs typeface="Arial"/>
              </a:rPr>
              <a:t>CPU</a:t>
            </a:r>
            <a:endParaRPr sz="1556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11795" y="4146691"/>
            <a:ext cx="136948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FF0000"/>
                </a:solidFill>
                <a:latin typeface="Arial"/>
                <a:cs typeface="Arial"/>
              </a:rPr>
              <a:t>Page</a:t>
            </a:r>
            <a:r>
              <a:rPr sz="1556" spc="-9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FF0000"/>
                </a:solidFill>
                <a:latin typeface="Arial"/>
                <a:cs typeface="Arial"/>
              </a:rPr>
              <a:t>Throttling</a:t>
            </a:r>
            <a:endParaRPr sz="1556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347906" y="2996636"/>
            <a:ext cx="1791406" cy="1655939"/>
            <a:chOff x="8413115" y="2696972"/>
            <a:chExt cx="1612265" cy="1490345"/>
          </a:xfrm>
        </p:grpSpPr>
        <p:sp>
          <p:nvSpPr>
            <p:cNvPr id="45" name="object 45"/>
            <p:cNvSpPr/>
            <p:nvPr/>
          </p:nvSpPr>
          <p:spPr>
            <a:xfrm>
              <a:off x="8566404" y="3412236"/>
              <a:ext cx="356870" cy="391795"/>
            </a:xfrm>
            <a:custGeom>
              <a:avLst/>
              <a:gdLst/>
              <a:ahLst/>
              <a:cxnLst/>
              <a:rect l="l" t="t" r="r" b="b"/>
              <a:pathLst>
                <a:path w="356870" h="391795">
                  <a:moveTo>
                    <a:pt x="356616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56616" y="391668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566404" y="3412236"/>
              <a:ext cx="356870" cy="391795"/>
            </a:xfrm>
            <a:custGeom>
              <a:avLst/>
              <a:gdLst/>
              <a:ahLst/>
              <a:cxnLst/>
              <a:rect l="l" t="t" r="r" b="b"/>
              <a:pathLst>
                <a:path w="356870" h="391795">
                  <a:moveTo>
                    <a:pt x="0" y="391668"/>
                  </a:moveTo>
                  <a:lnTo>
                    <a:pt x="356616" y="391668"/>
                  </a:lnTo>
                  <a:lnTo>
                    <a:pt x="356616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932164" y="3412236"/>
              <a:ext cx="356870" cy="391795"/>
            </a:xfrm>
            <a:custGeom>
              <a:avLst/>
              <a:gdLst/>
              <a:ahLst/>
              <a:cxnLst/>
              <a:rect l="l" t="t" r="r" b="b"/>
              <a:pathLst>
                <a:path w="356870" h="391795">
                  <a:moveTo>
                    <a:pt x="356616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56616" y="391668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8932164" y="3412236"/>
              <a:ext cx="356870" cy="391795"/>
            </a:xfrm>
            <a:custGeom>
              <a:avLst/>
              <a:gdLst/>
              <a:ahLst/>
              <a:cxnLst/>
              <a:rect l="l" t="t" r="r" b="b"/>
              <a:pathLst>
                <a:path w="356870" h="391795">
                  <a:moveTo>
                    <a:pt x="0" y="391668"/>
                  </a:moveTo>
                  <a:lnTo>
                    <a:pt x="356616" y="391668"/>
                  </a:lnTo>
                  <a:lnTo>
                    <a:pt x="356616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9296400" y="341223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40" h="391795">
                  <a:moveTo>
                    <a:pt x="358140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58140" y="39166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9296400" y="341223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40" h="391795">
                  <a:moveTo>
                    <a:pt x="0" y="391668"/>
                  </a:moveTo>
                  <a:lnTo>
                    <a:pt x="358140" y="391668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9662160" y="341223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40" h="391795">
                  <a:moveTo>
                    <a:pt x="358140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358140" y="39166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9662160" y="3412236"/>
              <a:ext cx="358140" cy="391795"/>
            </a:xfrm>
            <a:custGeom>
              <a:avLst/>
              <a:gdLst/>
              <a:ahLst/>
              <a:cxnLst/>
              <a:rect l="l" t="t" r="r" b="b"/>
              <a:pathLst>
                <a:path w="358140" h="391795">
                  <a:moveTo>
                    <a:pt x="0" y="391668"/>
                  </a:moveTo>
                  <a:lnTo>
                    <a:pt x="358140" y="391668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8413115" y="2696971"/>
              <a:ext cx="1395730" cy="1490345"/>
            </a:xfrm>
            <a:custGeom>
              <a:avLst/>
              <a:gdLst/>
              <a:ahLst/>
              <a:cxnLst/>
              <a:rect l="l" t="t" r="r" b="b"/>
              <a:pathLst>
                <a:path w="1395729" h="1490345">
                  <a:moveTo>
                    <a:pt x="306959" y="905764"/>
                  </a:moveTo>
                  <a:lnTo>
                    <a:pt x="188595" y="984250"/>
                  </a:lnTo>
                  <a:lnTo>
                    <a:pt x="238125" y="1012710"/>
                  </a:lnTo>
                  <a:lnTo>
                    <a:pt x="0" y="1427353"/>
                  </a:lnTo>
                  <a:lnTo>
                    <a:pt x="10922" y="1433576"/>
                  </a:lnTo>
                  <a:lnTo>
                    <a:pt x="249174" y="1019048"/>
                  </a:lnTo>
                  <a:lnTo>
                    <a:pt x="298704" y="1047496"/>
                  </a:lnTo>
                  <a:lnTo>
                    <a:pt x="301371" y="1001649"/>
                  </a:lnTo>
                  <a:lnTo>
                    <a:pt x="306959" y="905764"/>
                  </a:lnTo>
                  <a:close/>
                </a:path>
                <a:path w="1395729" h="1490345">
                  <a:moveTo>
                    <a:pt x="717423" y="575818"/>
                  </a:moveTo>
                  <a:lnTo>
                    <a:pt x="663155" y="593763"/>
                  </a:lnTo>
                  <a:lnTo>
                    <a:pt x="467106" y="0"/>
                  </a:lnTo>
                  <a:lnTo>
                    <a:pt x="455168" y="4064"/>
                  </a:lnTo>
                  <a:lnTo>
                    <a:pt x="651103" y="597738"/>
                  </a:lnTo>
                  <a:lnTo>
                    <a:pt x="596773" y="615696"/>
                  </a:lnTo>
                  <a:lnTo>
                    <a:pt x="696976" y="716280"/>
                  </a:lnTo>
                  <a:lnTo>
                    <a:pt x="712482" y="609727"/>
                  </a:lnTo>
                  <a:lnTo>
                    <a:pt x="717423" y="575818"/>
                  </a:lnTo>
                  <a:close/>
                </a:path>
                <a:path w="1395729" h="1490345">
                  <a:moveTo>
                    <a:pt x="1030859" y="962152"/>
                  </a:moveTo>
                  <a:lnTo>
                    <a:pt x="912495" y="1040638"/>
                  </a:lnTo>
                  <a:lnTo>
                    <a:pt x="962025" y="1069098"/>
                  </a:lnTo>
                  <a:lnTo>
                    <a:pt x="723900" y="1483741"/>
                  </a:lnTo>
                  <a:lnTo>
                    <a:pt x="734822" y="1489964"/>
                  </a:lnTo>
                  <a:lnTo>
                    <a:pt x="973074" y="1075436"/>
                  </a:lnTo>
                  <a:lnTo>
                    <a:pt x="1022604" y="1103884"/>
                  </a:lnTo>
                  <a:lnTo>
                    <a:pt x="1025271" y="1058037"/>
                  </a:lnTo>
                  <a:lnTo>
                    <a:pt x="1030859" y="962152"/>
                  </a:lnTo>
                  <a:close/>
                </a:path>
                <a:path w="1395729" h="1490345">
                  <a:moveTo>
                    <a:pt x="1395603" y="575818"/>
                  </a:moveTo>
                  <a:lnTo>
                    <a:pt x="1341335" y="593763"/>
                  </a:lnTo>
                  <a:lnTo>
                    <a:pt x="1145286" y="0"/>
                  </a:lnTo>
                  <a:lnTo>
                    <a:pt x="1133348" y="4064"/>
                  </a:lnTo>
                  <a:lnTo>
                    <a:pt x="1329283" y="597738"/>
                  </a:lnTo>
                  <a:lnTo>
                    <a:pt x="1274953" y="615696"/>
                  </a:lnTo>
                  <a:lnTo>
                    <a:pt x="1375156" y="716280"/>
                  </a:lnTo>
                  <a:lnTo>
                    <a:pt x="1390662" y="609727"/>
                  </a:lnTo>
                  <a:lnTo>
                    <a:pt x="1395603" y="575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184021" y="4146691"/>
            <a:ext cx="115852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solidFill>
                  <a:srgbClr val="FF0000"/>
                </a:solidFill>
                <a:latin typeface="Arial"/>
                <a:cs typeface="Arial"/>
              </a:rPr>
              <a:t>Remote</a:t>
            </a:r>
            <a:r>
              <a:rPr sz="1556" spc="-7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srgbClr val="FF0000"/>
                </a:solidFill>
                <a:latin typeface="Arial"/>
                <a:cs typeface="Arial"/>
              </a:rPr>
              <a:t>Map</a:t>
            </a:r>
            <a:endParaRPr sz="1556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155</a:t>
            </a:fld>
            <a:endParaRPr dirty="0"/>
          </a:p>
        </p:txBody>
      </p:sp>
      <p:sp>
        <p:nvSpPr>
          <p:cNvPr id="55" name="object 55"/>
          <p:cNvSpPr txBox="1"/>
          <p:nvPr/>
        </p:nvSpPr>
        <p:spPr>
          <a:xfrm>
            <a:off x="1820474" y="2418221"/>
            <a:ext cx="241864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solidFill>
                  <a:srgbClr val="FF0000"/>
                </a:solidFill>
                <a:latin typeface="Arial"/>
                <a:cs typeface="Arial"/>
              </a:rPr>
              <a:t>Memory</a:t>
            </a:r>
            <a:r>
              <a:rPr sz="1556" spc="-5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FF0000"/>
                </a:solidFill>
                <a:latin typeface="Arial"/>
                <a:cs typeface="Arial"/>
              </a:rPr>
              <a:t>thrashing</a:t>
            </a:r>
            <a:r>
              <a:rPr sz="1556" spc="-7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FF0000"/>
                </a:solidFill>
                <a:latin typeface="Arial"/>
                <a:cs typeface="Arial"/>
              </a:rPr>
              <a:t>detected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835" y="697082"/>
            <a:ext cx="9050867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LULESH:</a:t>
            </a:r>
            <a:r>
              <a:rPr spc="-28" dirty="0"/>
              <a:t> </a:t>
            </a:r>
            <a:r>
              <a:rPr dirty="0"/>
              <a:t>PREFERRED</a:t>
            </a:r>
            <a:r>
              <a:rPr spc="-33" dirty="0"/>
              <a:t> </a:t>
            </a:r>
            <a:r>
              <a:rPr dirty="0"/>
              <a:t>LOCATION</a:t>
            </a:r>
            <a:r>
              <a:rPr spc="-33" dirty="0"/>
              <a:t> </a:t>
            </a:r>
            <a:r>
              <a:rPr dirty="0"/>
              <a:t>=</a:t>
            </a:r>
            <a:r>
              <a:rPr spc="-33" dirty="0"/>
              <a:t> </a:t>
            </a:r>
            <a:r>
              <a:rPr spc="-6" dirty="0"/>
              <a:t>GPU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5280" y="1520614"/>
            <a:ext cx="9299787" cy="26737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0369" y="4306147"/>
            <a:ext cx="9269608" cy="23080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5307" y="2669823"/>
            <a:ext cx="126717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No</a:t>
            </a:r>
            <a:r>
              <a:rPr sz="2000" spc="-7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policies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974" y="5135315"/>
            <a:ext cx="1104194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66322" marR="5644" indent="-52916">
              <a:lnSpc>
                <a:spcPts val="2154"/>
              </a:lnSpc>
              <a:spcBef>
                <a:spcPts val="383"/>
              </a:spcBef>
            </a:pPr>
            <a:r>
              <a:rPr sz="2000" spc="-94" dirty="0">
                <a:latin typeface="Trebuchet MS"/>
                <a:cs typeface="Trebuchet MS"/>
              </a:rPr>
              <a:t>P</a:t>
            </a:r>
            <a:r>
              <a:rPr sz="2000" dirty="0">
                <a:latin typeface="Trebuchet MS"/>
                <a:cs typeface="Trebuchet MS"/>
              </a:rPr>
              <a:t>re</a:t>
            </a:r>
            <a:r>
              <a:rPr sz="2000" spc="-11" dirty="0">
                <a:latin typeface="Trebuchet MS"/>
                <a:cs typeface="Trebuchet MS"/>
              </a:rPr>
              <a:t>f</a:t>
            </a:r>
            <a:r>
              <a:rPr sz="2000" spc="-6" dirty="0">
                <a:latin typeface="Trebuchet MS"/>
                <a:cs typeface="Trebuchet MS"/>
              </a:rPr>
              <a:t>er</a:t>
            </a:r>
            <a:r>
              <a:rPr sz="2000" spc="-11" dirty="0">
                <a:latin typeface="Trebuchet MS"/>
                <a:cs typeface="Trebuchet MS"/>
              </a:rPr>
              <a:t>r</a:t>
            </a:r>
            <a:r>
              <a:rPr sz="2000" spc="-6" dirty="0">
                <a:latin typeface="Trebuchet MS"/>
                <a:cs typeface="Trebuchet MS"/>
              </a:rPr>
              <a:t>ed  </a:t>
            </a:r>
            <a:r>
              <a:rPr sz="2000" spc="-11" dirty="0">
                <a:latin typeface="Trebuchet MS"/>
                <a:cs typeface="Trebuchet MS"/>
              </a:rPr>
              <a:t>Location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16240" y="4348480"/>
            <a:ext cx="2721328" cy="60700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78"/>
              </a:lnSpc>
              <a:spcBef>
                <a:spcPts val="133"/>
              </a:spcBef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lots</a:t>
            </a:r>
            <a:r>
              <a:rPr sz="2000" spc="-3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FF0000"/>
                </a:solidFill>
                <a:latin typeface="Trebuchet MS"/>
                <a:cs typeface="Trebuchet MS"/>
              </a:rPr>
              <a:t>of</a:t>
            </a:r>
            <a:r>
              <a:rPr sz="2000" spc="-3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back-and-forth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78"/>
              </a:lnSpc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migrations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7865" y="5623559"/>
            <a:ext cx="2648656" cy="61697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2211" rIns="0" bIns="0" rtlCol="0">
            <a:spAutoFit/>
          </a:bodyPr>
          <a:lstStyle/>
          <a:p>
            <a:pPr marL="113593" marR="107243" indent="251881">
              <a:lnSpc>
                <a:spcPts val="2154"/>
              </a:lnSpc>
              <a:spcBef>
                <a:spcPts val="411"/>
              </a:spcBef>
            </a:pP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but no slowdown </a:t>
            </a:r>
            <a:r>
              <a:rPr sz="2000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for</a:t>
            </a:r>
            <a:r>
              <a:rPr sz="2000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the</a:t>
            </a:r>
            <a:r>
              <a:rPr sz="2000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heavy kernels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12172" y="2340186"/>
            <a:ext cx="3896782" cy="61626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1506" rIns="0" bIns="0" rtlCol="0">
            <a:spAutoFit/>
          </a:bodyPr>
          <a:lstStyle/>
          <a:p>
            <a:pPr marL="515755" marR="187676" indent="-395107">
              <a:lnSpc>
                <a:spcPts val="2154"/>
              </a:lnSpc>
              <a:spcBef>
                <a:spcPts val="406"/>
              </a:spcBef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anti-thrashing heuristic kicks in </a:t>
            </a:r>
            <a:r>
              <a:rPr sz="2000" spc="-58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and pins</a:t>
            </a:r>
            <a:r>
              <a:rPr sz="2000" spc="-3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the</a:t>
            </a: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to</a:t>
            </a:r>
            <a:r>
              <a:rPr sz="2000" spc="-1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CPU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9773" y="2988733"/>
            <a:ext cx="2101849" cy="557389"/>
          </a:xfrm>
          <a:custGeom>
            <a:avLst/>
            <a:gdLst/>
            <a:ahLst/>
            <a:cxnLst/>
            <a:rect l="l" t="t" r="r" b="b"/>
            <a:pathLst>
              <a:path w="1891664" h="501650">
                <a:moveTo>
                  <a:pt x="64515" y="427608"/>
                </a:moveTo>
                <a:lnTo>
                  <a:pt x="0" y="483107"/>
                </a:lnTo>
                <a:lnTo>
                  <a:pt x="83184" y="501395"/>
                </a:lnTo>
                <a:lnTo>
                  <a:pt x="76180" y="473709"/>
                </a:lnTo>
                <a:lnTo>
                  <a:pt x="63118" y="473709"/>
                </a:lnTo>
                <a:lnTo>
                  <a:pt x="60070" y="461517"/>
                </a:lnTo>
                <a:lnTo>
                  <a:pt x="72313" y="458427"/>
                </a:lnTo>
                <a:lnTo>
                  <a:pt x="64515" y="427608"/>
                </a:lnTo>
                <a:close/>
              </a:path>
              <a:path w="1891664" h="501650">
                <a:moveTo>
                  <a:pt x="72313" y="458427"/>
                </a:moveTo>
                <a:lnTo>
                  <a:pt x="60070" y="461517"/>
                </a:lnTo>
                <a:lnTo>
                  <a:pt x="63118" y="473709"/>
                </a:lnTo>
                <a:lnTo>
                  <a:pt x="75395" y="470610"/>
                </a:lnTo>
                <a:lnTo>
                  <a:pt x="72313" y="458427"/>
                </a:lnTo>
                <a:close/>
              </a:path>
              <a:path w="1891664" h="501650">
                <a:moveTo>
                  <a:pt x="75395" y="470610"/>
                </a:moveTo>
                <a:lnTo>
                  <a:pt x="63118" y="473709"/>
                </a:lnTo>
                <a:lnTo>
                  <a:pt x="76180" y="473709"/>
                </a:lnTo>
                <a:lnTo>
                  <a:pt x="75395" y="470610"/>
                </a:lnTo>
                <a:close/>
              </a:path>
              <a:path w="1891664" h="501650">
                <a:moveTo>
                  <a:pt x="1888236" y="0"/>
                </a:moveTo>
                <a:lnTo>
                  <a:pt x="72313" y="458427"/>
                </a:lnTo>
                <a:lnTo>
                  <a:pt x="75395" y="470610"/>
                </a:lnTo>
                <a:lnTo>
                  <a:pt x="1891283" y="12191"/>
                </a:lnTo>
                <a:lnTo>
                  <a:pt x="188823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156</a:t>
            </a:fld>
            <a:endParaRPr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0419" y="697082"/>
            <a:ext cx="547228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LULESH:</a:t>
            </a:r>
            <a:r>
              <a:rPr spc="-44" dirty="0"/>
              <a:t> </a:t>
            </a:r>
            <a:r>
              <a:rPr dirty="0"/>
              <a:t>READ</a:t>
            </a:r>
            <a:r>
              <a:rPr spc="-44" dirty="0"/>
              <a:t> </a:t>
            </a:r>
            <a:r>
              <a:rPr spc="-6" dirty="0"/>
              <a:t>MOSTLY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6305"/>
            <a:ext cx="12192000" cy="33053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42477" y="5142370"/>
            <a:ext cx="2446867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117" algn="ctr">
              <a:lnSpc>
                <a:spcPts val="2278"/>
              </a:lnSpc>
              <a:spcBef>
                <a:spcPts val="111"/>
              </a:spcBef>
            </a:pP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no</a:t>
            </a:r>
            <a:r>
              <a:rPr sz="2000" spc="-5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slowdown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78"/>
              </a:lnSpc>
            </a:pP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for</a:t>
            </a:r>
            <a:r>
              <a:rPr sz="2000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the</a:t>
            </a:r>
            <a:r>
              <a:rPr sz="2000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heavy kernels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157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131386" y="2116667"/>
            <a:ext cx="3507317" cy="60700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933" rIns="0" bIns="0" rtlCol="0">
            <a:spAutoFit/>
          </a:bodyPr>
          <a:lstStyle/>
          <a:p>
            <a:pPr marL="706" algn="ctr">
              <a:lnSpc>
                <a:spcPts val="2278"/>
              </a:lnSpc>
              <a:spcBef>
                <a:spcPts val="133"/>
              </a:spcBef>
            </a:pP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almost</a:t>
            </a:r>
            <a:r>
              <a:rPr sz="2000" spc="-33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no</a:t>
            </a:r>
            <a:r>
              <a:rPr sz="2000" spc="-44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thrashing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78"/>
              </a:lnSpc>
            </a:pP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for</a:t>
            </a:r>
            <a:r>
              <a:rPr sz="2000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the</a:t>
            </a:r>
            <a:r>
              <a:rPr sz="2000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hybrid</a:t>
            </a:r>
            <a:r>
              <a:rPr sz="2000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CPU/GPU</a:t>
            </a:r>
            <a:r>
              <a:rPr sz="2000" spc="-44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76B800"/>
                </a:solidFill>
                <a:latin typeface="Trebuchet MS"/>
                <a:cs typeface="Trebuchet MS"/>
              </a:rPr>
              <a:t>part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71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383280" y="3264747"/>
            <a:ext cx="6463594" cy="2460978"/>
            <a:chOff x="3044951" y="2938272"/>
            <a:chExt cx="5817235" cy="2214880"/>
          </a:xfrm>
        </p:grpSpPr>
        <p:sp>
          <p:nvSpPr>
            <p:cNvPr id="7" name="object 7"/>
            <p:cNvSpPr/>
            <p:nvPr/>
          </p:nvSpPr>
          <p:spPr>
            <a:xfrm>
              <a:off x="3044951" y="4765548"/>
              <a:ext cx="771525" cy="0"/>
            </a:xfrm>
            <a:custGeom>
              <a:avLst/>
              <a:gdLst/>
              <a:ahLst/>
              <a:cxnLst/>
              <a:rect l="l" t="t" r="r" b="b"/>
              <a:pathLst>
                <a:path w="771525">
                  <a:moveTo>
                    <a:pt x="0" y="0"/>
                  </a:moveTo>
                  <a:lnTo>
                    <a:pt x="356615" y="0"/>
                  </a:lnTo>
                </a:path>
                <a:path w="771525">
                  <a:moveTo>
                    <a:pt x="682751" y="0"/>
                  </a:moveTo>
                  <a:lnTo>
                    <a:pt x="771144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01567" y="4695444"/>
              <a:ext cx="326390" cy="452755"/>
            </a:xfrm>
            <a:custGeom>
              <a:avLst/>
              <a:gdLst/>
              <a:ahLst/>
              <a:cxnLst/>
              <a:rect l="l" t="t" r="r" b="b"/>
              <a:pathLst>
                <a:path w="326389" h="452754">
                  <a:moveTo>
                    <a:pt x="326136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326136" y="452627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4142231" y="4765548"/>
              <a:ext cx="1127760" cy="0"/>
            </a:xfrm>
            <a:custGeom>
              <a:avLst/>
              <a:gdLst/>
              <a:ahLst/>
              <a:cxnLst/>
              <a:rect l="l" t="t" r="r" b="b"/>
              <a:pathLst>
                <a:path w="1127760">
                  <a:moveTo>
                    <a:pt x="0" y="0"/>
                  </a:moveTo>
                  <a:lnTo>
                    <a:pt x="713231" y="0"/>
                  </a:lnTo>
                </a:path>
                <a:path w="1127760">
                  <a:moveTo>
                    <a:pt x="1039367" y="0"/>
                  </a:moveTo>
                  <a:lnTo>
                    <a:pt x="1127759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142231" y="3617976"/>
              <a:ext cx="1127760" cy="765175"/>
            </a:xfrm>
            <a:custGeom>
              <a:avLst/>
              <a:gdLst/>
              <a:ahLst/>
              <a:cxnLst/>
              <a:rect l="l" t="t" r="r" b="b"/>
              <a:pathLst>
                <a:path w="1127760" h="765175">
                  <a:moveTo>
                    <a:pt x="0" y="765048"/>
                  </a:moveTo>
                  <a:lnTo>
                    <a:pt x="713231" y="765048"/>
                  </a:lnTo>
                </a:path>
                <a:path w="1127760" h="765175">
                  <a:moveTo>
                    <a:pt x="1039367" y="765048"/>
                  </a:moveTo>
                  <a:lnTo>
                    <a:pt x="1127759" y="765048"/>
                  </a:lnTo>
                </a:path>
                <a:path w="1127760" h="765175">
                  <a:moveTo>
                    <a:pt x="0" y="382524"/>
                  </a:moveTo>
                  <a:lnTo>
                    <a:pt x="713231" y="382524"/>
                  </a:lnTo>
                </a:path>
                <a:path w="1127760" h="765175">
                  <a:moveTo>
                    <a:pt x="1039367" y="382524"/>
                  </a:moveTo>
                  <a:lnTo>
                    <a:pt x="1127759" y="382524"/>
                  </a:lnTo>
                </a:path>
                <a:path w="1127760" h="765175">
                  <a:moveTo>
                    <a:pt x="0" y="0"/>
                  </a:moveTo>
                  <a:lnTo>
                    <a:pt x="1127759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855463" y="3625595"/>
              <a:ext cx="326390" cy="1522730"/>
            </a:xfrm>
            <a:custGeom>
              <a:avLst/>
              <a:gdLst/>
              <a:ahLst/>
              <a:cxnLst/>
              <a:rect l="l" t="t" r="r" b="b"/>
              <a:pathLst>
                <a:path w="326389" h="1522729">
                  <a:moveTo>
                    <a:pt x="326136" y="0"/>
                  </a:moveTo>
                  <a:lnTo>
                    <a:pt x="0" y="0"/>
                  </a:lnTo>
                  <a:lnTo>
                    <a:pt x="0" y="1522475"/>
                  </a:lnTo>
                  <a:lnTo>
                    <a:pt x="326136" y="1522475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596127" y="4765548"/>
              <a:ext cx="1129665" cy="0"/>
            </a:xfrm>
            <a:custGeom>
              <a:avLst/>
              <a:gdLst/>
              <a:ahLst/>
              <a:cxnLst/>
              <a:rect l="l" t="t" r="r" b="b"/>
              <a:pathLst>
                <a:path w="1129665">
                  <a:moveTo>
                    <a:pt x="0" y="0"/>
                  </a:moveTo>
                  <a:lnTo>
                    <a:pt x="714756" y="0"/>
                  </a:lnTo>
                </a:path>
                <a:path w="1129665">
                  <a:moveTo>
                    <a:pt x="1040892" y="0"/>
                  </a:moveTo>
                  <a:lnTo>
                    <a:pt x="1129283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44951" y="3236976"/>
              <a:ext cx="3680460" cy="1146175"/>
            </a:xfrm>
            <a:custGeom>
              <a:avLst/>
              <a:gdLst/>
              <a:ahLst/>
              <a:cxnLst/>
              <a:rect l="l" t="t" r="r" b="b"/>
              <a:pathLst>
                <a:path w="3680459" h="1146175">
                  <a:moveTo>
                    <a:pt x="2551176" y="1146048"/>
                  </a:moveTo>
                  <a:lnTo>
                    <a:pt x="3265932" y="1146048"/>
                  </a:lnTo>
                </a:path>
                <a:path w="3680459" h="1146175">
                  <a:moveTo>
                    <a:pt x="3592068" y="1146048"/>
                  </a:moveTo>
                  <a:lnTo>
                    <a:pt x="3680459" y="1146048"/>
                  </a:lnTo>
                </a:path>
                <a:path w="3680459" h="1146175">
                  <a:moveTo>
                    <a:pt x="2551176" y="763524"/>
                  </a:moveTo>
                  <a:lnTo>
                    <a:pt x="3265932" y="763524"/>
                  </a:lnTo>
                </a:path>
                <a:path w="3680459" h="1146175">
                  <a:moveTo>
                    <a:pt x="3592068" y="763524"/>
                  </a:moveTo>
                  <a:lnTo>
                    <a:pt x="3680459" y="763524"/>
                  </a:lnTo>
                </a:path>
                <a:path w="3680459" h="1146175">
                  <a:moveTo>
                    <a:pt x="2551176" y="381000"/>
                  </a:moveTo>
                  <a:lnTo>
                    <a:pt x="3265932" y="381000"/>
                  </a:lnTo>
                </a:path>
                <a:path w="3680459" h="1146175">
                  <a:moveTo>
                    <a:pt x="3592068" y="381000"/>
                  </a:moveTo>
                  <a:lnTo>
                    <a:pt x="3680459" y="381000"/>
                  </a:lnTo>
                </a:path>
                <a:path w="3680459" h="1146175">
                  <a:moveTo>
                    <a:pt x="0" y="0"/>
                  </a:moveTo>
                  <a:lnTo>
                    <a:pt x="3680459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310883" y="3256788"/>
              <a:ext cx="326390" cy="1891664"/>
            </a:xfrm>
            <a:custGeom>
              <a:avLst/>
              <a:gdLst/>
              <a:ahLst/>
              <a:cxnLst/>
              <a:rect l="l" t="t" r="r" b="b"/>
              <a:pathLst>
                <a:path w="326390" h="1891664">
                  <a:moveTo>
                    <a:pt x="326136" y="0"/>
                  </a:moveTo>
                  <a:lnTo>
                    <a:pt x="0" y="0"/>
                  </a:lnTo>
                  <a:lnTo>
                    <a:pt x="0" y="1891284"/>
                  </a:lnTo>
                  <a:lnTo>
                    <a:pt x="326136" y="1891284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044951" y="3617976"/>
              <a:ext cx="771525" cy="765175"/>
            </a:xfrm>
            <a:custGeom>
              <a:avLst/>
              <a:gdLst/>
              <a:ahLst/>
              <a:cxnLst/>
              <a:rect l="l" t="t" r="r" b="b"/>
              <a:pathLst>
                <a:path w="771525" h="765175">
                  <a:moveTo>
                    <a:pt x="0" y="765048"/>
                  </a:moveTo>
                  <a:lnTo>
                    <a:pt x="771144" y="765048"/>
                  </a:lnTo>
                </a:path>
                <a:path w="771525" h="765175">
                  <a:moveTo>
                    <a:pt x="0" y="382524"/>
                  </a:moveTo>
                  <a:lnTo>
                    <a:pt x="771144" y="382524"/>
                  </a:lnTo>
                </a:path>
                <a:path w="771525" h="765175">
                  <a:moveTo>
                    <a:pt x="0" y="0"/>
                  </a:moveTo>
                  <a:lnTo>
                    <a:pt x="77114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16096" y="3445763"/>
              <a:ext cx="1780539" cy="1702435"/>
            </a:xfrm>
            <a:custGeom>
              <a:avLst/>
              <a:gdLst/>
              <a:ahLst/>
              <a:cxnLst/>
              <a:rect l="l" t="t" r="r" b="b"/>
              <a:pathLst>
                <a:path w="1780539" h="1702435">
                  <a:moveTo>
                    <a:pt x="326136" y="152400"/>
                  </a:moveTo>
                  <a:lnTo>
                    <a:pt x="0" y="152400"/>
                  </a:lnTo>
                  <a:lnTo>
                    <a:pt x="0" y="1702308"/>
                  </a:lnTo>
                  <a:lnTo>
                    <a:pt x="326136" y="1702308"/>
                  </a:lnTo>
                  <a:lnTo>
                    <a:pt x="326136" y="152400"/>
                  </a:lnTo>
                  <a:close/>
                </a:path>
                <a:path w="1780539" h="1702435">
                  <a:moveTo>
                    <a:pt x="1780032" y="0"/>
                  </a:moveTo>
                  <a:lnTo>
                    <a:pt x="1453896" y="0"/>
                  </a:lnTo>
                  <a:lnTo>
                    <a:pt x="1453896" y="1702308"/>
                  </a:lnTo>
                  <a:lnTo>
                    <a:pt x="1780032" y="1702320"/>
                  </a:lnTo>
                  <a:lnTo>
                    <a:pt x="178003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051548" y="4765548"/>
              <a:ext cx="1127760" cy="0"/>
            </a:xfrm>
            <a:custGeom>
              <a:avLst/>
              <a:gdLst/>
              <a:ahLst/>
              <a:cxnLst/>
              <a:rect l="l" t="t" r="r" b="b"/>
              <a:pathLst>
                <a:path w="1127759">
                  <a:moveTo>
                    <a:pt x="0" y="0"/>
                  </a:moveTo>
                  <a:lnTo>
                    <a:pt x="713231" y="0"/>
                  </a:lnTo>
                </a:path>
                <a:path w="1127759">
                  <a:moveTo>
                    <a:pt x="1039367" y="0"/>
                  </a:moveTo>
                  <a:lnTo>
                    <a:pt x="1127759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051548" y="4000500"/>
              <a:ext cx="1127760" cy="382905"/>
            </a:xfrm>
            <a:custGeom>
              <a:avLst/>
              <a:gdLst/>
              <a:ahLst/>
              <a:cxnLst/>
              <a:rect l="l" t="t" r="r" b="b"/>
              <a:pathLst>
                <a:path w="1127759" h="382904">
                  <a:moveTo>
                    <a:pt x="0" y="382524"/>
                  </a:moveTo>
                  <a:lnTo>
                    <a:pt x="713231" y="382524"/>
                  </a:lnTo>
                </a:path>
                <a:path w="1127759" h="382904">
                  <a:moveTo>
                    <a:pt x="1039367" y="382524"/>
                  </a:moveTo>
                  <a:lnTo>
                    <a:pt x="1127759" y="382524"/>
                  </a:lnTo>
                </a:path>
                <a:path w="1127759" h="382904">
                  <a:moveTo>
                    <a:pt x="0" y="0"/>
                  </a:moveTo>
                  <a:lnTo>
                    <a:pt x="1127759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4780" y="4009644"/>
              <a:ext cx="326135" cy="11384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05443" y="4765548"/>
              <a:ext cx="356870" cy="0"/>
            </a:xfrm>
            <a:custGeom>
              <a:avLst/>
              <a:gdLst/>
              <a:ahLst/>
              <a:cxnLst/>
              <a:rect l="l" t="t" r="r" b="b"/>
              <a:pathLst>
                <a:path w="356870">
                  <a:moveTo>
                    <a:pt x="0" y="0"/>
                  </a:moveTo>
                  <a:lnTo>
                    <a:pt x="356616" y="0"/>
                  </a:lnTo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051548" y="3617976"/>
              <a:ext cx="1811020" cy="765175"/>
            </a:xfrm>
            <a:custGeom>
              <a:avLst/>
              <a:gdLst/>
              <a:ahLst/>
              <a:cxnLst/>
              <a:rect l="l" t="t" r="r" b="b"/>
              <a:pathLst>
                <a:path w="1811020" h="765175">
                  <a:moveTo>
                    <a:pt x="1453895" y="765048"/>
                  </a:moveTo>
                  <a:lnTo>
                    <a:pt x="1810511" y="765048"/>
                  </a:lnTo>
                </a:path>
                <a:path w="1811020" h="765175">
                  <a:moveTo>
                    <a:pt x="1453895" y="382524"/>
                  </a:moveTo>
                  <a:lnTo>
                    <a:pt x="1810511" y="382524"/>
                  </a:lnTo>
                </a:path>
                <a:path w="1811020" h="765175">
                  <a:moveTo>
                    <a:pt x="0" y="0"/>
                  </a:moveTo>
                  <a:lnTo>
                    <a:pt x="1127759" y="0"/>
                  </a:lnTo>
                </a:path>
                <a:path w="1811020" h="765175">
                  <a:moveTo>
                    <a:pt x="1453895" y="0"/>
                  </a:moveTo>
                  <a:lnTo>
                    <a:pt x="1810511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9307" y="3363468"/>
              <a:ext cx="326135" cy="17846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051548" y="3236976"/>
              <a:ext cx="1811020" cy="0"/>
            </a:xfrm>
            <a:custGeom>
              <a:avLst/>
              <a:gdLst/>
              <a:ahLst/>
              <a:cxnLst/>
              <a:rect l="l" t="t" r="r" b="b"/>
              <a:pathLst>
                <a:path w="1811020">
                  <a:moveTo>
                    <a:pt x="0" y="0"/>
                  </a:moveTo>
                  <a:lnTo>
                    <a:pt x="1810511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725411" y="2938272"/>
              <a:ext cx="326390" cy="2209800"/>
            </a:xfrm>
            <a:custGeom>
              <a:avLst/>
              <a:gdLst/>
              <a:ahLst/>
              <a:cxnLst/>
              <a:rect l="l" t="t" r="r" b="b"/>
              <a:pathLst>
                <a:path w="326390" h="2209800">
                  <a:moveTo>
                    <a:pt x="326136" y="0"/>
                  </a:moveTo>
                  <a:lnTo>
                    <a:pt x="0" y="0"/>
                  </a:lnTo>
                  <a:lnTo>
                    <a:pt x="0" y="2209800"/>
                  </a:lnTo>
                  <a:lnTo>
                    <a:pt x="326136" y="2209800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044951" y="5148072"/>
              <a:ext cx="5817235" cy="0"/>
            </a:xfrm>
            <a:custGeom>
              <a:avLst/>
              <a:gdLst/>
              <a:ahLst/>
              <a:cxnLst/>
              <a:rect l="l" t="t" r="r" b="b"/>
              <a:pathLst>
                <a:path w="5817234">
                  <a:moveTo>
                    <a:pt x="0" y="0"/>
                  </a:moveTo>
                  <a:lnTo>
                    <a:pt x="581710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6" name="object 26"/>
          <p:cNvSpPr/>
          <p:nvPr/>
        </p:nvSpPr>
        <p:spPr>
          <a:xfrm>
            <a:off x="3383280" y="3171612"/>
            <a:ext cx="6463594" cy="0"/>
          </a:xfrm>
          <a:custGeom>
            <a:avLst/>
            <a:gdLst/>
            <a:ahLst/>
            <a:cxnLst/>
            <a:rect l="l" t="t" r="r" b="b"/>
            <a:pathLst>
              <a:path w="5817234">
                <a:moveTo>
                  <a:pt x="0" y="0"/>
                </a:moveTo>
                <a:lnTo>
                  <a:pt x="581710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7" name="object 27"/>
          <p:cNvSpPr/>
          <p:nvPr/>
        </p:nvSpPr>
        <p:spPr>
          <a:xfrm>
            <a:off x="3383280" y="2746586"/>
            <a:ext cx="6463594" cy="0"/>
          </a:xfrm>
          <a:custGeom>
            <a:avLst/>
            <a:gdLst/>
            <a:ahLst/>
            <a:cxnLst/>
            <a:rect l="l" t="t" r="r" b="b"/>
            <a:pathLst>
              <a:path w="5817234">
                <a:moveTo>
                  <a:pt x="0" y="0"/>
                </a:moveTo>
                <a:lnTo>
                  <a:pt x="581710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8" name="object 28"/>
          <p:cNvSpPr txBox="1"/>
          <p:nvPr/>
        </p:nvSpPr>
        <p:spPr>
          <a:xfrm>
            <a:off x="3085676" y="5565084"/>
            <a:ext cx="1291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35955" y="5139774"/>
            <a:ext cx="57996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10,000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82248" y="5821793"/>
            <a:ext cx="61806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556" spc="-17" dirty="0">
                <a:solidFill>
                  <a:srgbClr val="585858"/>
                </a:solidFill>
                <a:latin typeface="Calibri"/>
                <a:cs typeface="Calibri"/>
              </a:rPr>
              <a:t>f</a:t>
            </a: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556" spc="6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1556" spc="-17" dirty="0">
                <a:solidFill>
                  <a:srgbClr val="585858"/>
                </a:solidFill>
                <a:latin typeface="Calibri"/>
                <a:cs typeface="Calibri"/>
              </a:rPr>
              <a:t>l</a:t>
            </a: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09635" y="5821793"/>
            <a:ext cx="7965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Preferred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32225" y="5821793"/>
            <a:ext cx="9835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ReadMostly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20757" y="5821792"/>
            <a:ext cx="1439333" cy="490106"/>
          </a:xfrm>
          <a:prstGeom prst="rect">
            <a:avLst/>
          </a:prstGeom>
        </p:spPr>
        <p:txBody>
          <a:bodyPr vert="horz" wrap="square" lIns="0" tIns="9878" rIns="0" bIns="0" rtlCol="0">
            <a:spAutoFit/>
          </a:bodyPr>
          <a:lstStyle/>
          <a:p>
            <a:pPr marL="324552" marR="5644" indent="-311147">
              <a:lnSpc>
                <a:spcPct val="101899"/>
              </a:lnSpc>
              <a:spcBef>
                <a:spcPts val="78"/>
              </a:spcBef>
            </a:pP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Improved</a:t>
            </a:r>
            <a:r>
              <a:rPr sz="1556" spc="-5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Default </a:t>
            </a:r>
            <a:r>
              <a:rPr sz="1556" spc="-33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Heuristics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91297" y="3828899"/>
            <a:ext cx="206595" cy="80997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1594"/>
              </a:lnSpc>
            </a:pP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FOM</a:t>
            </a:r>
            <a:r>
              <a:rPr sz="1556" spc="-8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56" spc="-11" dirty="0">
                <a:solidFill>
                  <a:srgbClr val="585858"/>
                </a:solidFill>
                <a:latin typeface="Calibri"/>
                <a:cs typeface="Calibri"/>
              </a:rPr>
              <a:t>(z/s)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665133" y="2340185"/>
            <a:ext cx="108656" cy="108656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97536" y="0"/>
                </a:moveTo>
                <a:lnTo>
                  <a:pt x="0" y="0"/>
                </a:lnTo>
                <a:lnTo>
                  <a:pt x="0" y="97536"/>
                </a:lnTo>
                <a:lnTo>
                  <a:pt x="97536" y="97536"/>
                </a:lnTo>
                <a:lnTo>
                  <a:pt x="9753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" name="object 36"/>
          <p:cNvSpPr/>
          <p:nvPr/>
        </p:nvSpPr>
        <p:spPr>
          <a:xfrm>
            <a:off x="6250093" y="2340185"/>
            <a:ext cx="108656" cy="108656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97536" y="0"/>
                </a:moveTo>
                <a:lnTo>
                  <a:pt x="0" y="0"/>
                </a:lnTo>
                <a:lnTo>
                  <a:pt x="0" y="97536"/>
                </a:lnTo>
                <a:lnTo>
                  <a:pt x="97536" y="97536"/>
                </a:lnTo>
                <a:lnTo>
                  <a:pt x="9753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" name="object 37"/>
          <p:cNvSpPr txBox="1"/>
          <p:nvPr/>
        </p:nvSpPr>
        <p:spPr>
          <a:xfrm>
            <a:off x="2635956" y="1811584"/>
            <a:ext cx="6359172" cy="3195162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573611">
              <a:spcBef>
                <a:spcPts val="144"/>
              </a:spcBef>
            </a:pPr>
            <a:r>
              <a:rPr sz="1833" spc="6" dirty="0">
                <a:solidFill>
                  <a:srgbClr val="585858"/>
                </a:solidFill>
                <a:latin typeface="Calibri"/>
                <a:cs typeface="Calibri"/>
              </a:rPr>
              <a:t>LULESH</a:t>
            </a:r>
            <a:r>
              <a:rPr sz="1833" spc="-1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33" spc="11" dirty="0">
                <a:solidFill>
                  <a:srgbClr val="585858"/>
                </a:solidFill>
                <a:latin typeface="Calibri"/>
                <a:cs typeface="Calibri"/>
              </a:rPr>
              <a:t>performance,</a:t>
            </a:r>
            <a:r>
              <a:rPr sz="1833" spc="-3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33" spc="17" dirty="0">
                <a:solidFill>
                  <a:srgbClr val="585858"/>
                </a:solidFill>
                <a:latin typeface="Calibri"/>
                <a:cs typeface="Calibri"/>
              </a:rPr>
              <a:t>200^3</a:t>
            </a:r>
            <a:r>
              <a:rPr sz="183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33" spc="17" dirty="0">
                <a:solidFill>
                  <a:srgbClr val="585858"/>
                </a:solidFill>
                <a:latin typeface="Calibri"/>
                <a:cs typeface="Calibri"/>
              </a:rPr>
              <a:t>mesh,</a:t>
            </a:r>
            <a:r>
              <a:rPr sz="1833" spc="-1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33" spc="17" dirty="0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r>
              <a:rPr sz="1833" spc="-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33" spc="6" dirty="0">
                <a:solidFill>
                  <a:srgbClr val="585858"/>
                </a:solidFill>
                <a:latin typeface="Calibri"/>
                <a:cs typeface="Calibri"/>
              </a:rPr>
              <a:t>iterations,</a:t>
            </a:r>
            <a:r>
              <a:rPr sz="1833" spc="-22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33" spc="6" dirty="0">
                <a:solidFill>
                  <a:srgbClr val="585858"/>
                </a:solidFill>
                <a:latin typeface="Calibri"/>
                <a:cs typeface="Calibri"/>
              </a:rPr>
              <a:t>CUDA</a:t>
            </a:r>
            <a:r>
              <a:rPr sz="1833" spc="-1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33" spc="11" dirty="0">
                <a:solidFill>
                  <a:srgbClr val="585858"/>
                </a:solidFill>
                <a:latin typeface="Calibri"/>
                <a:cs typeface="Calibri"/>
              </a:rPr>
              <a:t>9.1</a:t>
            </a:r>
            <a:endParaRPr sz="1833">
              <a:latin typeface="Calibri"/>
              <a:cs typeface="Calibri"/>
            </a:endParaRPr>
          </a:p>
          <a:p>
            <a:pPr marL="2187200">
              <a:spcBef>
                <a:spcPts val="1132"/>
              </a:spcBef>
              <a:tabLst>
                <a:tab pos="3771157" algn="l"/>
              </a:tabLst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Quadro</a:t>
            </a:r>
            <a:r>
              <a:rPr sz="1556" spc="6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GP100	</a:t>
            </a: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Quadro</a:t>
            </a:r>
            <a:r>
              <a:rPr sz="1556" spc="-39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56" spc="-6" dirty="0">
                <a:solidFill>
                  <a:srgbClr val="585858"/>
                </a:solidFill>
                <a:latin typeface="Calibri"/>
                <a:cs typeface="Calibri"/>
              </a:rPr>
              <a:t>GV100</a:t>
            </a:r>
            <a:endParaRPr sz="1556">
              <a:latin typeface="Calibri"/>
              <a:cs typeface="Calibri"/>
            </a:endParaRPr>
          </a:p>
          <a:p>
            <a:pPr marL="14111">
              <a:spcBef>
                <a:spcPts val="910"/>
              </a:spcBef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70,000</a:t>
            </a:r>
            <a:endParaRPr sz="1556">
              <a:latin typeface="Calibri"/>
              <a:cs typeface="Calibri"/>
            </a:endParaRPr>
          </a:p>
          <a:p>
            <a:pPr>
              <a:spcBef>
                <a:spcPts val="50"/>
              </a:spcBef>
            </a:pPr>
            <a:endParaRPr sz="1167">
              <a:latin typeface="Calibri"/>
              <a:cs typeface="Calibri"/>
            </a:endParaRPr>
          </a:p>
          <a:p>
            <a:pPr marL="14111">
              <a:spcBef>
                <a:spcPts val="6"/>
              </a:spcBef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60,000</a:t>
            </a:r>
            <a:endParaRPr sz="1556">
              <a:latin typeface="Calibri"/>
              <a:cs typeface="Calibri"/>
            </a:endParaRPr>
          </a:p>
          <a:p>
            <a:pPr>
              <a:spcBef>
                <a:spcPts val="50"/>
              </a:spcBef>
            </a:pPr>
            <a:endParaRPr sz="1167">
              <a:latin typeface="Calibri"/>
              <a:cs typeface="Calibri"/>
            </a:endParaRPr>
          </a:p>
          <a:p>
            <a:pPr marL="14111">
              <a:spcBef>
                <a:spcPts val="6"/>
              </a:spcBef>
            </a:pPr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50,000</a:t>
            </a:r>
            <a:endParaRPr sz="1556">
              <a:latin typeface="Calibri"/>
              <a:cs typeface="Calibri"/>
            </a:endParaRPr>
          </a:p>
          <a:p>
            <a:pPr>
              <a:spcBef>
                <a:spcPts val="50"/>
              </a:spcBef>
            </a:pPr>
            <a:endParaRPr sz="1167">
              <a:latin typeface="Calibri"/>
              <a:cs typeface="Calibri"/>
            </a:endParaRPr>
          </a:p>
          <a:p>
            <a:pPr marL="14111"/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40,000</a:t>
            </a:r>
            <a:endParaRPr sz="1556">
              <a:latin typeface="Calibri"/>
              <a:cs typeface="Calibri"/>
            </a:endParaRPr>
          </a:p>
          <a:p>
            <a:pPr>
              <a:spcBef>
                <a:spcPts val="56"/>
              </a:spcBef>
            </a:pPr>
            <a:endParaRPr sz="1167">
              <a:latin typeface="Calibri"/>
              <a:cs typeface="Calibri"/>
            </a:endParaRPr>
          </a:p>
          <a:p>
            <a:pPr marL="14111"/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30,000</a:t>
            </a:r>
            <a:endParaRPr sz="1556">
              <a:latin typeface="Calibri"/>
              <a:cs typeface="Calibri"/>
            </a:endParaRPr>
          </a:p>
          <a:p>
            <a:pPr>
              <a:spcBef>
                <a:spcPts val="50"/>
              </a:spcBef>
            </a:pPr>
            <a:endParaRPr sz="1167">
              <a:latin typeface="Calibri"/>
              <a:cs typeface="Calibri"/>
            </a:endParaRPr>
          </a:p>
          <a:p>
            <a:pPr marL="14111"/>
            <a:r>
              <a:rPr sz="1556" dirty="0">
                <a:solidFill>
                  <a:srgbClr val="585858"/>
                </a:solidFill>
                <a:latin typeface="Calibri"/>
                <a:cs typeface="Calibri"/>
              </a:rPr>
              <a:t>20,000</a:t>
            </a:r>
            <a:endParaRPr sz="1556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2503593" y="689547"/>
            <a:ext cx="7184672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LULESH:</a:t>
            </a:r>
            <a:r>
              <a:rPr spc="-39" dirty="0"/>
              <a:t> </a:t>
            </a:r>
            <a:r>
              <a:rPr dirty="0"/>
              <a:t>PERF</a:t>
            </a:r>
            <a:r>
              <a:rPr spc="-33" dirty="0"/>
              <a:t> </a:t>
            </a:r>
            <a:r>
              <a:rPr spc="-6" dirty="0"/>
              <a:t>IMPROVEMENTS</a:t>
            </a:r>
          </a:p>
        </p:txBody>
      </p:sp>
      <p:sp>
        <p:nvSpPr>
          <p:cNvPr id="39" name="object 39"/>
          <p:cNvSpPr/>
          <p:nvPr/>
        </p:nvSpPr>
        <p:spPr>
          <a:xfrm>
            <a:off x="3118272" y="6094307"/>
            <a:ext cx="633589" cy="472722"/>
          </a:xfrm>
          <a:custGeom>
            <a:avLst/>
            <a:gdLst/>
            <a:ahLst/>
            <a:cxnLst/>
            <a:rect l="l" t="t" r="r" b="b"/>
            <a:pathLst>
              <a:path w="570229" h="425450">
                <a:moveTo>
                  <a:pt x="504828" y="40292"/>
                </a:moveTo>
                <a:lnTo>
                  <a:pt x="0" y="415010"/>
                </a:lnTo>
                <a:lnTo>
                  <a:pt x="7620" y="425208"/>
                </a:lnTo>
                <a:lnTo>
                  <a:pt x="512421" y="50510"/>
                </a:lnTo>
                <a:lnTo>
                  <a:pt x="504828" y="40292"/>
                </a:lnTo>
                <a:close/>
              </a:path>
              <a:path w="570229" h="425450">
                <a:moveTo>
                  <a:pt x="553267" y="32753"/>
                </a:moveTo>
                <a:lnTo>
                  <a:pt x="514984" y="32753"/>
                </a:lnTo>
                <a:lnTo>
                  <a:pt x="522605" y="42951"/>
                </a:lnTo>
                <a:lnTo>
                  <a:pt x="512421" y="50510"/>
                </a:lnTo>
                <a:lnTo>
                  <a:pt x="531368" y="76009"/>
                </a:lnTo>
                <a:lnTo>
                  <a:pt x="553267" y="32753"/>
                </a:lnTo>
                <a:close/>
              </a:path>
              <a:path w="570229" h="425450">
                <a:moveTo>
                  <a:pt x="514984" y="32753"/>
                </a:moveTo>
                <a:lnTo>
                  <a:pt x="504828" y="40292"/>
                </a:lnTo>
                <a:lnTo>
                  <a:pt x="512421" y="50510"/>
                </a:lnTo>
                <a:lnTo>
                  <a:pt x="522605" y="42951"/>
                </a:lnTo>
                <a:lnTo>
                  <a:pt x="514984" y="32753"/>
                </a:lnTo>
                <a:close/>
              </a:path>
              <a:path w="570229" h="425450">
                <a:moveTo>
                  <a:pt x="569849" y="0"/>
                </a:moveTo>
                <a:lnTo>
                  <a:pt x="485902" y="14820"/>
                </a:lnTo>
                <a:lnTo>
                  <a:pt x="504828" y="40292"/>
                </a:lnTo>
                <a:lnTo>
                  <a:pt x="514984" y="32753"/>
                </a:lnTo>
                <a:lnTo>
                  <a:pt x="553267" y="32753"/>
                </a:lnTo>
                <a:lnTo>
                  <a:pt x="5698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" name="object 40"/>
          <p:cNvSpPr txBox="1"/>
          <p:nvPr/>
        </p:nvSpPr>
        <p:spPr>
          <a:xfrm>
            <a:off x="272400" y="6270187"/>
            <a:ext cx="2746728" cy="52649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algn="ctr">
              <a:lnSpc>
                <a:spcPts val="2028"/>
              </a:lnSpc>
              <a:spcBef>
                <a:spcPts val="106"/>
              </a:spcBef>
            </a:pPr>
            <a:r>
              <a:rPr sz="1778" spc="-11" dirty="0">
                <a:solidFill>
                  <a:srgbClr val="FF0000"/>
                </a:solidFill>
                <a:latin typeface="Trebuchet MS"/>
                <a:cs typeface="Trebuchet MS"/>
              </a:rPr>
              <a:t>GP100</a:t>
            </a:r>
            <a:r>
              <a:rPr sz="1778" spc="-6" dirty="0">
                <a:solidFill>
                  <a:srgbClr val="FF0000"/>
                </a:solidFill>
                <a:latin typeface="Trebuchet MS"/>
                <a:cs typeface="Trebuchet MS"/>
              </a:rPr>
              <a:t> has</a:t>
            </a:r>
            <a:r>
              <a:rPr sz="1778" spc="-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srgbClr val="FF0000"/>
                </a:solidFill>
                <a:latin typeface="Trebuchet MS"/>
                <a:cs typeface="Trebuchet MS"/>
              </a:rPr>
              <a:t>500x</a:t>
            </a:r>
            <a:r>
              <a:rPr sz="1778" spc="-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778" spc="-11" dirty="0">
                <a:solidFill>
                  <a:srgbClr val="FF0000"/>
                </a:solidFill>
                <a:latin typeface="Trebuchet MS"/>
                <a:cs typeface="Trebuchet MS"/>
              </a:rPr>
              <a:t>more</a:t>
            </a:r>
            <a:endParaRPr sz="1778">
              <a:latin typeface="Trebuchet MS"/>
              <a:cs typeface="Trebuchet MS"/>
            </a:endParaRPr>
          </a:p>
          <a:p>
            <a:pPr algn="ctr">
              <a:lnSpc>
                <a:spcPts val="2028"/>
              </a:lnSpc>
            </a:pPr>
            <a:r>
              <a:rPr sz="1778" spc="-6" dirty="0">
                <a:solidFill>
                  <a:srgbClr val="FF0000"/>
                </a:solidFill>
                <a:latin typeface="Trebuchet MS"/>
                <a:cs typeface="Trebuchet MS"/>
              </a:rPr>
              <a:t>sysmem</a:t>
            </a:r>
            <a:r>
              <a:rPr sz="1778" spc="-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srgbClr val="FF0000"/>
                </a:solidFill>
                <a:latin typeface="Trebuchet MS"/>
                <a:cs typeface="Trebuchet MS"/>
              </a:rPr>
              <a:t>writes</a:t>
            </a:r>
            <a:r>
              <a:rPr sz="177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srgbClr val="FF0000"/>
                </a:solidFill>
                <a:latin typeface="Trebuchet MS"/>
                <a:cs typeface="Trebuchet MS"/>
              </a:rPr>
              <a:t>than</a:t>
            </a:r>
            <a:r>
              <a:rPr sz="1778" spc="-2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srgbClr val="FF0000"/>
                </a:solidFill>
                <a:latin typeface="Trebuchet MS"/>
                <a:cs typeface="Trebuchet MS"/>
              </a:rPr>
              <a:t>GV100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002521" y="5791171"/>
            <a:ext cx="1073854" cy="321733"/>
          </a:xfrm>
          <a:custGeom>
            <a:avLst/>
            <a:gdLst/>
            <a:ahLst/>
            <a:cxnLst/>
            <a:rect l="l" t="t" r="r" b="b"/>
            <a:pathLst>
              <a:path w="966470" h="289560">
                <a:moveTo>
                  <a:pt x="63373" y="215480"/>
                </a:moveTo>
                <a:lnTo>
                  <a:pt x="0" y="272491"/>
                </a:lnTo>
                <a:lnTo>
                  <a:pt x="83565" y="288937"/>
                </a:lnTo>
                <a:lnTo>
                  <a:pt x="76080" y="261708"/>
                </a:lnTo>
                <a:lnTo>
                  <a:pt x="62864" y="261708"/>
                </a:lnTo>
                <a:lnTo>
                  <a:pt x="59562" y="249466"/>
                </a:lnTo>
                <a:lnTo>
                  <a:pt x="71787" y="246090"/>
                </a:lnTo>
                <a:lnTo>
                  <a:pt x="63373" y="215480"/>
                </a:lnTo>
                <a:close/>
              </a:path>
              <a:path w="966470" h="289560">
                <a:moveTo>
                  <a:pt x="71787" y="246090"/>
                </a:moveTo>
                <a:lnTo>
                  <a:pt x="59562" y="249466"/>
                </a:lnTo>
                <a:lnTo>
                  <a:pt x="62864" y="261708"/>
                </a:lnTo>
                <a:lnTo>
                  <a:pt x="75148" y="258317"/>
                </a:lnTo>
                <a:lnTo>
                  <a:pt x="71787" y="246090"/>
                </a:lnTo>
                <a:close/>
              </a:path>
              <a:path w="966470" h="289560">
                <a:moveTo>
                  <a:pt x="75148" y="258317"/>
                </a:moveTo>
                <a:lnTo>
                  <a:pt x="62864" y="261708"/>
                </a:lnTo>
                <a:lnTo>
                  <a:pt x="76080" y="261708"/>
                </a:lnTo>
                <a:lnTo>
                  <a:pt x="75148" y="258317"/>
                </a:lnTo>
                <a:close/>
              </a:path>
              <a:path w="966470" h="289560">
                <a:moveTo>
                  <a:pt x="963040" y="0"/>
                </a:moveTo>
                <a:lnTo>
                  <a:pt x="71787" y="246090"/>
                </a:lnTo>
                <a:lnTo>
                  <a:pt x="75148" y="258317"/>
                </a:lnTo>
                <a:lnTo>
                  <a:pt x="966470" y="12242"/>
                </a:lnTo>
                <a:lnTo>
                  <a:pt x="9630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" name="object 42"/>
          <p:cNvSpPr txBox="1"/>
          <p:nvPr/>
        </p:nvSpPr>
        <p:spPr>
          <a:xfrm>
            <a:off x="10108634" y="5209822"/>
            <a:ext cx="1876778" cy="531484"/>
          </a:xfrm>
          <a:prstGeom prst="rect">
            <a:avLst/>
          </a:prstGeom>
        </p:spPr>
        <p:txBody>
          <a:bodyPr vert="horz" wrap="square" lIns="0" tIns="43744" rIns="0" bIns="0" rtlCol="0">
            <a:spAutoFit/>
          </a:bodyPr>
          <a:lstStyle/>
          <a:p>
            <a:pPr marL="67733" marR="5644" indent="-54327">
              <a:lnSpc>
                <a:spcPts val="1922"/>
              </a:lnSpc>
              <a:spcBef>
                <a:spcPts val="344"/>
              </a:spcBef>
            </a:pPr>
            <a:r>
              <a:rPr sz="1778" spc="-17" dirty="0">
                <a:solidFill>
                  <a:srgbClr val="FF0000"/>
                </a:solidFill>
                <a:latin typeface="Trebuchet MS"/>
                <a:cs typeface="Trebuchet MS"/>
              </a:rPr>
              <a:t>Will </a:t>
            </a:r>
            <a:r>
              <a:rPr sz="1778" spc="-6" dirty="0">
                <a:solidFill>
                  <a:srgbClr val="FF0000"/>
                </a:solidFill>
                <a:latin typeface="Trebuchet MS"/>
                <a:cs typeface="Trebuchet MS"/>
              </a:rPr>
              <a:t>be enabled </a:t>
            </a:r>
            <a:r>
              <a:rPr sz="1778" spc="-11" dirty="0">
                <a:solidFill>
                  <a:srgbClr val="FF0000"/>
                </a:solidFill>
                <a:latin typeface="Trebuchet MS"/>
                <a:cs typeface="Trebuchet MS"/>
              </a:rPr>
              <a:t>in </a:t>
            </a:r>
            <a:r>
              <a:rPr sz="1778" spc="-52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srgbClr val="FF0000"/>
                </a:solidFill>
                <a:latin typeface="Trebuchet MS"/>
                <a:cs typeface="Trebuchet MS"/>
              </a:rPr>
              <a:t>the</a:t>
            </a:r>
            <a:r>
              <a:rPr sz="1778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srgbClr val="FF0000"/>
                </a:solidFill>
                <a:latin typeface="Trebuchet MS"/>
                <a:cs typeface="Trebuchet MS"/>
              </a:rPr>
              <a:t>future</a:t>
            </a:r>
            <a:r>
              <a:rPr sz="1778" spc="-3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srgbClr val="FF0000"/>
                </a:solidFill>
                <a:latin typeface="Trebuchet MS"/>
                <a:cs typeface="Trebuchet MS"/>
              </a:rPr>
              <a:t>drivers</a:t>
            </a:r>
            <a:endParaRPr sz="1778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0872" y="697082"/>
            <a:ext cx="7531100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WHEN</a:t>
            </a:r>
            <a:r>
              <a:rPr spc="-22" dirty="0"/>
              <a:t> </a:t>
            </a:r>
            <a:r>
              <a:rPr dirty="0"/>
              <a:t>TO</a:t>
            </a:r>
            <a:r>
              <a:rPr spc="-17" dirty="0"/>
              <a:t> </a:t>
            </a:r>
            <a:r>
              <a:rPr dirty="0"/>
              <a:t>USE</a:t>
            </a:r>
            <a:r>
              <a:rPr spc="-17" dirty="0"/>
              <a:t> </a:t>
            </a:r>
            <a:r>
              <a:rPr spc="-6" dirty="0"/>
              <a:t>UNIFIED</a:t>
            </a:r>
            <a:r>
              <a:rPr spc="-28" dirty="0"/>
              <a:t> </a:t>
            </a:r>
            <a:r>
              <a:rPr dirty="0"/>
              <a:t>MEMORY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159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94505" y="1498459"/>
          <a:ext cx="10943166" cy="49156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7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2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588A0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19050">
                      <a:solidFill>
                        <a:srgbClr val="588A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cudaMalloc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45344" marB="0">
                    <a:lnL w="9525">
                      <a:solidFill>
                        <a:srgbClr val="588A00"/>
                      </a:solidFill>
                      <a:prstDash val="solid"/>
                    </a:lnL>
                    <a:lnR w="9525">
                      <a:solidFill>
                        <a:srgbClr val="588A0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19050">
                      <a:solidFill>
                        <a:srgbClr val="588A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cudaMallocManaged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45344" marB="0">
                    <a:lnL w="9525">
                      <a:solidFill>
                        <a:srgbClr val="588A00"/>
                      </a:solidFill>
                      <a:prstDash val="solid"/>
                    </a:lnL>
                    <a:lnR w="9525">
                      <a:solidFill>
                        <a:srgbClr val="588A0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19050">
                      <a:solidFill>
                        <a:srgbClr val="588A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2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Pinned</a:t>
                      </a:r>
                      <a:r>
                        <a:rPr sz="20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5" dirty="0">
                          <a:latin typeface="Trebuchet MS"/>
                          <a:cs typeface="Trebuchet MS"/>
                        </a:rPr>
                        <a:t>allocation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939" marB="0">
                    <a:lnR w="9525">
                      <a:solidFill>
                        <a:srgbClr val="50505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cudaMalloc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0845" marR="404495" indent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cudaMallocManaged </a:t>
                      </a:r>
                      <a:r>
                        <a:rPr sz="16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latin typeface="Consolas"/>
                          <a:cs typeface="Consolas"/>
                        </a:rPr>
                        <a:t>PreferredLocation(GPU) </a:t>
                      </a:r>
                      <a:r>
                        <a:rPr sz="16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latin typeface="Consolas"/>
                          <a:cs typeface="Consolas"/>
                        </a:rPr>
                        <a:t>SetAccessedBy(peer GPUs) </a:t>
                      </a:r>
                      <a:r>
                        <a:rPr sz="1600" spc="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dirty="0">
                          <a:latin typeface="Consolas"/>
                          <a:cs typeface="Consolas"/>
                        </a:rPr>
                        <a:t>cudaMemPrefetchAsync(GPU)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34572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cudaMemcpy:</a:t>
                      </a:r>
                      <a:r>
                        <a:rPr sz="2000" b="1" spc="-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5" dirty="0">
                          <a:latin typeface="Trebuchet MS"/>
                          <a:cs typeface="Trebuchet MS"/>
                        </a:rPr>
                        <a:t>ptrA</a:t>
                      </a:r>
                      <a:r>
                        <a:rPr sz="20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5" dirty="0">
                          <a:latin typeface="Trebuchet MS"/>
                          <a:cs typeface="Trebuchet MS"/>
                        </a:rPr>
                        <a:t>-&gt;</a:t>
                      </a:r>
                      <a:r>
                        <a:rPr sz="20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5" dirty="0">
                          <a:latin typeface="Trebuchet MS"/>
                          <a:cs typeface="Trebuchet MS"/>
                        </a:rPr>
                        <a:t>ptrB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6633" marB="0"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1009" marR="78740" indent="-37719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Staging</a:t>
                      </a:r>
                      <a:r>
                        <a:rPr sz="1800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800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non-pinned</a:t>
                      </a:r>
                      <a:r>
                        <a:rPr sz="18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allocations </a:t>
                      </a:r>
                      <a:r>
                        <a:rPr sz="1800" spc="-4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1800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between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non-P2P</a:t>
                      </a:r>
                      <a:r>
                        <a:rPr sz="18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GPUs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2917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0090" marR="534670" indent="-1784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Staging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copy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 kernel </a:t>
                      </a:r>
                      <a:r>
                        <a:rPr sz="1800" spc="-4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required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cases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2917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106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000" b="1" spc="-5" dirty="0">
                          <a:latin typeface="Trebuchet MS"/>
                          <a:cs typeface="Trebuchet MS"/>
                        </a:rPr>
                        <a:t>Memory</a:t>
                      </a:r>
                      <a:r>
                        <a:rPr sz="2000" b="1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10" dirty="0">
                          <a:latin typeface="Trebuchet MS"/>
                          <a:cs typeface="Trebuchet MS"/>
                        </a:rPr>
                        <a:t>migration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6633" marB="0"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spc="-10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1800" spc="-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possible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88383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cudaMemPrefetchAsync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528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2000" b="1" spc="-5" dirty="0">
                          <a:latin typeface="Trebuchet MS"/>
                          <a:cs typeface="Trebuchet MS"/>
                        </a:rPr>
                        <a:t>Debugging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46050" marB="0"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800" spc="-10" dirty="0">
                          <a:latin typeface="Trebuchet MS"/>
                          <a:cs typeface="Trebuchet MS"/>
                        </a:rPr>
                        <a:t>Difficult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77800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Easy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77800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528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2000" b="1" spc="-10" dirty="0">
                          <a:latin typeface="Trebuchet MS"/>
                          <a:cs typeface="Trebuchet MS"/>
                        </a:rPr>
                        <a:t>Oversubscription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46050" marB="0"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No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77800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800" spc="-60" dirty="0">
                          <a:latin typeface="Trebuchet MS"/>
                          <a:cs typeface="Trebuchet MS"/>
                        </a:rPr>
                        <a:t>Yes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77800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8528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2000" b="1" spc="-5" dirty="0">
                          <a:latin typeface="Trebuchet MS"/>
                          <a:cs typeface="Trebuchet MS"/>
                        </a:rPr>
                        <a:t>IPC</a:t>
                      </a:r>
                      <a:r>
                        <a:rPr sz="20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5" dirty="0">
                          <a:latin typeface="Trebuchet MS"/>
                          <a:cs typeface="Trebuchet MS"/>
                        </a:rPr>
                        <a:t>support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46756" marB="0"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6350">
                      <a:solidFill>
                        <a:srgbClr val="B3B3B3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800" spc="-60" dirty="0">
                          <a:latin typeface="Trebuchet MS"/>
                          <a:cs typeface="Trebuchet MS"/>
                        </a:rPr>
                        <a:t>Yes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77800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6350">
                      <a:solidFill>
                        <a:srgbClr val="B3B3B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No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77800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6350">
                      <a:solidFill>
                        <a:srgbClr val="B3B3B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F591812-26CD-4523-8A4F-98DFC01B6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0872" y="697082"/>
            <a:ext cx="7531100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WHEN</a:t>
            </a:r>
            <a:r>
              <a:rPr spc="-22" dirty="0"/>
              <a:t> </a:t>
            </a:r>
            <a:r>
              <a:rPr dirty="0"/>
              <a:t>TO</a:t>
            </a:r>
            <a:r>
              <a:rPr spc="-17" dirty="0"/>
              <a:t> </a:t>
            </a:r>
            <a:r>
              <a:rPr dirty="0"/>
              <a:t>USE</a:t>
            </a:r>
            <a:r>
              <a:rPr spc="-17" dirty="0"/>
              <a:t> </a:t>
            </a:r>
            <a:r>
              <a:rPr spc="-6" dirty="0"/>
              <a:t>UNIFIED</a:t>
            </a:r>
            <a:r>
              <a:rPr spc="-28" dirty="0"/>
              <a:t> </a:t>
            </a:r>
            <a:r>
              <a:rPr dirty="0"/>
              <a:t>MEMORY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0734" y="2455302"/>
            <a:ext cx="4633383" cy="3789539"/>
            <a:chOff x="1089660" y="2209771"/>
            <a:chExt cx="4170045" cy="3410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695" y="2209771"/>
              <a:ext cx="2058307" cy="341001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99566" y="3114293"/>
              <a:ext cx="2192020" cy="1325880"/>
            </a:xfrm>
            <a:custGeom>
              <a:avLst/>
              <a:gdLst/>
              <a:ahLst/>
              <a:cxnLst/>
              <a:rect l="l" t="t" r="r" b="b"/>
              <a:pathLst>
                <a:path w="2192020" h="1325879">
                  <a:moveTo>
                    <a:pt x="0" y="121157"/>
                  </a:moveTo>
                  <a:lnTo>
                    <a:pt x="9523" y="73991"/>
                  </a:lnTo>
                  <a:lnTo>
                    <a:pt x="35493" y="35480"/>
                  </a:lnTo>
                  <a:lnTo>
                    <a:pt x="74012" y="9519"/>
                  </a:lnTo>
                  <a:lnTo>
                    <a:pt x="121183" y="0"/>
                  </a:lnTo>
                  <a:lnTo>
                    <a:pt x="2070353" y="0"/>
                  </a:lnTo>
                  <a:lnTo>
                    <a:pt x="2117520" y="9519"/>
                  </a:lnTo>
                  <a:lnTo>
                    <a:pt x="2156031" y="35480"/>
                  </a:lnTo>
                  <a:lnTo>
                    <a:pt x="2181992" y="73991"/>
                  </a:lnTo>
                  <a:lnTo>
                    <a:pt x="2191512" y="121157"/>
                  </a:lnTo>
                  <a:lnTo>
                    <a:pt x="2191512" y="1204722"/>
                  </a:lnTo>
                  <a:lnTo>
                    <a:pt x="2181992" y="1251888"/>
                  </a:lnTo>
                  <a:lnTo>
                    <a:pt x="2156031" y="1290399"/>
                  </a:lnTo>
                  <a:lnTo>
                    <a:pt x="2117520" y="1316360"/>
                  </a:lnTo>
                  <a:lnTo>
                    <a:pt x="2070353" y="1325880"/>
                  </a:lnTo>
                  <a:lnTo>
                    <a:pt x="121183" y="1325880"/>
                  </a:lnTo>
                  <a:lnTo>
                    <a:pt x="74012" y="1316360"/>
                  </a:lnTo>
                  <a:lnTo>
                    <a:pt x="35493" y="1290399"/>
                  </a:lnTo>
                  <a:lnTo>
                    <a:pt x="9523" y="1251888"/>
                  </a:lnTo>
                  <a:lnTo>
                    <a:pt x="0" y="1204722"/>
                  </a:lnTo>
                  <a:lnTo>
                    <a:pt x="0" y="121157"/>
                  </a:lnTo>
                  <a:close/>
                </a:path>
              </a:pathLst>
            </a:custGeom>
            <a:ln w="19812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7968" y="2353005"/>
              <a:ext cx="1905762" cy="1581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7968" y="4463783"/>
              <a:ext cx="1905762" cy="10539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9004" y="2592323"/>
              <a:ext cx="2560320" cy="2118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9004" y="4927091"/>
              <a:ext cx="2560320" cy="2118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968" y="3931919"/>
              <a:ext cx="1905762" cy="5097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9004" y="3617975"/>
              <a:ext cx="2560320" cy="21183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089226" y="3495026"/>
            <a:ext cx="2458861" cy="1440744"/>
            <a:chOff x="5480303" y="3145523"/>
            <a:chExt cx="2212975" cy="1296670"/>
          </a:xfrm>
        </p:grpSpPr>
        <p:sp>
          <p:nvSpPr>
            <p:cNvPr id="13" name="object 13"/>
            <p:cNvSpPr/>
            <p:nvPr/>
          </p:nvSpPr>
          <p:spPr>
            <a:xfrm>
              <a:off x="5490209" y="3646170"/>
              <a:ext cx="2193290" cy="273050"/>
            </a:xfrm>
            <a:custGeom>
              <a:avLst/>
              <a:gdLst/>
              <a:ahLst/>
              <a:cxnLst/>
              <a:rect l="l" t="t" r="r" b="b"/>
              <a:pathLst>
                <a:path w="2193290" h="273050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2168143" y="0"/>
                  </a:lnTo>
                  <a:lnTo>
                    <a:pt x="2177819" y="1960"/>
                  </a:lnTo>
                  <a:lnTo>
                    <a:pt x="2185733" y="7302"/>
                  </a:lnTo>
                  <a:lnTo>
                    <a:pt x="2191075" y="15216"/>
                  </a:lnTo>
                  <a:lnTo>
                    <a:pt x="2193036" y="24891"/>
                  </a:lnTo>
                  <a:lnTo>
                    <a:pt x="2193036" y="247903"/>
                  </a:lnTo>
                  <a:lnTo>
                    <a:pt x="2191075" y="257579"/>
                  </a:lnTo>
                  <a:lnTo>
                    <a:pt x="2185733" y="265493"/>
                  </a:lnTo>
                  <a:lnTo>
                    <a:pt x="2177819" y="270835"/>
                  </a:lnTo>
                  <a:lnTo>
                    <a:pt x="2168143" y="272795"/>
                  </a:lnTo>
                  <a:lnTo>
                    <a:pt x="24891" y="272795"/>
                  </a:lnTo>
                  <a:lnTo>
                    <a:pt x="15216" y="270835"/>
                  </a:lnTo>
                  <a:lnTo>
                    <a:pt x="7302" y="265493"/>
                  </a:lnTo>
                  <a:lnTo>
                    <a:pt x="1960" y="257579"/>
                  </a:lnTo>
                  <a:lnTo>
                    <a:pt x="0" y="247903"/>
                  </a:lnTo>
                  <a:lnTo>
                    <a:pt x="0" y="24891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8611" y="3145523"/>
              <a:ext cx="1905762" cy="12961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67987" y="2056130"/>
            <a:ext cx="9956094" cy="348610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Application</a:t>
            </a:r>
            <a:r>
              <a:rPr sz="2222" spc="-6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Code</a:t>
            </a:r>
            <a:endParaRPr sz="2222">
              <a:latin typeface="Trebuchet MS"/>
              <a:cs typeface="Trebuchet MS"/>
            </a:endParaRPr>
          </a:p>
          <a:p>
            <a:pPr marL="2345243">
              <a:spcBef>
                <a:spcPts val="1833"/>
              </a:spcBef>
            </a:pPr>
            <a:r>
              <a:rPr sz="1556" spc="-6" dirty="0">
                <a:latin typeface="Trebuchet MS"/>
                <a:cs typeface="Trebuchet MS"/>
              </a:rPr>
              <a:t>Sequential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code</a:t>
            </a:r>
            <a:r>
              <a:rPr sz="1556" spc="-28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(CPU)</a:t>
            </a:r>
            <a:endParaRPr sz="1556">
              <a:latin typeface="Trebuchet MS"/>
              <a:cs typeface="Trebuchet MS"/>
            </a:endParaRPr>
          </a:p>
          <a:p>
            <a:pPr>
              <a:spcBef>
                <a:spcPts val="33"/>
              </a:spcBef>
            </a:pPr>
            <a:endParaRPr sz="1389">
              <a:latin typeface="Trebuchet MS"/>
              <a:cs typeface="Trebuchet MS"/>
            </a:endParaRPr>
          </a:p>
          <a:p>
            <a:pPr marL="5088416"/>
            <a:r>
              <a:rPr sz="2222" spc="-17" dirty="0">
                <a:latin typeface="Trebuchet MS"/>
                <a:cs typeface="Trebuchet MS"/>
              </a:rPr>
              <a:t>Parallel</a:t>
            </a:r>
            <a:r>
              <a:rPr sz="2222" spc="-8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Code</a:t>
            </a:r>
            <a:endParaRPr sz="2222">
              <a:latin typeface="Trebuchet MS"/>
              <a:cs typeface="Trebuchet MS"/>
            </a:endParaRPr>
          </a:p>
          <a:p>
            <a:pPr marL="7492925">
              <a:lnSpc>
                <a:spcPts val="1622"/>
              </a:lnSpc>
              <a:spcBef>
                <a:spcPts val="1417"/>
              </a:spcBef>
            </a:pPr>
            <a:r>
              <a:rPr sz="1556" spc="-6" dirty="0">
                <a:solidFill>
                  <a:srgbClr val="76B800"/>
                </a:solidFill>
                <a:latin typeface="Trebuchet MS"/>
                <a:cs typeface="Trebuchet MS"/>
              </a:rPr>
              <a:t>cudaMallocManaged/malloc</a:t>
            </a:r>
            <a:endParaRPr sz="1556">
              <a:latin typeface="Trebuchet MS"/>
              <a:cs typeface="Trebuchet MS"/>
            </a:endParaRPr>
          </a:p>
          <a:p>
            <a:pPr marL="2595007">
              <a:lnSpc>
                <a:spcPts val="1622"/>
              </a:lnSpc>
            </a:pPr>
            <a:r>
              <a:rPr sz="1556" spc="-17" dirty="0">
                <a:latin typeface="Trebuchet MS"/>
                <a:cs typeface="Trebuchet MS"/>
              </a:rPr>
              <a:t>Parallel</a:t>
            </a:r>
            <a:r>
              <a:rPr sz="1556" spc="-28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code</a:t>
            </a:r>
            <a:r>
              <a:rPr sz="1556" spc="-44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(GPU)</a:t>
            </a:r>
            <a:endParaRPr sz="1556">
              <a:latin typeface="Trebuchet MS"/>
              <a:cs typeface="Trebuchet MS"/>
            </a:endParaRPr>
          </a:p>
          <a:p>
            <a:pPr marL="7492925">
              <a:spcBef>
                <a:spcPts val="350"/>
              </a:spcBef>
            </a:pPr>
            <a:r>
              <a:rPr sz="1556" spc="-6" dirty="0">
                <a:solidFill>
                  <a:srgbClr val="FF0000"/>
                </a:solidFill>
                <a:latin typeface="Trebuchet MS"/>
                <a:cs typeface="Trebuchet MS"/>
              </a:rPr>
              <a:t>cudaMalloc</a:t>
            </a:r>
            <a:endParaRPr sz="1556">
              <a:latin typeface="Trebuchet MS"/>
              <a:cs typeface="Trebuchet MS"/>
            </a:endParaRPr>
          </a:p>
          <a:p>
            <a:pPr>
              <a:spcBef>
                <a:spcPts val="56"/>
              </a:spcBef>
            </a:pPr>
            <a:endParaRPr sz="1444">
              <a:latin typeface="Trebuchet MS"/>
              <a:cs typeface="Trebuchet MS"/>
            </a:endParaRPr>
          </a:p>
          <a:p>
            <a:pPr marL="7492925"/>
            <a:r>
              <a:rPr sz="1556" spc="-6" dirty="0">
                <a:solidFill>
                  <a:srgbClr val="76B800"/>
                </a:solidFill>
                <a:latin typeface="Trebuchet MS"/>
                <a:cs typeface="Trebuchet MS"/>
              </a:rPr>
              <a:t>cudaMallocManaged/malloc</a:t>
            </a:r>
            <a:endParaRPr sz="1556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78">
              <a:latin typeface="Trebuchet MS"/>
              <a:cs typeface="Trebuchet MS"/>
            </a:endParaRPr>
          </a:p>
          <a:p>
            <a:pPr>
              <a:spcBef>
                <a:spcPts val="56"/>
              </a:spcBef>
            </a:pPr>
            <a:endParaRPr sz="1444">
              <a:latin typeface="Trebuchet MS"/>
              <a:cs typeface="Trebuchet MS"/>
            </a:endParaRPr>
          </a:p>
          <a:p>
            <a:pPr marL="2345243"/>
            <a:r>
              <a:rPr sz="1556" spc="-6" dirty="0">
                <a:latin typeface="Trebuchet MS"/>
                <a:cs typeface="Trebuchet MS"/>
              </a:rPr>
              <a:t>Sequential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code</a:t>
            </a:r>
            <a:r>
              <a:rPr sz="1556" spc="-28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(CPU)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160</a:t>
            </a:fld>
            <a:endParaRPr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75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67939" y="697082"/>
            <a:ext cx="705343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50" dirty="0"/>
              <a:t> </a:t>
            </a:r>
            <a:r>
              <a:rPr dirty="0"/>
              <a:t>MEMORY</a:t>
            </a:r>
            <a:r>
              <a:rPr spc="-28" dirty="0"/>
              <a:t> </a:t>
            </a:r>
            <a:r>
              <a:rPr dirty="0"/>
              <a:t>PLATFORMS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16365" y="1495496"/>
          <a:ext cx="10758310" cy="4799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9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9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0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9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32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588A0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19050">
                      <a:solidFill>
                        <a:srgbClr val="588A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KEPLER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8044" marB="0">
                    <a:lnL w="9525">
                      <a:solidFill>
                        <a:srgbClr val="588A00"/>
                      </a:solidFill>
                      <a:prstDash val="solid"/>
                    </a:lnL>
                    <a:lnR w="9525">
                      <a:solidFill>
                        <a:srgbClr val="588A0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19050">
                      <a:solidFill>
                        <a:srgbClr val="588A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0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PASCAL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8044" marB="0">
                    <a:lnL w="9525">
                      <a:solidFill>
                        <a:srgbClr val="588A00"/>
                      </a:solidFill>
                      <a:prstDash val="solid"/>
                    </a:lnL>
                    <a:lnR w="9525">
                      <a:solidFill>
                        <a:srgbClr val="588A0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19050">
                      <a:solidFill>
                        <a:srgbClr val="588A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00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VOLTA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8044" marB="0">
                    <a:lnL w="9525">
                      <a:solidFill>
                        <a:srgbClr val="588A00"/>
                      </a:solidFill>
                      <a:prstDash val="solid"/>
                    </a:lnL>
                    <a:lnT w="19050">
                      <a:solidFill>
                        <a:srgbClr val="588A00"/>
                      </a:solidFill>
                      <a:prstDash val="solid"/>
                    </a:lnT>
                    <a:lnB w="19050">
                      <a:solidFill>
                        <a:srgbClr val="588A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928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Linux</a:t>
                      </a:r>
                      <a:r>
                        <a:rPr sz="2000" b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2000" b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5" dirty="0">
                          <a:latin typeface="Trebuchet MS"/>
                          <a:cs typeface="Trebuchet MS"/>
                        </a:rPr>
                        <a:t>x86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8044" marB="0">
                    <a:lnR w="9525">
                      <a:solidFill>
                        <a:srgbClr val="50505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40029" marR="233045" indent="57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No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GPU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fault support </a:t>
                      </a:r>
                      <a:r>
                        <a:rPr sz="1800" spc="-4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18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concurrent</a:t>
                      </a:r>
                      <a:r>
                        <a:rPr sz="18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access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On-demand</a:t>
                      </a:r>
                      <a:r>
                        <a:rPr sz="18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migration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89794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19050">
                      <a:solidFill>
                        <a:srgbClr val="588A0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On-demand</a:t>
                      </a:r>
                      <a:r>
                        <a:rPr sz="18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migration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89794" marB="0">
                    <a:lnL w="9525">
                      <a:solidFill>
                        <a:srgbClr val="505050"/>
                      </a:solidFill>
                      <a:prstDash val="solid"/>
                    </a:lnL>
                    <a:lnT w="19050">
                      <a:solidFill>
                        <a:srgbClr val="588A0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Linux</a:t>
                      </a:r>
                      <a:r>
                        <a:rPr sz="2000" b="1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2000" b="1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20" dirty="0">
                          <a:latin typeface="Trebuchet MS"/>
                          <a:cs typeface="Trebuchet MS"/>
                        </a:rPr>
                        <a:t>Power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350" marR="189865" indent="-381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On-demand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migration </a:t>
                      </a:r>
                      <a:r>
                        <a:rPr sz="1800" spc="-4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80GB/s</a:t>
                      </a:r>
                      <a:r>
                        <a:rPr sz="18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CPU-GPU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 BW*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806" marB="0">
                    <a:lnL w="9525">
                      <a:solidFill>
                        <a:srgbClr val="505050"/>
                      </a:solidFill>
                      <a:prstDash val="solid"/>
                    </a:lnL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On-demand</a:t>
                      </a:r>
                      <a:r>
                        <a:rPr sz="18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migration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150GB/s</a:t>
                      </a:r>
                      <a:r>
                        <a:rPr sz="1800" spc="-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CPU-GPU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 BW**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489584" marR="481330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Access</a:t>
                      </a:r>
                      <a:r>
                        <a:rPr sz="18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counters </a:t>
                      </a:r>
                      <a:r>
                        <a:rPr sz="1800" spc="-4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HW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coherency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ATS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support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6444" marB="0">
                    <a:lnL w="9525">
                      <a:solidFill>
                        <a:srgbClr val="505050"/>
                      </a:solidFill>
                      <a:prstDash val="solid"/>
                    </a:lnL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222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Windows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05050"/>
                      </a:solidFill>
                      <a:prstDash val="solid"/>
                    </a:lnL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9395" marR="20955" indent="571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No  No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1506" marB="0"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marR="233679" indent="571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Trebuchet MS"/>
                          <a:cs typeface="Trebuchet MS"/>
                        </a:rPr>
                        <a:t>GPU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fault support </a:t>
                      </a:r>
                      <a:r>
                        <a:rPr sz="1800" spc="-4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concurrent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access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1506" marB="0"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928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000" b="1" spc="-5" dirty="0">
                          <a:latin typeface="Trebuchet MS"/>
                          <a:cs typeface="Trebuchet MS"/>
                        </a:rPr>
                        <a:t>MacOS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05050"/>
                      </a:solidFill>
                      <a:prstDash val="solid"/>
                    </a:lnL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9395" marR="20955" indent="571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No  No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1506" marB="0"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marR="233679" indent="571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Trebuchet MS"/>
                          <a:cs typeface="Trebuchet MS"/>
                        </a:rPr>
                        <a:t>GPU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fault support </a:t>
                      </a:r>
                      <a:r>
                        <a:rPr sz="1800" spc="-4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concurrent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access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1506" marB="0"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505050"/>
                      </a:solidFill>
                      <a:prstDash val="solid"/>
                    </a:lnT>
                    <a:lnB w="9525">
                      <a:solidFill>
                        <a:srgbClr val="505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928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000" b="1" spc="-60" dirty="0">
                          <a:latin typeface="Trebuchet MS"/>
                          <a:cs typeface="Trebuchet MS"/>
                        </a:rPr>
                        <a:t>Tegra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8750" marB="0">
                    <a:lnR w="9525">
                      <a:solidFill>
                        <a:srgbClr val="505050"/>
                      </a:solidFill>
                      <a:prstDash val="solid"/>
                    </a:lnR>
                    <a:lnT w="9525">
                      <a:solidFill>
                        <a:srgbClr val="505050"/>
                      </a:solidFill>
                      <a:prstDash val="solid"/>
                    </a:lnT>
                    <a:lnB w="6350">
                      <a:solidFill>
                        <a:srgbClr val="B3B3B3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497455" marR="248856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Cached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on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CPU and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iGPU </a:t>
                      </a:r>
                      <a:r>
                        <a:rPr sz="1800" spc="-4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concurrent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access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55033" marB="0">
                    <a:lnL w="9525">
                      <a:solidFill>
                        <a:srgbClr val="505050"/>
                      </a:solidFill>
                      <a:prstDash val="solid"/>
                    </a:lnL>
                    <a:lnT w="9525">
                      <a:solidFill>
                        <a:srgbClr val="505050"/>
                      </a:solidFill>
                      <a:prstDash val="solid"/>
                    </a:lnT>
                    <a:lnB w="6350">
                      <a:solidFill>
                        <a:srgbClr val="B3B3B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63900" y="6368740"/>
            <a:ext cx="7440083" cy="3989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1522"/>
              </a:lnSpc>
              <a:spcBef>
                <a:spcPts val="111"/>
              </a:spcBef>
            </a:pP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*IBM</a:t>
            </a:r>
            <a:r>
              <a:rPr sz="1333" i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Minsky:</a:t>
            </a:r>
            <a:r>
              <a:rPr sz="1333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4xP100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+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2xP8, 2xNVLINK1</a:t>
            </a:r>
            <a:r>
              <a:rPr sz="1333" i="1" spc="-33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links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between</a:t>
            </a:r>
            <a:r>
              <a:rPr sz="1333" i="1" spc="-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P100</a:t>
            </a:r>
            <a:r>
              <a:rPr sz="1333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and</a:t>
            </a:r>
            <a:r>
              <a:rPr sz="1333" i="1" spc="-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P8,</a:t>
            </a:r>
            <a:r>
              <a:rPr sz="1333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bi-directional</a:t>
            </a:r>
            <a:r>
              <a:rPr sz="1333" i="1" spc="-39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aggregate</a:t>
            </a:r>
            <a:r>
              <a:rPr sz="1333" i="1" spc="-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BW</a:t>
            </a:r>
            <a:endParaRPr sz="1333">
              <a:latin typeface="Trebuchet MS"/>
              <a:cs typeface="Trebuchet MS"/>
            </a:endParaRPr>
          </a:p>
          <a:p>
            <a:pPr marL="14111">
              <a:lnSpc>
                <a:spcPts val="1522"/>
              </a:lnSpc>
            </a:pP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**IBM</a:t>
            </a:r>
            <a:r>
              <a:rPr sz="1333" i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Newell:</a:t>
            </a:r>
            <a:r>
              <a:rPr sz="1333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4xV100</a:t>
            </a:r>
            <a:r>
              <a:rPr sz="1333" i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+</a:t>
            </a:r>
            <a:r>
              <a:rPr sz="1333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2xP9,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3xNVLINK2</a:t>
            </a:r>
            <a:r>
              <a:rPr sz="1333" i="1" spc="-39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links between</a:t>
            </a:r>
            <a:r>
              <a:rPr sz="1333" i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V100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and</a:t>
            </a:r>
            <a:r>
              <a:rPr sz="1333" i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P9,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bi-directional</a:t>
            </a:r>
            <a:r>
              <a:rPr sz="1333" i="1" spc="-44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aggregate</a:t>
            </a:r>
            <a:r>
              <a:rPr sz="1333" i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BW</a:t>
            </a:r>
            <a:endParaRPr sz="133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6594" y="697449"/>
            <a:ext cx="4603750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READ</a:t>
            </a:r>
            <a:r>
              <a:rPr spc="-94" dirty="0"/>
              <a:t> </a:t>
            </a:r>
            <a:r>
              <a:rPr dirty="0"/>
              <a:t>DUPLICATION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42982" y="1300564"/>
            <a:ext cx="6449483" cy="130954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Usage</a:t>
            </a:r>
            <a:r>
              <a:rPr sz="2667" spc="-50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example</a:t>
            </a:r>
            <a:endParaRPr sz="2667">
              <a:latin typeface="Trebuchet MS"/>
              <a:cs typeface="Trebuchet MS"/>
            </a:endParaRPr>
          </a:p>
          <a:p>
            <a:pPr marL="2018574">
              <a:spcBef>
                <a:spcPts val="2050"/>
              </a:spcBef>
            </a:pPr>
            <a:r>
              <a:rPr sz="2000" dirty="0">
                <a:latin typeface="Trebuchet MS"/>
                <a:cs typeface="Trebuchet MS"/>
              </a:rPr>
              <a:t>The</a:t>
            </a:r>
            <a:r>
              <a:rPr sz="2000" spc="-6" dirty="0">
                <a:latin typeface="Trebuchet MS"/>
                <a:cs typeface="Trebuchet MS"/>
              </a:rPr>
              <a:t> prefetch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creates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copy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instead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of</a:t>
            </a:r>
            <a:endParaRPr sz="2000">
              <a:latin typeface="Trebuchet MS"/>
              <a:cs typeface="Trebuchet MS"/>
            </a:endParaRPr>
          </a:p>
          <a:p>
            <a:pPr marL="2018574"/>
            <a:r>
              <a:rPr sz="2000" spc="-6" dirty="0">
                <a:latin typeface="Trebuchet MS"/>
                <a:cs typeface="Trebuchet MS"/>
              </a:rPr>
              <a:t>moving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data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488" y="2489341"/>
            <a:ext cx="123048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char</a:t>
            </a:r>
            <a:r>
              <a:rPr sz="1556" spc="-50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*data;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88" y="2726408"/>
            <a:ext cx="308821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cudaMallocManaged(&amp;data,</a:t>
            </a:r>
            <a:r>
              <a:rPr sz="1556" spc="17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488" y="3200541"/>
            <a:ext cx="21046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init_data(data,</a:t>
            </a:r>
            <a:r>
              <a:rPr sz="1556" spc="-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488" y="3674956"/>
            <a:ext cx="5385506" cy="73252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>
              <a:spcBef>
                <a:spcPts val="111"/>
              </a:spcBef>
            </a:pP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cudaMemAdvise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N,</a:t>
            </a:r>
            <a:r>
              <a:rPr sz="1556" spc="33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..SetReadMostly,</a:t>
            </a:r>
            <a:r>
              <a:rPr sz="1556" spc="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myGpuId); </a:t>
            </a:r>
            <a:r>
              <a:rPr sz="1556" spc="-8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cudaMemPrefetchAsync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N,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myGpuId,</a:t>
            </a:r>
            <a:r>
              <a:rPr sz="1556" spc="17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s); 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mykernel&lt;&lt;&lt;..., s&gt;&gt;&gt;(data,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488" y="4859951"/>
            <a:ext cx="1995311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use_data(data,</a:t>
            </a:r>
            <a:r>
              <a:rPr sz="1556" spc="-5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488" y="5334791"/>
            <a:ext cx="16679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cudaFree(data);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7887" y="2882195"/>
            <a:ext cx="3472039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Both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processors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can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read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data</a:t>
            </a:r>
            <a:endParaRPr sz="2000">
              <a:latin typeface="Trebuchet MS"/>
              <a:cs typeface="Trebuchet MS"/>
            </a:endParaRPr>
          </a:p>
          <a:p>
            <a:pPr marL="14111"/>
            <a:r>
              <a:rPr sz="2000" b="1" dirty="0">
                <a:latin typeface="Trebuchet MS"/>
                <a:cs typeface="Trebuchet MS"/>
              </a:rPr>
              <a:t>simultaneously</a:t>
            </a:r>
            <a:r>
              <a:rPr sz="2000" b="1" spc="-8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without</a:t>
            </a:r>
            <a:r>
              <a:rPr sz="2000" spc="-6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faults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47887" y="3796877"/>
            <a:ext cx="47392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Writes will collapse all copies into </a:t>
            </a:r>
            <a:r>
              <a:rPr sz="2000" spc="-11" dirty="0">
                <a:latin typeface="Trebuchet MS"/>
                <a:cs typeface="Trebuchet MS"/>
              </a:rPr>
              <a:t>one, </a:t>
            </a:r>
            <a:r>
              <a:rPr sz="2000" spc="-6" dirty="0">
                <a:latin typeface="Trebuchet MS"/>
                <a:cs typeface="Trebuchet MS"/>
              </a:rPr>
              <a:t> subsequent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reads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will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fault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and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duplicate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33918" y="4949613"/>
            <a:ext cx="2725561" cy="877711"/>
            <a:chOff x="6240526" y="4454652"/>
            <a:chExt cx="2453005" cy="789940"/>
          </a:xfrm>
        </p:grpSpPr>
        <p:sp>
          <p:nvSpPr>
            <p:cNvPr id="13" name="object 13"/>
            <p:cNvSpPr/>
            <p:nvPr/>
          </p:nvSpPr>
          <p:spPr>
            <a:xfrm>
              <a:off x="6650736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534924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534924" y="294131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650736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0" y="294131"/>
                  </a:moveTo>
                  <a:lnTo>
                    <a:pt x="534924" y="294131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413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240526" y="4543552"/>
              <a:ext cx="410845" cy="688340"/>
            </a:xfrm>
            <a:custGeom>
              <a:avLst/>
              <a:gdLst/>
              <a:ahLst/>
              <a:cxnLst/>
              <a:rect l="l" t="t" r="r" b="b"/>
              <a:pathLst>
                <a:path w="410845" h="688339">
                  <a:moveTo>
                    <a:pt x="410464" y="205232"/>
                  </a:moveTo>
                  <a:lnTo>
                    <a:pt x="279895" y="261112"/>
                  </a:lnTo>
                  <a:lnTo>
                    <a:pt x="323481" y="298018"/>
                  </a:lnTo>
                  <a:lnTo>
                    <a:pt x="0" y="679818"/>
                  </a:lnTo>
                  <a:lnTo>
                    <a:pt x="9652" y="688022"/>
                  </a:lnTo>
                  <a:lnTo>
                    <a:pt x="333171" y="306222"/>
                  </a:lnTo>
                  <a:lnTo>
                    <a:pt x="376796" y="343154"/>
                  </a:lnTo>
                  <a:lnTo>
                    <a:pt x="390194" y="288290"/>
                  </a:lnTo>
                  <a:lnTo>
                    <a:pt x="410464" y="205232"/>
                  </a:lnTo>
                  <a:close/>
                </a:path>
                <a:path w="410845" h="688339">
                  <a:moveTo>
                    <a:pt x="410464" y="63500"/>
                  </a:moveTo>
                  <a:lnTo>
                    <a:pt x="397764" y="57150"/>
                  </a:lnTo>
                  <a:lnTo>
                    <a:pt x="283464" y="0"/>
                  </a:lnTo>
                  <a:lnTo>
                    <a:pt x="283464" y="57150"/>
                  </a:lnTo>
                  <a:lnTo>
                    <a:pt x="4826" y="57150"/>
                  </a:lnTo>
                  <a:lnTo>
                    <a:pt x="4826" y="69850"/>
                  </a:lnTo>
                  <a:lnTo>
                    <a:pt x="283464" y="69850"/>
                  </a:lnTo>
                  <a:lnTo>
                    <a:pt x="283464" y="127000"/>
                  </a:lnTo>
                  <a:lnTo>
                    <a:pt x="397764" y="69850"/>
                  </a:lnTo>
                  <a:lnTo>
                    <a:pt x="410464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717536" y="4945380"/>
              <a:ext cx="536575" cy="294640"/>
            </a:xfrm>
            <a:custGeom>
              <a:avLst/>
              <a:gdLst/>
              <a:ahLst/>
              <a:cxnLst/>
              <a:rect l="l" t="t" r="r" b="b"/>
              <a:pathLst>
                <a:path w="536575" h="294639">
                  <a:moveTo>
                    <a:pt x="536448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536448" y="29413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717536" y="4945380"/>
              <a:ext cx="536575" cy="294640"/>
            </a:xfrm>
            <a:custGeom>
              <a:avLst/>
              <a:gdLst/>
              <a:ahLst/>
              <a:cxnLst/>
              <a:rect l="l" t="t" r="r" b="b"/>
              <a:pathLst>
                <a:path w="536575" h="294639">
                  <a:moveTo>
                    <a:pt x="0" y="294132"/>
                  </a:moveTo>
                  <a:lnTo>
                    <a:pt x="536448" y="294132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181342" y="4602353"/>
              <a:ext cx="1511935" cy="628015"/>
            </a:xfrm>
            <a:custGeom>
              <a:avLst/>
              <a:gdLst/>
              <a:ahLst/>
              <a:cxnLst/>
              <a:rect l="l" t="t" r="r" b="b"/>
              <a:pathLst>
                <a:path w="1511934" h="628014">
                  <a:moveTo>
                    <a:pt x="46101" y="34290"/>
                  </a:moveTo>
                  <a:lnTo>
                    <a:pt x="8636" y="0"/>
                  </a:lnTo>
                  <a:lnTo>
                    <a:pt x="0" y="9398"/>
                  </a:lnTo>
                  <a:lnTo>
                    <a:pt x="37592" y="43688"/>
                  </a:lnTo>
                  <a:lnTo>
                    <a:pt x="46101" y="34290"/>
                  </a:lnTo>
                  <a:close/>
                </a:path>
                <a:path w="1511934" h="628014">
                  <a:moveTo>
                    <a:pt x="111760" y="94234"/>
                  </a:moveTo>
                  <a:lnTo>
                    <a:pt x="74168" y="59944"/>
                  </a:lnTo>
                  <a:lnTo>
                    <a:pt x="65659" y="69342"/>
                  </a:lnTo>
                  <a:lnTo>
                    <a:pt x="103124" y="103632"/>
                  </a:lnTo>
                  <a:lnTo>
                    <a:pt x="111760" y="94234"/>
                  </a:lnTo>
                  <a:close/>
                </a:path>
                <a:path w="1511934" h="628014">
                  <a:moveTo>
                    <a:pt x="177419" y="154178"/>
                  </a:moveTo>
                  <a:lnTo>
                    <a:pt x="139827" y="119888"/>
                  </a:lnTo>
                  <a:lnTo>
                    <a:pt x="131318" y="129286"/>
                  </a:lnTo>
                  <a:lnTo>
                    <a:pt x="168783" y="163576"/>
                  </a:lnTo>
                  <a:lnTo>
                    <a:pt x="177419" y="154178"/>
                  </a:lnTo>
                  <a:close/>
                </a:path>
                <a:path w="1511934" h="628014">
                  <a:moveTo>
                    <a:pt x="242951" y="214122"/>
                  </a:moveTo>
                  <a:lnTo>
                    <a:pt x="205486" y="179959"/>
                  </a:lnTo>
                  <a:lnTo>
                    <a:pt x="196977" y="189230"/>
                  </a:lnTo>
                  <a:lnTo>
                    <a:pt x="234442" y="223520"/>
                  </a:lnTo>
                  <a:lnTo>
                    <a:pt x="242951" y="214122"/>
                  </a:lnTo>
                  <a:close/>
                </a:path>
                <a:path w="1511934" h="628014">
                  <a:moveTo>
                    <a:pt x="308610" y="274193"/>
                  </a:moveTo>
                  <a:lnTo>
                    <a:pt x="271145" y="239903"/>
                  </a:lnTo>
                  <a:lnTo>
                    <a:pt x="262509" y="249301"/>
                  </a:lnTo>
                  <a:lnTo>
                    <a:pt x="300101" y="283464"/>
                  </a:lnTo>
                  <a:lnTo>
                    <a:pt x="308610" y="274193"/>
                  </a:lnTo>
                  <a:close/>
                </a:path>
                <a:path w="1511934" h="628014">
                  <a:moveTo>
                    <a:pt x="374269" y="334111"/>
                  </a:moveTo>
                  <a:lnTo>
                    <a:pt x="336804" y="299847"/>
                  </a:lnTo>
                  <a:lnTo>
                    <a:pt x="328168" y="309219"/>
                  </a:lnTo>
                  <a:lnTo>
                    <a:pt x="365633" y="343484"/>
                  </a:lnTo>
                  <a:lnTo>
                    <a:pt x="374269" y="334111"/>
                  </a:lnTo>
                  <a:close/>
                </a:path>
                <a:path w="1511934" h="628014">
                  <a:moveTo>
                    <a:pt x="439928" y="394068"/>
                  </a:moveTo>
                  <a:lnTo>
                    <a:pt x="402336" y="359803"/>
                  </a:lnTo>
                  <a:lnTo>
                    <a:pt x="393827" y="369176"/>
                  </a:lnTo>
                  <a:lnTo>
                    <a:pt x="431292" y="403453"/>
                  </a:lnTo>
                  <a:lnTo>
                    <a:pt x="439928" y="394068"/>
                  </a:lnTo>
                  <a:close/>
                </a:path>
                <a:path w="1511934" h="628014">
                  <a:moveTo>
                    <a:pt x="536194" y="490702"/>
                  </a:moveTo>
                  <a:lnTo>
                    <a:pt x="485267" y="358152"/>
                  </a:lnTo>
                  <a:lnTo>
                    <a:pt x="399669" y="451904"/>
                  </a:lnTo>
                  <a:lnTo>
                    <a:pt x="536194" y="490702"/>
                  </a:lnTo>
                  <a:close/>
                </a:path>
                <a:path w="1511934" h="628014">
                  <a:moveTo>
                    <a:pt x="1511808" y="405257"/>
                  </a:moveTo>
                  <a:lnTo>
                    <a:pt x="1199642" y="405257"/>
                  </a:lnTo>
                  <a:lnTo>
                    <a:pt x="1199642" y="348107"/>
                  </a:lnTo>
                  <a:lnTo>
                    <a:pt x="1072642" y="411607"/>
                  </a:lnTo>
                  <a:lnTo>
                    <a:pt x="1150366" y="450469"/>
                  </a:lnTo>
                  <a:lnTo>
                    <a:pt x="1072642" y="489331"/>
                  </a:lnTo>
                  <a:lnTo>
                    <a:pt x="1147318" y="526669"/>
                  </a:lnTo>
                  <a:lnTo>
                    <a:pt x="1072642" y="564007"/>
                  </a:lnTo>
                  <a:lnTo>
                    <a:pt x="1199642" y="627507"/>
                  </a:lnTo>
                  <a:lnTo>
                    <a:pt x="1199642" y="570357"/>
                  </a:lnTo>
                  <a:lnTo>
                    <a:pt x="1511808" y="570357"/>
                  </a:lnTo>
                  <a:lnTo>
                    <a:pt x="1511808" y="557657"/>
                  </a:lnTo>
                  <a:lnTo>
                    <a:pt x="1199642" y="557657"/>
                  </a:lnTo>
                  <a:lnTo>
                    <a:pt x="1199642" y="552831"/>
                  </a:lnTo>
                  <a:lnTo>
                    <a:pt x="1199642" y="500507"/>
                  </a:lnTo>
                  <a:lnTo>
                    <a:pt x="1199642" y="495681"/>
                  </a:lnTo>
                  <a:lnTo>
                    <a:pt x="1511681" y="495681"/>
                  </a:lnTo>
                  <a:lnTo>
                    <a:pt x="1511681" y="482981"/>
                  </a:lnTo>
                  <a:lnTo>
                    <a:pt x="1199642" y="482981"/>
                  </a:lnTo>
                  <a:lnTo>
                    <a:pt x="1199642" y="475107"/>
                  </a:lnTo>
                  <a:lnTo>
                    <a:pt x="1199642" y="425831"/>
                  </a:lnTo>
                  <a:lnTo>
                    <a:pt x="1199642" y="417957"/>
                  </a:lnTo>
                  <a:lnTo>
                    <a:pt x="1511808" y="417957"/>
                  </a:lnTo>
                  <a:lnTo>
                    <a:pt x="1511808" y="405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747955" y="5535620"/>
            <a:ext cx="14781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GPU:</a:t>
            </a:r>
            <a:r>
              <a:rPr sz="1556" spc="-6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my_kernel</a:t>
            </a:r>
            <a:endParaRPr sz="1556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162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545385" y="4995475"/>
            <a:ext cx="13045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CPU:</a:t>
            </a:r>
            <a:r>
              <a:rPr sz="1556" spc="-67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init_data</a:t>
            </a:r>
            <a:endParaRPr sz="1556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61846" y="5670747"/>
            <a:ext cx="137089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CPU:</a:t>
            </a:r>
            <a:r>
              <a:rPr sz="1556" spc="-67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use_data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PREFERRED</a:t>
            </a:r>
            <a:r>
              <a:rPr spc="-28" dirty="0"/>
              <a:t> </a:t>
            </a:r>
            <a:r>
              <a:rPr spc="-6" dirty="0"/>
              <a:t>LOCATION</a:t>
            </a:r>
          </a:p>
          <a:p>
            <a:pPr marL="1411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Resisting migrations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1103488" y="2489342"/>
            <a:ext cx="3088217" cy="49381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char</a:t>
            </a:r>
            <a:r>
              <a:rPr sz="1556" spc="11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*data;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cudaMallocManaged(&amp;data,</a:t>
            </a:r>
            <a:r>
              <a:rPr sz="1556" spc="17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488" y="3200541"/>
            <a:ext cx="21046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init_data(data,</a:t>
            </a:r>
            <a:r>
              <a:rPr sz="1556" spc="-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88" y="3674956"/>
            <a:ext cx="66978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cudaMemAdvise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6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N,</a:t>
            </a:r>
            <a:r>
              <a:rPr sz="1556" spc="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..PreferredLocation,</a:t>
            </a:r>
            <a:r>
              <a:rPr sz="1556" spc="6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cudaCpuDeviceId);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488" y="4149090"/>
            <a:ext cx="3307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mykernel&lt;&lt;&lt;...,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s&gt;&gt;&gt;(data,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488" y="4859951"/>
            <a:ext cx="1995311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use_data(data,</a:t>
            </a:r>
            <a:r>
              <a:rPr sz="1556" spc="-5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488" y="5334791"/>
            <a:ext cx="16679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cudaFree(data);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48131" y="2149912"/>
            <a:ext cx="3481211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The </a:t>
            </a:r>
            <a:r>
              <a:rPr sz="2000" spc="-6" dirty="0">
                <a:latin typeface="Trebuchet MS"/>
                <a:cs typeface="Trebuchet MS"/>
              </a:rPr>
              <a:t>kernel will </a:t>
            </a:r>
            <a:r>
              <a:rPr sz="2000" i="1" dirty="0">
                <a:latin typeface="Trebuchet MS"/>
                <a:cs typeface="Trebuchet MS"/>
              </a:rPr>
              <a:t>page </a:t>
            </a:r>
            <a:r>
              <a:rPr sz="2000" i="1" spc="-6" dirty="0">
                <a:latin typeface="Trebuchet MS"/>
                <a:cs typeface="Trebuchet MS"/>
              </a:rPr>
              <a:t>fault </a:t>
            </a:r>
            <a:r>
              <a:rPr sz="2000" spc="-6" dirty="0">
                <a:latin typeface="Trebuchet MS"/>
                <a:cs typeface="Trebuchet MS"/>
              </a:rPr>
              <a:t>and </a:t>
            </a:r>
            <a:r>
              <a:rPr sz="2000" spc="-59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generate </a:t>
            </a:r>
            <a:r>
              <a:rPr sz="2000" spc="-6" dirty="0">
                <a:latin typeface="Trebuchet MS"/>
                <a:cs typeface="Trebuchet MS"/>
              </a:rPr>
              <a:t>direct mapping to 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data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on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the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CPU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48132" y="3369873"/>
            <a:ext cx="3421239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The </a:t>
            </a:r>
            <a:r>
              <a:rPr sz="2000" spc="-6" dirty="0">
                <a:latin typeface="Trebuchet MS"/>
                <a:cs typeface="Trebuchet MS"/>
              </a:rPr>
              <a:t>driver </a:t>
            </a:r>
            <a:r>
              <a:rPr sz="2000" dirty="0">
                <a:latin typeface="Trebuchet MS"/>
                <a:cs typeface="Trebuchet MS"/>
              </a:rPr>
              <a:t>will </a:t>
            </a:r>
            <a:r>
              <a:rPr sz="2000" spc="-6" dirty="0">
                <a:latin typeface="Trebuchet MS"/>
                <a:cs typeface="Trebuchet MS"/>
              </a:rPr>
              <a:t>“resist” 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migrating data away </a:t>
            </a:r>
            <a:r>
              <a:rPr sz="2000" spc="-11" dirty="0">
                <a:latin typeface="Trebuchet MS"/>
                <a:cs typeface="Trebuchet MS"/>
              </a:rPr>
              <a:t>from the </a:t>
            </a:r>
            <a:r>
              <a:rPr sz="2000" spc="-58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preferred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location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33918" y="4949613"/>
            <a:ext cx="2736850" cy="863600"/>
            <a:chOff x="6240526" y="4454652"/>
            <a:chExt cx="2463165" cy="777240"/>
          </a:xfrm>
        </p:grpSpPr>
        <p:sp>
          <p:nvSpPr>
            <p:cNvPr id="12" name="object 12"/>
            <p:cNvSpPr/>
            <p:nvPr/>
          </p:nvSpPr>
          <p:spPr>
            <a:xfrm>
              <a:off x="6650736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534924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534924" y="294131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650736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0" y="294131"/>
                  </a:moveTo>
                  <a:lnTo>
                    <a:pt x="534924" y="294131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413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240526" y="4472305"/>
              <a:ext cx="2463165" cy="759460"/>
            </a:xfrm>
            <a:custGeom>
              <a:avLst/>
              <a:gdLst/>
              <a:ahLst/>
              <a:cxnLst/>
              <a:rect l="l" t="t" r="r" b="b"/>
              <a:pathLst>
                <a:path w="2463165" h="759460">
                  <a:moveTo>
                    <a:pt x="410464" y="276479"/>
                  </a:moveTo>
                  <a:lnTo>
                    <a:pt x="279895" y="332359"/>
                  </a:lnTo>
                  <a:lnTo>
                    <a:pt x="323481" y="369265"/>
                  </a:lnTo>
                  <a:lnTo>
                    <a:pt x="0" y="751065"/>
                  </a:lnTo>
                  <a:lnTo>
                    <a:pt x="9652" y="759269"/>
                  </a:lnTo>
                  <a:lnTo>
                    <a:pt x="333171" y="377469"/>
                  </a:lnTo>
                  <a:lnTo>
                    <a:pt x="376796" y="414401"/>
                  </a:lnTo>
                  <a:lnTo>
                    <a:pt x="390194" y="359537"/>
                  </a:lnTo>
                  <a:lnTo>
                    <a:pt x="410464" y="276479"/>
                  </a:lnTo>
                  <a:close/>
                </a:path>
                <a:path w="2463165" h="759460">
                  <a:moveTo>
                    <a:pt x="410464" y="134747"/>
                  </a:moveTo>
                  <a:lnTo>
                    <a:pt x="397764" y="128397"/>
                  </a:lnTo>
                  <a:lnTo>
                    <a:pt x="283464" y="71247"/>
                  </a:lnTo>
                  <a:lnTo>
                    <a:pt x="283464" y="128397"/>
                  </a:lnTo>
                  <a:lnTo>
                    <a:pt x="4826" y="128397"/>
                  </a:lnTo>
                  <a:lnTo>
                    <a:pt x="4826" y="141097"/>
                  </a:lnTo>
                  <a:lnTo>
                    <a:pt x="283464" y="141097"/>
                  </a:lnTo>
                  <a:lnTo>
                    <a:pt x="283464" y="198247"/>
                  </a:lnTo>
                  <a:lnTo>
                    <a:pt x="397764" y="141097"/>
                  </a:lnTo>
                  <a:lnTo>
                    <a:pt x="410464" y="134747"/>
                  </a:lnTo>
                  <a:close/>
                </a:path>
                <a:path w="2463165" h="759460">
                  <a:moveTo>
                    <a:pt x="2462784" y="629272"/>
                  </a:moveTo>
                  <a:lnTo>
                    <a:pt x="1078547" y="254787"/>
                  </a:lnTo>
                  <a:lnTo>
                    <a:pt x="1079449" y="251460"/>
                  </a:lnTo>
                  <a:lnTo>
                    <a:pt x="1093470" y="199644"/>
                  </a:lnTo>
                  <a:lnTo>
                    <a:pt x="1057198" y="206959"/>
                  </a:lnTo>
                  <a:lnTo>
                    <a:pt x="1066114" y="174015"/>
                  </a:lnTo>
                  <a:lnTo>
                    <a:pt x="2450211" y="548563"/>
                  </a:lnTo>
                  <a:lnTo>
                    <a:pt x="2453640" y="536308"/>
                  </a:lnTo>
                  <a:lnTo>
                    <a:pt x="1069403" y="161823"/>
                  </a:lnTo>
                  <a:lnTo>
                    <a:pt x="1070305" y="158496"/>
                  </a:lnTo>
                  <a:lnTo>
                    <a:pt x="1084326" y="106680"/>
                  </a:lnTo>
                  <a:lnTo>
                    <a:pt x="1044130" y="114795"/>
                  </a:lnTo>
                  <a:lnTo>
                    <a:pt x="1056970" y="67335"/>
                  </a:lnTo>
                  <a:lnTo>
                    <a:pt x="2441194" y="441883"/>
                  </a:lnTo>
                  <a:lnTo>
                    <a:pt x="2444496" y="429641"/>
                  </a:lnTo>
                  <a:lnTo>
                    <a:pt x="1060259" y="55143"/>
                  </a:lnTo>
                  <a:lnTo>
                    <a:pt x="1061161" y="51816"/>
                  </a:lnTo>
                  <a:lnTo>
                    <a:pt x="1075182" y="0"/>
                  </a:lnTo>
                  <a:lnTo>
                    <a:pt x="935990" y="28067"/>
                  </a:lnTo>
                  <a:lnTo>
                    <a:pt x="1035304" y="116573"/>
                  </a:lnTo>
                  <a:lnTo>
                    <a:pt x="945134" y="134747"/>
                  </a:lnTo>
                  <a:lnTo>
                    <a:pt x="1031900" y="212064"/>
                  </a:lnTo>
                  <a:lnTo>
                    <a:pt x="954278" y="227711"/>
                  </a:lnTo>
                  <a:lnTo>
                    <a:pt x="1060323" y="322199"/>
                  </a:lnTo>
                  <a:lnTo>
                    <a:pt x="1075258" y="266979"/>
                  </a:lnTo>
                  <a:lnTo>
                    <a:pt x="2459355" y="641527"/>
                  </a:lnTo>
                  <a:lnTo>
                    <a:pt x="2462784" y="629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747955" y="5535620"/>
            <a:ext cx="14781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GPU:</a:t>
            </a:r>
            <a:r>
              <a:rPr sz="1556" spc="-6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my_kernel</a:t>
            </a:r>
            <a:endParaRPr sz="1556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163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5545385" y="4995475"/>
            <a:ext cx="13045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CPU:</a:t>
            </a:r>
            <a:r>
              <a:rPr sz="1556" spc="-67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init_data</a:t>
            </a:r>
            <a:endParaRPr sz="155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61846" y="5670747"/>
            <a:ext cx="137089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CPU:</a:t>
            </a:r>
            <a:r>
              <a:rPr sz="1556" spc="-67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use_data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PREFERRED</a:t>
            </a:r>
            <a:r>
              <a:rPr spc="-28" dirty="0"/>
              <a:t> </a:t>
            </a:r>
            <a:r>
              <a:rPr spc="-6" dirty="0"/>
              <a:t>LOCATION</a:t>
            </a:r>
          </a:p>
          <a:p>
            <a:pPr marL="2117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Page</a:t>
            </a:r>
            <a:r>
              <a:rPr sz="2667" b="0" spc="-33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population</a:t>
            </a:r>
            <a:r>
              <a:rPr sz="2667" b="0" spc="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on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first-touch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1103488" y="2489342"/>
            <a:ext cx="3089628" cy="49381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char</a:t>
            </a:r>
            <a:r>
              <a:rPr sz="1556" spc="11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*data;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cudaMallocManaged(&amp;data,</a:t>
            </a:r>
            <a:r>
              <a:rPr sz="1556" spc="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488" y="3674956"/>
            <a:ext cx="67027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cudaMemAdvise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N, 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..PreferredLocation,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cudaCpuDeviceId);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88" y="4149090"/>
            <a:ext cx="3308350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mykernel&lt;&lt;&lt;...,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s&gt;&gt;&gt;(data,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488" y="4859952"/>
            <a:ext cx="1996016" cy="73323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use_data(data,</a:t>
            </a:r>
            <a:r>
              <a:rPr sz="1556" spc="-50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  <a:p>
            <a:pPr>
              <a:spcBef>
                <a:spcPts val="44"/>
              </a:spcBef>
            </a:pPr>
            <a:endParaRPr sz="1556">
              <a:latin typeface="Consolas"/>
              <a:cs typeface="Consolas"/>
            </a:endParaRPr>
          </a:p>
          <a:p>
            <a:pPr marL="14111">
              <a:spcBef>
                <a:spcPts val="6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cudaFree(data);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8132" y="2149912"/>
            <a:ext cx="3644194" cy="124535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The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kernel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will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i="1" dirty="0">
                <a:latin typeface="Trebuchet MS"/>
                <a:cs typeface="Trebuchet MS"/>
              </a:rPr>
              <a:t>page</a:t>
            </a:r>
            <a:r>
              <a:rPr sz="2000" i="1" spc="-33" dirty="0">
                <a:latin typeface="Trebuchet MS"/>
                <a:cs typeface="Trebuchet MS"/>
              </a:rPr>
              <a:t> </a:t>
            </a:r>
            <a:r>
              <a:rPr sz="2000" i="1" spc="-6" dirty="0">
                <a:latin typeface="Trebuchet MS"/>
                <a:cs typeface="Trebuchet MS"/>
              </a:rPr>
              <a:t>fault</a:t>
            </a:r>
            <a:r>
              <a:rPr sz="2000" spc="-6" dirty="0">
                <a:latin typeface="Trebuchet MS"/>
                <a:cs typeface="Trebuchet MS"/>
              </a:rPr>
              <a:t>,</a:t>
            </a:r>
            <a:endParaRPr sz="2000">
              <a:latin typeface="Trebuchet MS"/>
              <a:cs typeface="Trebuchet MS"/>
            </a:endParaRPr>
          </a:p>
          <a:p>
            <a:pPr marL="14111">
              <a:spcBef>
                <a:spcPts val="6"/>
              </a:spcBef>
            </a:pPr>
            <a:r>
              <a:rPr sz="2000" spc="-6" dirty="0">
                <a:latin typeface="Trebuchet MS"/>
                <a:cs typeface="Trebuchet MS"/>
              </a:rPr>
              <a:t>populate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pages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on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the </a:t>
            </a:r>
            <a:r>
              <a:rPr sz="2000" dirty="0">
                <a:latin typeface="Trebuchet MS"/>
                <a:cs typeface="Trebuchet MS"/>
              </a:rPr>
              <a:t>CPU</a:t>
            </a:r>
            <a:endParaRPr sz="2000">
              <a:latin typeface="Trebuchet MS"/>
              <a:cs typeface="Trebuchet MS"/>
            </a:endParaRPr>
          </a:p>
          <a:p>
            <a:pPr marL="14111" marR="5644"/>
            <a:r>
              <a:rPr sz="2000" spc="-6" dirty="0">
                <a:latin typeface="Trebuchet MS"/>
                <a:cs typeface="Trebuchet MS"/>
              </a:rPr>
              <a:t>and </a:t>
            </a:r>
            <a:r>
              <a:rPr sz="2000" dirty="0">
                <a:latin typeface="Trebuchet MS"/>
                <a:cs typeface="Trebuchet MS"/>
              </a:rPr>
              <a:t>generate </a:t>
            </a:r>
            <a:r>
              <a:rPr sz="2000" spc="-6" dirty="0">
                <a:latin typeface="Trebuchet MS"/>
                <a:cs typeface="Trebuchet MS"/>
              </a:rPr>
              <a:t>direct mapping to </a:t>
            </a:r>
            <a:r>
              <a:rPr sz="2000" spc="-58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data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on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the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CPU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8131" y="3674956"/>
            <a:ext cx="3588456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Pages </a:t>
            </a:r>
            <a:r>
              <a:rPr sz="2000" spc="-6" dirty="0">
                <a:latin typeface="Trebuchet MS"/>
                <a:cs typeface="Trebuchet MS"/>
              </a:rPr>
              <a:t>are populated on the 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preferred location if the 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faulting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processor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can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33918" y="4949613"/>
            <a:ext cx="2736850" cy="863600"/>
            <a:chOff x="6240526" y="4454652"/>
            <a:chExt cx="2463165" cy="777240"/>
          </a:xfrm>
        </p:grpSpPr>
        <p:sp>
          <p:nvSpPr>
            <p:cNvPr id="10" name="object 10"/>
            <p:cNvSpPr/>
            <p:nvPr/>
          </p:nvSpPr>
          <p:spPr>
            <a:xfrm>
              <a:off x="6650736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534924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534924" y="294131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650736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0" y="294131"/>
                  </a:moveTo>
                  <a:lnTo>
                    <a:pt x="534924" y="294131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413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240526" y="4472305"/>
              <a:ext cx="2463165" cy="759460"/>
            </a:xfrm>
            <a:custGeom>
              <a:avLst/>
              <a:gdLst/>
              <a:ahLst/>
              <a:cxnLst/>
              <a:rect l="l" t="t" r="r" b="b"/>
              <a:pathLst>
                <a:path w="2463165" h="759460">
                  <a:moveTo>
                    <a:pt x="410464" y="276479"/>
                  </a:moveTo>
                  <a:lnTo>
                    <a:pt x="279895" y="332359"/>
                  </a:lnTo>
                  <a:lnTo>
                    <a:pt x="323481" y="369265"/>
                  </a:lnTo>
                  <a:lnTo>
                    <a:pt x="0" y="751065"/>
                  </a:lnTo>
                  <a:lnTo>
                    <a:pt x="9652" y="759269"/>
                  </a:lnTo>
                  <a:lnTo>
                    <a:pt x="333171" y="377469"/>
                  </a:lnTo>
                  <a:lnTo>
                    <a:pt x="376796" y="414401"/>
                  </a:lnTo>
                  <a:lnTo>
                    <a:pt x="390194" y="359537"/>
                  </a:lnTo>
                  <a:lnTo>
                    <a:pt x="410464" y="276479"/>
                  </a:lnTo>
                  <a:close/>
                </a:path>
                <a:path w="2463165" h="759460">
                  <a:moveTo>
                    <a:pt x="2462784" y="629272"/>
                  </a:moveTo>
                  <a:lnTo>
                    <a:pt x="1078547" y="254787"/>
                  </a:lnTo>
                  <a:lnTo>
                    <a:pt x="1079449" y="251460"/>
                  </a:lnTo>
                  <a:lnTo>
                    <a:pt x="1093470" y="199644"/>
                  </a:lnTo>
                  <a:lnTo>
                    <a:pt x="1057198" y="206959"/>
                  </a:lnTo>
                  <a:lnTo>
                    <a:pt x="1066114" y="174015"/>
                  </a:lnTo>
                  <a:lnTo>
                    <a:pt x="2450211" y="548563"/>
                  </a:lnTo>
                  <a:lnTo>
                    <a:pt x="2453640" y="536308"/>
                  </a:lnTo>
                  <a:lnTo>
                    <a:pt x="1069403" y="161823"/>
                  </a:lnTo>
                  <a:lnTo>
                    <a:pt x="1070305" y="158496"/>
                  </a:lnTo>
                  <a:lnTo>
                    <a:pt x="1084326" y="106680"/>
                  </a:lnTo>
                  <a:lnTo>
                    <a:pt x="1044130" y="114795"/>
                  </a:lnTo>
                  <a:lnTo>
                    <a:pt x="1056970" y="67335"/>
                  </a:lnTo>
                  <a:lnTo>
                    <a:pt x="2441194" y="441883"/>
                  </a:lnTo>
                  <a:lnTo>
                    <a:pt x="2444496" y="429641"/>
                  </a:lnTo>
                  <a:lnTo>
                    <a:pt x="1060259" y="55143"/>
                  </a:lnTo>
                  <a:lnTo>
                    <a:pt x="1061161" y="51816"/>
                  </a:lnTo>
                  <a:lnTo>
                    <a:pt x="1075182" y="0"/>
                  </a:lnTo>
                  <a:lnTo>
                    <a:pt x="935990" y="28067"/>
                  </a:lnTo>
                  <a:lnTo>
                    <a:pt x="1035304" y="116573"/>
                  </a:lnTo>
                  <a:lnTo>
                    <a:pt x="945134" y="134747"/>
                  </a:lnTo>
                  <a:lnTo>
                    <a:pt x="1031900" y="212064"/>
                  </a:lnTo>
                  <a:lnTo>
                    <a:pt x="954278" y="227711"/>
                  </a:lnTo>
                  <a:lnTo>
                    <a:pt x="1060323" y="322199"/>
                  </a:lnTo>
                  <a:lnTo>
                    <a:pt x="1075258" y="266979"/>
                  </a:lnTo>
                  <a:lnTo>
                    <a:pt x="2459355" y="641527"/>
                  </a:lnTo>
                  <a:lnTo>
                    <a:pt x="2462784" y="629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747955" y="5535620"/>
            <a:ext cx="14781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GPU:</a:t>
            </a:r>
            <a:r>
              <a:rPr sz="1556" spc="-6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my_kernel</a:t>
            </a:r>
            <a:endParaRPr sz="155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164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5461846" y="5670747"/>
            <a:ext cx="137089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CPU:</a:t>
            </a:r>
            <a:r>
              <a:rPr sz="1556" spc="-67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use_data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79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PREFERRED LOCATION ON</a:t>
            </a:r>
            <a:r>
              <a:rPr spc="-22" dirty="0"/>
              <a:t> </a:t>
            </a:r>
            <a:r>
              <a:rPr dirty="0"/>
              <a:t>P9+V100</a:t>
            </a:r>
          </a:p>
          <a:p>
            <a:pPr marL="706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CPU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can</a:t>
            </a:r>
            <a:r>
              <a:rPr sz="2667" b="0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directly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access</a:t>
            </a:r>
            <a:r>
              <a:rPr sz="2667" b="0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GPU</a:t>
            </a:r>
            <a:r>
              <a:rPr sz="2667" b="0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memory</a:t>
            </a:r>
            <a:endParaRPr sz="2667"/>
          </a:p>
        </p:txBody>
      </p:sp>
      <p:sp>
        <p:nvSpPr>
          <p:cNvPr id="7" name="object 7"/>
          <p:cNvSpPr txBox="1"/>
          <p:nvPr/>
        </p:nvSpPr>
        <p:spPr>
          <a:xfrm>
            <a:off x="1103488" y="2489342"/>
            <a:ext cx="3089628" cy="49381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char</a:t>
            </a:r>
            <a:r>
              <a:rPr sz="1556" spc="11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*data;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cudaMallocManaged(&amp;data,</a:t>
            </a:r>
            <a:r>
              <a:rPr sz="1556" spc="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488" y="3200541"/>
            <a:ext cx="210537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init_data(data,</a:t>
            </a:r>
            <a:r>
              <a:rPr sz="1556" spc="-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488" y="3674955"/>
            <a:ext cx="5608461" cy="73252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cudaMemAdvise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N,</a:t>
            </a:r>
            <a:r>
              <a:rPr sz="1556" spc="-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..PreferredLocation, gpuId);</a:t>
            </a:r>
            <a:endParaRPr sz="1556">
              <a:latin typeface="Consolas"/>
              <a:cs typeface="Consolas"/>
            </a:endParaRPr>
          </a:p>
          <a:p>
            <a:pPr>
              <a:spcBef>
                <a:spcPts val="44"/>
              </a:spcBef>
            </a:pPr>
            <a:endParaRPr sz="1556">
              <a:latin typeface="Consolas"/>
              <a:cs typeface="Consolas"/>
            </a:endParaRPr>
          </a:p>
          <a:p>
            <a:pPr marL="14111">
              <a:spcBef>
                <a:spcPts val="6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mykernel&lt;&lt;&lt;..., s&gt;&gt;&gt;(data,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3488" y="4859951"/>
            <a:ext cx="1996016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use_data(data,</a:t>
            </a:r>
            <a:r>
              <a:rPr sz="1556" spc="-50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3488" y="5334791"/>
            <a:ext cx="16686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cudaFree(data);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48131" y="2149912"/>
            <a:ext cx="3481211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The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kernel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will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i="1" dirty="0">
                <a:latin typeface="Trebuchet MS"/>
                <a:cs typeface="Trebuchet MS"/>
              </a:rPr>
              <a:t>page</a:t>
            </a:r>
            <a:r>
              <a:rPr sz="2000" i="1" spc="-28" dirty="0">
                <a:latin typeface="Trebuchet MS"/>
                <a:cs typeface="Trebuchet MS"/>
              </a:rPr>
              <a:t> </a:t>
            </a:r>
            <a:r>
              <a:rPr sz="2000" i="1" spc="-6" dirty="0">
                <a:latin typeface="Trebuchet MS"/>
                <a:cs typeface="Trebuchet MS"/>
              </a:rPr>
              <a:t>fault</a:t>
            </a:r>
            <a:r>
              <a:rPr sz="2000" i="1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and</a:t>
            </a:r>
            <a:endParaRPr sz="2000">
              <a:latin typeface="Trebuchet MS"/>
              <a:cs typeface="Trebuchet MS"/>
            </a:endParaRPr>
          </a:p>
          <a:p>
            <a:pPr marL="14111">
              <a:spcBef>
                <a:spcPts val="6"/>
              </a:spcBef>
            </a:pPr>
            <a:r>
              <a:rPr sz="2000" spc="-6" dirty="0">
                <a:latin typeface="Trebuchet MS"/>
                <a:cs typeface="Trebuchet MS"/>
              </a:rPr>
              <a:t>migrate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data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to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the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GPU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48131" y="3065075"/>
            <a:ext cx="3464278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CPU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will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fault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and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data </a:t>
            </a:r>
            <a:r>
              <a:rPr sz="2000" spc="-58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directly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instead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of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migrating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29609" y="6334196"/>
            <a:ext cx="7315906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000" spc="-1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"/>
                <a:cs typeface="Arial"/>
              </a:rPr>
              <a:t>non</a:t>
            </a:r>
            <a:r>
              <a:rPr sz="2000" spc="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"/>
                <a:cs typeface="Arial"/>
              </a:rPr>
              <a:t>P9+V100</a:t>
            </a:r>
            <a:r>
              <a:rPr sz="2000" spc="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"/>
                <a:cs typeface="Arial"/>
              </a:rPr>
              <a:t>systems</a:t>
            </a:r>
            <a:r>
              <a:rPr sz="2000" spc="1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000" spc="-1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"/>
                <a:cs typeface="Arial"/>
              </a:rPr>
              <a:t>driver</a:t>
            </a:r>
            <a:r>
              <a:rPr sz="2000" spc="1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7" dirty="0">
                <a:solidFill>
                  <a:srgbClr val="FF0000"/>
                </a:solidFill>
                <a:latin typeface="Arial"/>
                <a:cs typeface="Arial"/>
              </a:rPr>
              <a:t>will</a:t>
            </a:r>
            <a:r>
              <a:rPr sz="2000" spc="5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"/>
                <a:cs typeface="Arial"/>
              </a:rPr>
              <a:t>migrate</a:t>
            </a:r>
            <a:r>
              <a:rPr sz="2000" spc="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"/>
                <a:cs typeface="Arial"/>
              </a:rPr>
              <a:t>back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 to</a:t>
            </a:r>
            <a:r>
              <a:rPr sz="2000" spc="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000" spc="-1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"/>
                <a:cs typeface="Arial"/>
              </a:rPr>
              <a:t>CPU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38573" y="4949613"/>
            <a:ext cx="2720622" cy="877711"/>
            <a:chOff x="6244716" y="4454652"/>
            <a:chExt cx="2448560" cy="789940"/>
          </a:xfrm>
        </p:grpSpPr>
        <p:sp>
          <p:nvSpPr>
            <p:cNvPr id="16" name="object 16"/>
            <p:cNvSpPr/>
            <p:nvPr/>
          </p:nvSpPr>
          <p:spPr>
            <a:xfrm>
              <a:off x="6650735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534924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534924" y="294131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650735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0" y="294131"/>
                  </a:moveTo>
                  <a:lnTo>
                    <a:pt x="534924" y="294131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413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245351" y="4543552"/>
              <a:ext cx="405765" cy="127000"/>
            </a:xfrm>
            <a:custGeom>
              <a:avLst/>
              <a:gdLst/>
              <a:ahLst/>
              <a:cxnLst/>
              <a:rect l="l" t="t" r="r" b="b"/>
              <a:pathLst>
                <a:path w="405765" h="127000">
                  <a:moveTo>
                    <a:pt x="278638" y="0"/>
                  </a:moveTo>
                  <a:lnTo>
                    <a:pt x="278638" y="127000"/>
                  </a:lnTo>
                  <a:lnTo>
                    <a:pt x="392938" y="69850"/>
                  </a:lnTo>
                  <a:lnTo>
                    <a:pt x="291338" y="69850"/>
                  </a:lnTo>
                  <a:lnTo>
                    <a:pt x="291338" y="57150"/>
                  </a:lnTo>
                  <a:lnTo>
                    <a:pt x="392938" y="57150"/>
                  </a:lnTo>
                  <a:lnTo>
                    <a:pt x="278638" y="0"/>
                  </a:lnTo>
                  <a:close/>
                </a:path>
                <a:path w="405765" h="127000">
                  <a:moveTo>
                    <a:pt x="278638" y="57150"/>
                  </a:moveTo>
                  <a:lnTo>
                    <a:pt x="0" y="57150"/>
                  </a:lnTo>
                  <a:lnTo>
                    <a:pt x="0" y="69850"/>
                  </a:lnTo>
                  <a:lnTo>
                    <a:pt x="278638" y="69850"/>
                  </a:lnTo>
                  <a:lnTo>
                    <a:pt x="278638" y="57150"/>
                  </a:lnTo>
                  <a:close/>
                </a:path>
                <a:path w="405765" h="127000">
                  <a:moveTo>
                    <a:pt x="392938" y="57150"/>
                  </a:moveTo>
                  <a:lnTo>
                    <a:pt x="291338" y="57150"/>
                  </a:lnTo>
                  <a:lnTo>
                    <a:pt x="291338" y="69850"/>
                  </a:lnTo>
                  <a:lnTo>
                    <a:pt x="392938" y="69850"/>
                  </a:lnTo>
                  <a:lnTo>
                    <a:pt x="405638" y="63500"/>
                  </a:lnTo>
                  <a:lnTo>
                    <a:pt x="392938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7535" y="4945380"/>
              <a:ext cx="536575" cy="294640"/>
            </a:xfrm>
            <a:custGeom>
              <a:avLst/>
              <a:gdLst/>
              <a:ahLst/>
              <a:cxnLst/>
              <a:rect l="l" t="t" r="r" b="b"/>
              <a:pathLst>
                <a:path w="536575" h="294639">
                  <a:moveTo>
                    <a:pt x="536448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536448" y="29413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717535" y="4945380"/>
              <a:ext cx="536575" cy="294640"/>
            </a:xfrm>
            <a:custGeom>
              <a:avLst/>
              <a:gdLst/>
              <a:ahLst/>
              <a:cxnLst/>
              <a:rect l="l" t="t" r="r" b="b"/>
              <a:pathLst>
                <a:path w="536575" h="294639">
                  <a:moveTo>
                    <a:pt x="0" y="294132"/>
                  </a:moveTo>
                  <a:lnTo>
                    <a:pt x="536448" y="294132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44717" y="4602353"/>
              <a:ext cx="2448560" cy="631190"/>
            </a:xfrm>
            <a:custGeom>
              <a:avLst/>
              <a:gdLst/>
              <a:ahLst/>
              <a:cxnLst/>
              <a:rect l="l" t="t" r="r" b="b"/>
              <a:pathLst>
                <a:path w="2448559" h="631189">
                  <a:moveTo>
                    <a:pt x="982726" y="34290"/>
                  </a:moveTo>
                  <a:lnTo>
                    <a:pt x="945261" y="0"/>
                  </a:lnTo>
                  <a:lnTo>
                    <a:pt x="936625" y="9398"/>
                  </a:lnTo>
                  <a:lnTo>
                    <a:pt x="974217" y="43688"/>
                  </a:lnTo>
                  <a:lnTo>
                    <a:pt x="982726" y="34290"/>
                  </a:lnTo>
                  <a:close/>
                </a:path>
                <a:path w="2448559" h="631189">
                  <a:moveTo>
                    <a:pt x="1048385" y="94234"/>
                  </a:moveTo>
                  <a:lnTo>
                    <a:pt x="1010793" y="59944"/>
                  </a:lnTo>
                  <a:lnTo>
                    <a:pt x="1002284" y="69342"/>
                  </a:lnTo>
                  <a:lnTo>
                    <a:pt x="1039749" y="103632"/>
                  </a:lnTo>
                  <a:lnTo>
                    <a:pt x="1048385" y="94234"/>
                  </a:lnTo>
                  <a:close/>
                </a:path>
                <a:path w="2448559" h="631189">
                  <a:moveTo>
                    <a:pt x="1114044" y="154178"/>
                  </a:moveTo>
                  <a:lnTo>
                    <a:pt x="1076452" y="119888"/>
                  </a:lnTo>
                  <a:lnTo>
                    <a:pt x="1067943" y="129286"/>
                  </a:lnTo>
                  <a:lnTo>
                    <a:pt x="1105408" y="163576"/>
                  </a:lnTo>
                  <a:lnTo>
                    <a:pt x="1114044" y="154178"/>
                  </a:lnTo>
                  <a:close/>
                </a:path>
                <a:path w="2448559" h="631189">
                  <a:moveTo>
                    <a:pt x="1179576" y="214122"/>
                  </a:moveTo>
                  <a:lnTo>
                    <a:pt x="1142111" y="179959"/>
                  </a:lnTo>
                  <a:lnTo>
                    <a:pt x="1133602" y="189230"/>
                  </a:lnTo>
                  <a:lnTo>
                    <a:pt x="1171067" y="223520"/>
                  </a:lnTo>
                  <a:lnTo>
                    <a:pt x="1179576" y="214122"/>
                  </a:lnTo>
                  <a:close/>
                </a:path>
                <a:path w="2448559" h="631189">
                  <a:moveTo>
                    <a:pt x="1245235" y="274193"/>
                  </a:moveTo>
                  <a:lnTo>
                    <a:pt x="1207770" y="239903"/>
                  </a:lnTo>
                  <a:lnTo>
                    <a:pt x="1199134" y="249301"/>
                  </a:lnTo>
                  <a:lnTo>
                    <a:pt x="1236726" y="283464"/>
                  </a:lnTo>
                  <a:lnTo>
                    <a:pt x="1245235" y="274193"/>
                  </a:lnTo>
                  <a:close/>
                </a:path>
                <a:path w="2448559" h="631189">
                  <a:moveTo>
                    <a:pt x="1310894" y="334111"/>
                  </a:moveTo>
                  <a:lnTo>
                    <a:pt x="1273429" y="299847"/>
                  </a:lnTo>
                  <a:lnTo>
                    <a:pt x="1264793" y="309219"/>
                  </a:lnTo>
                  <a:lnTo>
                    <a:pt x="1302258" y="343484"/>
                  </a:lnTo>
                  <a:lnTo>
                    <a:pt x="1310894" y="334111"/>
                  </a:lnTo>
                  <a:close/>
                </a:path>
                <a:path w="2448559" h="631189">
                  <a:moveTo>
                    <a:pt x="1376553" y="394068"/>
                  </a:moveTo>
                  <a:lnTo>
                    <a:pt x="1338961" y="359803"/>
                  </a:lnTo>
                  <a:lnTo>
                    <a:pt x="1330452" y="369176"/>
                  </a:lnTo>
                  <a:lnTo>
                    <a:pt x="1367917" y="403453"/>
                  </a:lnTo>
                  <a:lnTo>
                    <a:pt x="1376553" y="394068"/>
                  </a:lnTo>
                  <a:close/>
                </a:path>
                <a:path w="2448559" h="631189">
                  <a:moveTo>
                    <a:pt x="1473962" y="489331"/>
                  </a:moveTo>
                  <a:lnTo>
                    <a:pt x="1471993" y="488569"/>
                  </a:lnTo>
                  <a:lnTo>
                    <a:pt x="1421892" y="358152"/>
                  </a:lnTo>
                  <a:lnTo>
                    <a:pt x="1347279" y="439877"/>
                  </a:lnTo>
                  <a:lnTo>
                    <a:pt x="1341755" y="437705"/>
                  </a:lnTo>
                  <a:lnTo>
                    <a:pt x="1342428" y="445185"/>
                  </a:lnTo>
                  <a:lnTo>
                    <a:pt x="1336294" y="451904"/>
                  </a:lnTo>
                  <a:lnTo>
                    <a:pt x="1343228" y="453885"/>
                  </a:lnTo>
                  <a:lnTo>
                    <a:pt x="1346949" y="494614"/>
                  </a:lnTo>
                  <a:lnTo>
                    <a:pt x="0" y="618248"/>
                  </a:lnTo>
                  <a:lnTo>
                    <a:pt x="1270" y="630897"/>
                  </a:lnTo>
                  <a:lnTo>
                    <a:pt x="1348105" y="507276"/>
                  </a:lnTo>
                  <a:lnTo>
                    <a:pt x="1353312" y="564172"/>
                  </a:lnTo>
                  <a:lnTo>
                    <a:pt x="1467307" y="493458"/>
                  </a:lnTo>
                  <a:lnTo>
                    <a:pt x="1472082" y="490499"/>
                  </a:lnTo>
                  <a:lnTo>
                    <a:pt x="1472819" y="490702"/>
                  </a:lnTo>
                  <a:lnTo>
                    <a:pt x="1472603" y="490169"/>
                  </a:lnTo>
                  <a:lnTo>
                    <a:pt x="1473962" y="489331"/>
                  </a:lnTo>
                  <a:close/>
                </a:path>
                <a:path w="2448559" h="631189">
                  <a:moveTo>
                    <a:pt x="2448433" y="405257"/>
                  </a:moveTo>
                  <a:lnTo>
                    <a:pt x="2136267" y="405257"/>
                  </a:lnTo>
                  <a:lnTo>
                    <a:pt x="2136267" y="348107"/>
                  </a:lnTo>
                  <a:lnTo>
                    <a:pt x="2009267" y="411607"/>
                  </a:lnTo>
                  <a:lnTo>
                    <a:pt x="2086991" y="450469"/>
                  </a:lnTo>
                  <a:lnTo>
                    <a:pt x="2009267" y="489331"/>
                  </a:lnTo>
                  <a:lnTo>
                    <a:pt x="2083943" y="526669"/>
                  </a:lnTo>
                  <a:lnTo>
                    <a:pt x="2009267" y="564007"/>
                  </a:lnTo>
                  <a:lnTo>
                    <a:pt x="2136267" y="627507"/>
                  </a:lnTo>
                  <a:lnTo>
                    <a:pt x="2136267" y="570357"/>
                  </a:lnTo>
                  <a:lnTo>
                    <a:pt x="2448433" y="570357"/>
                  </a:lnTo>
                  <a:lnTo>
                    <a:pt x="2448433" y="557657"/>
                  </a:lnTo>
                  <a:lnTo>
                    <a:pt x="2136267" y="557657"/>
                  </a:lnTo>
                  <a:lnTo>
                    <a:pt x="2136267" y="552831"/>
                  </a:lnTo>
                  <a:lnTo>
                    <a:pt x="2136267" y="500507"/>
                  </a:lnTo>
                  <a:lnTo>
                    <a:pt x="2136267" y="495681"/>
                  </a:lnTo>
                  <a:lnTo>
                    <a:pt x="2448306" y="495681"/>
                  </a:lnTo>
                  <a:lnTo>
                    <a:pt x="2448306" y="482981"/>
                  </a:lnTo>
                  <a:lnTo>
                    <a:pt x="2136267" y="482981"/>
                  </a:lnTo>
                  <a:lnTo>
                    <a:pt x="2136267" y="475107"/>
                  </a:lnTo>
                  <a:lnTo>
                    <a:pt x="2136267" y="425831"/>
                  </a:lnTo>
                  <a:lnTo>
                    <a:pt x="2136267" y="417957"/>
                  </a:lnTo>
                  <a:lnTo>
                    <a:pt x="2448433" y="417957"/>
                  </a:lnTo>
                  <a:lnTo>
                    <a:pt x="2448433" y="405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747955" y="5535620"/>
            <a:ext cx="14781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GPU:</a:t>
            </a:r>
            <a:r>
              <a:rPr sz="1556" spc="-6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my_kernel</a:t>
            </a:r>
            <a:endParaRPr sz="155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45385" y="4995475"/>
            <a:ext cx="13045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CPU:</a:t>
            </a:r>
            <a:r>
              <a:rPr sz="1556" spc="-67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init_data</a:t>
            </a:r>
            <a:endParaRPr sz="1556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61846" y="5670747"/>
            <a:ext cx="137089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CPU:</a:t>
            </a:r>
            <a:r>
              <a:rPr sz="1556" spc="-67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use_data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ACCESSED</a:t>
            </a:r>
            <a:r>
              <a:rPr spc="-100" dirty="0"/>
              <a:t> </a:t>
            </a:r>
            <a:r>
              <a:rPr spc="-6" dirty="0"/>
              <a:t>BY</a:t>
            </a:r>
          </a:p>
          <a:p>
            <a:pPr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Usage</a:t>
            </a:r>
            <a:r>
              <a:rPr sz="2667" b="0" spc="-50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example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1103488" y="2489342"/>
            <a:ext cx="3088217" cy="49381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char</a:t>
            </a:r>
            <a:r>
              <a:rPr sz="1556" spc="11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*data;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cudaMallocManaged(&amp;data,</a:t>
            </a:r>
            <a:r>
              <a:rPr sz="1556" spc="17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488" y="3200541"/>
            <a:ext cx="21046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init_data(data,</a:t>
            </a:r>
            <a:r>
              <a:rPr sz="1556" spc="-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88" y="3674956"/>
            <a:ext cx="53855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cudaMemAdvise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N,</a:t>
            </a:r>
            <a:r>
              <a:rPr sz="1556" spc="33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..SetAccessedBy,</a:t>
            </a:r>
            <a:r>
              <a:rPr sz="1556" spc="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myGpuId);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488" y="4149090"/>
            <a:ext cx="3307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mykernel&lt;&lt;&lt;...,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s&gt;&gt;&gt;(data,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488" y="4859951"/>
            <a:ext cx="1995311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use_data(data,</a:t>
            </a:r>
            <a:r>
              <a:rPr sz="1556" spc="-5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488" y="5334791"/>
            <a:ext cx="16679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cudaFree(data);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19246" y="2149912"/>
            <a:ext cx="4192411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algn="just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 will establish direct mapping of </a:t>
            </a:r>
            <a:r>
              <a:rPr sz="2000" spc="-58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data in </a:t>
            </a:r>
            <a:r>
              <a:rPr sz="2000" dirty="0">
                <a:latin typeface="Trebuchet MS"/>
                <a:cs typeface="Trebuchet MS"/>
              </a:rPr>
              <a:t>CPU </a:t>
            </a:r>
            <a:r>
              <a:rPr sz="2000" spc="-6" dirty="0">
                <a:latin typeface="Trebuchet MS"/>
                <a:cs typeface="Trebuchet MS"/>
              </a:rPr>
              <a:t>memory, </a:t>
            </a:r>
            <a:r>
              <a:rPr sz="2000" b="1" dirty="0">
                <a:latin typeface="Trebuchet MS"/>
                <a:cs typeface="Trebuchet MS"/>
              </a:rPr>
              <a:t>no </a:t>
            </a:r>
            <a:r>
              <a:rPr sz="2000" b="1" spc="-6" dirty="0">
                <a:latin typeface="Trebuchet MS"/>
                <a:cs typeface="Trebuchet MS"/>
              </a:rPr>
              <a:t>page faults </a:t>
            </a:r>
            <a:r>
              <a:rPr sz="2000" b="1" spc="-589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will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be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generated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19245" y="3369873"/>
            <a:ext cx="3881967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algn="just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Memory can move freely to </a:t>
            </a:r>
            <a:r>
              <a:rPr sz="2000" spc="-11" dirty="0">
                <a:latin typeface="Trebuchet MS"/>
                <a:cs typeface="Trebuchet MS"/>
              </a:rPr>
              <a:t>other </a:t>
            </a:r>
            <a:r>
              <a:rPr sz="2000" spc="-58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processors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and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mapping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will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carry </a:t>
            </a:r>
            <a:r>
              <a:rPr sz="2000" spc="-589" dirty="0">
                <a:latin typeface="Trebuchet MS"/>
                <a:cs typeface="Trebuchet MS"/>
              </a:rPr>
              <a:t> </a:t>
            </a:r>
            <a:r>
              <a:rPr sz="2000" spc="-11" dirty="0">
                <a:latin typeface="Trebuchet MS"/>
                <a:cs typeface="Trebuchet MS"/>
              </a:rPr>
              <a:t>over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33918" y="4949613"/>
            <a:ext cx="2736850" cy="863600"/>
            <a:chOff x="6240526" y="4454652"/>
            <a:chExt cx="2463165" cy="777240"/>
          </a:xfrm>
        </p:grpSpPr>
        <p:sp>
          <p:nvSpPr>
            <p:cNvPr id="12" name="object 12"/>
            <p:cNvSpPr/>
            <p:nvPr/>
          </p:nvSpPr>
          <p:spPr>
            <a:xfrm>
              <a:off x="6650736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534924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534924" y="294131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650736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0" y="294131"/>
                  </a:moveTo>
                  <a:lnTo>
                    <a:pt x="534924" y="294131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413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240526" y="4472305"/>
              <a:ext cx="2463165" cy="759460"/>
            </a:xfrm>
            <a:custGeom>
              <a:avLst/>
              <a:gdLst/>
              <a:ahLst/>
              <a:cxnLst/>
              <a:rect l="l" t="t" r="r" b="b"/>
              <a:pathLst>
                <a:path w="2463165" h="759460">
                  <a:moveTo>
                    <a:pt x="410464" y="276479"/>
                  </a:moveTo>
                  <a:lnTo>
                    <a:pt x="279895" y="332359"/>
                  </a:lnTo>
                  <a:lnTo>
                    <a:pt x="323481" y="369265"/>
                  </a:lnTo>
                  <a:lnTo>
                    <a:pt x="0" y="751065"/>
                  </a:lnTo>
                  <a:lnTo>
                    <a:pt x="9652" y="759269"/>
                  </a:lnTo>
                  <a:lnTo>
                    <a:pt x="333171" y="377469"/>
                  </a:lnTo>
                  <a:lnTo>
                    <a:pt x="376796" y="414401"/>
                  </a:lnTo>
                  <a:lnTo>
                    <a:pt x="390194" y="359537"/>
                  </a:lnTo>
                  <a:lnTo>
                    <a:pt x="410464" y="276479"/>
                  </a:lnTo>
                  <a:close/>
                </a:path>
                <a:path w="2463165" h="759460">
                  <a:moveTo>
                    <a:pt x="410464" y="134747"/>
                  </a:moveTo>
                  <a:lnTo>
                    <a:pt x="397764" y="128397"/>
                  </a:lnTo>
                  <a:lnTo>
                    <a:pt x="283464" y="71247"/>
                  </a:lnTo>
                  <a:lnTo>
                    <a:pt x="283464" y="128397"/>
                  </a:lnTo>
                  <a:lnTo>
                    <a:pt x="4826" y="128397"/>
                  </a:lnTo>
                  <a:lnTo>
                    <a:pt x="4826" y="141097"/>
                  </a:lnTo>
                  <a:lnTo>
                    <a:pt x="283464" y="141097"/>
                  </a:lnTo>
                  <a:lnTo>
                    <a:pt x="283464" y="198247"/>
                  </a:lnTo>
                  <a:lnTo>
                    <a:pt x="397764" y="141097"/>
                  </a:lnTo>
                  <a:lnTo>
                    <a:pt x="410464" y="134747"/>
                  </a:lnTo>
                  <a:close/>
                </a:path>
                <a:path w="2463165" h="759460">
                  <a:moveTo>
                    <a:pt x="2462784" y="629272"/>
                  </a:moveTo>
                  <a:lnTo>
                    <a:pt x="1078547" y="254787"/>
                  </a:lnTo>
                  <a:lnTo>
                    <a:pt x="1079449" y="251460"/>
                  </a:lnTo>
                  <a:lnTo>
                    <a:pt x="1093470" y="199644"/>
                  </a:lnTo>
                  <a:lnTo>
                    <a:pt x="1057198" y="206959"/>
                  </a:lnTo>
                  <a:lnTo>
                    <a:pt x="1066114" y="174015"/>
                  </a:lnTo>
                  <a:lnTo>
                    <a:pt x="2450211" y="548563"/>
                  </a:lnTo>
                  <a:lnTo>
                    <a:pt x="2453640" y="536308"/>
                  </a:lnTo>
                  <a:lnTo>
                    <a:pt x="1069403" y="161823"/>
                  </a:lnTo>
                  <a:lnTo>
                    <a:pt x="1070305" y="158496"/>
                  </a:lnTo>
                  <a:lnTo>
                    <a:pt x="1084326" y="106680"/>
                  </a:lnTo>
                  <a:lnTo>
                    <a:pt x="1044130" y="114795"/>
                  </a:lnTo>
                  <a:lnTo>
                    <a:pt x="1056970" y="67335"/>
                  </a:lnTo>
                  <a:lnTo>
                    <a:pt x="2441194" y="441883"/>
                  </a:lnTo>
                  <a:lnTo>
                    <a:pt x="2444496" y="429641"/>
                  </a:lnTo>
                  <a:lnTo>
                    <a:pt x="1060259" y="55143"/>
                  </a:lnTo>
                  <a:lnTo>
                    <a:pt x="1061161" y="51816"/>
                  </a:lnTo>
                  <a:lnTo>
                    <a:pt x="1075182" y="0"/>
                  </a:lnTo>
                  <a:lnTo>
                    <a:pt x="935990" y="28067"/>
                  </a:lnTo>
                  <a:lnTo>
                    <a:pt x="1035304" y="116573"/>
                  </a:lnTo>
                  <a:lnTo>
                    <a:pt x="945134" y="134747"/>
                  </a:lnTo>
                  <a:lnTo>
                    <a:pt x="1031900" y="212064"/>
                  </a:lnTo>
                  <a:lnTo>
                    <a:pt x="954278" y="227711"/>
                  </a:lnTo>
                  <a:lnTo>
                    <a:pt x="1060323" y="322199"/>
                  </a:lnTo>
                  <a:lnTo>
                    <a:pt x="1075258" y="266979"/>
                  </a:lnTo>
                  <a:lnTo>
                    <a:pt x="2459355" y="641527"/>
                  </a:lnTo>
                  <a:lnTo>
                    <a:pt x="2462784" y="629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747955" y="5535620"/>
            <a:ext cx="14781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GPU:</a:t>
            </a:r>
            <a:r>
              <a:rPr sz="1556" spc="-6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my_kernel</a:t>
            </a:r>
            <a:endParaRPr sz="1556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166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5545385" y="4995475"/>
            <a:ext cx="13045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CPU:</a:t>
            </a:r>
            <a:r>
              <a:rPr sz="1556" spc="-67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init_data</a:t>
            </a:r>
            <a:endParaRPr sz="155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61846" y="5670747"/>
            <a:ext cx="137089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CPU:</a:t>
            </a:r>
            <a:r>
              <a:rPr sz="1556" spc="-67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use_data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ACCESSED</a:t>
            </a:r>
            <a:r>
              <a:rPr spc="-67" dirty="0"/>
              <a:t> </a:t>
            </a:r>
            <a:r>
              <a:rPr spc="-6" dirty="0"/>
              <a:t>BY</a:t>
            </a:r>
          </a:p>
          <a:p>
            <a:pPr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Using access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counters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on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Volta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1103488" y="2489342"/>
            <a:ext cx="3089628" cy="49381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char</a:t>
            </a:r>
            <a:r>
              <a:rPr sz="1556" spc="11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*data;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cudaMallocManaged(&amp;data,</a:t>
            </a:r>
            <a:r>
              <a:rPr sz="1556" spc="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488" y="3200541"/>
            <a:ext cx="210537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init_data(data,</a:t>
            </a:r>
            <a:r>
              <a:rPr sz="1556" spc="-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88" y="3674956"/>
            <a:ext cx="53869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cudaMemAdvise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1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N,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..SetAccessedBy,</a:t>
            </a:r>
            <a:r>
              <a:rPr sz="1556" spc="22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myGpuId);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488" y="4149090"/>
            <a:ext cx="3308350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mykernel&lt;&lt;&lt;...,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s&gt;&gt;&gt;(data,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488" y="4859951"/>
            <a:ext cx="1996016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use_data(data,</a:t>
            </a:r>
            <a:r>
              <a:rPr sz="1556" spc="-50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488" y="5334791"/>
            <a:ext cx="16686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cudaFree(data);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19246" y="2149912"/>
            <a:ext cx="4192411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algn="just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 will establish direct mapping of </a:t>
            </a:r>
            <a:r>
              <a:rPr sz="2000" spc="-58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data in </a:t>
            </a:r>
            <a:r>
              <a:rPr sz="2000" dirty="0">
                <a:latin typeface="Trebuchet MS"/>
                <a:cs typeface="Trebuchet MS"/>
              </a:rPr>
              <a:t>CPU </a:t>
            </a:r>
            <a:r>
              <a:rPr sz="2000" spc="-6" dirty="0">
                <a:latin typeface="Trebuchet MS"/>
                <a:cs typeface="Trebuchet MS"/>
              </a:rPr>
              <a:t>memory, </a:t>
            </a:r>
            <a:r>
              <a:rPr sz="2000" b="1" dirty="0">
                <a:latin typeface="Trebuchet MS"/>
                <a:cs typeface="Trebuchet MS"/>
              </a:rPr>
              <a:t>no </a:t>
            </a:r>
            <a:r>
              <a:rPr sz="2000" b="1" spc="-6" dirty="0">
                <a:latin typeface="Trebuchet MS"/>
                <a:cs typeface="Trebuchet MS"/>
              </a:rPr>
              <a:t>page faults </a:t>
            </a:r>
            <a:r>
              <a:rPr sz="2000" b="1" spc="-589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will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be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generated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19245" y="3369874"/>
            <a:ext cx="3635727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algn="just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Access counters may eventually </a:t>
            </a:r>
            <a:r>
              <a:rPr sz="2000" spc="-58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trigger migration </a:t>
            </a:r>
            <a:r>
              <a:rPr sz="2000" spc="-11" dirty="0">
                <a:latin typeface="Trebuchet MS"/>
                <a:cs typeface="Trebuchet MS"/>
              </a:rPr>
              <a:t>of </a:t>
            </a:r>
            <a:r>
              <a:rPr sz="2000" b="1" spc="-6" dirty="0">
                <a:latin typeface="Trebuchet MS"/>
                <a:cs typeface="Trebuchet MS"/>
              </a:rPr>
              <a:t>frequently </a:t>
            </a:r>
            <a:r>
              <a:rPr sz="2000" b="1" spc="-589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accessed</a:t>
            </a:r>
            <a:r>
              <a:rPr sz="2000" b="1" spc="-6" dirty="0">
                <a:latin typeface="Trebuchet MS"/>
                <a:cs typeface="Trebuchet MS"/>
              </a:rPr>
              <a:t> pages</a:t>
            </a:r>
            <a:r>
              <a:rPr sz="2000" b="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to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the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GPU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33918" y="4949613"/>
            <a:ext cx="2726267" cy="863600"/>
            <a:chOff x="6240526" y="4454652"/>
            <a:chExt cx="2453640" cy="777240"/>
          </a:xfrm>
        </p:grpSpPr>
        <p:sp>
          <p:nvSpPr>
            <p:cNvPr id="12" name="object 12"/>
            <p:cNvSpPr/>
            <p:nvPr/>
          </p:nvSpPr>
          <p:spPr>
            <a:xfrm>
              <a:off x="6650736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534924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534924" y="294131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650736" y="4459224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0" y="294131"/>
                  </a:moveTo>
                  <a:lnTo>
                    <a:pt x="534924" y="294131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413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245352" y="4543552"/>
              <a:ext cx="405765" cy="127000"/>
            </a:xfrm>
            <a:custGeom>
              <a:avLst/>
              <a:gdLst/>
              <a:ahLst/>
              <a:cxnLst/>
              <a:rect l="l" t="t" r="r" b="b"/>
              <a:pathLst>
                <a:path w="405765" h="127000">
                  <a:moveTo>
                    <a:pt x="278638" y="0"/>
                  </a:moveTo>
                  <a:lnTo>
                    <a:pt x="278638" y="127000"/>
                  </a:lnTo>
                  <a:lnTo>
                    <a:pt x="392938" y="69850"/>
                  </a:lnTo>
                  <a:lnTo>
                    <a:pt x="291338" y="69850"/>
                  </a:lnTo>
                  <a:lnTo>
                    <a:pt x="291338" y="57150"/>
                  </a:lnTo>
                  <a:lnTo>
                    <a:pt x="392938" y="57150"/>
                  </a:lnTo>
                  <a:lnTo>
                    <a:pt x="278638" y="0"/>
                  </a:lnTo>
                  <a:close/>
                </a:path>
                <a:path w="405765" h="127000">
                  <a:moveTo>
                    <a:pt x="278638" y="57150"/>
                  </a:moveTo>
                  <a:lnTo>
                    <a:pt x="0" y="57150"/>
                  </a:lnTo>
                  <a:lnTo>
                    <a:pt x="0" y="69850"/>
                  </a:lnTo>
                  <a:lnTo>
                    <a:pt x="278638" y="69850"/>
                  </a:lnTo>
                  <a:lnTo>
                    <a:pt x="278638" y="57150"/>
                  </a:lnTo>
                  <a:close/>
                </a:path>
                <a:path w="405765" h="127000">
                  <a:moveTo>
                    <a:pt x="392938" y="57150"/>
                  </a:moveTo>
                  <a:lnTo>
                    <a:pt x="291338" y="57150"/>
                  </a:lnTo>
                  <a:lnTo>
                    <a:pt x="291338" y="69850"/>
                  </a:lnTo>
                  <a:lnTo>
                    <a:pt x="392938" y="69850"/>
                  </a:lnTo>
                  <a:lnTo>
                    <a:pt x="405638" y="63500"/>
                  </a:lnTo>
                  <a:lnTo>
                    <a:pt x="392938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717536" y="4988052"/>
              <a:ext cx="536575" cy="216535"/>
            </a:xfrm>
            <a:custGeom>
              <a:avLst/>
              <a:gdLst/>
              <a:ahLst/>
              <a:cxnLst/>
              <a:rect l="l" t="t" r="r" b="b"/>
              <a:pathLst>
                <a:path w="536575" h="216535">
                  <a:moveTo>
                    <a:pt x="536448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536448" y="216408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717536" y="4988052"/>
              <a:ext cx="536575" cy="216535"/>
            </a:xfrm>
            <a:custGeom>
              <a:avLst/>
              <a:gdLst/>
              <a:ahLst/>
              <a:cxnLst/>
              <a:rect l="l" t="t" r="r" b="b"/>
              <a:pathLst>
                <a:path w="536575" h="216535">
                  <a:moveTo>
                    <a:pt x="0" y="216408"/>
                  </a:moveTo>
                  <a:lnTo>
                    <a:pt x="536448" y="216408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164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240526" y="4578985"/>
              <a:ext cx="2453640" cy="652780"/>
            </a:xfrm>
            <a:custGeom>
              <a:avLst/>
              <a:gdLst/>
              <a:ahLst/>
              <a:cxnLst/>
              <a:rect l="l" t="t" r="r" b="b"/>
              <a:pathLst>
                <a:path w="2453640" h="652779">
                  <a:moveTo>
                    <a:pt x="410464" y="169799"/>
                  </a:moveTo>
                  <a:lnTo>
                    <a:pt x="279895" y="225679"/>
                  </a:lnTo>
                  <a:lnTo>
                    <a:pt x="323481" y="262585"/>
                  </a:lnTo>
                  <a:lnTo>
                    <a:pt x="0" y="644385"/>
                  </a:lnTo>
                  <a:lnTo>
                    <a:pt x="9652" y="652589"/>
                  </a:lnTo>
                  <a:lnTo>
                    <a:pt x="333171" y="270789"/>
                  </a:lnTo>
                  <a:lnTo>
                    <a:pt x="376796" y="307721"/>
                  </a:lnTo>
                  <a:lnTo>
                    <a:pt x="390194" y="252857"/>
                  </a:lnTo>
                  <a:lnTo>
                    <a:pt x="410464" y="169799"/>
                  </a:lnTo>
                  <a:close/>
                </a:path>
                <a:path w="2453640" h="652779">
                  <a:moveTo>
                    <a:pt x="1117473" y="178308"/>
                  </a:moveTo>
                  <a:lnTo>
                    <a:pt x="1080135" y="143891"/>
                  </a:lnTo>
                  <a:lnTo>
                    <a:pt x="1071499" y="153289"/>
                  </a:lnTo>
                  <a:lnTo>
                    <a:pt x="1108837" y="187706"/>
                  </a:lnTo>
                  <a:lnTo>
                    <a:pt x="1117473" y="178308"/>
                  </a:lnTo>
                  <a:close/>
                </a:path>
                <a:path w="2453640" h="652779">
                  <a:moveTo>
                    <a:pt x="1182878" y="238633"/>
                  </a:moveTo>
                  <a:lnTo>
                    <a:pt x="1145540" y="204216"/>
                  </a:lnTo>
                  <a:lnTo>
                    <a:pt x="1136904" y="213487"/>
                  </a:lnTo>
                  <a:lnTo>
                    <a:pt x="1174242" y="247904"/>
                  </a:lnTo>
                  <a:lnTo>
                    <a:pt x="1182878" y="238633"/>
                  </a:lnTo>
                  <a:close/>
                </a:path>
                <a:path w="2453640" h="652779">
                  <a:moveTo>
                    <a:pt x="1248156" y="298831"/>
                  </a:moveTo>
                  <a:lnTo>
                    <a:pt x="1210818" y="264414"/>
                  </a:lnTo>
                  <a:lnTo>
                    <a:pt x="1202309" y="273812"/>
                  </a:lnTo>
                  <a:lnTo>
                    <a:pt x="1239647" y="308229"/>
                  </a:lnTo>
                  <a:lnTo>
                    <a:pt x="1248156" y="298831"/>
                  </a:lnTo>
                  <a:close/>
                </a:path>
                <a:path w="2453640" h="652779">
                  <a:moveTo>
                    <a:pt x="1313561" y="359143"/>
                  </a:moveTo>
                  <a:lnTo>
                    <a:pt x="1276223" y="324700"/>
                  </a:lnTo>
                  <a:lnTo>
                    <a:pt x="1267587" y="334048"/>
                  </a:lnTo>
                  <a:lnTo>
                    <a:pt x="1304925" y="368477"/>
                  </a:lnTo>
                  <a:lnTo>
                    <a:pt x="1313561" y="359143"/>
                  </a:lnTo>
                  <a:close/>
                </a:path>
                <a:path w="2453640" h="652779">
                  <a:moveTo>
                    <a:pt x="1378966" y="419404"/>
                  </a:moveTo>
                  <a:lnTo>
                    <a:pt x="1341628" y="384975"/>
                  </a:lnTo>
                  <a:lnTo>
                    <a:pt x="1332992" y="394309"/>
                  </a:lnTo>
                  <a:lnTo>
                    <a:pt x="1370330" y="428739"/>
                  </a:lnTo>
                  <a:lnTo>
                    <a:pt x="1378966" y="419404"/>
                  </a:lnTo>
                  <a:close/>
                </a:path>
                <a:path w="2453640" h="652779">
                  <a:moveTo>
                    <a:pt x="1476883" y="518401"/>
                  </a:moveTo>
                  <a:lnTo>
                    <a:pt x="1426591" y="385622"/>
                  </a:lnTo>
                  <a:lnTo>
                    <a:pt x="1340485" y="478993"/>
                  </a:lnTo>
                  <a:lnTo>
                    <a:pt x="1476883" y="518401"/>
                  </a:lnTo>
                  <a:close/>
                </a:path>
                <a:path w="2453640" h="652779">
                  <a:moveTo>
                    <a:pt x="2452624" y="504825"/>
                  </a:moveTo>
                  <a:lnTo>
                    <a:pt x="2140458" y="504825"/>
                  </a:lnTo>
                  <a:lnTo>
                    <a:pt x="2140458" y="447675"/>
                  </a:lnTo>
                  <a:lnTo>
                    <a:pt x="2013458" y="511175"/>
                  </a:lnTo>
                  <a:lnTo>
                    <a:pt x="2089658" y="549275"/>
                  </a:lnTo>
                  <a:lnTo>
                    <a:pt x="2013458" y="587375"/>
                  </a:lnTo>
                  <a:lnTo>
                    <a:pt x="2140458" y="650875"/>
                  </a:lnTo>
                  <a:lnTo>
                    <a:pt x="2140458" y="593725"/>
                  </a:lnTo>
                  <a:lnTo>
                    <a:pt x="2452624" y="593725"/>
                  </a:lnTo>
                  <a:lnTo>
                    <a:pt x="2452624" y="581025"/>
                  </a:lnTo>
                  <a:lnTo>
                    <a:pt x="2140458" y="581025"/>
                  </a:lnTo>
                  <a:lnTo>
                    <a:pt x="2140458" y="574675"/>
                  </a:lnTo>
                  <a:lnTo>
                    <a:pt x="2140458" y="523875"/>
                  </a:lnTo>
                  <a:lnTo>
                    <a:pt x="2140458" y="517525"/>
                  </a:lnTo>
                  <a:lnTo>
                    <a:pt x="2452624" y="517525"/>
                  </a:lnTo>
                  <a:lnTo>
                    <a:pt x="2452624" y="504825"/>
                  </a:lnTo>
                  <a:close/>
                </a:path>
                <a:path w="2453640" h="652779">
                  <a:moveTo>
                    <a:pt x="2453640" y="429628"/>
                  </a:moveTo>
                  <a:lnTo>
                    <a:pt x="1069403" y="55143"/>
                  </a:lnTo>
                  <a:lnTo>
                    <a:pt x="1070305" y="51816"/>
                  </a:lnTo>
                  <a:lnTo>
                    <a:pt x="1084326" y="0"/>
                  </a:lnTo>
                  <a:lnTo>
                    <a:pt x="952855" y="26517"/>
                  </a:lnTo>
                  <a:lnTo>
                    <a:pt x="949452" y="23368"/>
                  </a:lnTo>
                  <a:lnTo>
                    <a:pt x="945134" y="28067"/>
                  </a:lnTo>
                  <a:lnTo>
                    <a:pt x="940816" y="32766"/>
                  </a:lnTo>
                  <a:lnTo>
                    <a:pt x="978154" y="67183"/>
                  </a:lnTo>
                  <a:lnTo>
                    <a:pt x="983043" y="61861"/>
                  </a:lnTo>
                  <a:lnTo>
                    <a:pt x="1011504" y="87210"/>
                  </a:lnTo>
                  <a:lnTo>
                    <a:pt x="1006221" y="92964"/>
                  </a:lnTo>
                  <a:lnTo>
                    <a:pt x="1043559" y="127381"/>
                  </a:lnTo>
                  <a:lnTo>
                    <a:pt x="1049464" y="121043"/>
                  </a:lnTo>
                  <a:lnTo>
                    <a:pt x="1051179" y="122555"/>
                  </a:lnTo>
                  <a:lnTo>
                    <a:pt x="1066114" y="67335"/>
                  </a:lnTo>
                  <a:lnTo>
                    <a:pt x="2450211" y="441883"/>
                  </a:lnTo>
                  <a:lnTo>
                    <a:pt x="2453640" y="429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747955" y="5535620"/>
            <a:ext cx="14781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Arial"/>
                <a:cs typeface="Arial"/>
              </a:rPr>
              <a:t>GPU:</a:t>
            </a:r>
            <a:r>
              <a:rPr sz="1556" spc="-61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my_kernel</a:t>
            </a:r>
            <a:endParaRPr sz="1556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167</a:t>
            </a:fld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5545385" y="4995475"/>
            <a:ext cx="13045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CPU:</a:t>
            </a:r>
            <a:r>
              <a:rPr sz="1556" spc="-67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init_data</a:t>
            </a:r>
            <a:endParaRPr sz="155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61846" y="5670747"/>
            <a:ext cx="137089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Arial"/>
                <a:cs typeface="Arial"/>
              </a:rPr>
              <a:t>CPU:</a:t>
            </a:r>
            <a:r>
              <a:rPr sz="1556" spc="-67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use_data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82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143412" y="2346960"/>
            <a:ext cx="5494867" cy="1442156"/>
            <a:chOff x="5529071" y="2112264"/>
            <a:chExt cx="4945380" cy="1297940"/>
          </a:xfrm>
        </p:grpSpPr>
        <p:sp>
          <p:nvSpPr>
            <p:cNvPr id="7" name="object 7"/>
            <p:cNvSpPr/>
            <p:nvPr/>
          </p:nvSpPr>
          <p:spPr>
            <a:xfrm>
              <a:off x="5529071" y="2112264"/>
              <a:ext cx="4945380" cy="1050290"/>
            </a:xfrm>
            <a:custGeom>
              <a:avLst/>
              <a:gdLst/>
              <a:ahLst/>
              <a:cxnLst/>
              <a:rect l="l" t="t" r="r" b="b"/>
              <a:pathLst>
                <a:path w="4945380" h="1050289">
                  <a:moveTo>
                    <a:pt x="4945380" y="0"/>
                  </a:moveTo>
                  <a:lnTo>
                    <a:pt x="0" y="0"/>
                  </a:lnTo>
                  <a:lnTo>
                    <a:pt x="0" y="1050036"/>
                  </a:lnTo>
                  <a:lnTo>
                    <a:pt x="4945380" y="1050036"/>
                  </a:lnTo>
                  <a:lnTo>
                    <a:pt x="49453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5788151" y="2996184"/>
              <a:ext cx="76200" cy="414020"/>
            </a:xfrm>
            <a:custGeom>
              <a:avLst/>
              <a:gdLst/>
              <a:ahLst/>
              <a:cxnLst/>
              <a:rect l="l" t="t" r="r" b="b"/>
              <a:pathLst>
                <a:path w="76200" h="41402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414020"/>
                  </a:lnTo>
                  <a:lnTo>
                    <a:pt x="44450" y="414020"/>
                  </a:lnTo>
                  <a:lnTo>
                    <a:pt x="44450" y="63500"/>
                  </a:lnTo>
                  <a:close/>
                </a:path>
                <a:path w="76200" h="41402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41402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71167" y="2337928"/>
            <a:ext cx="4624917" cy="263894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1" dirty="0">
                <a:latin typeface="Consolas"/>
                <a:cs typeface="Consolas"/>
              </a:rPr>
              <a:t>ptr</a:t>
            </a:r>
            <a:r>
              <a:rPr sz="2000" spc="-33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44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malloc</a:t>
            </a:r>
            <a:r>
              <a:rPr sz="2000" spc="-6" dirty="0">
                <a:latin typeface="Consolas"/>
                <a:cs typeface="Consolas"/>
              </a:rPr>
              <a:t>(size);</a:t>
            </a:r>
            <a:endParaRPr sz="2000">
              <a:latin typeface="Consolas"/>
              <a:cs typeface="Consolas"/>
            </a:endParaRPr>
          </a:p>
          <a:p>
            <a:pPr marL="14111">
              <a:spcBef>
                <a:spcPts val="1761"/>
              </a:spcBef>
            </a:pPr>
            <a:r>
              <a:rPr sz="2000" spc="-6" dirty="0">
                <a:latin typeface="Consolas"/>
                <a:cs typeface="Consolas"/>
              </a:rPr>
              <a:t>doStuffOnGpu&lt;&lt;&lt;...&gt;&gt;&gt;(ptr,</a:t>
            </a:r>
            <a:r>
              <a:rPr sz="2000" spc="-67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size);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>
              <a:spcBef>
                <a:spcPts val="44"/>
              </a:spcBef>
            </a:pPr>
            <a:endParaRPr sz="1556">
              <a:latin typeface="Consolas"/>
              <a:cs typeface="Consolas"/>
            </a:endParaRPr>
          </a:p>
          <a:p>
            <a:pPr marL="393696">
              <a:spcBef>
                <a:spcPts val="6"/>
              </a:spcBef>
            </a:pPr>
            <a:r>
              <a:rPr sz="2000" spc="-6" dirty="0">
                <a:latin typeface="Trebuchet MS"/>
                <a:cs typeface="Trebuchet MS"/>
              </a:rPr>
              <a:t>GPU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uses</a:t>
            </a:r>
            <a:r>
              <a:rPr sz="2000" spc="-139" dirty="0">
                <a:latin typeface="Trebuchet MS"/>
                <a:cs typeface="Trebuchet MS"/>
              </a:rPr>
              <a:t> </a:t>
            </a:r>
            <a:r>
              <a:rPr sz="2000" spc="-56" dirty="0">
                <a:latin typeface="Trebuchet MS"/>
                <a:cs typeface="Trebuchet MS"/>
              </a:rPr>
              <a:t>ATS,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faults</a:t>
            </a:r>
            <a:endParaRPr sz="2000">
              <a:latin typeface="Trebuchet MS"/>
              <a:cs typeface="Trebuchet MS"/>
            </a:endParaRPr>
          </a:p>
          <a:p>
            <a:pPr marL="393696">
              <a:spcBef>
                <a:spcPts val="1200"/>
              </a:spcBef>
            </a:pPr>
            <a:r>
              <a:rPr sz="2000" dirty="0">
                <a:latin typeface="Trebuchet MS"/>
                <a:cs typeface="Trebuchet MS"/>
              </a:rPr>
              <a:t>OS</a:t>
            </a:r>
            <a:r>
              <a:rPr sz="2000" spc="-11" dirty="0">
                <a:latin typeface="Trebuchet MS"/>
                <a:cs typeface="Trebuchet MS"/>
              </a:rPr>
              <a:t> allocates </a:t>
            </a:r>
            <a:r>
              <a:rPr sz="2000" spc="-6" dirty="0">
                <a:latin typeface="Trebuchet MS"/>
                <a:cs typeface="Trebuchet MS"/>
              </a:rPr>
              <a:t>on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CPU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(by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default)</a:t>
            </a:r>
            <a:endParaRPr sz="2000">
              <a:latin typeface="Trebuchet MS"/>
              <a:cs typeface="Trebuchet MS"/>
            </a:endParaRPr>
          </a:p>
          <a:p>
            <a:pPr marL="393696">
              <a:spcBef>
                <a:spcPts val="1200"/>
              </a:spcBef>
            </a:pPr>
            <a:r>
              <a:rPr sz="2000" spc="-6" dirty="0">
                <a:latin typeface="Trebuchet MS"/>
                <a:cs typeface="Trebuchet MS"/>
              </a:rPr>
              <a:t>GPU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uses</a:t>
            </a:r>
            <a:r>
              <a:rPr sz="2000" spc="-127" dirty="0">
                <a:latin typeface="Trebuchet MS"/>
                <a:cs typeface="Trebuchet MS"/>
              </a:rPr>
              <a:t> </a:t>
            </a:r>
            <a:r>
              <a:rPr sz="2000" spc="-72" dirty="0">
                <a:latin typeface="Trebuchet MS"/>
                <a:cs typeface="Trebuchet MS"/>
              </a:rPr>
              <a:t>ATS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to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CPU</a:t>
            </a:r>
            <a:r>
              <a:rPr sz="2000" b="1" spc="-6" dirty="0">
                <a:latin typeface="Trebuchet MS"/>
                <a:cs typeface="Trebuchet MS"/>
              </a:rPr>
              <a:t> memory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78"/>
              </a:lnSpc>
              <a:spcBef>
                <a:spcPts val="111"/>
              </a:spcBef>
            </a:pPr>
            <a:r>
              <a:rPr spc="-6" dirty="0"/>
              <a:t>MANAGED</a:t>
            </a:r>
            <a:r>
              <a:rPr spc="-39" dirty="0"/>
              <a:t> </a:t>
            </a:r>
            <a:r>
              <a:rPr dirty="0"/>
              <a:t>VS</a:t>
            </a:r>
            <a:r>
              <a:rPr spc="-11" dirty="0"/>
              <a:t> </a:t>
            </a:r>
            <a:r>
              <a:rPr spc="-6" dirty="0"/>
              <a:t>MALLOC</a:t>
            </a:r>
            <a:r>
              <a:rPr spc="-17" dirty="0"/>
              <a:t> </a:t>
            </a:r>
            <a:r>
              <a:rPr spc="-6" dirty="0"/>
              <a:t>ON</a:t>
            </a:r>
            <a:r>
              <a:rPr spc="-33" dirty="0"/>
              <a:t> </a:t>
            </a:r>
            <a:r>
              <a:rPr dirty="0"/>
              <a:t>VOLTA+P9</a:t>
            </a:r>
          </a:p>
          <a:p>
            <a:pPr>
              <a:lnSpc>
                <a:spcPts val="3178"/>
              </a:lnSpc>
            </a:pPr>
            <a:r>
              <a:rPr sz="2667" b="0" dirty="0">
                <a:solidFill>
                  <a:srgbClr val="76B800"/>
                </a:solidFill>
              </a:rPr>
              <a:t>First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touch</a:t>
            </a:r>
            <a:r>
              <a:rPr sz="2667" b="0" dirty="0">
                <a:solidFill>
                  <a:srgbClr val="76B800"/>
                </a:solidFill>
              </a:rPr>
              <a:t> </a:t>
            </a:r>
            <a:r>
              <a:rPr sz="2667" b="0" spc="-11" dirty="0">
                <a:solidFill>
                  <a:srgbClr val="76B800"/>
                </a:solidFill>
              </a:rPr>
              <a:t>allocation</a:t>
            </a:r>
            <a:r>
              <a:rPr sz="2667" b="0" spc="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policy</a:t>
            </a:r>
            <a:endParaRPr sz="2667"/>
          </a:p>
        </p:txBody>
      </p:sp>
      <p:sp>
        <p:nvSpPr>
          <p:cNvPr id="11" name="object 11"/>
          <p:cNvSpPr/>
          <p:nvPr/>
        </p:nvSpPr>
        <p:spPr>
          <a:xfrm>
            <a:off x="553720" y="2346960"/>
            <a:ext cx="5494867" cy="1166989"/>
          </a:xfrm>
          <a:custGeom>
            <a:avLst/>
            <a:gdLst/>
            <a:ahLst/>
            <a:cxnLst/>
            <a:rect l="l" t="t" r="r" b="b"/>
            <a:pathLst>
              <a:path w="4945380" h="1050289">
                <a:moveTo>
                  <a:pt x="4945380" y="0"/>
                </a:moveTo>
                <a:lnTo>
                  <a:pt x="0" y="0"/>
                </a:lnTo>
                <a:lnTo>
                  <a:pt x="0" y="1050036"/>
                </a:lnTo>
                <a:lnTo>
                  <a:pt x="4945380" y="1050036"/>
                </a:lnTo>
                <a:lnTo>
                  <a:pt x="494538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2" name="object 12"/>
          <p:cNvSpPr txBox="1"/>
          <p:nvPr/>
        </p:nvSpPr>
        <p:spPr>
          <a:xfrm>
            <a:off x="780062" y="2337928"/>
            <a:ext cx="4804128" cy="263894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1" dirty="0">
                <a:latin typeface="Consolas"/>
                <a:cs typeface="Consolas"/>
              </a:rPr>
              <a:t>ptr</a:t>
            </a:r>
            <a:r>
              <a:rPr sz="2000" spc="-22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33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cudaMallocManaged</a:t>
            </a:r>
            <a:r>
              <a:rPr sz="2000" spc="-6" dirty="0">
                <a:latin typeface="Consolas"/>
                <a:cs typeface="Consolas"/>
              </a:rPr>
              <a:t>(size);</a:t>
            </a:r>
            <a:endParaRPr sz="2000">
              <a:latin typeface="Consolas"/>
              <a:cs typeface="Consolas"/>
            </a:endParaRPr>
          </a:p>
          <a:p>
            <a:pPr marL="14111">
              <a:spcBef>
                <a:spcPts val="1761"/>
              </a:spcBef>
            </a:pPr>
            <a:r>
              <a:rPr sz="2000" spc="-6" dirty="0">
                <a:latin typeface="Consolas"/>
                <a:cs typeface="Consolas"/>
              </a:rPr>
              <a:t>doStuffOnGpu&lt;&lt;&lt;...&gt;&gt;&gt;(ptr,</a:t>
            </a:r>
            <a:r>
              <a:rPr sz="2000" spc="-56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size);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>
              <a:spcBef>
                <a:spcPts val="44"/>
              </a:spcBef>
            </a:pPr>
            <a:endParaRPr sz="1556">
              <a:latin typeface="Consolas"/>
              <a:cs typeface="Consolas"/>
            </a:endParaRPr>
          </a:p>
          <a:p>
            <a:pPr marL="251881">
              <a:spcBef>
                <a:spcPts val="6"/>
              </a:spcBef>
            </a:pPr>
            <a:r>
              <a:rPr sz="2000" spc="-6" dirty="0">
                <a:latin typeface="Trebuchet MS"/>
                <a:cs typeface="Trebuchet MS"/>
              </a:rPr>
              <a:t>GPU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page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faults</a:t>
            </a:r>
            <a:endParaRPr sz="2000">
              <a:latin typeface="Trebuchet MS"/>
              <a:cs typeface="Trebuchet MS"/>
            </a:endParaRPr>
          </a:p>
          <a:p>
            <a:pPr marL="251881">
              <a:spcBef>
                <a:spcPts val="1200"/>
              </a:spcBef>
            </a:pPr>
            <a:r>
              <a:rPr sz="2000" spc="-6" dirty="0">
                <a:latin typeface="Trebuchet MS"/>
                <a:cs typeface="Trebuchet MS"/>
              </a:rPr>
              <a:t>Unified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driver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allocates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on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GPU</a:t>
            </a:r>
            <a:endParaRPr sz="2000">
              <a:latin typeface="Trebuchet MS"/>
              <a:cs typeface="Trebuchet MS"/>
            </a:endParaRPr>
          </a:p>
          <a:p>
            <a:pPr marL="251881">
              <a:spcBef>
                <a:spcPts val="1200"/>
              </a:spcBef>
            </a:pPr>
            <a:r>
              <a:rPr sz="2000" spc="-6" dirty="0">
                <a:latin typeface="Trebuchet MS"/>
                <a:cs typeface="Trebuchet MS"/>
              </a:rPr>
              <a:t>GPU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accesses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b="1" spc="-6" dirty="0">
                <a:latin typeface="Trebuchet MS"/>
                <a:cs typeface="Trebuchet MS"/>
              </a:rPr>
              <a:t>GPU</a:t>
            </a:r>
            <a:r>
              <a:rPr sz="2000" b="1" spc="-22" dirty="0">
                <a:latin typeface="Trebuchet MS"/>
                <a:cs typeface="Trebuchet MS"/>
              </a:rPr>
              <a:t> </a:t>
            </a:r>
            <a:r>
              <a:rPr sz="2000" b="1" spc="-6" dirty="0"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900" y="6551620"/>
            <a:ext cx="477167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*You</a:t>
            </a:r>
            <a:r>
              <a:rPr sz="1333" i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may alter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this</a:t>
            </a:r>
            <a:r>
              <a:rPr sz="1333" i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behavior</a:t>
            </a:r>
            <a:r>
              <a:rPr sz="1333" i="1" spc="-44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by</a:t>
            </a:r>
            <a:r>
              <a:rPr sz="1333" i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using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cudaMemAdvise</a:t>
            </a:r>
            <a:r>
              <a:rPr sz="1333" i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policies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8520" y="3342640"/>
            <a:ext cx="84667" cy="460022"/>
          </a:xfrm>
          <a:custGeom>
            <a:avLst/>
            <a:gdLst/>
            <a:ahLst/>
            <a:cxnLst/>
            <a:rect l="l" t="t" r="r" b="b"/>
            <a:pathLst>
              <a:path w="76200" h="414020">
                <a:moveTo>
                  <a:pt x="44450" y="63500"/>
                </a:moveTo>
                <a:lnTo>
                  <a:pt x="31750" y="63500"/>
                </a:lnTo>
                <a:lnTo>
                  <a:pt x="31750" y="414019"/>
                </a:lnTo>
                <a:lnTo>
                  <a:pt x="44450" y="414019"/>
                </a:lnTo>
                <a:lnTo>
                  <a:pt x="44450" y="63500"/>
                </a:lnTo>
                <a:close/>
              </a:path>
              <a:path w="76200" h="41402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402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83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18647" y="683235"/>
            <a:ext cx="6753578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MANAGED</a:t>
            </a:r>
            <a:r>
              <a:rPr spc="-28" dirty="0"/>
              <a:t> </a:t>
            </a:r>
            <a:r>
              <a:rPr spc="-11" dirty="0"/>
              <a:t>VS</a:t>
            </a:r>
            <a:r>
              <a:rPr spc="-6" dirty="0"/>
              <a:t> MALLOC</a:t>
            </a:r>
            <a:r>
              <a:rPr spc="-39" dirty="0"/>
              <a:t> </a:t>
            </a:r>
            <a:r>
              <a:rPr spc="-6" dirty="0"/>
              <a:t>ON</a:t>
            </a:r>
            <a:r>
              <a:rPr spc="-22" dirty="0"/>
              <a:t> </a:t>
            </a:r>
            <a:r>
              <a:rPr dirty="0"/>
              <a:t>P9</a:t>
            </a:r>
          </a:p>
          <a:p>
            <a:pPr marL="135465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cudaMallocManaged:</a:t>
            </a:r>
            <a:r>
              <a:rPr sz="2667" b="0" spc="28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same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behavior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as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x86</a:t>
            </a:r>
            <a:endParaRPr sz="2667"/>
          </a:p>
        </p:txBody>
      </p:sp>
      <p:sp>
        <p:nvSpPr>
          <p:cNvPr id="7" name="object 7"/>
          <p:cNvSpPr/>
          <p:nvPr/>
        </p:nvSpPr>
        <p:spPr>
          <a:xfrm>
            <a:off x="1584959" y="2893907"/>
            <a:ext cx="5586589" cy="2594328"/>
          </a:xfrm>
          <a:custGeom>
            <a:avLst/>
            <a:gdLst/>
            <a:ahLst/>
            <a:cxnLst/>
            <a:rect l="l" t="t" r="r" b="b"/>
            <a:pathLst>
              <a:path w="5027930" h="2334895">
                <a:moveTo>
                  <a:pt x="5027676" y="0"/>
                </a:moveTo>
                <a:lnTo>
                  <a:pt x="0" y="0"/>
                </a:lnTo>
                <a:lnTo>
                  <a:pt x="0" y="2334768"/>
                </a:lnTo>
                <a:lnTo>
                  <a:pt x="5027676" y="2334768"/>
                </a:lnTo>
                <a:lnTo>
                  <a:pt x="502767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1811302" y="2885242"/>
            <a:ext cx="4207933" cy="860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1" dirty="0">
                <a:latin typeface="Consolas"/>
                <a:cs typeface="Consolas"/>
              </a:rPr>
              <a:t>ptr</a:t>
            </a:r>
            <a:r>
              <a:rPr sz="2000" spc="-39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50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cudaMallocManaged</a:t>
            </a:r>
            <a:r>
              <a:rPr sz="2000" spc="-6" dirty="0">
                <a:latin typeface="Consolas"/>
                <a:cs typeface="Consolas"/>
              </a:rPr>
              <a:t>(size);</a:t>
            </a:r>
            <a:endParaRPr sz="2000">
              <a:latin typeface="Consolas"/>
              <a:cs typeface="Consolas"/>
            </a:endParaRPr>
          </a:p>
          <a:p>
            <a:pPr marL="14111">
              <a:spcBef>
                <a:spcPts val="1761"/>
              </a:spcBef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fillData</a:t>
            </a:r>
            <a:r>
              <a:rPr sz="2000" spc="-6" dirty="0">
                <a:latin typeface="Consolas"/>
                <a:cs typeface="Consolas"/>
              </a:rPr>
              <a:t>(ptr,</a:t>
            </a:r>
            <a:r>
              <a:rPr sz="2000" spc="-67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size);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1302" y="3942504"/>
            <a:ext cx="462562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Consolas"/>
                <a:cs typeface="Consolas"/>
              </a:rPr>
              <a:t>doStuffOnGpu&lt;&lt;&lt;...&gt;&gt;&gt;(ptr,</a:t>
            </a:r>
            <a:r>
              <a:rPr sz="2000" spc="-67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size);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1303" y="4471246"/>
            <a:ext cx="337185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cudaDeviceSynchronize</a:t>
            </a:r>
            <a:r>
              <a:rPr sz="2000" spc="-6" dirty="0">
                <a:latin typeface="Consolas"/>
                <a:cs typeface="Consolas"/>
              </a:rPr>
              <a:t>();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11303" y="4999566"/>
            <a:ext cx="337185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doStuffOnCpu</a:t>
            </a:r>
            <a:r>
              <a:rPr sz="2000" spc="-6" dirty="0">
                <a:latin typeface="Consolas"/>
                <a:cs typeface="Consolas"/>
              </a:rPr>
              <a:t>(ptr,</a:t>
            </a:r>
            <a:r>
              <a:rPr sz="2000" spc="-89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size);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0555" y="3831730"/>
            <a:ext cx="2333978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2278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page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faults</a:t>
            </a:r>
            <a:endParaRPr sz="2000">
              <a:latin typeface="Trebuchet MS"/>
              <a:cs typeface="Trebuchet MS"/>
            </a:endParaRPr>
          </a:p>
          <a:p>
            <a:pPr marL="14111">
              <a:lnSpc>
                <a:spcPts val="2278"/>
              </a:lnSpc>
            </a:pPr>
            <a:r>
              <a:rPr sz="2000" spc="-6" dirty="0">
                <a:latin typeface="Trebuchet MS"/>
                <a:cs typeface="Trebuchet MS"/>
              </a:rPr>
              <a:t>ptr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migrated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to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GPU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7968" y="4890488"/>
            <a:ext cx="2315633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2278"/>
              </a:lnSpc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CPU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page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faults</a:t>
            </a:r>
            <a:endParaRPr sz="2000">
              <a:latin typeface="Trebuchet MS"/>
              <a:cs typeface="Trebuchet MS"/>
            </a:endParaRPr>
          </a:p>
          <a:p>
            <a:pPr marL="14111">
              <a:lnSpc>
                <a:spcPts val="2278"/>
              </a:lnSpc>
            </a:pPr>
            <a:r>
              <a:rPr sz="2000" spc="-6" dirty="0">
                <a:latin typeface="Trebuchet MS"/>
                <a:cs typeface="Trebuchet MS"/>
              </a:rPr>
              <a:t>ptr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migrated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to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CPU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73520" y="4114799"/>
            <a:ext cx="1027993" cy="1143000"/>
          </a:xfrm>
          <a:custGeom>
            <a:avLst/>
            <a:gdLst/>
            <a:ahLst/>
            <a:cxnLst/>
            <a:rect l="l" t="t" r="r" b="b"/>
            <a:pathLst>
              <a:path w="925195" h="1028700">
                <a:moveTo>
                  <a:pt x="925195" y="984250"/>
                </a:moveTo>
                <a:lnTo>
                  <a:pt x="76200" y="984250"/>
                </a:lnTo>
                <a:lnTo>
                  <a:pt x="76200" y="952500"/>
                </a:lnTo>
                <a:lnTo>
                  <a:pt x="0" y="990600"/>
                </a:lnTo>
                <a:lnTo>
                  <a:pt x="76200" y="1028700"/>
                </a:lnTo>
                <a:lnTo>
                  <a:pt x="76200" y="996950"/>
                </a:lnTo>
                <a:lnTo>
                  <a:pt x="925195" y="996950"/>
                </a:lnTo>
                <a:lnTo>
                  <a:pt x="925195" y="984250"/>
                </a:lnTo>
                <a:close/>
              </a:path>
              <a:path w="925195" h="1028700">
                <a:moveTo>
                  <a:pt x="925195" y="31750"/>
                </a:moveTo>
                <a:lnTo>
                  <a:pt x="76200" y="31750"/>
                </a:ln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925195" y="44450"/>
                </a:lnTo>
                <a:lnTo>
                  <a:pt x="925195" y="3175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9C6735-48D1-41C4-8FBB-B2A87526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80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84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6969" y="483379"/>
            <a:ext cx="12312734" cy="1052995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MANAGED</a:t>
            </a:r>
            <a:r>
              <a:rPr spc="-28" dirty="0"/>
              <a:t> </a:t>
            </a:r>
            <a:r>
              <a:rPr spc="-11" dirty="0"/>
              <a:t>VS</a:t>
            </a:r>
            <a:r>
              <a:rPr spc="-6" dirty="0"/>
              <a:t> MALLOC</a:t>
            </a:r>
            <a:r>
              <a:rPr spc="-33" dirty="0"/>
              <a:t> </a:t>
            </a:r>
            <a:r>
              <a:rPr spc="-6" dirty="0"/>
              <a:t>ON</a:t>
            </a:r>
            <a:r>
              <a:rPr spc="-28" dirty="0"/>
              <a:t> </a:t>
            </a:r>
            <a:r>
              <a:rPr dirty="0"/>
              <a:t>P9</a:t>
            </a:r>
          </a:p>
          <a:p>
            <a:pPr marL="2117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malloc: no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on-demand</a:t>
            </a:r>
            <a:r>
              <a:rPr sz="2667" b="0" spc="22" dirty="0">
                <a:solidFill>
                  <a:srgbClr val="76B800"/>
                </a:solidFill>
              </a:rPr>
              <a:t> </a:t>
            </a:r>
            <a:r>
              <a:rPr sz="2667" b="0" spc="-11" dirty="0">
                <a:solidFill>
                  <a:srgbClr val="76B800"/>
                </a:solidFill>
              </a:rPr>
              <a:t>migrations*</a:t>
            </a:r>
            <a:endParaRPr sz="2667"/>
          </a:p>
        </p:txBody>
      </p:sp>
      <p:sp>
        <p:nvSpPr>
          <p:cNvPr id="7" name="object 7"/>
          <p:cNvSpPr/>
          <p:nvPr/>
        </p:nvSpPr>
        <p:spPr>
          <a:xfrm>
            <a:off x="1584959" y="2893907"/>
            <a:ext cx="5586589" cy="2594328"/>
          </a:xfrm>
          <a:custGeom>
            <a:avLst/>
            <a:gdLst/>
            <a:ahLst/>
            <a:cxnLst/>
            <a:rect l="l" t="t" r="r" b="b"/>
            <a:pathLst>
              <a:path w="5027930" h="2334895">
                <a:moveTo>
                  <a:pt x="5027676" y="0"/>
                </a:moveTo>
                <a:lnTo>
                  <a:pt x="0" y="0"/>
                </a:lnTo>
                <a:lnTo>
                  <a:pt x="0" y="2334768"/>
                </a:lnTo>
                <a:lnTo>
                  <a:pt x="5027676" y="2334768"/>
                </a:lnTo>
                <a:lnTo>
                  <a:pt x="502767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1811303" y="2885243"/>
            <a:ext cx="267476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1" dirty="0">
                <a:latin typeface="Consolas"/>
                <a:cs typeface="Consolas"/>
              </a:rPr>
              <a:t>ptr</a:t>
            </a:r>
            <a:r>
              <a:rPr sz="2000" spc="-44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56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malloc</a:t>
            </a:r>
            <a:r>
              <a:rPr sz="2000" spc="-6" dirty="0">
                <a:latin typeface="Consolas"/>
                <a:cs typeface="Consolas"/>
              </a:rPr>
              <a:t>(size);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1302" y="3414183"/>
            <a:ext cx="2815167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fillData</a:t>
            </a:r>
            <a:r>
              <a:rPr sz="2000" spc="-6" dirty="0">
                <a:latin typeface="Consolas"/>
                <a:cs typeface="Consolas"/>
              </a:rPr>
              <a:t>(ptr,</a:t>
            </a:r>
            <a:r>
              <a:rPr sz="2000" spc="-89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size);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1302" y="3942504"/>
            <a:ext cx="462562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Consolas"/>
                <a:cs typeface="Consolas"/>
              </a:rPr>
              <a:t>doStuffOnGpu&lt;&lt;&lt;...&gt;&gt;&gt;(ptr,</a:t>
            </a:r>
            <a:r>
              <a:rPr sz="2000" spc="-67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size);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11303" y="4471246"/>
            <a:ext cx="337185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cudaDeviceSynchronize</a:t>
            </a:r>
            <a:r>
              <a:rPr sz="2000" spc="-6" dirty="0">
                <a:latin typeface="Consolas"/>
                <a:cs typeface="Consolas"/>
              </a:rPr>
              <a:t>();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11303" y="4999566"/>
            <a:ext cx="337185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doStuffOnCpu</a:t>
            </a:r>
            <a:r>
              <a:rPr sz="2000" spc="-6" dirty="0">
                <a:latin typeface="Consolas"/>
                <a:cs typeface="Consolas"/>
              </a:rPr>
              <a:t>(ptr,</a:t>
            </a:r>
            <a:r>
              <a:rPr sz="2000" spc="-89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size);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73520" y="4114799"/>
            <a:ext cx="1027993" cy="1143000"/>
          </a:xfrm>
          <a:custGeom>
            <a:avLst/>
            <a:gdLst/>
            <a:ahLst/>
            <a:cxnLst/>
            <a:rect l="l" t="t" r="r" b="b"/>
            <a:pathLst>
              <a:path w="925195" h="1028700">
                <a:moveTo>
                  <a:pt x="925195" y="984250"/>
                </a:moveTo>
                <a:lnTo>
                  <a:pt x="76200" y="984250"/>
                </a:lnTo>
                <a:lnTo>
                  <a:pt x="76200" y="952500"/>
                </a:lnTo>
                <a:lnTo>
                  <a:pt x="0" y="990600"/>
                </a:lnTo>
                <a:lnTo>
                  <a:pt x="76200" y="1028700"/>
                </a:lnTo>
                <a:lnTo>
                  <a:pt x="76200" y="996950"/>
                </a:lnTo>
                <a:lnTo>
                  <a:pt x="925195" y="996950"/>
                </a:lnTo>
                <a:lnTo>
                  <a:pt x="925195" y="984250"/>
                </a:lnTo>
                <a:close/>
              </a:path>
              <a:path w="925195" h="1028700">
                <a:moveTo>
                  <a:pt x="925195" y="31750"/>
                </a:moveTo>
                <a:lnTo>
                  <a:pt x="76200" y="31750"/>
                </a:ln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925195" y="44450"/>
                </a:lnTo>
                <a:lnTo>
                  <a:pt x="925195" y="3175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4" name="object 14"/>
          <p:cNvSpPr txBox="1"/>
          <p:nvPr/>
        </p:nvSpPr>
        <p:spPr>
          <a:xfrm>
            <a:off x="7737968" y="3557411"/>
            <a:ext cx="3738739" cy="1972762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4111" marR="1458369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latin typeface="Trebuchet MS"/>
                <a:cs typeface="Trebuchet MS"/>
              </a:rPr>
              <a:t>GPU uses </a:t>
            </a:r>
            <a:r>
              <a:rPr sz="2000" spc="-72" dirty="0">
                <a:latin typeface="Trebuchet MS"/>
                <a:cs typeface="Trebuchet MS"/>
              </a:rPr>
              <a:t>ATS </a:t>
            </a:r>
            <a:r>
              <a:rPr sz="2000" spc="-6" dirty="0">
                <a:latin typeface="Trebuchet MS"/>
                <a:cs typeface="Trebuchet MS"/>
              </a:rPr>
              <a:t>to 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</a:t>
            </a:r>
            <a:r>
              <a:rPr sz="2000" spc="-61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CPU</a:t>
            </a:r>
            <a:r>
              <a:rPr sz="2000" spc="-6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  <a:p>
            <a:pPr marL="14111">
              <a:lnSpc>
                <a:spcPts val="2011"/>
              </a:lnSpc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(no</a:t>
            </a:r>
            <a:r>
              <a:rPr sz="2000" spc="-3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on-demand</a:t>
            </a:r>
            <a:r>
              <a:rPr sz="2000" spc="-1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migration</a:t>
            </a:r>
            <a:endParaRPr sz="2000">
              <a:latin typeface="Trebuchet MS"/>
              <a:cs typeface="Trebuchet MS"/>
            </a:endParaRPr>
          </a:p>
          <a:p>
            <a:pPr marL="14111">
              <a:lnSpc>
                <a:spcPts val="2278"/>
              </a:lnSpc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except</a:t>
            </a:r>
            <a:r>
              <a:rPr sz="2000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FF0000"/>
                </a:solidFill>
                <a:latin typeface="Trebuchet MS"/>
                <a:cs typeface="Trebuchet MS"/>
              </a:rPr>
              <a:t>cudaMemPrefetchAsync*)</a:t>
            </a:r>
            <a:endParaRPr sz="2000">
              <a:latin typeface="Trebuchet MS"/>
              <a:cs typeface="Trebuchet MS"/>
            </a:endParaRPr>
          </a:p>
          <a:p>
            <a:pPr marL="14111" marR="2212600">
              <a:lnSpc>
                <a:spcPts val="2154"/>
              </a:lnSpc>
              <a:spcBef>
                <a:spcPts val="1894"/>
              </a:spcBef>
            </a:pPr>
            <a:r>
              <a:rPr sz="2000" dirty="0">
                <a:latin typeface="Trebuchet MS"/>
                <a:cs typeface="Trebuchet MS"/>
              </a:rPr>
              <a:t>CPU</a:t>
            </a:r>
            <a:r>
              <a:rPr sz="2000" spc="-1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accesses </a:t>
            </a:r>
            <a:r>
              <a:rPr sz="2000" spc="-583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CPU</a:t>
            </a:r>
            <a:r>
              <a:rPr sz="2000" spc="-7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899" y="6551620"/>
            <a:ext cx="582083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*In</a:t>
            </a:r>
            <a:r>
              <a:rPr sz="1333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the</a:t>
            </a:r>
            <a:r>
              <a:rPr sz="1333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future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Volta access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counters</a:t>
            </a:r>
            <a:r>
              <a:rPr sz="1333" i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will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be</a:t>
            </a:r>
            <a:r>
              <a:rPr sz="1333" i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used</a:t>
            </a:r>
            <a:r>
              <a:rPr sz="1333" i="1" dirty="0">
                <a:solidFill>
                  <a:srgbClr val="505050"/>
                </a:solidFill>
                <a:latin typeface="Trebuchet MS"/>
                <a:cs typeface="Trebuchet MS"/>
              </a:rPr>
              <a:t> to migrate</a:t>
            </a:r>
            <a:r>
              <a:rPr sz="1333" i="1" spc="-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05050"/>
                </a:solidFill>
                <a:latin typeface="Trebuchet MS"/>
                <a:cs typeface="Trebuchet MS"/>
              </a:rPr>
              <a:t>malloc memory</a:t>
            </a:r>
            <a:endParaRPr sz="133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7567" y="697082"/>
            <a:ext cx="6258278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HYPRE-INSPIRED</a:t>
            </a:r>
            <a:r>
              <a:rPr spc="-28" dirty="0"/>
              <a:t> </a:t>
            </a:r>
            <a:r>
              <a:rPr dirty="0"/>
              <a:t>USE</a:t>
            </a:r>
            <a:r>
              <a:rPr spc="-39" dirty="0"/>
              <a:t> </a:t>
            </a:r>
            <a:r>
              <a:rPr dirty="0"/>
              <a:t>CASE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9409994" cy="221210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dirty="0">
                <a:latin typeface="Trebuchet MS"/>
                <a:cs typeface="Trebuchet MS"/>
              </a:rPr>
              <a:t>Algebraic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Multi-Grid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library: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u="sng" spc="-6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Trebuchet MS"/>
                <a:cs typeface="Trebuchet MS"/>
                <a:hlinkClick r:id="rId2"/>
              </a:rPr>
              <a:t>https://github.com/LLNL/hypre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dirty="0">
                <a:latin typeface="Trebuchet MS"/>
                <a:cs typeface="Trebuchet MS"/>
              </a:rPr>
              <a:t>Lots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of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small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allocations: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multiple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variables</a:t>
            </a:r>
            <a:r>
              <a:rPr sz="2222" spc="-6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may</a:t>
            </a:r>
            <a:r>
              <a:rPr sz="2222" spc="-6" dirty="0">
                <a:latin typeface="Trebuchet MS"/>
                <a:cs typeface="Trebuchet MS"/>
              </a:rPr>
              <a:t> end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up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on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same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page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28"/>
              </a:spcBef>
            </a:pPr>
            <a:r>
              <a:rPr sz="2222" spc="-6" dirty="0">
                <a:latin typeface="Trebuchet MS"/>
                <a:cs typeface="Trebuchet MS"/>
              </a:rPr>
              <a:t>If used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by </a:t>
            </a:r>
            <a:r>
              <a:rPr sz="2222" spc="-6" dirty="0">
                <a:latin typeface="Trebuchet MS"/>
                <a:cs typeface="Trebuchet MS"/>
              </a:rPr>
              <a:t>different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processors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this</a:t>
            </a:r>
            <a:r>
              <a:rPr sz="22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will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result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in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false-sharing</a:t>
            </a:r>
            <a:endParaRPr sz="2222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2778">
              <a:latin typeface="Trebuchet MS"/>
              <a:cs typeface="Trebuchet MS"/>
            </a:endParaRPr>
          </a:p>
          <a:p>
            <a:pPr marL="4548671">
              <a:spcBef>
                <a:spcPts val="6"/>
              </a:spcBef>
            </a:pPr>
            <a:r>
              <a:rPr sz="2000" spc="-6" dirty="0">
                <a:latin typeface="Trebuchet MS"/>
                <a:cs typeface="Trebuchet MS"/>
              </a:rPr>
              <a:t>single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4KB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page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20076" y="4580467"/>
          <a:ext cx="8123765" cy="8657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17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5317"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56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505050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505050"/>
                      </a:solidFill>
                      <a:prstDash val="solid"/>
                    </a:lnR>
                    <a:lnT w="381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512B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515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512B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515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512B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515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0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512B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515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0C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512B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515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512B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515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0C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512B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515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512B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515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477345" y="5472853"/>
            <a:ext cx="84667" cy="442383"/>
          </a:xfrm>
          <a:custGeom>
            <a:avLst/>
            <a:gdLst/>
            <a:ahLst/>
            <a:cxnLst/>
            <a:rect l="l" t="t" r="r" b="b"/>
            <a:pathLst>
              <a:path w="76200" h="398145">
                <a:moveTo>
                  <a:pt x="44450" y="63499"/>
                </a:moveTo>
                <a:lnTo>
                  <a:pt x="31750" y="63499"/>
                </a:lnTo>
                <a:lnTo>
                  <a:pt x="31750" y="398030"/>
                </a:lnTo>
                <a:lnTo>
                  <a:pt x="44450" y="398030"/>
                </a:lnTo>
                <a:lnTo>
                  <a:pt x="44450" y="63499"/>
                </a:lnTo>
                <a:close/>
              </a:path>
              <a:path w="76200" h="398145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98145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2267514" y="5959630"/>
            <a:ext cx="50658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GPU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24587" y="5472853"/>
            <a:ext cx="84667" cy="442383"/>
          </a:xfrm>
          <a:custGeom>
            <a:avLst/>
            <a:gdLst/>
            <a:ahLst/>
            <a:cxnLst/>
            <a:rect l="l" t="t" r="r" b="b"/>
            <a:pathLst>
              <a:path w="76200" h="398145">
                <a:moveTo>
                  <a:pt x="44450" y="63499"/>
                </a:moveTo>
                <a:lnTo>
                  <a:pt x="31750" y="63499"/>
                </a:lnTo>
                <a:lnTo>
                  <a:pt x="31750" y="398030"/>
                </a:lnTo>
                <a:lnTo>
                  <a:pt x="44450" y="398030"/>
                </a:lnTo>
                <a:lnTo>
                  <a:pt x="44450" y="63499"/>
                </a:lnTo>
                <a:close/>
              </a:path>
              <a:path w="76200" h="398145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98145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4323504" y="5959630"/>
            <a:ext cx="48824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CPU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171</a:t>
            </a:fld>
            <a:endParaRPr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5872" y="697082"/>
            <a:ext cx="3720393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FALS</a:t>
            </a:r>
            <a:r>
              <a:rPr spc="11" dirty="0"/>
              <a:t>E</a:t>
            </a:r>
            <a:r>
              <a:rPr spc="-6" dirty="0"/>
              <a:t>-SHAR</a:t>
            </a:r>
            <a:r>
              <a:rPr spc="-22" dirty="0"/>
              <a:t>I</a:t>
            </a:r>
            <a:r>
              <a:rPr spc="-6" dirty="0"/>
              <a:t>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172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10796411" cy="289600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b="1" spc="-6" dirty="0">
                <a:latin typeface="Trebuchet MS"/>
                <a:cs typeface="Trebuchet MS"/>
              </a:rPr>
              <a:t>Issues</a:t>
            </a:r>
            <a:r>
              <a:rPr sz="2222" b="1" spc="-28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with</a:t>
            </a:r>
            <a:r>
              <a:rPr sz="2222" b="1" spc="-39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false-sharing</a:t>
            </a:r>
            <a:r>
              <a:rPr sz="2222" dirty="0">
                <a:latin typeface="Trebuchet MS"/>
                <a:cs typeface="Trebuchet MS"/>
              </a:rPr>
              <a:t>:</a:t>
            </a:r>
            <a:endParaRPr sz="2222">
              <a:latin typeface="Trebuchet MS"/>
              <a:cs typeface="Trebuchet MS"/>
            </a:endParaRPr>
          </a:p>
          <a:p>
            <a:pPr marL="395107" indent="-380996">
              <a:spcBef>
                <a:spcPts val="1733"/>
              </a:spcBef>
              <a:buClr>
                <a:srgbClr val="B3B3B3"/>
              </a:buClr>
              <a:buChar char="-"/>
              <a:tabLst>
                <a:tab pos="394402" algn="l"/>
                <a:tab pos="395107" algn="l"/>
              </a:tabLst>
            </a:pPr>
            <a:r>
              <a:rPr sz="2222" dirty="0">
                <a:latin typeface="Trebuchet MS"/>
                <a:cs typeface="Trebuchet MS"/>
              </a:rPr>
              <a:t>Spurious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migrations,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thrashing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mitigation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does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not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solve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it</a:t>
            </a:r>
            <a:endParaRPr sz="2222">
              <a:latin typeface="Trebuchet MS"/>
              <a:cs typeface="Trebuchet MS"/>
            </a:endParaRPr>
          </a:p>
          <a:p>
            <a:pPr marL="395107" indent="-380996">
              <a:lnSpc>
                <a:spcPts val="2533"/>
              </a:lnSpc>
              <a:spcBef>
                <a:spcPts val="1728"/>
              </a:spcBef>
              <a:buClr>
                <a:srgbClr val="B3B3B3"/>
              </a:buClr>
              <a:buChar char="-"/>
              <a:tabLst>
                <a:tab pos="394402" algn="l"/>
                <a:tab pos="395107" algn="l"/>
              </a:tabLst>
            </a:pPr>
            <a:r>
              <a:rPr sz="2222" dirty="0">
                <a:latin typeface="Trebuchet MS"/>
                <a:cs typeface="Trebuchet MS"/>
              </a:rPr>
              <a:t>Performance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hints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are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applied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on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page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boundaries,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due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to</a:t>
            </a:r>
            <a:r>
              <a:rPr sz="2222" spc="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suballocation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data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may</a:t>
            </a:r>
            <a:endParaRPr sz="2222">
              <a:latin typeface="Trebuchet MS"/>
              <a:cs typeface="Trebuchet MS"/>
            </a:endParaRPr>
          </a:p>
          <a:p>
            <a:pPr marL="394402">
              <a:lnSpc>
                <a:spcPts val="2533"/>
              </a:lnSpc>
            </a:pPr>
            <a:r>
              <a:rPr sz="2222" spc="-6" dirty="0">
                <a:latin typeface="Trebuchet MS"/>
                <a:cs typeface="Trebuchet MS"/>
              </a:rPr>
              <a:t>inherit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wrong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policies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9"/>
              </a:spcBef>
            </a:pPr>
            <a:r>
              <a:rPr sz="2222" b="1" dirty="0">
                <a:latin typeface="Trebuchet MS"/>
                <a:cs typeface="Trebuchet MS"/>
              </a:rPr>
              <a:t>How</a:t>
            </a:r>
            <a:r>
              <a:rPr sz="2222" b="1" spc="-33" dirty="0">
                <a:latin typeface="Trebuchet MS"/>
                <a:cs typeface="Trebuchet MS"/>
              </a:rPr>
              <a:t> </a:t>
            </a:r>
            <a:r>
              <a:rPr sz="2222" b="1" spc="-6" dirty="0">
                <a:latin typeface="Trebuchet MS"/>
                <a:cs typeface="Trebuchet MS"/>
              </a:rPr>
              <a:t>to</a:t>
            </a:r>
            <a:r>
              <a:rPr sz="2222" b="1" spc="-39" dirty="0">
                <a:latin typeface="Trebuchet MS"/>
                <a:cs typeface="Trebuchet MS"/>
              </a:rPr>
              <a:t> </a:t>
            </a:r>
            <a:r>
              <a:rPr sz="2222" b="1" dirty="0">
                <a:latin typeface="Trebuchet MS"/>
                <a:cs typeface="Trebuchet MS"/>
              </a:rPr>
              <a:t>mitigate</a:t>
            </a:r>
            <a:r>
              <a:rPr sz="2222" b="1" spc="-50" dirty="0">
                <a:latin typeface="Trebuchet MS"/>
                <a:cs typeface="Trebuchet MS"/>
              </a:rPr>
              <a:t> </a:t>
            </a:r>
            <a:r>
              <a:rPr sz="2222" b="1" spc="-6" dirty="0">
                <a:latin typeface="Trebuchet MS"/>
                <a:cs typeface="Trebuchet MS"/>
              </a:rPr>
              <a:t>this:</a:t>
            </a:r>
            <a:endParaRPr sz="2222">
              <a:latin typeface="Trebuchet MS"/>
              <a:cs typeface="Trebuchet MS"/>
            </a:endParaRPr>
          </a:p>
          <a:p>
            <a:pPr marL="395107" indent="-380996">
              <a:spcBef>
                <a:spcPts val="1733"/>
              </a:spcBef>
              <a:buClr>
                <a:srgbClr val="B3B3B3"/>
              </a:buClr>
              <a:buChar char="-"/>
              <a:tabLst>
                <a:tab pos="394402" algn="l"/>
                <a:tab pos="395107" algn="l"/>
              </a:tabLst>
            </a:pPr>
            <a:r>
              <a:rPr sz="2222" spc="-6" dirty="0">
                <a:latin typeface="Trebuchet MS"/>
                <a:cs typeface="Trebuchet MS"/>
              </a:rPr>
              <a:t>Use </a:t>
            </a:r>
            <a:r>
              <a:rPr sz="2222" dirty="0">
                <a:latin typeface="Trebuchet MS"/>
                <a:cs typeface="Trebuchet MS"/>
              </a:rPr>
              <a:t>separate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allocators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or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memory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pools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for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CPU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and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</a:t>
            </a:r>
            <a:endParaRPr sz="2222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323919-F39D-4EE9-B116-12243653E917}"/>
              </a:ext>
            </a:extLst>
          </p:cNvPr>
          <p:cNvSpPr txBox="1"/>
          <p:nvPr/>
        </p:nvSpPr>
        <p:spPr>
          <a:xfrm>
            <a:off x="961536" y="2507535"/>
            <a:ext cx="10294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Unified Memory:</a:t>
            </a:r>
          </a:p>
          <a:p>
            <a:pPr marL="0" marR="0" lvl="0" indent="0" algn="ctr" defTabSz="9143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Pascal and Volta Architectures</a:t>
            </a:r>
          </a:p>
        </p:txBody>
      </p:sp>
    </p:spTree>
    <p:extLst>
      <p:ext uri="{BB962C8B-B14F-4D97-AF65-F5344CB8AC3E}">
        <p14:creationId xmlns:p14="http://schemas.microsoft.com/office/powerpoint/2010/main" val="9367729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81095" y="2097828"/>
            <a:ext cx="5265561" cy="2872317"/>
            <a:chOff x="3312985" y="1888045"/>
            <a:chExt cx="4739005" cy="2585085"/>
          </a:xfrm>
        </p:grpSpPr>
        <p:sp>
          <p:nvSpPr>
            <p:cNvPr id="3" name="object 3"/>
            <p:cNvSpPr/>
            <p:nvPr/>
          </p:nvSpPr>
          <p:spPr>
            <a:xfrm>
              <a:off x="3317747" y="1892807"/>
              <a:ext cx="1186180" cy="2575560"/>
            </a:xfrm>
            <a:custGeom>
              <a:avLst/>
              <a:gdLst/>
              <a:ahLst/>
              <a:cxnLst/>
              <a:rect l="l" t="t" r="r" b="b"/>
              <a:pathLst>
                <a:path w="1186179" h="2575560">
                  <a:moveTo>
                    <a:pt x="0" y="2575560"/>
                  </a:moveTo>
                  <a:lnTo>
                    <a:pt x="1185672" y="2575560"/>
                  </a:lnTo>
                  <a:lnTo>
                    <a:pt x="1185672" y="0"/>
                  </a:lnTo>
                  <a:lnTo>
                    <a:pt x="0" y="0"/>
                  </a:lnTo>
                  <a:lnTo>
                    <a:pt x="0" y="25755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317747" y="3825239"/>
              <a:ext cx="1186180" cy="635635"/>
            </a:xfrm>
            <a:custGeom>
              <a:avLst/>
              <a:gdLst/>
              <a:ahLst/>
              <a:cxnLst/>
              <a:rect l="l" t="t" r="r" b="b"/>
              <a:pathLst>
                <a:path w="1186179" h="635635">
                  <a:moveTo>
                    <a:pt x="1185672" y="0"/>
                  </a:moveTo>
                  <a:lnTo>
                    <a:pt x="0" y="0"/>
                  </a:lnTo>
                  <a:lnTo>
                    <a:pt x="0" y="635507"/>
                  </a:lnTo>
                  <a:lnTo>
                    <a:pt x="1185672" y="635507"/>
                  </a:lnTo>
                  <a:lnTo>
                    <a:pt x="118567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090159" y="1892807"/>
              <a:ext cx="2956560" cy="2575560"/>
            </a:xfrm>
            <a:custGeom>
              <a:avLst/>
              <a:gdLst/>
              <a:ahLst/>
              <a:cxnLst/>
              <a:rect l="l" t="t" r="r" b="b"/>
              <a:pathLst>
                <a:path w="2956559" h="2575560">
                  <a:moveTo>
                    <a:pt x="0" y="2575560"/>
                  </a:moveTo>
                  <a:lnTo>
                    <a:pt x="1184148" y="2575560"/>
                  </a:lnTo>
                  <a:lnTo>
                    <a:pt x="1184148" y="0"/>
                  </a:lnTo>
                  <a:lnTo>
                    <a:pt x="0" y="0"/>
                  </a:lnTo>
                  <a:lnTo>
                    <a:pt x="0" y="2575560"/>
                  </a:lnTo>
                  <a:close/>
                </a:path>
                <a:path w="2956559" h="2575560">
                  <a:moveTo>
                    <a:pt x="1770888" y="2575560"/>
                  </a:moveTo>
                  <a:lnTo>
                    <a:pt x="2956560" y="2575560"/>
                  </a:lnTo>
                  <a:lnTo>
                    <a:pt x="2956560" y="0"/>
                  </a:lnTo>
                  <a:lnTo>
                    <a:pt x="1770888" y="0"/>
                  </a:lnTo>
                  <a:lnTo>
                    <a:pt x="1770888" y="25755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13797" y="701886"/>
            <a:ext cx="8167510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dirty="0"/>
              <a:t>HETEROGENEOUS</a:t>
            </a:r>
            <a:r>
              <a:rPr spc="-94" dirty="0"/>
              <a:t> </a:t>
            </a:r>
            <a:r>
              <a:rPr dirty="0"/>
              <a:t>ARCHITECTURES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88928" y="4278771"/>
            <a:ext cx="7133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08654" marR="5644" indent="-95249" defTabSz="1015990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0 </a:t>
            </a:r>
            <a:r>
              <a:rPr sz="2000" spc="-58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26073" y="2811723"/>
            <a:ext cx="560211" cy="35691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CPU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39147" y="2495974"/>
            <a:ext cx="9372600" cy="3716866"/>
            <a:chOff x="1475232" y="2246376"/>
            <a:chExt cx="8435340" cy="334517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0232" y="2246376"/>
              <a:ext cx="1060703" cy="11094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780" y="2904744"/>
              <a:ext cx="810768" cy="10667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75232" y="4956048"/>
              <a:ext cx="8435340" cy="635635"/>
            </a:xfrm>
            <a:custGeom>
              <a:avLst/>
              <a:gdLst/>
              <a:ahLst/>
              <a:cxnLst/>
              <a:rect l="l" t="t" r="r" b="b"/>
              <a:pathLst>
                <a:path w="8435340" h="635635">
                  <a:moveTo>
                    <a:pt x="8435340" y="0"/>
                  </a:moveTo>
                  <a:lnTo>
                    <a:pt x="0" y="0"/>
                  </a:lnTo>
                  <a:lnTo>
                    <a:pt x="0" y="635507"/>
                  </a:lnTo>
                  <a:lnTo>
                    <a:pt x="8435340" y="635507"/>
                  </a:lnTo>
                  <a:lnTo>
                    <a:pt x="843534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32968" y="5687680"/>
            <a:ext cx="98777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SYS</a:t>
            </a:r>
            <a:r>
              <a:rPr sz="2000" spc="-11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3331" y="2080824"/>
            <a:ext cx="823383" cy="35691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222" b="1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99640" y="3723428"/>
            <a:ext cx="4772378" cy="1785056"/>
            <a:chOff x="1979676" y="3351085"/>
            <a:chExt cx="4295140" cy="1606550"/>
          </a:xfrm>
        </p:grpSpPr>
        <p:sp>
          <p:nvSpPr>
            <p:cNvPr id="16" name="object 16"/>
            <p:cNvSpPr/>
            <p:nvPr/>
          </p:nvSpPr>
          <p:spPr>
            <a:xfrm>
              <a:off x="3704844" y="3355847"/>
              <a:ext cx="413384" cy="490855"/>
            </a:xfrm>
            <a:custGeom>
              <a:avLst/>
              <a:gdLst/>
              <a:ahLst/>
              <a:cxnLst/>
              <a:rect l="l" t="t" r="r" b="b"/>
              <a:pathLst>
                <a:path w="413385" h="490854">
                  <a:moveTo>
                    <a:pt x="206501" y="0"/>
                  </a:moveTo>
                  <a:lnTo>
                    <a:pt x="0" y="105537"/>
                  </a:lnTo>
                  <a:lnTo>
                    <a:pt x="103250" y="105537"/>
                  </a:lnTo>
                  <a:lnTo>
                    <a:pt x="103250" y="385190"/>
                  </a:lnTo>
                  <a:lnTo>
                    <a:pt x="0" y="385190"/>
                  </a:lnTo>
                  <a:lnTo>
                    <a:pt x="206501" y="490727"/>
                  </a:lnTo>
                  <a:lnTo>
                    <a:pt x="413003" y="385190"/>
                  </a:lnTo>
                  <a:lnTo>
                    <a:pt x="309752" y="385190"/>
                  </a:lnTo>
                  <a:lnTo>
                    <a:pt x="309752" y="105537"/>
                  </a:lnTo>
                  <a:lnTo>
                    <a:pt x="413003" y="105537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704844" y="3355847"/>
              <a:ext cx="413384" cy="490855"/>
            </a:xfrm>
            <a:custGeom>
              <a:avLst/>
              <a:gdLst/>
              <a:ahLst/>
              <a:cxnLst/>
              <a:rect l="l" t="t" r="r" b="b"/>
              <a:pathLst>
                <a:path w="413385" h="490854">
                  <a:moveTo>
                    <a:pt x="0" y="105537"/>
                  </a:moveTo>
                  <a:lnTo>
                    <a:pt x="206501" y="0"/>
                  </a:lnTo>
                  <a:lnTo>
                    <a:pt x="413003" y="105537"/>
                  </a:lnTo>
                  <a:lnTo>
                    <a:pt x="309752" y="105537"/>
                  </a:lnTo>
                  <a:lnTo>
                    <a:pt x="309752" y="385190"/>
                  </a:lnTo>
                  <a:lnTo>
                    <a:pt x="413003" y="385190"/>
                  </a:lnTo>
                  <a:lnTo>
                    <a:pt x="206501" y="490727"/>
                  </a:lnTo>
                  <a:lnTo>
                    <a:pt x="0" y="385190"/>
                  </a:lnTo>
                  <a:lnTo>
                    <a:pt x="103250" y="385190"/>
                  </a:lnTo>
                  <a:lnTo>
                    <a:pt x="103250" y="105537"/>
                  </a:lnTo>
                  <a:lnTo>
                    <a:pt x="0" y="10553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979676" y="3971543"/>
              <a:ext cx="2026920" cy="986155"/>
            </a:xfrm>
            <a:custGeom>
              <a:avLst/>
              <a:gdLst/>
              <a:ahLst/>
              <a:cxnLst/>
              <a:rect l="l" t="t" r="r" b="b"/>
              <a:pathLst>
                <a:path w="2026920" h="986154">
                  <a:moveTo>
                    <a:pt x="188976" y="94488"/>
                  </a:moveTo>
                  <a:lnTo>
                    <a:pt x="94488" y="0"/>
                  </a:lnTo>
                  <a:lnTo>
                    <a:pt x="0" y="94488"/>
                  </a:lnTo>
                  <a:lnTo>
                    <a:pt x="47244" y="94488"/>
                  </a:lnTo>
                  <a:lnTo>
                    <a:pt x="47244" y="890016"/>
                  </a:lnTo>
                  <a:lnTo>
                    <a:pt x="0" y="890016"/>
                  </a:lnTo>
                  <a:lnTo>
                    <a:pt x="94488" y="984504"/>
                  </a:lnTo>
                  <a:lnTo>
                    <a:pt x="188976" y="890016"/>
                  </a:lnTo>
                  <a:lnTo>
                    <a:pt x="141732" y="890016"/>
                  </a:lnTo>
                  <a:lnTo>
                    <a:pt x="141732" y="94488"/>
                  </a:lnTo>
                  <a:lnTo>
                    <a:pt x="188976" y="94488"/>
                  </a:lnTo>
                  <a:close/>
                </a:path>
                <a:path w="2026920" h="986154">
                  <a:moveTo>
                    <a:pt x="2026920" y="592074"/>
                  </a:moveTo>
                  <a:lnTo>
                    <a:pt x="1931670" y="496824"/>
                  </a:lnTo>
                  <a:lnTo>
                    <a:pt x="1836420" y="592074"/>
                  </a:lnTo>
                  <a:lnTo>
                    <a:pt x="1884045" y="592074"/>
                  </a:lnTo>
                  <a:lnTo>
                    <a:pt x="1884045" y="890778"/>
                  </a:lnTo>
                  <a:lnTo>
                    <a:pt x="1836420" y="890778"/>
                  </a:lnTo>
                  <a:lnTo>
                    <a:pt x="1931670" y="986028"/>
                  </a:lnTo>
                  <a:lnTo>
                    <a:pt x="2026920" y="890778"/>
                  </a:lnTo>
                  <a:lnTo>
                    <a:pt x="1979295" y="890778"/>
                  </a:lnTo>
                  <a:lnTo>
                    <a:pt x="1979295" y="592074"/>
                  </a:lnTo>
                  <a:lnTo>
                    <a:pt x="2026920" y="59207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090160" y="3825239"/>
              <a:ext cx="1184275" cy="635635"/>
            </a:xfrm>
            <a:custGeom>
              <a:avLst/>
              <a:gdLst/>
              <a:ahLst/>
              <a:cxnLst/>
              <a:rect l="l" t="t" r="r" b="b"/>
              <a:pathLst>
                <a:path w="1184275" h="635635">
                  <a:moveTo>
                    <a:pt x="1184148" y="0"/>
                  </a:moveTo>
                  <a:lnTo>
                    <a:pt x="0" y="0"/>
                  </a:lnTo>
                  <a:lnTo>
                    <a:pt x="0" y="635507"/>
                  </a:lnTo>
                  <a:lnTo>
                    <a:pt x="1184148" y="635507"/>
                  </a:lnTo>
                  <a:lnTo>
                    <a:pt x="11841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57288" y="4278771"/>
            <a:ext cx="7133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08654" marR="5644" indent="-95249" defTabSz="1015990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 </a:t>
            </a:r>
            <a:r>
              <a:rPr sz="2000" spc="-58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25160" y="2495973"/>
            <a:ext cx="3215922" cy="2460978"/>
            <a:chOff x="5152644" y="2246376"/>
            <a:chExt cx="2894330" cy="221488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2644" y="2246376"/>
              <a:ext cx="1060703" cy="11094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75732" y="3355848"/>
              <a:ext cx="413384" cy="490855"/>
            </a:xfrm>
            <a:custGeom>
              <a:avLst/>
              <a:gdLst/>
              <a:ahLst/>
              <a:cxnLst/>
              <a:rect l="l" t="t" r="r" b="b"/>
              <a:pathLst>
                <a:path w="413385" h="490854">
                  <a:moveTo>
                    <a:pt x="206501" y="0"/>
                  </a:moveTo>
                  <a:lnTo>
                    <a:pt x="0" y="105537"/>
                  </a:lnTo>
                  <a:lnTo>
                    <a:pt x="103250" y="105537"/>
                  </a:lnTo>
                  <a:lnTo>
                    <a:pt x="103250" y="385190"/>
                  </a:lnTo>
                  <a:lnTo>
                    <a:pt x="0" y="385190"/>
                  </a:lnTo>
                  <a:lnTo>
                    <a:pt x="206501" y="490727"/>
                  </a:lnTo>
                  <a:lnTo>
                    <a:pt x="413003" y="385190"/>
                  </a:lnTo>
                  <a:lnTo>
                    <a:pt x="309752" y="385190"/>
                  </a:lnTo>
                  <a:lnTo>
                    <a:pt x="309752" y="105537"/>
                  </a:lnTo>
                  <a:lnTo>
                    <a:pt x="413003" y="105537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475732" y="3355848"/>
              <a:ext cx="413384" cy="490855"/>
            </a:xfrm>
            <a:custGeom>
              <a:avLst/>
              <a:gdLst/>
              <a:ahLst/>
              <a:cxnLst/>
              <a:rect l="l" t="t" r="r" b="b"/>
              <a:pathLst>
                <a:path w="413385" h="490854">
                  <a:moveTo>
                    <a:pt x="0" y="105537"/>
                  </a:moveTo>
                  <a:lnTo>
                    <a:pt x="206501" y="0"/>
                  </a:lnTo>
                  <a:lnTo>
                    <a:pt x="413003" y="105537"/>
                  </a:lnTo>
                  <a:lnTo>
                    <a:pt x="309752" y="105537"/>
                  </a:lnTo>
                  <a:lnTo>
                    <a:pt x="309752" y="385190"/>
                  </a:lnTo>
                  <a:lnTo>
                    <a:pt x="413003" y="385190"/>
                  </a:lnTo>
                  <a:lnTo>
                    <a:pt x="206501" y="490727"/>
                  </a:lnTo>
                  <a:lnTo>
                    <a:pt x="0" y="385190"/>
                  </a:lnTo>
                  <a:lnTo>
                    <a:pt x="103250" y="385190"/>
                  </a:lnTo>
                  <a:lnTo>
                    <a:pt x="103250" y="105537"/>
                  </a:lnTo>
                  <a:lnTo>
                    <a:pt x="0" y="10553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861048" y="3825240"/>
              <a:ext cx="1186180" cy="635635"/>
            </a:xfrm>
            <a:custGeom>
              <a:avLst/>
              <a:gdLst/>
              <a:ahLst/>
              <a:cxnLst/>
              <a:rect l="l" t="t" r="r" b="b"/>
              <a:pathLst>
                <a:path w="1186179" h="635635">
                  <a:moveTo>
                    <a:pt x="1185672" y="0"/>
                  </a:moveTo>
                  <a:lnTo>
                    <a:pt x="0" y="0"/>
                  </a:lnTo>
                  <a:lnTo>
                    <a:pt x="0" y="635507"/>
                  </a:lnTo>
                  <a:lnTo>
                    <a:pt x="1185672" y="635507"/>
                  </a:lnTo>
                  <a:lnTo>
                    <a:pt x="118567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901691" y="2080824"/>
            <a:ext cx="824794" cy="35691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222" b="1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25928" y="4278771"/>
            <a:ext cx="7133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08654" marR="5644" indent="-95249" defTabSz="1015990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sz="2000" spc="-1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sz="2000" spc="-58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03800" y="2495973"/>
            <a:ext cx="4587522" cy="3012722"/>
            <a:chOff x="4503420" y="2246376"/>
            <a:chExt cx="4128770" cy="2711450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3532" y="2246376"/>
              <a:ext cx="1060703" cy="11094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246620" y="3355848"/>
              <a:ext cx="413384" cy="490855"/>
            </a:xfrm>
            <a:custGeom>
              <a:avLst/>
              <a:gdLst/>
              <a:ahLst/>
              <a:cxnLst/>
              <a:rect l="l" t="t" r="r" b="b"/>
              <a:pathLst>
                <a:path w="413384" h="490854">
                  <a:moveTo>
                    <a:pt x="206501" y="0"/>
                  </a:moveTo>
                  <a:lnTo>
                    <a:pt x="0" y="105537"/>
                  </a:lnTo>
                  <a:lnTo>
                    <a:pt x="103250" y="105537"/>
                  </a:lnTo>
                  <a:lnTo>
                    <a:pt x="103250" y="385190"/>
                  </a:lnTo>
                  <a:lnTo>
                    <a:pt x="0" y="385190"/>
                  </a:lnTo>
                  <a:lnTo>
                    <a:pt x="206501" y="490727"/>
                  </a:lnTo>
                  <a:lnTo>
                    <a:pt x="413003" y="385190"/>
                  </a:lnTo>
                  <a:lnTo>
                    <a:pt x="309752" y="385190"/>
                  </a:lnTo>
                  <a:lnTo>
                    <a:pt x="309752" y="105537"/>
                  </a:lnTo>
                  <a:lnTo>
                    <a:pt x="413003" y="105537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246620" y="3355848"/>
              <a:ext cx="413384" cy="490855"/>
            </a:xfrm>
            <a:custGeom>
              <a:avLst/>
              <a:gdLst/>
              <a:ahLst/>
              <a:cxnLst/>
              <a:rect l="l" t="t" r="r" b="b"/>
              <a:pathLst>
                <a:path w="413384" h="490854">
                  <a:moveTo>
                    <a:pt x="0" y="105537"/>
                  </a:moveTo>
                  <a:lnTo>
                    <a:pt x="206501" y="0"/>
                  </a:lnTo>
                  <a:lnTo>
                    <a:pt x="413003" y="105537"/>
                  </a:lnTo>
                  <a:lnTo>
                    <a:pt x="309752" y="105537"/>
                  </a:lnTo>
                  <a:lnTo>
                    <a:pt x="309752" y="385190"/>
                  </a:lnTo>
                  <a:lnTo>
                    <a:pt x="413003" y="385190"/>
                  </a:lnTo>
                  <a:lnTo>
                    <a:pt x="206501" y="490727"/>
                  </a:lnTo>
                  <a:lnTo>
                    <a:pt x="0" y="385190"/>
                  </a:lnTo>
                  <a:lnTo>
                    <a:pt x="103250" y="385190"/>
                  </a:lnTo>
                  <a:lnTo>
                    <a:pt x="103250" y="105537"/>
                  </a:lnTo>
                  <a:lnTo>
                    <a:pt x="0" y="10553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503420" y="4047744"/>
              <a:ext cx="4128770" cy="909955"/>
            </a:xfrm>
            <a:custGeom>
              <a:avLst/>
              <a:gdLst/>
              <a:ahLst/>
              <a:cxnLst/>
              <a:rect l="l" t="t" r="r" b="b"/>
              <a:pathLst>
                <a:path w="4128770" h="909954">
                  <a:moveTo>
                    <a:pt x="586740" y="95250"/>
                  </a:moveTo>
                  <a:lnTo>
                    <a:pt x="491490" y="0"/>
                  </a:lnTo>
                  <a:lnTo>
                    <a:pt x="491490" y="47625"/>
                  </a:lnTo>
                  <a:lnTo>
                    <a:pt x="95250" y="47625"/>
                  </a:lnTo>
                  <a:lnTo>
                    <a:pt x="95250" y="0"/>
                  </a:lnTo>
                  <a:lnTo>
                    <a:pt x="0" y="95250"/>
                  </a:lnTo>
                  <a:lnTo>
                    <a:pt x="95250" y="190500"/>
                  </a:lnTo>
                  <a:lnTo>
                    <a:pt x="95250" y="142875"/>
                  </a:lnTo>
                  <a:lnTo>
                    <a:pt x="491490" y="142875"/>
                  </a:lnTo>
                  <a:lnTo>
                    <a:pt x="491490" y="190500"/>
                  </a:lnTo>
                  <a:lnTo>
                    <a:pt x="586740" y="95250"/>
                  </a:lnTo>
                  <a:close/>
                </a:path>
                <a:path w="4128770" h="909954">
                  <a:moveTo>
                    <a:pt x="1284732" y="515112"/>
                  </a:moveTo>
                  <a:lnTo>
                    <a:pt x="1190244" y="420624"/>
                  </a:lnTo>
                  <a:lnTo>
                    <a:pt x="1095756" y="515112"/>
                  </a:lnTo>
                  <a:lnTo>
                    <a:pt x="1143000" y="515112"/>
                  </a:lnTo>
                  <a:lnTo>
                    <a:pt x="1143000" y="815340"/>
                  </a:lnTo>
                  <a:lnTo>
                    <a:pt x="1095756" y="815340"/>
                  </a:lnTo>
                  <a:lnTo>
                    <a:pt x="1190244" y="909828"/>
                  </a:lnTo>
                  <a:lnTo>
                    <a:pt x="1284732" y="815340"/>
                  </a:lnTo>
                  <a:lnTo>
                    <a:pt x="1237488" y="815340"/>
                  </a:lnTo>
                  <a:lnTo>
                    <a:pt x="1237488" y="515112"/>
                  </a:lnTo>
                  <a:lnTo>
                    <a:pt x="1284732" y="515112"/>
                  </a:lnTo>
                  <a:close/>
                </a:path>
                <a:path w="4128770" h="909954">
                  <a:moveTo>
                    <a:pt x="2357628" y="95250"/>
                  </a:moveTo>
                  <a:lnTo>
                    <a:pt x="2262378" y="0"/>
                  </a:lnTo>
                  <a:lnTo>
                    <a:pt x="2262378" y="47625"/>
                  </a:lnTo>
                  <a:lnTo>
                    <a:pt x="1866138" y="47625"/>
                  </a:lnTo>
                  <a:lnTo>
                    <a:pt x="1866138" y="0"/>
                  </a:lnTo>
                  <a:lnTo>
                    <a:pt x="1770888" y="95250"/>
                  </a:lnTo>
                  <a:lnTo>
                    <a:pt x="1866138" y="190500"/>
                  </a:lnTo>
                  <a:lnTo>
                    <a:pt x="1866138" y="142875"/>
                  </a:lnTo>
                  <a:lnTo>
                    <a:pt x="2262378" y="142875"/>
                  </a:lnTo>
                  <a:lnTo>
                    <a:pt x="2262378" y="190500"/>
                  </a:lnTo>
                  <a:lnTo>
                    <a:pt x="2357628" y="95250"/>
                  </a:lnTo>
                  <a:close/>
                </a:path>
                <a:path w="4128770" h="909954">
                  <a:moveTo>
                    <a:pt x="3044952" y="515112"/>
                  </a:moveTo>
                  <a:lnTo>
                    <a:pt x="2950464" y="420624"/>
                  </a:lnTo>
                  <a:lnTo>
                    <a:pt x="2855976" y="515112"/>
                  </a:lnTo>
                  <a:lnTo>
                    <a:pt x="2903220" y="515112"/>
                  </a:lnTo>
                  <a:lnTo>
                    <a:pt x="2903220" y="815340"/>
                  </a:lnTo>
                  <a:lnTo>
                    <a:pt x="2855976" y="815340"/>
                  </a:lnTo>
                  <a:lnTo>
                    <a:pt x="2950464" y="909828"/>
                  </a:lnTo>
                  <a:lnTo>
                    <a:pt x="3044952" y="815340"/>
                  </a:lnTo>
                  <a:lnTo>
                    <a:pt x="2997708" y="815340"/>
                  </a:lnTo>
                  <a:lnTo>
                    <a:pt x="2997708" y="515112"/>
                  </a:lnTo>
                  <a:lnTo>
                    <a:pt x="3044952" y="515112"/>
                  </a:lnTo>
                  <a:close/>
                </a:path>
                <a:path w="4128770" h="909954">
                  <a:moveTo>
                    <a:pt x="4128516" y="95250"/>
                  </a:moveTo>
                  <a:lnTo>
                    <a:pt x="4033266" y="0"/>
                  </a:lnTo>
                  <a:lnTo>
                    <a:pt x="4033266" y="47625"/>
                  </a:lnTo>
                  <a:lnTo>
                    <a:pt x="3638550" y="47625"/>
                  </a:lnTo>
                  <a:lnTo>
                    <a:pt x="3638550" y="0"/>
                  </a:lnTo>
                  <a:lnTo>
                    <a:pt x="3543300" y="95250"/>
                  </a:lnTo>
                  <a:lnTo>
                    <a:pt x="3638550" y="190500"/>
                  </a:lnTo>
                  <a:lnTo>
                    <a:pt x="3638550" y="142875"/>
                  </a:lnTo>
                  <a:lnTo>
                    <a:pt x="4033266" y="142875"/>
                  </a:lnTo>
                  <a:lnTo>
                    <a:pt x="4033266" y="190500"/>
                  </a:lnTo>
                  <a:lnTo>
                    <a:pt x="4128516" y="9525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870331" y="2080824"/>
            <a:ext cx="823383" cy="35691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222" b="1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174</a:t>
            </a:fld>
            <a:endParaRPr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1" dirty="0"/>
              <a:t> </a:t>
            </a:r>
            <a:r>
              <a:rPr spc="-6" dirty="0"/>
              <a:t>FUNDAMENTALS</a:t>
            </a:r>
          </a:p>
          <a:p>
            <a:pPr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Single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Pointer</a:t>
            </a:r>
            <a:endParaRPr sz="2667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175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932006" y="2089009"/>
            <a:ext cx="647841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  <a:tabLst>
                <a:tab pos="5293025" algn="l"/>
              </a:tabLst>
            </a:pP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CPU code	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r>
              <a:rPr sz="2000" spc="-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code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4667" y="2655147"/>
            <a:ext cx="4340578" cy="266998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318908" defTabSz="1015990">
              <a:spcBef>
                <a:spcPts val="717"/>
              </a:spcBef>
            </a:pP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void</a:t>
            </a:r>
            <a:r>
              <a:rPr sz="1556" spc="-33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*data;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8908" defTabSz="1015990"/>
            <a:r>
              <a:rPr sz="1556" spc="-6" dirty="0">
                <a:solidFill>
                  <a:srgbClr val="505050"/>
                </a:solidFill>
                <a:latin typeface="Consolas"/>
                <a:cs typeface="Consolas"/>
              </a:rPr>
              <a:t>data</a:t>
            </a:r>
            <a:r>
              <a:rPr sz="1556" spc="-1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56" spc="-22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malloc(N);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8908" marR="1935320" defTabSz="1015990">
              <a:lnSpc>
                <a:spcPct val="200000"/>
              </a:lnSpc>
            </a:pP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cpu_func1(data, N); </a:t>
            </a:r>
            <a:r>
              <a:rPr sz="1556" spc="-84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cpu_func2(data,</a:t>
            </a:r>
            <a:r>
              <a:rPr sz="1556" spc="-28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defTabSz="1015990">
              <a:spcBef>
                <a:spcPts val="50"/>
              </a:spcBef>
            </a:pP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8908" marR="1935320" defTabSz="1015990">
              <a:lnSpc>
                <a:spcPct val="200000"/>
              </a:lnSpc>
            </a:pP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cpu_func3(data, N); </a:t>
            </a:r>
            <a:r>
              <a:rPr sz="1556" spc="-84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free(data);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9559" y="2655146"/>
            <a:ext cx="4341989" cy="26571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321025" defTabSz="1015990">
              <a:spcBef>
                <a:spcPts val="717"/>
              </a:spcBef>
            </a:pP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void</a:t>
            </a:r>
            <a:r>
              <a:rPr sz="1556" spc="-33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*data;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21025" defTabSz="1015990"/>
            <a:r>
              <a:rPr sz="1556" spc="-6" dirty="0">
                <a:solidFill>
                  <a:srgbClr val="505050"/>
                </a:solidFill>
                <a:latin typeface="Consolas"/>
                <a:cs typeface="Consolas"/>
              </a:rPr>
              <a:t>data</a:t>
            </a:r>
            <a:r>
              <a:rPr sz="1556" spc="-1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56" spc="-22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malloc(N);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defTabSz="1015990">
              <a:spcBef>
                <a:spcPts val="44"/>
              </a:spcBef>
            </a:pP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21025" defTabSz="1015990"/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cpu_func1(data,</a:t>
            </a:r>
            <a:r>
              <a:rPr sz="1556" spc="-22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defTabSz="1015990">
              <a:spcBef>
                <a:spcPts val="44"/>
              </a:spcBef>
            </a:pP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21025" marR="951785" defTabSz="1015990"/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gpu_func2&lt;&lt;&lt;...&gt;&gt;&gt;(data,</a:t>
            </a:r>
            <a:r>
              <a:rPr sz="1556" spc="17" dirty="0">
                <a:solidFill>
                  <a:srgbClr val="76B8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N); </a:t>
            </a:r>
            <a:r>
              <a:rPr sz="1556" spc="-839" dirty="0">
                <a:solidFill>
                  <a:srgbClr val="76B8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cudaDeviceSynchronize();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21025" marR="1935320" defTabSz="1015990">
              <a:lnSpc>
                <a:spcPct val="200000"/>
              </a:lnSpc>
              <a:spcBef>
                <a:spcPts val="6"/>
              </a:spcBef>
            </a:pP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cpu_func3(data,</a:t>
            </a:r>
            <a:r>
              <a:rPr sz="1556" spc="-28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N); </a:t>
            </a:r>
            <a:r>
              <a:rPr sz="1556" spc="-8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free(data);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1" dirty="0"/>
              <a:t> </a:t>
            </a:r>
            <a:r>
              <a:rPr spc="-6" dirty="0"/>
              <a:t>FUNDAMENTALS</a:t>
            </a:r>
          </a:p>
          <a:p>
            <a:pPr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Single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Pointer</a:t>
            </a:r>
            <a:endParaRPr sz="2667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176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615352" y="1951850"/>
            <a:ext cx="1819627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69332" marR="5644" indent="-155926" defTabSz="1015990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Explicit</a:t>
            </a:r>
            <a:r>
              <a:rPr sz="2000" spc="-5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Memory </a:t>
            </a:r>
            <a:r>
              <a:rPr sz="2000" spc="-5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Management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09701" y="2089009"/>
            <a:ext cx="1804106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Unified</a:t>
            </a:r>
            <a:r>
              <a:rPr sz="2000" spc="-6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4667" y="2655146"/>
            <a:ext cx="4340578" cy="29650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318908" marR="1498585" defTabSz="1015990">
              <a:spcBef>
                <a:spcPts val="717"/>
              </a:spcBef>
            </a:pP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void *h_data, *d_data; 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h_data = malloc(N); 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cudaMalloc(&amp;d_data, N); </a:t>
            </a:r>
            <a:r>
              <a:rPr sz="1556" spc="-839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cpu_func1(h_data,</a:t>
            </a:r>
            <a:r>
              <a:rPr sz="1556" spc="-1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8908" marR="295625" defTabSz="1015990"/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cudaMemcpy(d_data, </a:t>
            </a:r>
            <a:r>
              <a:rPr sz="1556" spc="6" dirty="0">
                <a:solidFill>
                  <a:srgbClr val="FF0000"/>
                </a:solidFill>
                <a:latin typeface="Consolas"/>
                <a:cs typeface="Consolas"/>
              </a:rPr>
              <a:t>h_data, N,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...) </a:t>
            </a:r>
            <a:r>
              <a:rPr sz="1556" spc="-839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gpu_func2&lt;&lt;&lt;...&gt;&gt;&gt;(data,</a:t>
            </a:r>
            <a:r>
              <a:rPr sz="1556" spc="17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defTabSz="1015990">
              <a:spcBef>
                <a:spcPts val="44"/>
              </a:spcBef>
            </a:pP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8908" defTabSz="1015990"/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cudaMemcpy(h_data,</a:t>
            </a:r>
            <a:r>
              <a:rPr sz="1556" spc="-6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d_data,</a:t>
            </a:r>
            <a:r>
              <a:rPr sz="1556" spc="-6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spc="6" dirty="0">
                <a:solidFill>
                  <a:srgbClr val="FF0000"/>
                </a:solidFill>
                <a:latin typeface="Consolas"/>
                <a:cs typeface="Consolas"/>
              </a:rPr>
              <a:t>N,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spc="-6" dirty="0">
                <a:solidFill>
                  <a:srgbClr val="FF0000"/>
                </a:solidFill>
                <a:latin typeface="Consolas"/>
                <a:cs typeface="Consolas"/>
              </a:rPr>
              <a:t>...)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8908" defTabSz="1015990">
              <a:spcBef>
                <a:spcPts val="6"/>
              </a:spcBef>
            </a:pP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cpu_func3(h_data,</a:t>
            </a:r>
            <a:r>
              <a:rPr sz="1556" spc="-17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defTabSz="1015990">
              <a:spcBef>
                <a:spcPts val="44"/>
              </a:spcBef>
            </a:pP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8908" marR="2154744" defTabSz="1015990"/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free(h_data); 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cud</a:t>
            </a:r>
            <a:r>
              <a:rPr sz="1556" spc="6" dirty="0">
                <a:solidFill>
                  <a:srgbClr val="FF0000"/>
                </a:solidFill>
                <a:latin typeface="Consolas"/>
                <a:cs typeface="Consolas"/>
              </a:rPr>
              <a:t>aF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ree</a:t>
            </a:r>
            <a:r>
              <a:rPr sz="1556" spc="6" dirty="0">
                <a:solidFill>
                  <a:srgbClr val="FF0000"/>
                </a:solidFill>
                <a:latin typeface="Consolas"/>
                <a:cs typeface="Consolas"/>
              </a:rPr>
              <a:t>(d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_d</a:t>
            </a:r>
            <a:r>
              <a:rPr sz="1556" spc="11" dirty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ta);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9559" y="2655146"/>
            <a:ext cx="4341989" cy="26571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321025" defTabSz="1015990">
              <a:spcBef>
                <a:spcPts val="717"/>
              </a:spcBef>
            </a:pP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void</a:t>
            </a:r>
            <a:r>
              <a:rPr sz="1556" spc="-33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*data;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21025" defTabSz="1015990"/>
            <a:r>
              <a:rPr sz="1556" spc="-6" dirty="0">
                <a:solidFill>
                  <a:srgbClr val="505050"/>
                </a:solidFill>
                <a:latin typeface="Consolas"/>
                <a:cs typeface="Consolas"/>
              </a:rPr>
              <a:t>data</a:t>
            </a:r>
            <a:r>
              <a:rPr sz="1556" spc="-1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56" spc="-22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malloc(N);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defTabSz="1015990">
              <a:spcBef>
                <a:spcPts val="44"/>
              </a:spcBef>
            </a:pP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21025" defTabSz="1015990"/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cpu_func1(data,</a:t>
            </a:r>
            <a:r>
              <a:rPr sz="1556" spc="-22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defTabSz="1015990">
              <a:spcBef>
                <a:spcPts val="44"/>
              </a:spcBef>
            </a:pP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21025" marR="951785" defTabSz="1015990"/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gpu_func2&lt;&lt;&lt;...&gt;&gt;&gt;(data,</a:t>
            </a:r>
            <a:r>
              <a:rPr sz="1556" spc="17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N); </a:t>
            </a:r>
            <a:r>
              <a:rPr sz="1556" spc="-8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cudaDeviceSynchronize();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21025" marR="1935320" defTabSz="1015990">
              <a:lnSpc>
                <a:spcPct val="200000"/>
              </a:lnSpc>
              <a:spcBef>
                <a:spcPts val="6"/>
              </a:spcBef>
            </a:pP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cpu_func3(data,</a:t>
            </a:r>
            <a:r>
              <a:rPr sz="1556" spc="-28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N); </a:t>
            </a:r>
            <a:r>
              <a:rPr sz="1556" spc="-8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free(data);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1" dirty="0"/>
              <a:t> </a:t>
            </a:r>
            <a:r>
              <a:rPr spc="-6" dirty="0"/>
              <a:t>FUNDAMENTALS</a:t>
            </a:r>
          </a:p>
          <a:p>
            <a:pPr marL="706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Deep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Copy</a:t>
            </a:r>
            <a:r>
              <a:rPr sz="2667" b="0" spc="-33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Nightmare</a:t>
            </a:r>
            <a:endParaRPr sz="2667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177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528287" y="1951850"/>
            <a:ext cx="1819627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69332" marR="5644" indent="-155926" defTabSz="1015990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Explicit</a:t>
            </a:r>
            <a:r>
              <a:rPr sz="2000" spc="-5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Memory </a:t>
            </a:r>
            <a:r>
              <a:rPr sz="2000" spc="-53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Management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6516" y="2089009"/>
            <a:ext cx="1804106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Unified</a:t>
            </a:r>
            <a:r>
              <a:rPr sz="2000" spc="-6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720" y="2655147"/>
            <a:ext cx="5891389" cy="368327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319613" defTabSz="1015990">
              <a:spcBef>
                <a:spcPts val="717"/>
              </a:spcBef>
            </a:pP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char</a:t>
            </a:r>
            <a:r>
              <a:rPr sz="1556" spc="-33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**data;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9613" marR="1300326" defTabSz="1015990"/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data</a:t>
            </a:r>
            <a:r>
              <a:rPr sz="1556" spc="4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56" spc="28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(char**)malloc(N*sizeof(char*)); </a:t>
            </a:r>
            <a:r>
              <a:rPr sz="1556" spc="-8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for (int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i =</a:t>
            </a:r>
            <a:r>
              <a:rPr sz="1556" spc="1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0;</a:t>
            </a:r>
            <a:r>
              <a:rPr sz="1556" spc="-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i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&lt;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N; i++)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538334" defTabSz="1015990"/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data[i]</a:t>
            </a:r>
            <a:r>
              <a:rPr sz="1556" spc="17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(char*)malloc(N);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defTabSz="1015990">
              <a:spcBef>
                <a:spcPts val="44"/>
              </a:spcBef>
            </a:pP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9613" defTabSz="1015990"/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char</a:t>
            </a:r>
            <a:r>
              <a:rPr sz="1556" spc="-22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**d_data;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9613" defTabSz="1015990"/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char</a:t>
            </a:r>
            <a:r>
              <a:rPr sz="1556" spc="39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**h_data</a:t>
            </a:r>
            <a:r>
              <a:rPr sz="1556" spc="39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1556" spc="28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(char**)malloc(N*sizeof(char*));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538334" marR="752115" indent="-218720" defTabSz="1015990"/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for</a:t>
            </a:r>
            <a:r>
              <a:rPr sz="1556" spc="-6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(int i =</a:t>
            </a:r>
            <a:r>
              <a:rPr sz="1556" spc="1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spc="-6" dirty="0">
                <a:solidFill>
                  <a:srgbClr val="FF0000"/>
                </a:solidFill>
                <a:latin typeface="Consolas"/>
                <a:cs typeface="Consolas"/>
              </a:rPr>
              <a:t>0;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 i &lt;</a:t>
            </a:r>
            <a:r>
              <a:rPr sz="1556" spc="1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spc="-6" dirty="0">
                <a:solidFill>
                  <a:srgbClr val="FF0000"/>
                </a:solidFill>
                <a:latin typeface="Consolas"/>
                <a:cs typeface="Consolas"/>
              </a:rPr>
              <a:t>N;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 i++)</a:t>
            </a:r>
            <a:r>
              <a:rPr sz="1556" spc="17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{ </a:t>
            </a:r>
            <a:r>
              <a:rPr sz="1556" spc="6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cudaMalloc(&amp;h_data2[i],</a:t>
            </a:r>
            <a:r>
              <a:rPr sz="1556" spc="6" dirty="0">
                <a:solidFill>
                  <a:srgbClr val="FF0000"/>
                </a:solidFill>
                <a:latin typeface="Consolas"/>
                <a:cs typeface="Consolas"/>
              </a:rPr>
              <a:t> N); </a:t>
            </a:r>
            <a:r>
              <a:rPr sz="1556" spc="1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cudaMemcpy(h_data2[i],</a:t>
            </a:r>
            <a:r>
              <a:rPr sz="1556" spc="28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h_data[i],</a:t>
            </a:r>
            <a:r>
              <a:rPr sz="1556" spc="22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N,</a:t>
            </a:r>
            <a:r>
              <a:rPr sz="1556" spc="22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spc="6" dirty="0">
                <a:solidFill>
                  <a:srgbClr val="FF0000"/>
                </a:solidFill>
                <a:latin typeface="Consolas"/>
                <a:cs typeface="Consolas"/>
              </a:rPr>
              <a:t>...);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9613" defTabSz="1015990">
              <a:spcBef>
                <a:spcPts val="6"/>
              </a:spcBef>
            </a:pP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}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9613" marR="97366" defTabSz="1015990"/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cudaMalloc(&amp;d_data,</a:t>
            </a:r>
            <a:r>
              <a:rPr sz="1556" spc="1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N*sizeof(char*)); </a:t>
            </a:r>
            <a:r>
              <a:rPr sz="1556" spc="6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cudaMemcpy(d_data,</a:t>
            </a:r>
            <a:r>
              <a:rPr sz="1556" spc="33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h_data2,</a:t>
            </a:r>
            <a:r>
              <a:rPr sz="1556" spc="44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N*sizeof(char*),</a:t>
            </a:r>
            <a:r>
              <a:rPr sz="1556" spc="39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FF0000"/>
                </a:solidFill>
                <a:latin typeface="Consolas"/>
                <a:cs typeface="Consolas"/>
              </a:rPr>
              <a:t>...);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defTabSz="1015990">
              <a:spcBef>
                <a:spcPts val="44"/>
              </a:spcBef>
            </a:pP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19613" defTabSz="1015990"/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gpu_func&lt;&lt;&lt;...&gt;&gt;&gt;(data,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6239" y="2655147"/>
            <a:ext cx="5080000" cy="1528453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321730" defTabSz="1015990">
              <a:spcBef>
                <a:spcPts val="717"/>
              </a:spcBef>
            </a:pP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char</a:t>
            </a:r>
            <a:r>
              <a:rPr sz="1556" spc="-33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**data;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21730" marR="487533" defTabSz="1015990"/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data</a:t>
            </a:r>
            <a:r>
              <a:rPr sz="1556" spc="4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56" spc="28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(char**)malloc(N*sizeof(char*)); </a:t>
            </a:r>
            <a:r>
              <a:rPr sz="1556" spc="-8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for (int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i =</a:t>
            </a:r>
            <a:r>
              <a:rPr sz="1556" spc="1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0;</a:t>
            </a:r>
            <a:r>
              <a:rPr sz="1556" spc="-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i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&lt;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N; i++)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539745" defTabSz="1015990"/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data[i]</a:t>
            </a:r>
            <a:r>
              <a:rPr sz="1556" spc="17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(char*)malloc(N);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defTabSz="1015990">
              <a:spcBef>
                <a:spcPts val="44"/>
              </a:spcBef>
            </a:pPr>
            <a:endParaRPr sz="1556">
              <a:solidFill>
                <a:prstClr val="black"/>
              </a:solidFill>
              <a:latin typeface="Consolas"/>
              <a:cs typeface="Consolas"/>
            </a:endParaRPr>
          </a:p>
          <a:p>
            <a:pPr marL="321730" defTabSz="1015990"/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gpu_func&lt;&lt;&lt;...&gt;&gt;&gt;(data,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3448" y="1300565"/>
            <a:ext cx="3306939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On-Demand</a:t>
            </a:r>
            <a:r>
              <a:rPr sz="2667" spc="-7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Migration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71872" y="2439740"/>
          <a:ext cx="2136422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9632" y="2439740"/>
          <a:ext cx="2135717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3415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0945" y="3852333"/>
            <a:ext cx="897467" cy="877711"/>
            <a:chOff x="720851" y="3467100"/>
            <a:chExt cx="807720" cy="789940"/>
          </a:xfrm>
        </p:grpSpPr>
        <p:sp>
          <p:nvSpPr>
            <p:cNvPr id="8" name="object 8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0379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469880" y="3852333"/>
            <a:ext cx="897467" cy="877711"/>
            <a:chOff x="9422892" y="3467100"/>
            <a:chExt cx="807720" cy="789940"/>
          </a:xfrm>
        </p:grpSpPr>
        <p:sp>
          <p:nvSpPr>
            <p:cNvPr id="12" name="object 12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178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3448" y="1300565"/>
            <a:ext cx="3306939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On-Demand</a:t>
            </a:r>
            <a:r>
              <a:rPr sz="2667" spc="-7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Migration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71872" y="2439740"/>
          <a:ext cx="2120194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9632" y="2439740"/>
          <a:ext cx="2119488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504158" y="3000586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79" h="127000">
                <a:moveTo>
                  <a:pt x="1065820" y="56642"/>
                </a:moveTo>
                <a:lnTo>
                  <a:pt x="957452" y="56642"/>
                </a:lnTo>
                <a:lnTo>
                  <a:pt x="957833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79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79" h="127000">
                <a:moveTo>
                  <a:pt x="957452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3" y="69342"/>
                </a:lnTo>
                <a:lnTo>
                  <a:pt x="957452" y="56642"/>
                </a:lnTo>
                <a:close/>
              </a:path>
              <a:path w="1071879" h="127000">
                <a:moveTo>
                  <a:pt x="942975" y="0"/>
                </a:moveTo>
                <a:lnTo>
                  <a:pt x="944745" y="57041"/>
                </a:lnTo>
                <a:lnTo>
                  <a:pt x="957452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4822" y="2701714"/>
            <a:ext cx="1107017" cy="75035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75494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*addr1</a:t>
            </a:r>
            <a:r>
              <a:rPr sz="1556" spc="-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  <a:p>
            <a:pPr defTabSz="1015990">
              <a:spcBef>
                <a:spcPts val="28"/>
              </a:spcBef>
            </a:pPr>
            <a:endParaRPr sz="1667">
              <a:solidFill>
                <a:prstClr val="black"/>
              </a:solidFill>
              <a:latin typeface="Arial"/>
              <a:cs typeface="Arial"/>
            </a:endParaRPr>
          </a:p>
          <a:p>
            <a:pPr marL="14111" defTabSz="1015990"/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30920" y="5216594"/>
            <a:ext cx="1013882" cy="173567"/>
          </a:xfrm>
          <a:custGeom>
            <a:avLst/>
            <a:gdLst/>
            <a:ahLst/>
            <a:cxnLst/>
            <a:rect l="l" t="t" r="r" b="b"/>
            <a:pathLst>
              <a:path w="912495" h="156210">
                <a:moveTo>
                  <a:pt x="126927" y="56886"/>
                </a:moveTo>
                <a:lnTo>
                  <a:pt x="125536" y="69461"/>
                </a:lnTo>
                <a:lnTo>
                  <a:pt x="910717" y="155828"/>
                </a:lnTo>
                <a:lnTo>
                  <a:pt x="912114" y="143128"/>
                </a:lnTo>
                <a:lnTo>
                  <a:pt x="126927" y="56886"/>
                </a:lnTo>
                <a:close/>
              </a:path>
              <a:path w="912495" h="156210">
                <a:moveTo>
                  <a:pt x="133223" y="0"/>
                </a:moveTo>
                <a:lnTo>
                  <a:pt x="0" y="49275"/>
                </a:lnTo>
                <a:lnTo>
                  <a:pt x="119252" y="126237"/>
                </a:lnTo>
                <a:lnTo>
                  <a:pt x="125536" y="69461"/>
                </a:lnTo>
                <a:lnTo>
                  <a:pt x="112902" y="68072"/>
                </a:lnTo>
                <a:lnTo>
                  <a:pt x="114300" y="55498"/>
                </a:lnTo>
                <a:lnTo>
                  <a:pt x="127081" y="55498"/>
                </a:lnTo>
                <a:lnTo>
                  <a:pt x="133223" y="0"/>
                </a:lnTo>
                <a:close/>
              </a:path>
              <a:path w="912495" h="156210">
                <a:moveTo>
                  <a:pt x="114300" y="55498"/>
                </a:moveTo>
                <a:lnTo>
                  <a:pt x="112902" y="68072"/>
                </a:lnTo>
                <a:lnTo>
                  <a:pt x="125536" y="69461"/>
                </a:lnTo>
                <a:lnTo>
                  <a:pt x="126927" y="56886"/>
                </a:lnTo>
                <a:lnTo>
                  <a:pt x="114300" y="55498"/>
                </a:lnTo>
                <a:close/>
              </a:path>
              <a:path w="912495" h="156210">
                <a:moveTo>
                  <a:pt x="127081" y="55498"/>
                </a:moveTo>
                <a:lnTo>
                  <a:pt x="114300" y="55498"/>
                </a:lnTo>
                <a:lnTo>
                  <a:pt x="126927" y="56886"/>
                </a:lnTo>
                <a:lnTo>
                  <a:pt x="127081" y="55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4620" y="4979811"/>
            <a:ext cx="1005417" cy="74964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76199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*addr3</a:t>
            </a:r>
            <a:r>
              <a:rPr sz="1556" spc="-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  <a:p>
            <a:pPr defTabSz="1015990">
              <a:spcBef>
                <a:spcPts val="33"/>
              </a:spcBef>
            </a:pPr>
            <a:endParaRPr sz="1667">
              <a:solidFill>
                <a:prstClr val="black"/>
              </a:solidFill>
              <a:latin typeface="Arial"/>
              <a:cs typeface="Arial"/>
            </a:endParaRPr>
          </a:p>
          <a:p>
            <a:pPr marL="14111" defTabSz="1015990"/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6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15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00945" y="3852333"/>
            <a:ext cx="897467" cy="877711"/>
            <a:chOff x="720851" y="3467100"/>
            <a:chExt cx="807720" cy="789940"/>
          </a:xfrm>
        </p:grpSpPr>
        <p:sp>
          <p:nvSpPr>
            <p:cNvPr id="12" name="object 12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60379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469880" y="3852333"/>
            <a:ext cx="897467" cy="877711"/>
            <a:chOff x="9422892" y="3467100"/>
            <a:chExt cx="807720" cy="789940"/>
          </a:xfrm>
        </p:grpSpPr>
        <p:sp>
          <p:nvSpPr>
            <p:cNvPr id="16" name="object 16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179</a:t>
            </a:fld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8B90786-FA4F-48E8-B529-7032BE53E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" r="-1" b="757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4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3448" y="1300565"/>
            <a:ext cx="3306939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On-Demand</a:t>
            </a:r>
            <a:r>
              <a:rPr sz="2667" spc="-7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Migration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71872" y="2439740"/>
          <a:ext cx="2120194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9632" y="2439740"/>
          <a:ext cx="2119488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8630920" y="5216594"/>
            <a:ext cx="1013882" cy="173567"/>
          </a:xfrm>
          <a:custGeom>
            <a:avLst/>
            <a:gdLst/>
            <a:ahLst/>
            <a:cxnLst/>
            <a:rect l="l" t="t" r="r" b="b"/>
            <a:pathLst>
              <a:path w="912495" h="156210">
                <a:moveTo>
                  <a:pt x="126927" y="56886"/>
                </a:moveTo>
                <a:lnTo>
                  <a:pt x="125536" y="69461"/>
                </a:lnTo>
                <a:lnTo>
                  <a:pt x="910717" y="155828"/>
                </a:lnTo>
                <a:lnTo>
                  <a:pt x="912114" y="143128"/>
                </a:lnTo>
                <a:lnTo>
                  <a:pt x="126927" y="56886"/>
                </a:lnTo>
                <a:close/>
              </a:path>
              <a:path w="912495" h="156210">
                <a:moveTo>
                  <a:pt x="133223" y="0"/>
                </a:moveTo>
                <a:lnTo>
                  <a:pt x="0" y="49275"/>
                </a:lnTo>
                <a:lnTo>
                  <a:pt x="119252" y="126237"/>
                </a:lnTo>
                <a:lnTo>
                  <a:pt x="125536" y="69461"/>
                </a:lnTo>
                <a:lnTo>
                  <a:pt x="112902" y="68072"/>
                </a:lnTo>
                <a:lnTo>
                  <a:pt x="114300" y="55498"/>
                </a:lnTo>
                <a:lnTo>
                  <a:pt x="127081" y="55498"/>
                </a:lnTo>
                <a:lnTo>
                  <a:pt x="133223" y="0"/>
                </a:lnTo>
                <a:close/>
              </a:path>
              <a:path w="912495" h="156210">
                <a:moveTo>
                  <a:pt x="114300" y="55498"/>
                </a:moveTo>
                <a:lnTo>
                  <a:pt x="112902" y="68072"/>
                </a:lnTo>
                <a:lnTo>
                  <a:pt x="125536" y="69461"/>
                </a:lnTo>
                <a:lnTo>
                  <a:pt x="126927" y="56886"/>
                </a:lnTo>
                <a:lnTo>
                  <a:pt x="114300" y="55498"/>
                </a:lnTo>
                <a:close/>
              </a:path>
              <a:path w="912495" h="156210">
                <a:moveTo>
                  <a:pt x="127081" y="55498"/>
                </a:moveTo>
                <a:lnTo>
                  <a:pt x="114300" y="55498"/>
                </a:lnTo>
                <a:lnTo>
                  <a:pt x="126927" y="56886"/>
                </a:lnTo>
                <a:lnTo>
                  <a:pt x="127081" y="55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4620" y="4979811"/>
            <a:ext cx="1587500" cy="74964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76199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*addr3</a:t>
            </a:r>
            <a:r>
              <a:rPr sz="1556" spc="-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  <a:p>
            <a:pPr defTabSz="1015990">
              <a:spcBef>
                <a:spcPts val="33"/>
              </a:spcBef>
            </a:pPr>
            <a:endParaRPr sz="1667">
              <a:solidFill>
                <a:prstClr val="black"/>
              </a:solidFill>
              <a:latin typeface="Arial"/>
              <a:cs typeface="Arial"/>
            </a:endParaRPr>
          </a:p>
          <a:p>
            <a:pPr marL="14111" defTabSz="1015990"/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6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populated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415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0945" y="3852333"/>
            <a:ext cx="897467" cy="877711"/>
            <a:chOff x="720851" y="3467100"/>
            <a:chExt cx="807720" cy="789940"/>
          </a:xfrm>
        </p:grpSpPr>
        <p:sp>
          <p:nvSpPr>
            <p:cNvPr id="10" name="object 10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60379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469880" y="3852333"/>
            <a:ext cx="897467" cy="877711"/>
            <a:chOff x="9422892" y="3467100"/>
            <a:chExt cx="807720" cy="789940"/>
          </a:xfrm>
        </p:grpSpPr>
        <p:sp>
          <p:nvSpPr>
            <p:cNvPr id="14" name="object 14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180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3448" y="1300565"/>
            <a:ext cx="3306939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On-Demand</a:t>
            </a:r>
            <a:r>
              <a:rPr sz="2667" spc="-7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Migration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1942" y="2439670"/>
            <a:ext cx="2130778" cy="3972983"/>
          </a:xfrm>
          <a:custGeom>
            <a:avLst/>
            <a:gdLst/>
            <a:ahLst/>
            <a:cxnLst/>
            <a:rect l="l" t="t" r="r" b="b"/>
            <a:pathLst>
              <a:path w="1917700" h="3575685">
                <a:moveTo>
                  <a:pt x="0" y="797179"/>
                </a:moveTo>
                <a:lnTo>
                  <a:pt x="1917318" y="797179"/>
                </a:lnTo>
              </a:path>
              <a:path w="1917700" h="3575685">
                <a:moveTo>
                  <a:pt x="0" y="1589659"/>
                </a:moveTo>
                <a:lnTo>
                  <a:pt x="1917318" y="1589659"/>
                </a:lnTo>
              </a:path>
              <a:path w="1917700" h="3575685">
                <a:moveTo>
                  <a:pt x="0" y="1985899"/>
                </a:moveTo>
                <a:lnTo>
                  <a:pt x="1917318" y="1985899"/>
                </a:lnTo>
              </a:path>
              <a:path w="1917700" h="3575685">
                <a:moveTo>
                  <a:pt x="0" y="2778290"/>
                </a:moveTo>
                <a:lnTo>
                  <a:pt x="1917318" y="2778290"/>
                </a:lnTo>
              </a:path>
              <a:path w="1917700" h="3575685">
                <a:moveTo>
                  <a:pt x="0" y="3174504"/>
                </a:moveTo>
                <a:lnTo>
                  <a:pt x="1917318" y="3174504"/>
                </a:lnTo>
              </a:path>
              <a:path w="1917700" h="3575685">
                <a:moveTo>
                  <a:pt x="4699" y="0"/>
                </a:moveTo>
                <a:lnTo>
                  <a:pt x="4699" y="3575469"/>
                </a:lnTo>
              </a:path>
              <a:path w="1917700" h="3575685">
                <a:moveTo>
                  <a:pt x="1912620" y="0"/>
                </a:moveTo>
                <a:lnTo>
                  <a:pt x="1912620" y="3575469"/>
                </a:lnTo>
              </a:path>
              <a:path w="1917700" h="3575685">
                <a:moveTo>
                  <a:pt x="0" y="4825"/>
                </a:moveTo>
                <a:lnTo>
                  <a:pt x="1917318" y="4825"/>
                </a:lnTo>
              </a:path>
              <a:path w="1917700" h="3575685">
                <a:moveTo>
                  <a:pt x="0" y="3570706"/>
                </a:moveTo>
                <a:lnTo>
                  <a:pt x="1917318" y="357070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7165" y="2885299"/>
            <a:ext cx="2120194" cy="336318"/>
          </a:xfrm>
          <a:prstGeom prst="rect">
            <a:avLst/>
          </a:prstGeom>
          <a:solidFill>
            <a:srgbClr val="76B800"/>
          </a:solidFill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706"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77165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706" algn="ctr" defTabSz="1015990">
              <a:spcBef>
                <a:spcPts val="756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7165" y="5086491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706"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789632" y="2439740"/>
          <a:ext cx="2119488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2383931" y="3869267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3" y="56642"/>
                </a:lnTo>
                <a:lnTo>
                  <a:pt x="957834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3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4" y="69342"/>
                </a:lnTo>
                <a:lnTo>
                  <a:pt x="957453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3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5838" y="3569971"/>
            <a:ext cx="94262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*addr2</a:t>
            </a:r>
            <a:r>
              <a:rPr sz="1556" spc="-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83931" y="5203613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3" y="56642"/>
                </a:lnTo>
                <a:lnTo>
                  <a:pt x="957834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3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4" y="69342"/>
                </a:lnTo>
                <a:lnTo>
                  <a:pt x="957453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3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5838" y="4905304"/>
            <a:ext cx="94262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*addr3</a:t>
            </a:r>
            <a:r>
              <a:rPr sz="1556" spc="-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85904" y="4066540"/>
            <a:ext cx="8960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85904" y="5463823"/>
            <a:ext cx="8960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415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00945" y="3852333"/>
            <a:ext cx="897467" cy="877711"/>
            <a:chOff x="720851" y="3467100"/>
            <a:chExt cx="807720" cy="789940"/>
          </a:xfrm>
        </p:grpSpPr>
        <p:sp>
          <p:nvSpPr>
            <p:cNvPr id="17" name="object 17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60379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469880" y="3852333"/>
            <a:ext cx="897467" cy="877711"/>
            <a:chOff x="9422892" y="3467100"/>
            <a:chExt cx="807720" cy="789940"/>
          </a:xfrm>
        </p:grpSpPr>
        <p:sp>
          <p:nvSpPr>
            <p:cNvPr id="21" name="object 21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181</a:t>
            </a:fld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3448" y="1300565"/>
            <a:ext cx="3306939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On-Demand</a:t>
            </a:r>
            <a:r>
              <a:rPr sz="2667" spc="-7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Migration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1942" y="2439670"/>
            <a:ext cx="2130778" cy="3972983"/>
          </a:xfrm>
          <a:custGeom>
            <a:avLst/>
            <a:gdLst/>
            <a:ahLst/>
            <a:cxnLst/>
            <a:rect l="l" t="t" r="r" b="b"/>
            <a:pathLst>
              <a:path w="1917700" h="3575685">
                <a:moveTo>
                  <a:pt x="0" y="797179"/>
                </a:moveTo>
                <a:lnTo>
                  <a:pt x="1917318" y="797179"/>
                </a:lnTo>
              </a:path>
              <a:path w="1917700" h="3575685">
                <a:moveTo>
                  <a:pt x="0" y="1589659"/>
                </a:moveTo>
                <a:lnTo>
                  <a:pt x="1917318" y="1589659"/>
                </a:lnTo>
              </a:path>
              <a:path w="1917700" h="3575685">
                <a:moveTo>
                  <a:pt x="0" y="1985899"/>
                </a:moveTo>
                <a:lnTo>
                  <a:pt x="1917318" y="1985899"/>
                </a:lnTo>
              </a:path>
              <a:path w="1917700" h="3575685">
                <a:moveTo>
                  <a:pt x="0" y="2778290"/>
                </a:moveTo>
                <a:lnTo>
                  <a:pt x="1917318" y="2778290"/>
                </a:lnTo>
              </a:path>
              <a:path w="1917700" h="3575685">
                <a:moveTo>
                  <a:pt x="0" y="3174504"/>
                </a:moveTo>
                <a:lnTo>
                  <a:pt x="1917318" y="3174504"/>
                </a:lnTo>
              </a:path>
              <a:path w="1917700" h="3575685">
                <a:moveTo>
                  <a:pt x="4699" y="0"/>
                </a:moveTo>
                <a:lnTo>
                  <a:pt x="4699" y="3575469"/>
                </a:lnTo>
              </a:path>
              <a:path w="1917700" h="3575685">
                <a:moveTo>
                  <a:pt x="1912620" y="0"/>
                </a:moveTo>
                <a:lnTo>
                  <a:pt x="1912620" y="3575469"/>
                </a:lnTo>
              </a:path>
              <a:path w="1917700" h="3575685">
                <a:moveTo>
                  <a:pt x="0" y="4825"/>
                </a:moveTo>
                <a:lnTo>
                  <a:pt x="1917318" y="4825"/>
                </a:lnTo>
              </a:path>
              <a:path w="1917700" h="3575685">
                <a:moveTo>
                  <a:pt x="0" y="3570706"/>
                </a:moveTo>
                <a:lnTo>
                  <a:pt x="1917318" y="357070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7165" y="2885299"/>
            <a:ext cx="2120194" cy="336318"/>
          </a:xfrm>
          <a:prstGeom prst="rect">
            <a:avLst/>
          </a:prstGeom>
          <a:solidFill>
            <a:srgbClr val="76B800"/>
          </a:solidFill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706"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77165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706" algn="ctr" defTabSz="1015990">
              <a:spcBef>
                <a:spcPts val="756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7165" y="5086491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706"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84411" y="2434378"/>
            <a:ext cx="2141361" cy="3983567"/>
            <a:chOff x="6105969" y="2190940"/>
            <a:chExt cx="1927225" cy="3585210"/>
          </a:xfrm>
        </p:grpSpPr>
        <p:sp>
          <p:nvSpPr>
            <p:cNvPr id="9" name="object 9"/>
            <p:cNvSpPr/>
            <p:nvPr/>
          </p:nvSpPr>
          <p:spPr>
            <a:xfrm>
              <a:off x="6115431" y="3389147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4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4" y="396214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110732" y="3785361"/>
              <a:ext cx="1917700" cy="0"/>
            </a:xfrm>
            <a:custGeom>
              <a:avLst/>
              <a:gdLst/>
              <a:ahLst/>
              <a:cxnLst/>
              <a:rect l="l" t="t" r="r" b="b"/>
              <a:pathLst>
                <a:path w="1917700">
                  <a:moveTo>
                    <a:pt x="0" y="0"/>
                  </a:moveTo>
                  <a:lnTo>
                    <a:pt x="191731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115431" y="4577778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4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4" y="396214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110732" y="2195702"/>
              <a:ext cx="1917700" cy="3575685"/>
            </a:xfrm>
            <a:custGeom>
              <a:avLst/>
              <a:gdLst/>
              <a:ahLst/>
              <a:cxnLst/>
              <a:rect l="l" t="t" r="r" b="b"/>
              <a:pathLst>
                <a:path w="1917700" h="3575685">
                  <a:moveTo>
                    <a:pt x="0" y="2778290"/>
                  </a:moveTo>
                  <a:lnTo>
                    <a:pt x="1917318" y="2778290"/>
                  </a:lnTo>
                </a:path>
                <a:path w="1917700" h="3575685">
                  <a:moveTo>
                    <a:pt x="0" y="797179"/>
                  </a:moveTo>
                  <a:lnTo>
                    <a:pt x="1917318" y="797179"/>
                  </a:lnTo>
                </a:path>
                <a:path w="1917700" h="3575685">
                  <a:moveTo>
                    <a:pt x="0" y="1985899"/>
                  </a:moveTo>
                  <a:lnTo>
                    <a:pt x="1917318" y="1985899"/>
                  </a:lnTo>
                </a:path>
                <a:path w="1917700" h="3575685">
                  <a:moveTo>
                    <a:pt x="0" y="3174504"/>
                  </a:moveTo>
                  <a:lnTo>
                    <a:pt x="1917318" y="3174504"/>
                  </a:lnTo>
                </a:path>
                <a:path w="1917700" h="3575685">
                  <a:moveTo>
                    <a:pt x="4698" y="0"/>
                  </a:moveTo>
                  <a:lnTo>
                    <a:pt x="4698" y="3575469"/>
                  </a:lnTo>
                </a:path>
                <a:path w="1917700" h="3575685">
                  <a:moveTo>
                    <a:pt x="1912492" y="0"/>
                  </a:moveTo>
                  <a:lnTo>
                    <a:pt x="1912492" y="3575469"/>
                  </a:lnTo>
                </a:path>
                <a:path w="1917700" h="3575685">
                  <a:moveTo>
                    <a:pt x="0" y="4825"/>
                  </a:moveTo>
                  <a:lnTo>
                    <a:pt x="1917318" y="4825"/>
                  </a:lnTo>
                </a:path>
                <a:path w="1917700" h="3575685">
                  <a:moveTo>
                    <a:pt x="0" y="3570706"/>
                  </a:moveTo>
                  <a:lnTo>
                    <a:pt x="1917318" y="357070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794923" y="2885299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2117" algn="ctr" defTabSz="1015990">
              <a:spcBef>
                <a:spcPts val="756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4923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2117"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94923" y="5086491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2117" algn="ctr" defTabSz="1015990">
              <a:spcBef>
                <a:spcPts val="761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83931" y="3869267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3" y="56642"/>
                </a:lnTo>
                <a:lnTo>
                  <a:pt x="957834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3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4" y="69342"/>
                </a:lnTo>
                <a:lnTo>
                  <a:pt x="957453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3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75838" y="3569971"/>
            <a:ext cx="94262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*addr2</a:t>
            </a:r>
            <a:r>
              <a:rPr sz="1556" spc="-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83931" y="5203613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3" y="56642"/>
                </a:lnTo>
                <a:lnTo>
                  <a:pt x="957834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3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4" y="69342"/>
                </a:lnTo>
                <a:lnTo>
                  <a:pt x="957453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3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5838" y="4905304"/>
            <a:ext cx="94262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*addr3</a:t>
            </a:r>
            <a:r>
              <a:rPr sz="1556" spc="-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33343" y="5281959"/>
            <a:ext cx="13356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migration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33343" y="4066540"/>
            <a:ext cx="13356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migration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146039" y="3928252"/>
            <a:ext cx="1780822" cy="1407583"/>
            <a:chOff x="4631435" y="3535426"/>
            <a:chExt cx="1602740" cy="1266825"/>
          </a:xfrm>
        </p:grpSpPr>
        <p:sp>
          <p:nvSpPr>
            <p:cNvPr id="23" name="object 23"/>
            <p:cNvSpPr/>
            <p:nvPr/>
          </p:nvSpPr>
          <p:spPr>
            <a:xfrm>
              <a:off x="4631435" y="3535426"/>
              <a:ext cx="1602740" cy="128270"/>
            </a:xfrm>
            <a:custGeom>
              <a:avLst/>
              <a:gdLst/>
              <a:ahLst/>
              <a:cxnLst/>
              <a:rect l="l" t="t" r="r" b="b"/>
              <a:pathLst>
                <a:path w="1602739" h="128270">
                  <a:moveTo>
                    <a:pt x="1602104" y="0"/>
                  </a:moveTo>
                  <a:lnTo>
                    <a:pt x="1551304" y="2031"/>
                  </a:lnTo>
                  <a:lnTo>
                    <a:pt x="1551813" y="14731"/>
                  </a:lnTo>
                  <a:lnTo>
                    <a:pt x="1602613" y="12700"/>
                  </a:lnTo>
                  <a:lnTo>
                    <a:pt x="1602104" y="0"/>
                  </a:lnTo>
                  <a:close/>
                </a:path>
                <a:path w="1602739" h="128270">
                  <a:moveTo>
                    <a:pt x="1513204" y="3556"/>
                  </a:moveTo>
                  <a:lnTo>
                    <a:pt x="1462404" y="5461"/>
                  </a:lnTo>
                  <a:lnTo>
                    <a:pt x="1462913" y="18161"/>
                  </a:lnTo>
                  <a:lnTo>
                    <a:pt x="1513713" y="16256"/>
                  </a:lnTo>
                  <a:lnTo>
                    <a:pt x="1513204" y="3556"/>
                  </a:lnTo>
                  <a:close/>
                </a:path>
                <a:path w="1602739" h="128270">
                  <a:moveTo>
                    <a:pt x="1424431" y="6985"/>
                  </a:moveTo>
                  <a:lnTo>
                    <a:pt x="1373631" y="9017"/>
                  </a:lnTo>
                  <a:lnTo>
                    <a:pt x="1374139" y="21717"/>
                  </a:lnTo>
                  <a:lnTo>
                    <a:pt x="1424939" y="19685"/>
                  </a:lnTo>
                  <a:lnTo>
                    <a:pt x="1424431" y="6985"/>
                  </a:lnTo>
                  <a:close/>
                </a:path>
                <a:path w="1602739" h="128270">
                  <a:moveTo>
                    <a:pt x="1335531" y="10541"/>
                  </a:moveTo>
                  <a:lnTo>
                    <a:pt x="1284859" y="12573"/>
                  </a:lnTo>
                  <a:lnTo>
                    <a:pt x="1285239" y="25273"/>
                  </a:lnTo>
                  <a:lnTo>
                    <a:pt x="1336039" y="23241"/>
                  </a:lnTo>
                  <a:lnTo>
                    <a:pt x="1335531" y="10541"/>
                  </a:lnTo>
                  <a:close/>
                </a:path>
                <a:path w="1602739" h="128270">
                  <a:moveTo>
                    <a:pt x="1246759" y="14097"/>
                  </a:moveTo>
                  <a:lnTo>
                    <a:pt x="1195959" y="16001"/>
                  </a:lnTo>
                  <a:lnTo>
                    <a:pt x="1196466" y="28701"/>
                  </a:lnTo>
                  <a:lnTo>
                    <a:pt x="1247266" y="26669"/>
                  </a:lnTo>
                  <a:lnTo>
                    <a:pt x="1246759" y="14097"/>
                  </a:lnTo>
                  <a:close/>
                </a:path>
                <a:path w="1602739" h="128270">
                  <a:moveTo>
                    <a:pt x="1157859" y="17525"/>
                  </a:moveTo>
                  <a:lnTo>
                    <a:pt x="1107186" y="19557"/>
                  </a:lnTo>
                  <a:lnTo>
                    <a:pt x="1107693" y="32257"/>
                  </a:lnTo>
                  <a:lnTo>
                    <a:pt x="1158366" y="30225"/>
                  </a:lnTo>
                  <a:lnTo>
                    <a:pt x="1157859" y="17525"/>
                  </a:lnTo>
                  <a:close/>
                </a:path>
                <a:path w="1602739" h="128270">
                  <a:moveTo>
                    <a:pt x="1069086" y="21081"/>
                  </a:moveTo>
                  <a:lnTo>
                    <a:pt x="1018286" y="23113"/>
                  </a:lnTo>
                  <a:lnTo>
                    <a:pt x="1018793" y="35813"/>
                  </a:lnTo>
                  <a:lnTo>
                    <a:pt x="1069593" y="33781"/>
                  </a:lnTo>
                  <a:lnTo>
                    <a:pt x="1069086" y="21081"/>
                  </a:lnTo>
                  <a:close/>
                </a:path>
                <a:path w="1602739" h="128270">
                  <a:moveTo>
                    <a:pt x="980186" y="24511"/>
                  </a:moveTo>
                  <a:lnTo>
                    <a:pt x="929513" y="26543"/>
                  </a:lnTo>
                  <a:lnTo>
                    <a:pt x="930021" y="39243"/>
                  </a:lnTo>
                  <a:lnTo>
                    <a:pt x="980693" y="37211"/>
                  </a:lnTo>
                  <a:lnTo>
                    <a:pt x="980186" y="24511"/>
                  </a:lnTo>
                  <a:close/>
                </a:path>
                <a:path w="1602739" h="128270">
                  <a:moveTo>
                    <a:pt x="891413" y="28067"/>
                  </a:moveTo>
                  <a:lnTo>
                    <a:pt x="840613" y="30099"/>
                  </a:lnTo>
                  <a:lnTo>
                    <a:pt x="841121" y="42799"/>
                  </a:lnTo>
                  <a:lnTo>
                    <a:pt x="891921" y="40767"/>
                  </a:lnTo>
                  <a:lnTo>
                    <a:pt x="891413" y="28067"/>
                  </a:lnTo>
                  <a:close/>
                </a:path>
                <a:path w="1602739" h="128270">
                  <a:moveTo>
                    <a:pt x="802513" y="31623"/>
                  </a:moveTo>
                  <a:lnTo>
                    <a:pt x="751839" y="33655"/>
                  </a:lnTo>
                  <a:lnTo>
                    <a:pt x="752348" y="46228"/>
                  </a:lnTo>
                  <a:lnTo>
                    <a:pt x="803021" y="44323"/>
                  </a:lnTo>
                  <a:lnTo>
                    <a:pt x="802513" y="31623"/>
                  </a:lnTo>
                  <a:close/>
                </a:path>
                <a:path w="1602739" h="128270">
                  <a:moveTo>
                    <a:pt x="713739" y="35051"/>
                  </a:moveTo>
                  <a:lnTo>
                    <a:pt x="662939" y="37084"/>
                  </a:lnTo>
                  <a:lnTo>
                    <a:pt x="663448" y="49784"/>
                  </a:lnTo>
                  <a:lnTo>
                    <a:pt x="714248" y="47751"/>
                  </a:lnTo>
                  <a:lnTo>
                    <a:pt x="713739" y="35051"/>
                  </a:lnTo>
                  <a:close/>
                </a:path>
                <a:path w="1602739" h="128270">
                  <a:moveTo>
                    <a:pt x="624966" y="38607"/>
                  </a:moveTo>
                  <a:lnTo>
                    <a:pt x="574166" y="40640"/>
                  </a:lnTo>
                  <a:lnTo>
                    <a:pt x="574675" y="53340"/>
                  </a:lnTo>
                  <a:lnTo>
                    <a:pt x="625475" y="51307"/>
                  </a:lnTo>
                  <a:lnTo>
                    <a:pt x="624966" y="38607"/>
                  </a:lnTo>
                  <a:close/>
                </a:path>
                <a:path w="1602739" h="128270">
                  <a:moveTo>
                    <a:pt x="536066" y="42163"/>
                  </a:moveTo>
                  <a:lnTo>
                    <a:pt x="485266" y="44068"/>
                  </a:lnTo>
                  <a:lnTo>
                    <a:pt x="485775" y="56768"/>
                  </a:lnTo>
                  <a:lnTo>
                    <a:pt x="536575" y="54863"/>
                  </a:lnTo>
                  <a:lnTo>
                    <a:pt x="536066" y="42163"/>
                  </a:lnTo>
                  <a:close/>
                </a:path>
                <a:path w="1602739" h="128270">
                  <a:moveTo>
                    <a:pt x="447293" y="45593"/>
                  </a:moveTo>
                  <a:lnTo>
                    <a:pt x="396493" y="47625"/>
                  </a:lnTo>
                  <a:lnTo>
                    <a:pt x="397001" y="60325"/>
                  </a:lnTo>
                  <a:lnTo>
                    <a:pt x="447801" y="58293"/>
                  </a:lnTo>
                  <a:lnTo>
                    <a:pt x="447293" y="45593"/>
                  </a:lnTo>
                  <a:close/>
                </a:path>
                <a:path w="1602739" h="128270">
                  <a:moveTo>
                    <a:pt x="358393" y="49149"/>
                  </a:moveTo>
                  <a:lnTo>
                    <a:pt x="307721" y="51181"/>
                  </a:lnTo>
                  <a:lnTo>
                    <a:pt x="308101" y="63881"/>
                  </a:lnTo>
                  <a:lnTo>
                    <a:pt x="358901" y="61849"/>
                  </a:lnTo>
                  <a:lnTo>
                    <a:pt x="358393" y="49149"/>
                  </a:lnTo>
                  <a:close/>
                </a:path>
                <a:path w="1602739" h="128270">
                  <a:moveTo>
                    <a:pt x="269621" y="52705"/>
                  </a:moveTo>
                  <a:lnTo>
                    <a:pt x="218821" y="54610"/>
                  </a:lnTo>
                  <a:lnTo>
                    <a:pt x="219328" y="67310"/>
                  </a:lnTo>
                  <a:lnTo>
                    <a:pt x="270128" y="65278"/>
                  </a:lnTo>
                  <a:lnTo>
                    <a:pt x="269621" y="52705"/>
                  </a:lnTo>
                  <a:close/>
                </a:path>
                <a:path w="1602739" h="128270">
                  <a:moveTo>
                    <a:pt x="180721" y="56134"/>
                  </a:moveTo>
                  <a:lnTo>
                    <a:pt x="130048" y="58166"/>
                  </a:lnTo>
                  <a:lnTo>
                    <a:pt x="130555" y="70866"/>
                  </a:lnTo>
                  <a:lnTo>
                    <a:pt x="181228" y="68834"/>
                  </a:lnTo>
                  <a:lnTo>
                    <a:pt x="180721" y="56134"/>
                  </a:lnTo>
                  <a:close/>
                </a:path>
                <a:path w="1602739" h="128270">
                  <a:moveTo>
                    <a:pt x="124333" y="1143"/>
                  </a:moveTo>
                  <a:lnTo>
                    <a:pt x="0" y="69596"/>
                  </a:lnTo>
                  <a:lnTo>
                    <a:pt x="129412" y="128143"/>
                  </a:lnTo>
                  <a:lnTo>
                    <a:pt x="124333" y="1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631435" y="4673854"/>
              <a:ext cx="1602740" cy="128270"/>
            </a:xfrm>
            <a:custGeom>
              <a:avLst/>
              <a:gdLst/>
              <a:ahLst/>
              <a:cxnLst/>
              <a:rect l="l" t="t" r="r" b="b"/>
              <a:pathLst>
                <a:path w="1602739" h="128270">
                  <a:moveTo>
                    <a:pt x="1602104" y="0"/>
                  </a:moveTo>
                  <a:lnTo>
                    <a:pt x="1551304" y="2032"/>
                  </a:lnTo>
                  <a:lnTo>
                    <a:pt x="1551813" y="14732"/>
                  </a:lnTo>
                  <a:lnTo>
                    <a:pt x="1602613" y="12700"/>
                  </a:lnTo>
                  <a:lnTo>
                    <a:pt x="1602104" y="0"/>
                  </a:lnTo>
                  <a:close/>
                </a:path>
                <a:path w="1602739" h="128270">
                  <a:moveTo>
                    <a:pt x="1513204" y="3556"/>
                  </a:moveTo>
                  <a:lnTo>
                    <a:pt x="1462404" y="5461"/>
                  </a:lnTo>
                  <a:lnTo>
                    <a:pt x="1462913" y="18161"/>
                  </a:lnTo>
                  <a:lnTo>
                    <a:pt x="1513713" y="16256"/>
                  </a:lnTo>
                  <a:lnTo>
                    <a:pt x="1513204" y="3556"/>
                  </a:lnTo>
                  <a:close/>
                </a:path>
                <a:path w="1602739" h="128270">
                  <a:moveTo>
                    <a:pt x="1424431" y="6985"/>
                  </a:moveTo>
                  <a:lnTo>
                    <a:pt x="1373631" y="9017"/>
                  </a:lnTo>
                  <a:lnTo>
                    <a:pt x="1374139" y="21717"/>
                  </a:lnTo>
                  <a:lnTo>
                    <a:pt x="1424939" y="19685"/>
                  </a:lnTo>
                  <a:lnTo>
                    <a:pt x="1424431" y="6985"/>
                  </a:lnTo>
                  <a:close/>
                </a:path>
                <a:path w="1602739" h="128270">
                  <a:moveTo>
                    <a:pt x="1335531" y="10541"/>
                  </a:moveTo>
                  <a:lnTo>
                    <a:pt x="1284859" y="12573"/>
                  </a:lnTo>
                  <a:lnTo>
                    <a:pt x="1285239" y="25273"/>
                  </a:lnTo>
                  <a:lnTo>
                    <a:pt x="1336039" y="23241"/>
                  </a:lnTo>
                  <a:lnTo>
                    <a:pt x="1335531" y="10541"/>
                  </a:lnTo>
                  <a:close/>
                </a:path>
                <a:path w="1602739" h="128270">
                  <a:moveTo>
                    <a:pt x="1246759" y="14097"/>
                  </a:moveTo>
                  <a:lnTo>
                    <a:pt x="1195959" y="16002"/>
                  </a:lnTo>
                  <a:lnTo>
                    <a:pt x="1196466" y="28702"/>
                  </a:lnTo>
                  <a:lnTo>
                    <a:pt x="1247266" y="26670"/>
                  </a:lnTo>
                  <a:lnTo>
                    <a:pt x="1246759" y="14097"/>
                  </a:lnTo>
                  <a:close/>
                </a:path>
                <a:path w="1602739" h="128270">
                  <a:moveTo>
                    <a:pt x="1157859" y="17526"/>
                  </a:moveTo>
                  <a:lnTo>
                    <a:pt x="1107186" y="19558"/>
                  </a:lnTo>
                  <a:lnTo>
                    <a:pt x="1107693" y="32258"/>
                  </a:lnTo>
                  <a:lnTo>
                    <a:pt x="1158366" y="30226"/>
                  </a:lnTo>
                  <a:lnTo>
                    <a:pt x="1157859" y="17526"/>
                  </a:lnTo>
                  <a:close/>
                </a:path>
                <a:path w="1602739" h="128270">
                  <a:moveTo>
                    <a:pt x="1069086" y="21082"/>
                  </a:moveTo>
                  <a:lnTo>
                    <a:pt x="1018286" y="23114"/>
                  </a:lnTo>
                  <a:lnTo>
                    <a:pt x="1018793" y="35814"/>
                  </a:lnTo>
                  <a:lnTo>
                    <a:pt x="1069593" y="33782"/>
                  </a:lnTo>
                  <a:lnTo>
                    <a:pt x="1069086" y="21082"/>
                  </a:lnTo>
                  <a:close/>
                </a:path>
                <a:path w="1602739" h="128270">
                  <a:moveTo>
                    <a:pt x="980186" y="24511"/>
                  </a:moveTo>
                  <a:lnTo>
                    <a:pt x="929513" y="26543"/>
                  </a:lnTo>
                  <a:lnTo>
                    <a:pt x="930021" y="39243"/>
                  </a:lnTo>
                  <a:lnTo>
                    <a:pt x="980693" y="37211"/>
                  </a:lnTo>
                  <a:lnTo>
                    <a:pt x="980186" y="24511"/>
                  </a:lnTo>
                  <a:close/>
                </a:path>
                <a:path w="1602739" h="128270">
                  <a:moveTo>
                    <a:pt x="891413" y="28067"/>
                  </a:moveTo>
                  <a:lnTo>
                    <a:pt x="840613" y="30099"/>
                  </a:lnTo>
                  <a:lnTo>
                    <a:pt x="841121" y="42799"/>
                  </a:lnTo>
                  <a:lnTo>
                    <a:pt x="891921" y="40767"/>
                  </a:lnTo>
                  <a:lnTo>
                    <a:pt x="891413" y="28067"/>
                  </a:lnTo>
                  <a:close/>
                </a:path>
                <a:path w="1602739" h="128270">
                  <a:moveTo>
                    <a:pt x="802513" y="31623"/>
                  </a:moveTo>
                  <a:lnTo>
                    <a:pt x="751839" y="33655"/>
                  </a:lnTo>
                  <a:lnTo>
                    <a:pt x="752348" y="46228"/>
                  </a:lnTo>
                  <a:lnTo>
                    <a:pt x="803021" y="44323"/>
                  </a:lnTo>
                  <a:lnTo>
                    <a:pt x="802513" y="31623"/>
                  </a:lnTo>
                  <a:close/>
                </a:path>
                <a:path w="1602739" h="128270">
                  <a:moveTo>
                    <a:pt x="713739" y="35052"/>
                  </a:moveTo>
                  <a:lnTo>
                    <a:pt x="662939" y="37084"/>
                  </a:lnTo>
                  <a:lnTo>
                    <a:pt x="663448" y="49784"/>
                  </a:lnTo>
                  <a:lnTo>
                    <a:pt x="714248" y="47752"/>
                  </a:lnTo>
                  <a:lnTo>
                    <a:pt x="713739" y="35052"/>
                  </a:lnTo>
                  <a:close/>
                </a:path>
                <a:path w="1602739" h="128270">
                  <a:moveTo>
                    <a:pt x="624966" y="38608"/>
                  </a:moveTo>
                  <a:lnTo>
                    <a:pt x="574166" y="40640"/>
                  </a:lnTo>
                  <a:lnTo>
                    <a:pt x="574675" y="53340"/>
                  </a:lnTo>
                  <a:lnTo>
                    <a:pt x="625475" y="51308"/>
                  </a:lnTo>
                  <a:lnTo>
                    <a:pt x="624966" y="38608"/>
                  </a:lnTo>
                  <a:close/>
                </a:path>
                <a:path w="1602739" h="128270">
                  <a:moveTo>
                    <a:pt x="536066" y="42164"/>
                  </a:moveTo>
                  <a:lnTo>
                    <a:pt x="485266" y="44069"/>
                  </a:lnTo>
                  <a:lnTo>
                    <a:pt x="485775" y="56769"/>
                  </a:lnTo>
                  <a:lnTo>
                    <a:pt x="536575" y="54864"/>
                  </a:lnTo>
                  <a:lnTo>
                    <a:pt x="536066" y="42164"/>
                  </a:lnTo>
                  <a:close/>
                </a:path>
                <a:path w="1602739" h="128270">
                  <a:moveTo>
                    <a:pt x="447293" y="45593"/>
                  </a:moveTo>
                  <a:lnTo>
                    <a:pt x="396493" y="47625"/>
                  </a:lnTo>
                  <a:lnTo>
                    <a:pt x="397001" y="60325"/>
                  </a:lnTo>
                  <a:lnTo>
                    <a:pt x="447801" y="58293"/>
                  </a:lnTo>
                  <a:lnTo>
                    <a:pt x="447293" y="45593"/>
                  </a:lnTo>
                  <a:close/>
                </a:path>
                <a:path w="1602739" h="128270">
                  <a:moveTo>
                    <a:pt x="358393" y="49149"/>
                  </a:moveTo>
                  <a:lnTo>
                    <a:pt x="307721" y="51181"/>
                  </a:lnTo>
                  <a:lnTo>
                    <a:pt x="308101" y="63881"/>
                  </a:lnTo>
                  <a:lnTo>
                    <a:pt x="358901" y="61849"/>
                  </a:lnTo>
                  <a:lnTo>
                    <a:pt x="358393" y="49149"/>
                  </a:lnTo>
                  <a:close/>
                </a:path>
                <a:path w="1602739" h="128270">
                  <a:moveTo>
                    <a:pt x="269621" y="52705"/>
                  </a:moveTo>
                  <a:lnTo>
                    <a:pt x="218821" y="54610"/>
                  </a:lnTo>
                  <a:lnTo>
                    <a:pt x="219328" y="67310"/>
                  </a:lnTo>
                  <a:lnTo>
                    <a:pt x="270128" y="65278"/>
                  </a:lnTo>
                  <a:lnTo>
                    <a:pt x="269621" y="52705"/>
                  </a:lnTo>
                  <a:close/>
                </a:path>
                <a:path w="1602739" h="128270">
                  <a:moveTo>
                    <a:pt x="180721" y="56134"/>
                  </a:moveTo>
                  <a:lnTo>
                    <a:pt x="130048" y="58166"/>
                  </a:lnTo>
                  <a:lnTo>
                    <a:pt x="130555" y="70866"/>
                  </a:lnTo>
                  <a:lnTo>
                    <a:pt x="181228" y="68834"/>
                  </a:lnTo>
                  <a:lnTo>
                    <a:pt x="180721" y="56134"/>
                  </a:lnTo>
                  <a:close/>
                </a:path>
                <a:path w="1602739" h="128270">
                  <a:moveTo>
                    <a:pt x="124333" y="1143"/>
                  </a:moveTo>
                  <a:lnTo>
                    <a:pt x="0" y="69596"/>
                  </a:lnTo>
                  <a:lnTo>
                    <a:pt x="129412" y="128143"/>
                  </a:lnTo>
                  <a:lnTo>
                    <a:pt x="124333" y="1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085904" y="4066540"/>
            <a:ext cx="8960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85904" y="5463823"/>
            <a:ext cx="8960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3415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00945" y="3852333"/>
            <a:ext cx="897467" cy="877711"/>
            <a:chOff x="720851" y="3467100"/>
            <a:chExt cx="807720" cy="789940"/>
          </a:xfrm>
        </p:grpSpPr>
        <p:sp>
          <p:nvSpPr>
            <p:cNvPr id="29" name="object 29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60379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469880" y="3852333"/>
            <a:ext cx="897467" cy="877711"/>
            <a:chOff x="9422892" y="3467100"/>
            <a:chExt cx="807720" cy="789940"/>
          </a:xfrm>
        </p:grpSpPr>
        <p:sp>
          <p:nvSpPr>
            <p:cNvPr id="33" name="object 33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182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3448" y="1300565"/>
            <a:ext cx="3306939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On-Demand</a:t>
            </a:r>
            <a:r>
              <a:rPr sz="2667" spc="-7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Migration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66652" y="2434378"/>
            <a:ext cx="2141361" cy="3983567"/>
            <a:chOff x="2939986" y="2190940"/>
            <a:chExt cx="1927225" cy="3585210"/>
          </a:xfrm>
        </p:grpSpPr>
        <p:sp>
          <p:nvSpPr>
            <p:cNvPr id="5" name="object 5"/>
            <p:cNvSpPr/>
            <p:nvPr/>
          </p:nvSpPr>
          <p:spPr>
            <a:xfrm>
              <a:off x="2949447" y="3389147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4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4" y="396214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944748" y="3785361"/>
              <a:ext cx="1917700" cy="0"/>
            </a:xfrm>
            <a:custGeom>
              <a:avLst/>
              <a:gdLst/>
              <a:ahLst/>
              <a:cxnLst/>
              <a:rect l="l" t="t" r="r" b="b"/>
              <a:pathLst>
                <a:path w="1917700">
                  <a:moveTo>
                    <a:pt x="0" y="0"/>
                  </a:moveTo>
                  <a:lnTo>
                    <a:pt x="191731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49447" y="4577778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4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4" y="396214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944748" y="2195702"/>
              <a:ext cx="1917700" cy="3575685"/>
            </a:xfrm>
            <a:custGeom>
              <a:avLst/>
              <a:gdLst/>
              <a:ahLst/>
              <a:cxnLst/>
              <a:rect l="l" t="t" r="r" b="b"/>
              <a:pathLst>
                <a:path w="1917700" h="3575685">
                  <a:moveTo>
                    <a:pt x="0" y="2778290"/>
                  </a:moveTo>
                  <a:lnTo>
                    <a:pt x="1917318" y="2778290"/>
                  </a:lnTo>
                </a:path>
                <a:path w="1917700" h="3575685">
                  <a:moveTo>
                    <a:pt x="0" y="797179"/>
                  </a:moveTo>
                  <a:lnTo>
                    <a:pt x="1917318" y="797179"/>
                  </a:lnTo>
                </a:path>
                <a:path w="1917700" h="3575685">
                  <a:moveTo>
                    <a:pt x="0" y="1985899"/>
                  </a:moveTo>
                  <a:lnTo>
                    <a:pt x="1917318" y="1985899"/>
                  </a:lnTo>
                </a:path>
                <a:path w="1917700" h="3575685">
                  <a:moveTo>
                    <a:pt x="0" y="3174504"/>
                  </a:moveTo>
                  <a:lnTo>
                    <a:pt x="1917318" y="3174504"/>
                  </a:lnTo>
                </a:path>
                <a:path w="1917700" h="3575685">
                  <a:moveTo>
                    <a:pt x="4699" y="0"/>
                  </a:moveTo>
                  <a:lnTo>
                    <a:pt x="4699" y="3575469"/>
                  </a:lnTo>
                </a:path>
                <a:path w="1917700" h="3575685">
                  <a:moveTo>
                    <a:pt x="1912620" y="0"/>
                  </a:moveTo>
                  <a:lnTo>
                    <a:pt x="1912620" y="3575469"/>
                  </a:lnTo>
                </a:path>
                <a:path w="1917700" h="3575685">
                  <a:moveTo>
                    <a:pt x="0" y="4825"/>
                  </a:moveTo>
                  <a:lnTo>
                    <a:pt x="1917318" y="4825"/>
                  </a:lnTo>
                </a:path>
                <a:path w="1917700" h="3575685">
                  <a:moveTo>
                    <a:pt x="0" y="3570706"/>
                  </a:moveTo>
                  <a:lnTo>
                    <a:pt x="1917318" y="357070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77165" y="2885299"/>
            <a:ext cx="2120194" cy="336318"/>
          </a:xfrm>
          <a:prstGeom prst="rect">
            <a:avLst/>
          </a:prstGeom>
          <a:solidFill>
            <a:srgbClr val="76B800"/>
          </a:solidFill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706"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77165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706"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7165" y="5086491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706" algn="ctr" defTabSz="1015990">
              <a:spcBef>
                <a:spcPts val="761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789632" y="2439740"/>
          <a:ext cx="2119488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93415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00945" y="3852333"/>
            <a:ext cx="897467" cy="877711"/>
            <a:chOff x="720851" y="3467100"/>
            <a:chExt cx="807720" cy="789940"/>
          </a:xfrm>
        </p:grpSpPr>
        <p:sp>
          <p:nvSpPr>
            <p:cNvPr id="15" name="object 15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60379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469880" y="3852333"/>
            <a:ext cx="897467" cy="877711"/>
            <a:chOff x="9422892" y="3467100"/>
            <a:chExt cx="807720" cy="789940"/>
          </a:xfrm>
        </p:grpSpPr>
        <p:sp>
          <p:nvSpPr>
            <p:cNvPr id="19" name="object 19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/>
          <p:nvPr/>
        </p:nvSpPr>
        <p:spPr>
          <a:xfrm>
            <a:off x="2383931" y="3869267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3" y="56642"/>
                </a:lnTo>
                <a:lnTo>
                  <a:pt x="957834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3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4" y="69342"/>
                </a:lnTo>
                <a:lnTo>
                  <a:pt x="957453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3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75838" y="3569971"/>
            <a:ext cx="94262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*addr2</a:t>
            </a:r>
            <a:r>
              <a:rPr sz="1556" spc="-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83931" y="5203613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3" y="56642"/>
                </a:lnTo>
                <a:lnTo>
                  <a:pt x="957834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3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4" y="69342"/>
                </a:lnTo>
                <a:lnTo>
                  <a:pt x="957453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3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75838" y="4905304"/>
            <a:ext cx="94262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*addr3</a:t>
            </a:r>
            <a:r>
              <a:rPr sz="1556" spc="-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183</a:t>
            </a:fld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2085905" y="4066540"/>
            <a:ext cx="110278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85905" y="5463823"/>
            <a:ext cx="110278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1" dirty="0"/>
              <a:t> </a:t>
            </a:r>
            <a:r>
              <a:rPr spc="-6" dirty="0"/>
              <a:t>FUNDAMENTALS</a:t>
            </a:r>
          </a:p>
          <a:p>
            <a:pPr marL="706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When Is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This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Helpful?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184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2331862"/>
            <a:ext cx="9882011" cy="4041513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it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doesn’t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matter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spc="-6" dirty="0">
                <a:solidFill>
                  <a:prstClr val="black"/>
                </a:solidFill>
                <a:latin typeface="Trebuchet MS"/>
                <a:cs typeface="Trebuchet MS"/>
              </a:rPr>
              <a:t>how</a:t>
            </a:r>
            <a:r>
              <a:rPr sz="2222" i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data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moves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processor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2106" indent="-395107" defTabSz="1015990">
              <a:spcBef>
                <a:spcPts val="1944"/>
              </a:spcBef>
              <a:buFontTx/>
              <a:buAutoNum type="arabicParenR"/>
              <a:tabLst>
                <a:tab pos="521400" algn="l"/>
                <a:tab pos="522106" algn="l"/>
              </a:tabLst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Quick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dirty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algorithm</a:t>
            </a:r>
            <a:r>
              <a:rPr sz="2222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prototyping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2106" indent="-395107" defTabSz="1015990">
              <a:spcBef>
                <a:spcPts val="1961"/>
              </a:spcBef>
              <a:buFontTx/>
              <a:buAutoNum type="arabicParenR"/>
              <a:tabLst>
                <a:tab pos="521400" algn="l"/>
                <a:tab pos="522106" algn="l"/>
              </a:tabLst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Iterative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process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with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lots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reuse,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migration</a:t>
            </a:r>
            <a:r>
              <a:rPr sz="2222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cost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be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amortized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2106" indent="-395107" defTabSz="1015990">
              <a:spcBef>
                <a:spcPts val="1960"/>
              </a:spcBef>
              <a:buFontTx/>
              <a:buAutoNum type="arabicParenR"/>
              <a:tabLst>
                <a:tab pos="521400" algn="l"/>
                <a:tab pos="522106" algn="l"/>
              </a:tabLst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Simplify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application</a:t>
            </a:r>
            <a:r>
              <a:rPr sz="2222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debugging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/>
            <a:endParaRPr sz="24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/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it’s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difficult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isolate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working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set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2106" indent="-395107" defTabSz="1015990">
              <a:spcBef>
                <a:spcPts val="1967"/>
              </a:spcBef>
              <a:buFontTx/>
              <a:buAutoNum type="arabicParenR"/>
              <a:tabLst>
                <a:tab pos="521400" algn="l"/>
                <a:tab pos="522106" algn="l"/>
              </a:tabLst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Irregular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or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dirty="0">
                <a:solidFill>
                  <a:prstClr val="black"/>
                </a:solidFill>
                <a:latin typeface="Trebuchet MS"/>
                <a:cs typeface="Trebuchet MS"/>
              </a:rPr>
              <a:t>dynamic</a:t>
            </a:r>
            <a:r>
              <a:rPr sz="2222" i="1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structures,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unpredictable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access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2106" indent="-395107" defTabSz="1015990">
              <a:spcBef>
                <a:spcPts val="1944"/>
              </a:spcBef>
              <a:buFontTx/>
              <a:buAutoNum type="arabicParenR"/>
              <a:tabLst>
                <a:tab pos="521400" algn="l"/>
                <a:tab pos="522106" algn="l"/>
              </a:tabLst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partitioning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between</a:t>
            </a:r>
            <a:r>
              <a:rPr sz="2222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multiple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processors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789632" y="2439740"/>
          <a:ext cx="2119488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69128" y="1300565"/>
            <a:ext cx="3856567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Memory</a:t>
            </a:r>
            <a:r>
              <a:rPr sz="2667" spc="-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Oversubscription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271872" y="2439740"/>
          <a:ext cx="2120194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3415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0945" y="3852333"/>
            <a:ext cx="897467" cy="877711"/>
            <a:chOff x="720851" y="3467100"/>
            <a:chExt cx="807720" cy="789940"/>
          </a:xfrm>
        </p:grpSpPr>
        <p:sp>
          <p:nvSpPr>
            <p:cNvPr id="8" name="object 8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0379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469880" y="3852333"/>
            <a:ext cx="897467" cy="877711"/>
            <a:chOff x="9422892" y="3467100"/>
            <a:chExt cx="807720" cy="789940"/>
          </a:xfrm>
        </p:grpSpPr>
        <p:sp>
          <p:nvSpPr>
            <p:cNvPr id="12" name="object 12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2383931" y="5203613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3" y="56642"/>
                </a:lnTo>
                <a:lnTo>
                  <a:pt x="957834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3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4" y="69342"/>
                </a:lnTo>
                <a:lnTo>
                  <a:pt x="957453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3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75838" y="4905304"/>
            <a:ext cx="1006122" cy="82658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*addr3</a:t>
            </a:r>
            <a:r>
              <a:rPr sz="1556" spc="-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  <a:p>
            <a:pPr defTabSz="1015990">
              <a:spcBef>
                <a:spcPts val="39"/>
              </a:spcBef>
            </a:pPr>
            <a:endParaRPr sz="2167">
              <a:solidFill>
                <a:prstClr val="black"/>
              </a:solidFill>
              <a:latin typeface="Arial"/>
              <a:cs typeface="Arial"/>
            </a:endParaRPr>
          </a:p>
          <a:p>
            <a:pPr marL="123471" defTabSz="1015990">
              <a:spcBef>
                <a:spcPts val="6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185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2295314" y="3093861"/>
            <a:ext cx="757061" cy="972660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 algn="just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physical </a:t>
            </a:r>
            <a:r>
              <a:rPr sz="1556" spc="-4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 </a:t>
            </a:r>
            <a:r>
              <a:rPr sz="1556" spc="-4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cap</a:t>
            </a: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city  is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full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789632" y="2439740"/>
          <a:ext cx="2119488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69128" y="1300565"/>
            <a:ext cx="3856567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Memory</a:t>
            </a:r>
            <a:r>
              <a:rPr sz="2667" spc="-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Oversubscription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83932" y="2439670"/>
            <a:ext cx="3019072" cy="3972983"/>
            <a:chOff x="2145538" y="2195702"/>
            <a:chExt cx="2717165" cy="3575685"/>
          </a:xfrm>
        </p:grpSpPr>
        <p:sp>
          <p:nvSpPr>
            <p:cNvPr id="6" name="object 6"/>
            <p:cNvSpPr/>
            <p:nvPr/>
          </p:nvSpPr>
          <p:spPr>
            <a:xfrm>
              <a:off x="2949448" y="2200566"/>
              <a:ext cx="1908175" cy="1981200"/>
            </a:xfrm>
            <a:custGeom>
              <a:avLst/>
              <a:gdLst/>
              <a:ahLst/>
              <a:cxnLst/>
              <a:rect l="l" t="t" r="r" b="b"/>
              <a:pathLst>
                <a:path w="1908175" h="1981200">
                  <a:moveTo>
                    <a:pt x="1907794" y="1584820"/>
                  </a:moveTo>
                  <a:lnTo>
                    <a:pt x="0" y="1584820"/>
                  </a:lnTo>
                  <a:lnTo>
                    <a:pt x="0" y="1981034"/>
                  </a:lnTo>
                  <a:lnTo>
                    <a:pt x="1907794" y="1981034"/>
                  </a:lnTo>
                  <a:lnTo>
                    <a:pt x="1907794" y="1584820"/>
                  </a:lnTo>
                  <a:close/>
                </a:path>
                <a:path w="1908175" h="1981200">
                  <a:moveTo>
                    <a:pt x="1907794" y="1188580"/>
                  </a:moveTo>
                  <a:lnTo>
                    <a:pt x="0" y="1188580"/>
                  </a:lnTo>
                  <a:lnTo>
                    <a:pt x="0" y="1584794"/>
                  </a:lnTo>
                  <a:lnTo>
                    <a:pt x="1907794" y="1584794"/>
                  </a:lnTo>
                  <a:lnTo>
                    <a:pt x="1907794" y="1188580"/>
                  </a:lnTo>
                  <a:close/>
                </a:path>
                <a:path w="1908175" h="1981200">
                  <a:moveTo>
                    <a:pt x="1907794" y="792340"/>
                  </a:moveTo>
                  <a:lnTo>
                    <a:pt x="0" y="792340"/>
                  </a:lnTo>
                  <a:lnTo>
                    <a:pt x="0" y="1188554"/>
                  </a:lnTo>
                  <a:lnTo>
                    <a:pt x="1907794" y="1188554"/>
                  </a:lnTo>
                  <a:lnTo>
                    <a:pt x="1907794" y="792340"/>
                  </a:lnTo>
                  <a:close/>
                </a:path>
                <a:path w="1908175" h="1981200">
                  <a:moveTo>
                    <a:pt x="1907794" y="0"/>
                  </a:moveTo>
                  <a:lnTo>
                    <a:pt x="0" y="0"/>
                  </a:lnTo>
                  <a:lnTo>
                    <a:pt x="0" y="396100"/>
                  </a:lnTo>
                  <a:lnTo>
                    <a:pt x="0" y="792314"/>
                  </a:lnTo>
                  <a:lnTo>
                    <a:pt x="1907794" y="792314"/>
                  </a:lnTo>
                  <a:lnTo>
                    <a:pt x="1907794" y="396201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44749" y="2195702"/>
              <a:ext cx="1917700" cy="3575685"/>
            </a:xfrm>
            <a:custGeom>
              <a:avLst/>
              <a:gdLst/>
              <a:ahLst/>
              <a:cxnLst/>
              <a:rect l="l" t="t" r="r" b="b"/>
              <a:pathLst>
                <a:path w="1917700" h="3575685">
                  <a:moveTo>
                    <a:pt x="0" y="401066"/>
                  </a:moveTo>
                  <a:lnTo>
                    <a:pt x="1917318" y="401066"/>
                  </a:lnTo>
                </a:path>
                <a:path w="1917700" h="3575685">
                  <a:moveTo>
                    <a:pt x="0" y="797179"/>
                  </a:moveTo>
                  <a:lnTo>
                    <a:pt x="1917318" y="797179"/>
                  </a:lnTo>
                </a:path>
                <a:path w="1917700" h="3575685">
                  <a:moveTo>
                    <a:pt x="0" y="1193419"/>
                  </a:moveTo>
                  <a:lnTo>
                    <a:pt x="1917318" y="1193419"/>
                  </a:lnTo>
                </a:path>
                <a:path w="1917700" h="3575685">
                  <a:moveTo>
                    <a:pt x="0" y="1589659"/>
                  </a:moveTo>
                  <a:lnTo>
                    <a:pt x="1917318" y="1589659"/>
                  </a:lnTo>
                </a:path>
                <a:path w="1917700" h="3575685">
                  <a:moveTo>
                    <a:pt x="0" y="1985899"/>
                  </a:moveTo>
                  <a:lnTo>
                    <a:pt x="1917318" y="1985899"/>
                  </a:lnTo>
                </a:path>
                <a:path w="1917700" h="3575685">
                  <a:moveTo>
                    <a:pt x="0" y="2382139"/>
                  </a:moveTo>
                  <a:lnTo>
                    <a:pt x="1917318" y="2382139"/>
                  </a:lnTo>
                </a:path>
                <a:path w="1917700" h="3575685">
                  <a:moveTo>
                    <a:pt x="0" y="2778290"/>
                  </a:moveTo>
                  <a:lnTo>
                    <a:pt x="1917318" y="2778290"/>
                  </a:lnTo>
                </a:path>
                <a:path w="1917700" h="3575685">
                  <a:moveTo>
                    <a:pt x="0" y="3174504"/>
                  </a:moveTo>
                  <a:lnTo>
                    <a:pt x="1917318" y="3174504"/>
                  </a:lnTo>
                </a:path>
                <a:path w="1917700" h="3575685">
                  <a:moveTo>
                    <a:pt x="4699" y="0"/>
                  </a:moveTo>
                  <a:lnTo>
                    <a:pt x="4699" y="3575469"/>
                  </a:lnTo>
                </a:path>
                <a:path w="1917700" h="3575685">
                  <a:moveTo>
                    <a:pt x="1912620" y="0"/>
                  </a:moveTo>
                  <a:lnTo>
                    <a:pt x="1912620" y="3575469"/>
                  </a:lnTo>
                </a:path>
                <a:path w="1917700" h="3575685">
                  <a:moveTo>
                    <a:pt x="0" y="4825"/>
                  </a:moveTo>
                  <a:lnTo>
                    <a:pt x="1917318" y="4825"/>
                  </a:lnTo>
                </a:path>
                <a:path w="1917700" h="3575685">
                  <a:moveTo>
                    <a:pt x="0" y="3570706"/>
                  </a:moveTo>
                  <a:lnTo>
                    <a:pt x="1917318" y="357070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145538" y="4683251"/>
              <a:ext cx="1071880" cy="127000"/>
            </a:xfrm>
            <a:custGeom>
              <a:avLst/>
              <a:gdLst/>
              <a:ahLst/>
              <a:cxnLst/>
              <a:rect l="l" t="t" r="r" b="b"/>
              <a:pathLst>
                <a:path w="1071880" h="127000">
                  <a:moveTo>
                    <a:pt x="1065820" y="56642"/>
                  </a:moveTo>
                  <a:lnTo>
                    <a:pt x="957453" y="56642"/>
                  </a:lnTo>
                  <a:lnTo>
                    <a:pt x="957834" y="69342"/>
                  </a:lnTo>
                  <a:lnTo>
                    <a:pt x="945139" y="69741"/>
                  </a:lnTo>
                  <a:lnTo>
                    <a:pt x="946912" y="126873"/>
                  </a:lnTo>
                  <a:lnTo>
                    <a:pt x="1071880" y="59436"/>
                  </a:lnTo>
                  <a:lnTo>
                    <a:pt x="1065820" y="56642"/>
                  </a:lnTo>
                  <a:close/>
                </a:path>
                <a:path w="1071880" h="127000">
                  <a:moveTo>
                    <a:pt x="944745" y="57041"/>
                  </a:moveTo>
                  <a:lnTo>
                    <a:pt x="0" y="86741"/>
                  </a:lnTo>
                  <a:lnTo>
                    <a:pt x="507" y="99441"/>
                  </a:lnTo>
                  <a:lnTo>
                    <a:pt x="945139" y="69741"/>
                  </a:lnTo>
                  <a:lnTo>
                    <a:pt x="944745" y="57041"/>
                  </a:lnTo>
                  <a:close/>
                </a:path>
                <a:path w="1071880" h="127000">
                  <a:moveTo>
                    <a:pt x="957453" y="56642"/>
                  </a:moveTo>
                  <a:lnTo>
                    <a:pt x="944745" y="57041"/>
                  </a:lnTo>
                  <a:lnTo>
                    <a:pt x="945139" y="69741"/>
                  </a:lnTo>
                  <a:lnTo>
                    <a:pt x="957834" y="69342"/>
                  </a:lnTo>
                  <a:lnTo>
                    <a:pt x="957453" y="56642"/>
                  </a:lnTo>
                  <a:close/>
                </a:path>
                <a:path w="1071880" h="127000">
                  <a:moveTo>
                    <a:pt x="942975" y="0"/>
                  </a:moveTo>
                  <a:lnTo>
                    <a:pt x="944745" y="57041"/>
                  </a:lnTo>
                  <a:lnTo>
                    <a:pt x="957453" y="56642"/>
                  </a:lnTo>
                  <a:lnTo>
                    <a:pt x="1065820" y="56642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3415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00945" y="3852333"/>
            <a:ext cx="897467" cy="877711"/>
            <a:chOff x="720851" y="3467100"/>
            <a:chExt cx="807720" cy="789940"/>
          </a:xfrm>
        </p:grpSpPr>
        <p:sp>
          <p:nvSpPr>
            <p:cNvPr id="11" name="object 11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0379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469880" y="3852333"/>
            <a:ext cx="897467" cy="877711"/>
            <a:chOff x="9422892" y="3467100"/>
            <a:chExt cx="807720" cy="789940"/>
          </a:xfrm>
        </p:grpSpPr>
        <p:sp>
          <p:nvSpPr>
            <p:cNvPr id="15" name="object 15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75838" y="4905304"/>
            <a:ext cx="1006122" cy="82658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*addr3</a:t>
            </a:r>
            <a:r>
              <a:rPr sz="1556" spc="-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  <a:p>
            <a:pPr defTabSz="1015990">
              <a:spcBef>
                <a:spcPts val="39"/>
              </a:spcBef>
            </a:pPr>
            <a:endParaRPr sz="2167">
              <a:solidFill>
                <a:prstClr val="black"/>
              </a:solidFill>
              <a:latin typeface="Arial"/>
              <a:cs typeface="Arial"/>
            </a:endParaRPr>
          </a:p>
          <a:p>
            <a:pPr marL="123471" defTabSz="1015990">
              <a:spcBef>
                <a:spcPts val="6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77370" y="4066540"/>
            <a:ext cx="119168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eviction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79483" y="3855862"/>
            <a:ext cx="1888772" cy="177094"/>
          </a:xfrm>
          <a:custGeom>
            <a:avLst/>
            <a:gdLst/>
            <a:ahLst/>
            <a:cxnLst/>
            <a:rect l="l" t="t" r="r" b="b"/>
            <a:pathLst>
              <a:path w="1699895" h="159385">
                <a:moveTo>
                  <a:pt x="50800" y="143382"/>
                </a:moveTo>
                <a:lnTo>
                  <a:pt x="0" y="146176"/>
                </a:lnTo>
                <a:lnTo>
                  <a:pt x="762" y="158876"/>
                </a:lnTo>
                <a:lnTo>
                  <a:pt x="51435" y="156082"/>
                </a:lnTo>
                <a:lnTo>
                  <a:pt x="50800" y="143382"/>
                </a:lnTo>
                <a:close/>
              </a:path>
              <a:path w="1699895" h="159385">
                <a:moveTo>
                  <a:pt x="139445" y="138302"/>
                </a:moveTo>
                <a:lnTo>
                  <a:pt x="88773" y="141224"/>
                </a:lnTo>
                <a:lnTo>
                  <a:pt x="89535" y="153924"/>
                </a:lnTo>
                <a:lnTo>
                  <a:pt x="140207" y="151002"/>
                </a:lnTo>
                <a:lnTo>
                  <a:pt x="139445" y="138302"/>
                </a:lnTo>
                <a:close/>
              </a:path>
              <a:path w="1699895" h="159385">
                <a:moveTo>
                  <a:pt x="228218" y="133350"/>
                </a:moveTo>
                <a:lnTo>
                  <a:pt x="177545" y="136144"/>
                </a:lnTo>
                <a:lnTo>
                  <a:pt x="178307" y="148844"/>
                </a:lnTo>
                <a:lnTo>
                  <a:pt x="228980" y="145923"/>
                </a:lnTo>
                <a:lnTo>
                  <a:pt x="228218" y="133350"/>
                </a:lnTo>
                <a:close/>
              </a:path>
              <a:path w="1699895" h="159385">
                <a:moveTo>
                  <a:pt x="316991" y="128269"/>
                </a:moveTo>
                <a:lnTo>
                  <a:pt x="266318" y="131191"/>
                </a:lnTo>
                <a:lnTo>
                  <a:pt x="266953" y="143763"/>
                </a:lnTo>
                <a:lnTo>
                  <a:pt x="317753" y="140969"/>
                </a:lnTo>
                <a:lnTo>
                  <a:pt x="316991" y="128269"/>
                </a:lnTo>
                <a:close/>
              </a:path>
              <a:path w="1699895" h="159385">
                <a:moveTo>
                  <a:pt x="405764" y="123189"/>
                </a:moveTo>
                <a:lnTo>
                  <a:pt x="355091" y="126111"/>
                </a:lnTo>
                <a:lnTo>
                  <a:pt x="355726" y="138811"/>
                </a:lnTo>
                <a:lnTo>
                  <a:pt x="406526" y="135889"/>
                </a:lnTo>
                <a:lnTo>
                  <a:pt x="405764" y="123189"/>
                </a:lnTo>
                <a:close/>
              </a:path>
              <a:path w="1699895" h="159385">
                <a:moveTo>
                  <a:pt x="494538" y="118237"/>
                </a:moveTo>
                <a:lnTo>
                  <a:pt x="443864" y="121031"/>
                </a:lnTo>
                <a:lnTo>
                  <a:pt x="444500" y="133731"/>
                </a:lnTo>
                <a:lnTo>
                  <a:pt x="495300" y="130937"/>
                </a:lnTo>
                <a:lnTo>
                  <a:pt x="494538" y="118237"/>
                </a:lnTo>
                <a:close/>
              </a:path>
              <a:path w="1699895" h="159385">
                <a:moveTo>
                  <a:pt x="583311" y="113156"/>
                </a:moveTo>
                <a:lnTo>
                  <a:pt x="532511" y="116077"/>
                </a:lnTo>
                <a:lnTo>
                  <a:pt x="533273" y="128777"/>
                </a:lnTo>
                <a:lnTo>
                  <a:pt x="583945" y="125856"/>
                </a:lnTo>
                <a:lnTo>
                  <a:pt x="583311" y="113156"/>
                </a:lnTo>
                <a:close/>
              </a:path>
              <a:path w="1699895" h="159385">
                <a:moveTo>
                  <a:pt x="672084" y="108204"/>
                </a:moveTo>
                <a:lnTo>
                  <a:pt x="621284" y="110998"/>
                </a:lnTo>
                <a:lnTo>
                  <a:pt x="622045" y="123698"/>
                </a:lnTo>
                <a:lnTo>
                  <a:pt x="672718" y="120776"/>
                </a:lnTo>
                <a:lnTo>
                  <a:pt x="672084" y="108204"/>
                </a:lnTo>
                <a:close/>
              </a:path>
              <a:path w="1699895" h="159385">
                <a:moveTo>
                  <a:pt x="760856" y="103124"/>
                </a:moveTo>
                <a:lnTo>
                  <a:pt x="710056" y="106044"/>
                </a:lnTo>
                <a:lnTo>
                  <a:pt x="710818" y="118618"/>
                </a:lnTo>
                <a:lnTo>
                  <a:pt x="761491" y="115824"/>
                </a:lnTo>
                <a:lnTo>
                  <a:pt x="760856" y="103124"/>
                </a:lnTo>
                <a:close/>
              </a:path>
              <a:path w="1699895" h="159385">
                <a:moveTo>
                  <a:pt x="849502" y="98043"/>
                </a:moveTo>
                <a:lnTo>
                  <a:pt x="798829" y="100964"/>
                </a:lnTo>
                <a:lnTo>
                  <a:pt x="799591" y="113664"/>
                </a:lnTo>
                <a:lnTo>
                  <a:pt x="850264" y="110743"/>
                </a:lnTo>
                <a:lnTo>
                  <a:pt x="849502" y="98043"/>
                </a:lnTo>
                <a:close/>
              </a:path>
              <a:path w="1699895" h="159385">
                <a:moveTo>
                  <a:pt x="938276" y="93091"/>
                </a:moveTo>
                <a:lnTo>
                  <a:pt x="887602" y="95885"/>
                </a:lnTo>
                <a:lnTo>
                  <a:pt x="888364" y="108585"/>
                </a:lnTo>
                <a:lnTo>
                  <a:pt x="939038" y="105791"/>
                </a:lnTo>
                <a:lnTo>
                  <a:pt x="938276" y="93091"/>
                </a:lnTo>
                <a:close/>
              </a:path>
              <a:path w="1699895" h="159385">
                <a:moveTo>
                  <a:pt x="1027049" y="88011"/>
                </a:moveTo>
                <a:lnTo>
                  <a:pt x="976376" y="90931"/>
                </a:lnTo>
                <a:lnTo>
                  <a:pt x="977011" y="103631"/>
                </a:lnTo>
                <a:lnTo>
                  <a:pt x="1027811" y="100711"/>
                </a:lnTo>
                <a:lnTo>
                  <a:pt x="1027049" y="88011"/>
                </a:lnTo>
                <a:close/>
              </a:path>
              <a:path w="1699895" h="159385">
                <a:moveTo>
                  <a:pt x="1115822" y="83057"/>
                </a:moveTo>
                <a:lnTo>
                  <a:pt x="1065149" y="85851"/>
                </a:lnTo>
                <a:lnTo>
                  <a:pt x="1065784" y="98551"/>
                </a:lnTo>
                <a:lnTo>
                  <a:pt x="1116584" y="95631"/>
                </a:lnTo>
                <a:lnTo>
                  <a:pt x="1115822" y="83057"/>
                </a:lnTo>
                <a:close/>
              </a:path>
              <a:path w="1699895" h="159385">
                <a:moveTo>
                  <a:pt x="1204594" y="77977"/>
                </a:moveTo>
                <a:lnTo>
                  <a:pt x="1153922" y="80899"/>
                </a:lnTo>
                <a:lnTo>
                  <a:pt x="1154556" y="93472"/>
                </a:lnTo>
                <a:lnTo>
                  <a:pt x="1205356" y="90677"/>
                </a:lnTo>
                <a:lnTo>
                  <a:pt x="1204594" y="77977"/>
                </a:lnTo>
                <a:close/>
              </a:path>
              <a:path w="1699895" h="159385">
                <a:moveTo>
                  <a:pt x="1293367" y="72898"/>
                </a:moveTo>
                <a:lnTo>
                  <a:pt x="1242567" y="75818"/>
                </a:lnTo>
                <a:lnTo>
                  <a:pt x="1243329" y="88518"/>
                </a:lnTo>
                <a:lnTo>
                  <a:pt x="1294002" y="85598"/>
                </a:lnTo>
                <a:lnTo>
                  <a:pt x="1293367" y="72898"/>
                </a:lnTo>
                <a:close/>
              </a:path>
              <a:path w="1699895" h="159385">
                <a:moveTo>
                  <a:pt x="1382140" y="67944"/>
                </a:moveTo>
                <a:lnTo>
                  <a:pt x="1331340" y="70738"/>
                </a:lnTo>
                <a:lnTo>
                  <a:pt x="1332102" y="83438"/>
                </a:lnTo>
                <a:lnTo>
                  <a:pt x="1382776" y="80644"/>
                </a:lnTo>
                <a:lnTo>
                  <a:pt x="1382140" y="67944"/>
                </a:lnTo>
                <a:close/>
              </a:path>
              <a:path w="1699895" h="159385">
                <a:moveTo>
                  <a:pt x="1470914" y="62864"/>
                </a:moveTo>
                <a:lnTo>
                  <a:pt x="1420114" y="65786"/>
                </a:lnTo>
                <a:lnTo>
                  <a:pt x="1420876" y="78486"/>
                </a:lnTo>
                <a:lnTo>
                  <a:pt x="1471549" y="75564"/>
                </a:lnTo>
                <a:lnTo>
                  <a:pt x="1470914" y="62864"/>
                </a:lnTo>
                <a:close/>
              </a:path>
              <a:path w="1699895" h="159385">
                <a:moveTo>
                  <a:pt x="1559560" y="57785"/>
                </a:moveTo>
                <a:lnTo>
                  <a:pt x="1508887" y="60706"/>
                </a:lnTo>
                <a:lnTo>
                  <a:pt x="1509649" y="73406"/>
                </a:lnTo>
                <a:lnTo>
                  <a:pt x="1560322" y="70485"/>
                </a:lnTo>
                <a:lnTo>
                  <a:pt x="1559560" y="57785"/>
                </a:lnTo>
                <a:close/>
              </a:path>
              <a:path w="1699895" h="159385">
                <a:moveTo>
                  <a:pt x="1569465" y="0"/>
                </a:moveTo>
                <a:lnTo>
                  <a:pt x="1576704" y="126873"/>
                </a:lnTo>
                <a:lnTo>
                  <a:pt x="1699894" y="56261"/>
                </a:lnTo>
                <a:lnTo>
                  <a:pt x="15694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95314" y="3093861"/>
            <a:ext cx="757061" cy="972660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 algn="just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physical </a:t>
            </a:r>
            <a:r>
              <a:rPr sz="1556" spc="-4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 </a:t>
            </a:r>
            <a:r>
              <a:rPr sz="1556" spc="-4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cap</a:t>
            </a: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city  is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full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186</a:t>
            </a:fld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69128" y="1300565"/>
            <a:ext cx="3856567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Memory</a:t>
            </a:r>
            <a:r>
              <a:rPr sz="2667" spc="-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Oversubscription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83932" y="2439670"/>
            <a:ext cx="3019072" cy="3972983"/>
            <a:chOff x="2145538" y="2195702"/>
            <a:chExt cx="2717165" cy="3575685"/>
          </a:xfrm>
        </p:grpSpPr>
        <p:sp>
          <p:nvSpPr>
            <p:cNvPr id="5" name="object 5"/>
            <p:cNvSpPr/>
            <p:nvPr/>
          </p:nvSpPr>
          <p:spPr>
            <a:xfrm>
              <a:off x="2949448" y="2200566"/>
              <a:ext cx="1908175" cy="1188720"/>
            </a:xfrm>
            <a:custGeom>
              <a:avLst/>
              <a:gdLst/>
              <a:ahLst/>
              <a:cxnLst/>
              <a:rect l="l" t="t" r="r" b="b"/>
              <a:pathLst>
                <a:path w="1908175" h="1188720">
                  <a:moveTo>
                    <a:pt x="1907794" y="792340"/>
                  </a:moveTo>
                  <a:lnTo>
                    <a:pt x="0" y="792340"/>
                  </a:lnTo>
                  <a:lnTo>
                    <a:pt x="0" y="1188554"/>
                  </a:lnTo>
                  <a:lnTo>
                    <a:pt x="1907794" y="1188554"/>
                  </a:lnTo>
                  <a:lnTo>
                    <a:pt x="1907794" y="792340"/>
                  </a:lnTo>
                  <a:close/>
                </a:path>
                <a:path w="1908175" h="1188720">
                  <a:moveTo>
                    <a:pt x="1907794" y="0"/>
                  </a:moveTo>
                  <a:lnTo>
                    <a:pt x="0" y="0"/>
                  </a:lnTo>
                  <a:lnTo>
                    <a:pt x="0" y="396100"/>
                  </a:lnTo>
                  <a:lnTo>
                    <a:pt x="0" y="792314"/>
                  </a:lnTo>
                  <a:lnTo>
                    <a:pt x="1907794" y="792314"/>
                  </a:lnTo>
                  <a:lnTo>
                    <a:pt x="1907794" y="396201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944749" y="2596768"/>
              <a:ext cx="1917700" cy="792480"/>
            </a:xfrm>
            <a:custGeom>
              <a:avLst/>
              <a:gdLst/>
              <a:ahLst/>
              <a:cxnLst/>
              <a:rect l="l" t="t" r="r" b="b"/>
              <a:pathLst>
                <a:path w="1917700" h="792479">
                  <a:moveTo>
                    <a:pt x="0" y="0"/>
                  </a:moveTo>
                  <a:lnTo>
                    <a:pt x="1917318" y="0"/>
                  </a:lnTo>
                </a:path>
                <a:path w="1917700" h="792479">
                  <a:moveTo>
                    <a:pt x="0" y="396112"/>
                  </a:moveTo>
                  <a:lnTo>
                    <a:pt x="1917318" y="396112"/>
                  </a:lnTo>
                </a:path>
                <a:path w="1917700" h="792479">
                  <a:moveTo>
                    <a:pt x="0" y="792352"/>
                  </a:moveTo>
                  <a:lnTo>
                    <a:pt x="1917318" y="79235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49448" y="3785387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4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4" y="396214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944749" y="2195702"/>
              <a:ext cx="1917700" cy="3575685"/>
            </a:xfrm>
            <a:custGeom>
              <a:avLst/>
              <a:gdLst/>
              <a:ahLst/>
              <a:cxnLst/>
              <a:rect l="l" t="t" r="r" b="b"/>
              <a:pathLst>
                <a:path w="1917700" h="3575685">
                  <a:moveTo>
                    <a:pt x="0" y="1589659"/>
                  </a:moveTo>
                  <a:lnTo>
                    <a:pt x="1917318" y="1589659"/>
                  </a:lnTo>
                </a:path>
                <a:path w="1917700" h="3575685">
                  <a:moveTo>
                    <a:pt x="0" y="1985899"/>
                  </a:moveTo>
                  <a:lnTo>
                    <a:pt x="1917318" y="1985899"/>
                  </a:lnTo>
                </a:path>
                <a:path w="1917700" h="3575685">
                  <a:moveTo>
                    <a:pt x="0" y="2382139"/>
                  </a:moveTo>
                  <a:lnTo>
                    <a:pt x="1917318" y="2382139"/>
                  </a:lnTo>
                </a:path>
                <a:path w="1917700" h="3575685">
                  <a:moveTo>
                    <a:pt x="0" y="2778290"/>
                  </a:moveTo>
                  <a:lnTo>
                    <a:pt x="1917318" y="2778290"/>
                  </a:lnTo>
                </a:path>
                <a:path w="1917700" h="3575685">
                  <a:moveTo>
                    <a:pt x="0" y="3174504"/>
                  </a:moveTo>
                  <a:lnTo>
                    <a:pt x="1917318" y="3174504"/>
                  </a:lnTo>
                </a:path>
                <a:path w="1917700" h="3575685">
                  <a:moveTo>
                    <a:pt x="4699" y="0"/>
                  </a:moveTo>
                  <a:lnTo>
                    <a:pt x="4699" y="3575469"/>
                  </a:lnTo>
                </a:path>
                <a:path w="1917700" h="3575685">
                  <a:moveTo>
                    <a:pt x="1912620" y="0"/>
                  </a:moveTo>
                  <a:lnTo>
                    <a:pt x="1912620" y="3575469"/>
                  </a:lnTo>
                </a:path>
                <a:path w="1917700" h="3575685">
                  <a:moveTo>
                    <a:pt x="0" y="4825"/>
                  </a:moveTo>
                  <a:lnTo>
                    <a:pt x="1917318" y="4825"/>
                  </a:lnTo>
                </a:path>
                <a:path w="1917700" h="3575685">
                  <a:moveTo>
                    <a:pt x="0" y="3570706"/>
                  </a:moveTo>
                  <a:lnTo>
                    <a:pt x="1917318" y="357070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145538" y="4683251"/>
              <a:ext cx="1071880" cy="127000"/>
            </a:xfrm>
            <a:custGeom>
              <a:avLst/>
              <a:gdLst/>
              <a:ahLst/>
              <a:cxnLst/>
              <a:rect l="l" t="t" r="r" b="b"/>
              <a:pathLst>
                <a:path w="1071880" h="127000">
                  <a:moveTo>
                    <a:pt x="1065820" y="56642"/>
                  </a:moveTo>
                  <a:lnTo>
                    <a:pt x="957453" y="56642"/>
                  </a:lnTo>
                  <a:lnTo>
                    <a:pt x="957834" y="69342"/>
                  </a:lnTo>
                  <a:lnTo>
                    <a:pt x="945139" y="69741"/>
                  </a:lnTo>
                  <a:lnTo>
                    <a:pt x="946912" y="126873"/>
                  </a:lnTo>
                  <a:lnTo>
                    <a:pt x="1071880" y="59436"/>
                  </a:lnTo>
                  <a:lnTo>
                    <a:pt x="1065820" y="56642"/>
                  </a:lnTo>
                  <a:close/>
                </a:path>
                <a:path w="1071880" h="127000">
                  <a:moveTo>
                    <a:pt x="944745" y="57041"/>
                  </a:moveTo>
                  <a:lnTo>
                    <a:pt x="0" y="86741"/>
                  </a:lnTo>
                  <a:lnTo>
                    <a:pt x="507" y="99441"/>
                  </a:lnTo>
                  <a:lnTo>
                    <a:pt x="945139" y="69741"/>
                  </a:lnTo>
                  <a:lnTo>
                    <a:pt x="944745" y="57041"/>
                  </a:lnTo>
                  <a:close/>
                </a:path>
                <a:path w="1071880" h="127000">
                  <a:moveTo>
                    <a:pt x="957453" y="56642"/>
                  </a:moveTo>
                  <a:lnTo>
                    <a:pt x="944745" y="57041"/>
                  </a:lnTo>
                  <a:lnTo>
                    <a:pt x="945139" y="69741"/>
                  </a:lnTo>
                  <a:lnTo>
                    <a:pt x="957834" y="69342"/>
                  </a:lnTo>
                  <a:lnTo>
                    <a:pt x="957453" y="56642"/>
                  </a:lnTo>
                  <a:close/>
                </a:path>
                <a:path w="1071880" h="127000">
                  <a:moveTo>
                    <a:pt x="942975" y="0"/>
                  </a:moveTo>
                  <a:lnTo>
                    <a:pt x="944745" y="57041"/>
                  </a:lnTo>
                  <a:lnTo>
                    <a:pt x="957453" y="56642"/>
                  </a:lnTo>
                  <a:lnTo>
                    <a:pt x="1065820" y="56642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3415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00945" y="3852333"/>
            <a:ext cx="897467" cy="877711"/>
            <a:chOff x="720851" y="3467100"/>
            <a:chExt cx="807720" cy="789940"/>
          </a:xfrm>
        </p:grpSpPr>
        <p:sp>
          <p:nvSpPr>
            <p:cNvPr id="12" name="object 12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60379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469880" y="3852333"/>
            <a:ext cx="897467" cy="877711"/>
            <a:chOff x="9422892" y="3467100"/>
            <a:chExt cx="807720" cy="789940"/>
          </a:xfrm>
        </p:grpSpPr>
        <p:sp>
          <p:nvSpPr>
            <p:cNvPr id="16" name="object 16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75838" y="4905304"/>
            <a:ext cx="94262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*addr3</a:t>
            </a:r>
            <a:r>
              <a:rPr sz="1556" spc="-8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5904" y="5463823"/>
            <a:ext cx="8960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789632" y="2439740"/>
          <a:ext cx="2119488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5433343" y="5281959"/>
            <a:ext cx="13356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migration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46039" y="5193170"/>
            <a:ext cx="1780822" cy="142522"/>
          </a:xfrm>
          <a:custGeom>
            <a:avLst/>
            <a:gdLst/>
            <a:ahLst/>
            <a:cxnLst/>
            <a:rect l="l" t="t" r="r" b="b"/>
            <a:pathLst>
              <a:path w="1602739" h="128270">
                <a:moveTo>
                  <a:pt x="1602104" y="0"/>
                </a:moveTo>
                <a:lnTo>
                  <a:pt x="1551304" y="2032"/>
                </a:lnTo>
                <a:lnTo>
                  <a:pt x="1551813" y="14732"/>
                </a:lnTo>
                <a:lnTo>
                  <a:pt x="1602613" y="12700"/>
                </a:lnTo>
                <a:lnTo>
                  <a:pt x="1602104" y="0"/>
                </a:lnTo>
                <a:close/>
              </a:path>
              <a:path w="1602739" h="128270">
                <a:moveTo>
                  <a:pt x="1513204" y="3556"/>
                </a:moveTo>
                <a:lnTo>
                  <a:pt x="1462404" y="5461"/>
                </a:lnTo>
                <a:lnTo>
                  <a:pt x="1462913" y="18161"/>
                </a:lnTo>
                <a:lnTo>
                  <a:pt x="1513713" y="16256"/>
                </a:lnTo>
                <a:lnTo>
                  <a:pt x="1513204" y="3556"/>
                </a:lnTo>
                <a:close/>
              </a:path>
              <a:path w="1602739" h="128270">
                <a:moveTo>
                  <a:pt x="1424431" y="6985"/>
                </a:moveTo>
                <a:lnTo>
                  <a:pt x="1373631" y="9017"/>
                </a:lnTo>
                <a:lnTo>
                  <a:pt x="1374139" y="21717"/>
                </a:lnTo>
                <a:lnTo>
                  <a:pt x="1424939" y="19685"/>
                </a:lnTo>
                <a:lnTo>
                  <a:pt x="1424431" y="6985"/>
                </a:lnTo>
                <a:close/>
              </a:path>
              <a:path w="1602739" h="128270">
                <a:moveTo>
                  <a:pt x="1335531" y="10541"/>
                </a:moveTo>
                <a:lnTo>
                  <a:pt x="1284859" y="12573"/>
                </a:lnTo>
                <a:lnTo>
                  <a:pt x="1285239" y="25273"/>
                </a:lnTo>
                <a:lnTo>
                  <a:pt x="1336039" y="23241"/>
                </a:lnTo>
                <a:lnTo>
                  <a:pt x="1335531" y="10541"/>
                </a:lnTo>
                <a:close/>
              </a:path>
              <a:path w="1602739" h="128270">
                <a:moveTo>
                  <a:pt x="1246759" y="14097"/>
                </a:moveTo>
                <a:lnTo>
                  <a:pt x="1195959" y="16002"/>
                </a:lnTo>
                <a:lnTo>
                  <a:pt x="1196466" y="28702"/>
                </a:lnTo>
                <a:lnTo>
                  <a:pt x="1247266" y="26670"/>
                </a:lnTo>
                <a:lnTo>
                  <a:pt x="1246759" y="14097"/>
                </a:lnTo>
                <a:close/>
              </a:path>
              <a:path w="1602739" h="128270">
                <a:moveTo>
                  <a:pt x="1157859" y="17526"/>
                </a:moveTo>
                <a:lnTo>
                  <a:pt x="1107186" y="19558"/>
                </a:lnTo>
                <a:lnTo>
                  <a:pt x="1107693" y="32258"/>
                </a:lnTo>
                <a:lnTo>
                  <a:pt x="1158366" y="30226"/>
                </a:lnTo>
                <a:lnTo>
                  <a:pt x="1157859" y="17526"/>
                </a:lnTo>
                <a:close/>
              </a:path>
              <a:path w="1602739" h="128270">
                <a:moveTo>
                  <a:pt x="1069086" y="21082"/>
                </a:moveTo>
                <a:lnTo>
                  <a:pt x="1018286" y="23114"/>
                </a:lnTo>
                <a:lnTo>
                  <a:pt x="1018793" y="35814"/>
                </a:lnTo>
                <a:lnTo>
                  <a:pt x="1069593" y="33782"/>
                </a:lnTo>
                <a:lnTo>
                  <a:pt x="1069086" y="21082"/>
                </a:lnTo>
                <a:close/>
              </a:path>
              <a:path w="1602739" h="128270">
                <a:moveTo>
                  <a:pt x="980186" y="24511"/>
                </a:moveTo>
                <a:lnTo>
                  <a:pt x="929513" y="26543"/>
                </a:lnTo>
                <a:lnTo>
                  <a:pt x="930021" y="39243"/>
                </a:lnTo>
                <a:lnTo>
                  <a:pt x="980693" y="37211"/>
                </a:lnTo>
                <a:lnTo>
                  <a:pt x="980186" y="24511"/>
                </a:lnTo>
                <a:close/>
              </a:path>
              <a:path w="1602739" h="128270">
                <a:moveTo>
                  <a:pt x="891413" y="28067"/>
                </a:moveTo>
                <a:lnTo>
                  <a:pt x="840613" y="30099"/>
                </a:lnTo>
                <a:lnTo>
                  <a:pt x="841121" y="42799"/>
                </a:lnTo>
                <a:lnTo>
                  <a:pt x="891921" y="40767"/>
                </a:lnTo>
                <a:lnTo>
                  <a:pt x="891413" y="28067"/>
                </a:lnTo>
                <a:close/>
              </a:path>
              <a:path w="1602739" h="128270">
                <a:moveTo>
                  <a:pt x="802513" y="31623"/>
                </a:moveTo>
                <a:lnTo>
                  <a:pt x="751839" y="33655"/>
                </a:lnTo>
                <a:lnTo>
                  <a:pt x="752348" y="46228"/>
                </a:lnTo>
                <a:lnTo>
                  <a:pt x="803021" y="44323"/>
                </a:lnTo>
                <a:lnTo>
                  <a:pt x="802513" y="31623"/>
                </a:lnTo>
                <a:close/>
              </a:path>
              <a:path w="1602739" h="128270">
                <a:moveTo>
                  <a:pt x="713739" y="35052"/>
                </a:moveTo>
                <a:lnTo>
                  <a:pt x="662939" y="37084"/>
                </a:lnTo>
                <a:lnTo>
                  <a:pt x="663448" y="49784"/>
                </a:lnTo>
                <a:lnTo>
                  <a:pt x="714248" y="47752"/>
                </a:lnTo>
                <a:lnTo>
                  <a:pt x="713739" y="35052"/>
                </a:lnTo>
                <a:close/>
              </a:path>
              <a:path w="1602739" h="128270">
                <a:moveTo>
                  <a:pt x="624966" y="38608"/>
                </a:moveTo>
                <a:lnTo>
                  <a:pt x="574166" y="40640"/>
                </a:lnTo>
                <a:lnTo>
                  <a:pt x="574675" y="53340"/>
                </a:lnTo>
                <a:lnTo>
                  <a:pt x="625475" y="51308"/>
                </a:lnTo>
                <a:lnTo>
                  <a:pt x="624966" y="38608"/>
                </a:lnTo>
                <a:close/>
              </a:path>
              <a:path w="1602739" h="128270">
                <a:moveTo>
                  <a:pt x="536066" y="42164"/>
                </a:moveTo>
                <a:lnTo>
                  <a:pt x="485266" y="44069"/>
                </a:lnTo>
                <a:lnTo>
                  <a:pt x="485775" y="56769"/>
                </a:lnTo>
                <a:lnTo>
                  <a:pt x="536575" y="54864"/>
                </a:lnTo>
                <a:lnTo>
                  <a:pt x="536066" y="42164"/>
                </a:lnTo>
                <a:close/>
              </a:path>
              <a:path w="1602739" h="128270">
                <a:moveTo>
                  <a:pt x="447293" y="45593"/>
                </a:moveTo>
                <a:lnTo>
                  <a:pt x="396493" y="47625"/>
                </a:lnTo>
                <a:lnTo>
                  <a:pt x="397001" y="60325"/>
                </a:lnTo>
                <a:lnTo>
                  <a:pt x="447801" y="58293"/>
                </a:lnTo>
                <a:lnTo>
                  <a:pt x="447293" y="45593"/>
                </a:lnTo>
                <a:close/>
              </a:path>
              <a:path w="1602739" h="128270">
                <a:moveTo>
                  <a:pt x="358393" y="49149"/>
                </a:moveTo>
                <a:lnTo>
                  <a:pt x="307721" y="51181"/>
                </a:lnTo>
                <a:lnTo>
                  <a:pt x="308101" y="63881"/>
                </a:lnTo>
                <a:lnTo>
                  <a:pt x="358901" y="61849"/>
                </a:lnTo>
                <a:lnTo>
                  <a:pt x="358393" y="49149"/>
                </a:lnTo>
                <a:close/>
              </a:path>
              <a:path w="1602739" h="128270">
                <a:moveTo>
                  <a:pt x="269621" y="52705"/>
                </a:moveTo>
                <a:lnTo>
                  <a:pt x="218821" y="54610"/>
                </a:lnTo>
                <a:lnTo>
                  <a:pt x="219328" y="67310"/>
                </a:lnTo>
                <a:lnTo>
                  <a:pt x="270128" y="65278"/>
                </a:lnTo>
                <a:lnTo>
                  <a:pt x="269621" y="52705"/>
                </a:lnTo>
                <a:close/>
              </a:path>
              <a:path w="1602739" h="128270">
                <a:moveTo>
                  <a:pt x="180721" y="56134"/>
                </a:moveTo>
                <a:lnTo>
                  <a:pt x="130048" y="58166"/>
                </a:lnTo>
                <a:lnTo>
                  <a:pt x="130555" y="70866"/>
                </a:lnTo>
                <a:lnTo>
                  <a:pt x="181228" y="68834"/>
                </a:lnTo>
                <a:lnTo>
                  <a:pt x="180721" y="56134"/>
                </a:lnTo>
                <a:close/>
              </a:path>
              <a:path w="1602739" h="128270">
                <a:moveTo>
                  <a:pt x="124333" y="1143"/>
                </a:moveTo>
                <a:lnTo>
                  <a:pt x="0" y="69596"/>
                </a:lnTo>
                <a:lnTo>
                  <a:pt x="129412" y="128143"/>
                </a:lnTo>
                <a:lnTo>
                  <a:pt x="124333" y="1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187</a:t>
            </a:fld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69128" y="1300565"/>
            <a:ext cx="3856567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Memory</a:t>
            </a:r>
            <a:r>
              <a:rPr sz="2667" spc="-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Oversubscription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71872" y="2439740"/>
          <a:ext cx="2120194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3415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00945" y="3852333"/>
            <a:ext cx="897467" cy="877711"/>
            <a:chOff x="720851" y="3467100"/>
            <a:chExt cx="807720" cy="789940"/>
          </a:xfrm>
        </p:grpSpPr>
        <p:sp>
          <p:nvSpPr>
            <p:cNvPr id="7" name="object 7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25423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603795" y="3385114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469880" y="3852333"/>
            <a:ext cx="897467" cy="877711"/>
            <a:chOff x="9422892" y="3467100"/>
            <a:chExt cx="807720" cy="789940"/>
          </a:xfrm>
        </p:grpSpPr>
        <p:sp>
          <p:nvSpPr>
            <p:cNvPr id="11" name="object 11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427464" y="3471672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95314" y="3093861"/>
            <a:ext cx="757061" cy="972660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 algn="just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physical </a:t>
            </a:r>
            <a:r>
              <a:rPr sz="1556" spc="-4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 </a:t>
            </a:r>
            <a:r>
              <a:rPr sz="1556" spc="-4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cap</a:t>
            </a: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city  is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full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188</a:t>
            </a:fld>
            <a:endParaRPr dirty="0"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789632" y="2439740"/>
          <a:ext cx="2119488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1" dirty="0"/>
              <a:t> </a:t>
            </a:r>
            <a:r>
              <a:rPr spc="-6" dirty="0"/>
              <a:t>FUNDAMENTALS</a:t>
            </a:r>
          </a:p>
          <a:p>
            <a:pPr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Memory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Oversubscription</a:t>
            </a:r>
            <a:r>
              <a:rPr sz="2667" b="0" spc="28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Benefits</a:t>
            </a:r>
            <a:endParaRPr sz="2667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189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9348611" cy="21906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you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have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large</a:t>
            </a:r>
            <a:r>
              <a:rPr sz="2222" b="1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dataset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not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enough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physical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44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Moving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pieces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by hand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is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error-prone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requires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tuning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2228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Better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run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slowly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than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get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fail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with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out-of-memory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error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2228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You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actually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get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high</a:t>
            </a: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 performance</a:t>
            </a:r>
            <a:r>
              <a:rPr sz="2222" b="1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with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Unified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Memory!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07D0553-BB7F-4409-94A2-21C45FC33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040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26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75091" y="1300565"/>
            <a:ext cx="6642806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System-Wide</a:t>
            </a:r>
            <a:r>
              <a:rPr sz="2667" spc="33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Atomics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Exclusive</a:t>
            </a:r>
            <a:r>
              <a:rPr sz="2667" spc="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Access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71872" y="2439740"/>
          <a:ext cx="2120194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9632" y="2439740"/>
          <a:ext cx="2119488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6027" y="4446129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2479" y="4912359"/>
            <a:ext cx="897467" cy="879122"/>
            <a:chOff x="713231" y="4421123"/>
            <a:chExt cx="807720" cy="791210"/>
          </a:xfrm>
        </p:grpSpPr>
        <p:sp>
          <p:nvSpPr>
            <p:cNvPr id="10" name="object 10"/>
            <p:cNvSpPr/>
            <p:nvPr/>
          </p:nvSpPr>
          <p:spPr>
            <a:xfrm>
              <a:off x="71780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1"/>
                  </a:lnTo>
                  <a:lnTo>
                    <a:pt x="798576" y="781811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1780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0" y="781811"/>
                  </a:moveTo>
                  <a:lnTo>
                    <a:pt x="798576" y="781811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595609" y="4446129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461412" y="4912359"/>
            <a:ext cx="897467" cy="879122"/>
            <a:chOff x="9415271" y="4421123"/>
            <a:chExt cx="807720" cy="791210"/>
          </a:xfrm>
        </p:grpSpPr>
        <p:sp>
          <p:nvSpPr>
            <p:cNvPr id="14" name="object 14"/>
            <p:cNvSpPr/>
            <p:nvPr/>
          </p:nvSpPr>
          <p:spPr>
            <a:xfrm>
              <a:off x="941984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1"/>
                  </a:lnTo>
                  <a:lnTo>
                    <a:pt x="798576" y="781811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41984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0" y="781811"/>
                  </a:moveTo>
                  <a:lnTo>
                    <a:pt x="798576" y="781811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/>
          <p:nvPr/>
        </p:nvSpPr>
        <p:spPr>
          <a:xfrm>
            <a:off x="2383931" y="3869267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3" y="56642"/>
                </a:lnTo>
                <a:lnTo>
                  <a:pt x="957834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3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4" y="69342"/>
                </a:lnTo>
                <a:lnTo>
                  <a:pt x="957453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3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93573" y="3919502"/>
            <a:ext cx="1013882" cy="173567"/>
          </a:xfrm>
          <a:custGeom>
            <a:avLst/>
            <a:gdLst/>
            <a:ahLst/>
            <a:cxnLst/>
            <a:rect l="l" t="t" r="r" b="b"/>
            <a:pathLst>
              <a:path w="912495" h="156210">
                <a:moveTo>
                  <a:pt x="126927" y="56886"/>
                </a:moveTo>
                <a:lnTo>
                  <a:pt x="125536" y="69461"/>
                </a:lnTo>
                <a:lnTo>
                  <a:pt x="910716" y="155829"/>
                </a:lnTo>
                <a:lnTo>
                  <a:pt x="912113" y="143129"/>
                </a:lnTo>
                <a:lnTo>
                  <a:pt x="126927" y="56886"/>
                </a:lnTo>
                <a:close/>
              </a:path>
              <a:path w="912495" h="156210">
                <a:moveTo>
                  <a:pt x="133223" y="0"/>
                </a:moveTo>
                <a:lnTo>
                  <a:pt x="0" y="49275"/>
                </a:lnTo>
                <a:lnTo>
                  <a:pt x="119252" y="126237"/>
                </a:lnTo>
                <a:lnTo>
                  <a:pt x="125536" y="69461"/>
                </a:lnTo>
                <a:lnTo>
                  <a:pt x="112902" y="68072"/>
                </a:lnTo>
                <a:lnTo>
                  <a:pt x="114300" y="55499"/>
                </a:lnTo>
                <a:lnTo>
                  <a:pt x="127081" y="55499"/>
                </a:lnTo>
                <a:lnTo>
                  <a:pt x="133223" y="0"/>
                </a:lnTo>
                <a:close/>
              </a:path>
              <a:path w="912495" h="156210">
                <a:moveTo>
                  <a:pt x="114300" y="55499"/>
                </a:moveTo>
                <a:lnTo>
                  <a:pt x="112902" y="68072"/>
                </a:lnTo>
                <a:lnTo>
                  <a:pt x="125536" y="69461"/>
                </a:lnTo>
                <a:lnTo>
                  <a:pt x="126927" y="56886"/>
                </a:lnTo>
                <a:lnTo>
                  <a:pt x="114300" y="55499"/>
                </a:lnTo>
                <a:close/>
              </a:path>
              <a:path w="912495" h="156210">
                <a:moveTo>
                  <a:pt x="127081" y="55499"/>
                </a:moveTo>
                <a:lnTo>
                  <a:pt x="114300" y="55499"/>
                </a:lnTo>
                <a:lnTo>
                  <a:pt x="126927" y="56886"/>
                </a:lnTo>
                <a:lnTo>
                  <a:pt x="127081" y="55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36852" y="3434502"/>
            <a:ext cx="1698272" cy="49309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atomicAdd_system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  <a:p>
            <a:pPr marL="14111" defTabSz="1015990">
              <a:spcBef>
                <a:spcPts val="6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(addr2,</a:t>
            </a:r>
            <a:r>
              <a:rPr sz="1556" spc="-8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1)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190</a:t>
            </a:fld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2085904" y="4066540"/>
            <a:ext cx="8960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07593" y="4149090"/>
            <a:ext cx="11070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58166" y="3385114"/>
            <a:ext cx="1698272" cy="49309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ato</a:t>
            </a: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icAdd_</a:t>
            </a: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1556" spc="-17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  (addr2,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1)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75091" y="1300565"/>
            <a:ext cx="6642806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System-Wide</a:t>
            </a:r>
            <a:r>
              <a:rPr sz="2667" spc="33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Atomics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Exclusive</a:t>
            </a:r>
            <a:r>
              <a:rPr sz="2667" spc="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Access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1942" y="2439670"/>
            <a:ext cx="2130778" cy="3972983"/>
          </a:xfrm>
          <a:custGeom>
            <a:avLst/>
            <a:gdLst/>
            <a:ahLst/>
            <a:cxnLst/>
            <a:rect l="l" t="t" r="r" b="b"/>
            <a:pathLst>
              <a:path w="1917700" h="3575685">
                <a:moveTo>
                  <a:pt x="0" y="797179"/>
                </a:moveTo>
                <a:lnTo>
                  <a:pt x="1917318" y="797179"/>
                </a:lnTo>
              </a:path>
              <a:path w="1917700" h="3575685">
                <a:moveTo>
                  <a:pt x="0" y="1589659"/>
                </a:moveTo>
                <a:lnTo>
                  <a:pt x="1917318" y="1589659"/>
                </a:lnTo>
              </a:path>
              <a:path w="1917700" h="3575685">
                <a:moveTo>
                  <a:pt x="0" y="1985899"/>
                </a:moveTo>
                <a:lnTo>
                  <a:pt x="1917318" y="1985899"/>
                </a:lnTo>
              </a:path>
              <a:path w="1917700" h="3575685">
                <a:moveTo>
                  <a:pt x="0" y="2778290"/>
                </a:moveTo>
                <a:lnTo>
                  <a:pt x="1917318" y="2778290"/>
                </a:lnTo>
              </a:path>
              <a:path w="1917700" h="3575685">
                <a:moveTo>
                  <a:pt x="0" y="3174504"/>
                </a:moveTo>
                <a:lnTo>
                  <a:pt x="1917318" y="3174504"/>
                </a:lnTo>
              </a:path>
              <a:path w="1917700" h="3575685">
                <a:moveTo>
                  <a:pt x="4699" y="0"/>
                </a:moveTo>
                <a:lnTo>
                  <a:pt x="4699" y="3575469"/>
                </a:lnTo>
              </a:path>
              <a:path w="1917700" h="3575685">
                <a:moveTo>
                  <a:pt x="1912620" y="0"/>
                </a:moveTo>
                <a:lnTo>
                  <a:pt x="1912620" y="3575469"/>
                </a:lnTo>
              </a:path>
              <a:path w="1917700" h="3575685">
                <a:moveTo>
                  <a:pt x="0" y="4825"/>
                </a:moveTo>
                <a:lnTo>
                  <a:pt x="1917318" y="4825"/>
                </a:lnTo>
              </a:path>
              <a:path w="1917700" h="3575685">
                <a:moveTo>
                  <a:pt x="0" y="3570706"/>
                </a:moveTo>
                <a:lnTo>
                  <a:pt x="1917318" y="357070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7165" y="2885299"/>
            <a:ext cx="2120194" cy="336318"/>
          </a:xfrm>
          <a:prstGeom prst="rect">
            <a:avLst/>
          </a:prstGeom>
          <a:solidFill>
            <a:srgbClr val="76B800"/>
          </a:solidFill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706"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77165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706" algn="ctr" defTabSz="1015990">
              <a:spcBef>
                <a:spcPts val="756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7165" y="5086491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706"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789632" y="2439740"/>
          <a:ext cx="2119488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83931" y="3869267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3" y="56642"/>
                </a:lnTo>
                <a:lnTo>
                  <a:pt x="957834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3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4" y="69342"/>
                </a:lnTo>
                <a:lnTo>
                  <a:pt x="957453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3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8166" y="3385114"/>
            <a:ext cx="1698272" cy="49309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ato</a:t>
            </a: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icAdd_</a:t>
            </a: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1556" spc="-17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  (addr2,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1)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85904" y="4066540"/>
            <a:ext cx="8960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18808" y="4017011"/>
            <a:ext cx="13356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migration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32493" y="3928251"/>
            <a:ext cx="1780822" cy="142522"/>
          </a:xfrm>
          <a:custGeom>
            <a:avLst/>
            <a:gdLst/>
            <a:ahLst/>
            <a:cxnLst/>
            <a:rect l="l" t="t" r="r" b="b"/>
            <a:pathLst>
              <a:path w="1602739" h="128270">
                <a:moveTo>
                  <a:pt x="1602104" y="0"/>
                </a:moveTo>
                <a:lnTo>
                  <a:pt x="1551304" y="2031"/>
                </a:lnTo>
                <a:lnTo>
                  <a:pt x="1551813" y="14731"/>
                </a:lnTo>
                <a:lnTo>
                  <a:pt x="1602613" y="12700"/>
                </a:lnTo>
                <a:lnTo>
                  <a:pt x="1602104" y="0"/>
                </a:lnTo>
                <a:close/>
              </a:path>
              <a:path w="1602739" h="128270">
                <a:moveTo>
                  <a:pt x="1513204" y="3556"/>
                </a:moveTo>
                <a:lnTo>
                  <a:pt x="1462404" y="5461"/>
                </a:lnTo>
                <a:lnTo>
                  <a:pt x="1462913" y="18161"/>
                </a:lnTo>
                <a:lnTo>
                  <a:pt x="1513713" y="16256"/>
                </a:lnTo>
                <a:lnTo>
                  <a:pt x="1513204" y="3556"/>
                </a:lnTo>
                <a:close/>
              </a:path>
              <a:path w="1602739" h="128270">
                <a:moveTo>
                  <a:pt x="1424431" y="6985"/>
                </a:moveTo>
                <a:lnTo>
                  <a:pt x="1373631" y="9017"/>
                </a:lnTo>
                <a:lnTo>
                  <a:pt x="1374139" y="21717"/>
                </a:lnTo>
                <a:lnTo>
                  <a:pt x="1424939" y="19685"/>
                </a:lnTo>
                <a:lnTo>
                  <a:pt x="1424431" y="6985"/>
                </a:lnTo>
                <a:close/>
              </a:path>
              <a:path w="1602739" h="128270">
                <a:moveTo>
                  <a:pt x="1335531" y="10541"/>
                </a:moveTo>
                <a:lnTo>
                  <a:pt x="1284858" y="12573"/>
                </a:lnTo>
                <a:lnTo>
                  <a:pt x="1285239" y="25273"/>
                </a:lnTo>
                <a:lnTo>
                  <a:pt x="1336039" y="23241"/>
                </a:lnTo>
                <a:lnTo>
                  <a:pt x="1335531" y="10541"/>
                </a:lnTo>
                <a:close/>
              </a:path>
              <a:path w="1602739" h="128270">
                <a:moveTo>
                  <a:pt x="1246758" y="14097"/>
                </a:moveTo>
                <a:lnTo>
                  <a:pt x="1195958" y="16001"/>
                </a:lnTo>
                <a:lnTo>
                  <a:pt x="1196466" y="28701"/>
                </a:lnTo>
                <a:lnTo>
                  <a:pt x="1247266" y="26669"/>
                </a:lnTo>
                <a:lnTo>
                  <a:pt x="1246758" y="14097"/>
                </a:lnTo>
                <a:close/>
              </a:path>
              <a:path w="1602739" h="128270">
                <a:moveTo>
                  <a:pt x="1157858" y="17525"/>
                </a:moveTo>
                <a:lnTo>
                  <a:pt x="1107185" y="19557"/>
                </a:lnTo>
                <a:lnTo>
                  <a:pt x="1107693" y="32257"/>
                </a:lnTo>
                <a:lnTo>
                  <a:pt x="1158366" y="30225"/>
                </a:lnTo>
                <a:lnTo>
                  <a:pt x="1157858" y="17525"/>
                </a:lnTo>
                <a:close/>
              </a:path>
              <a:path w="1602739" h="128270">
                <a:moveTo>
                  <a:pt x="1069085" y="21081"/>
                </a:moveTo>
                <a:lnTo>
                  <a:pt x="1018285" y="23113"/>
                </a:lnTo>
                <a:lnTo>
                  <a:pt x="1018793" y="35813"/>
                </a:lnTo>
                <a:lnTo>
                  <a:pt x="1069593" y="33781"/>
                </a:lnTo>
                <a:lnTo>
                  <a:pt x="1069085" y="21081"/>
                </a:lnTo>
                <a:close/>
              </a:path>
              <a:path w="1602739" h="128270">
                <a:moveTo>
                  <a:pt x="980185" y="24511"/>
                </a:moveTo>
                <a:lnTo>
                  <a:pt x="929513" y="26543"/>
                </a:lnTo>
                <a:lnTo>
                  <a:pt x="930020" y="39243"/>
                </a:lnTo>
                <a:lnTo>
                  <a:pt x="980693" y="37211"/>
                </a:lnTo>
                <a:lnTo>
                  <a:pt x="980185" y="24511"/>
                </a:lnTo>
                <a:close/>
              </a:path>
              <a:path w="1602739" h="128270">
                <a:moveTo>
                  <a:pt x="891413" y="28067"/>
                </a:moveTo>
                <a:lnTo>
                  <a:pt x="840613" y="30099"/>
                </a:lnTo>
                <a:lnTo>
                  <a:pt x="841120" y="42799"/>
                </a:lnTo>
                <a:lnTo>
                  <a:pt x="891920" y="40767"/>
                </a:lnTo>
                <a:lnTo>
                  <a:pt x="891413" y="28067"/>
                </a:lnTo>
                <a:close/>
              </a:path>
              <a:path w="1602739" h="128270">
                <a:moveTo>
                  <a:pt x="802513" y="31623"/>
                </a:moveTo>
                <a:lnTo>
                  <a:pt x="751839" y="33655"/>
                </a:lnTo>
                <a:lnTo>
                  <a:pt x="752347" y="46228"/>
                </a:lnTo>
                <a:lnTo>
                  <a:pt x="803020" y="44323"/>
                </a:lnTo>
                <a:lnTo>
                  <a:pt x="802513" y="31623"/>
                </a:lnTo>
                <a:close/>
              </a:path>
              <a:path w="1602739" h="128270">
                <a:moveTo>
                  <a:pt x="713739" y="35051"/>
                </a:moveTo>
                <a:lnTo>
                  <a:pt x="662939" y="37084"/>
                </a:lnTo>
                <a:lnTo>
                  <a:pt x="663447" y="49784"/>
                </a:lnTo>
                <a:lnTo>
                  <a:pt x="714247" y="47751"/>
                </a:lnTo>
                <a:lnTo>
                  <a:pt x="713739" y="35051"/>
                </a:lnTo>
                <a:close/>
              </a:path>
              <a:path w="1602739" h="128270">
                <a:moveTo>
                  <a:pt x="624966" y="38607"/>
                </a:moveTo>
                <a:lnTo>
                  <a:pt x="574166" y="40640"/>
                </a:lnTo>
                <a:lnTo>
                  <a:pt x="574675" y="53340"/>
                </a:lnTo>
                <a:lnTo>
                  <a:pt x="625475" y="51307"/>
                </a:lnTo>
                <a:lnTo>
                  <a:pt x="624966" y="38607"/>
                </a:lnTo>
                <a:close/>
              </a:path>
              <a:path w="1602739" h="128270">
                <a:moveTo>
                  <a:pt x="536066" y="42163"/>
                </a:moveTo>
                <a:lnTo>
                  <a:pt x="485266" y="44068"/>
                </a:lnTo>
                <a:lnTo>
                  <a:pt x="485775" y="56768"/>
                </a:lnTo>
                <a:lnTo>
                  <a:pt x="536575" y="54863"/>
                </a:lnTo>
                <a:lnTo>
                  <a:pt x="536066" y="42163"/>
                </a:lnTo>
                <a:close/>
              </a:path>
              <a:path w="1602739" h="128270">
                <a:moveTo>
                  <a:pt x="447293" y="45593"/>
                </a:moveTo>
                <a:lnTo>
                  <a:pt x="396493" y="47625"/>
                </a:lnTo>
                <a:lnTo>
                  <a:pt x="397001" y="60325"/>
                </a:lnTo>
                <a:lnTo>
                  <a:pt x="447801" y="58293"/>
                </a:lnTo>
                <a:lnTo>
                  <a:pt x="447293" y="45593"/>
                </a:lnTo>
                <a:close/>
              </a:path>
              <a:path w="1602739" h="128270">
                <a:moveTo>
                  <a:pt x="358393" y="49149"/>
                </a:moveTo>
                <a:lnTo>
                  <a:pt x="307720" y="51181"/>
                </a:lnTo>
                <a:lnTo>
                  <a:pt x="308101" y="63881"/>
                </a:lnTo>
                <a:lnTo>
                  <a:pt x="358901" y="61849"/>
                </a:lnTo>
                <a:lnTo>
                  <a:pt x="358393" y="49149"/>
                </a:lnTo>
                <a:close/>
              </a:path>
              <a:path w="1602739" h="128270">
                <a:moveTo>
                  <a:pt x="269620" y="52705"/>
                </a:moveTo>
                <a:lnTo>
                  <a:pt x="218820" y="54610"/>
                </a:lnTo>
                <a:lnTo>
                  <a:pt x="219328" y="67310"/>
                </a:lnTo>
                <a:lnTo>
                  <a:pt x="270128" y="65278"/>
                </a:lnTo>
                <a:lnTo>
                  <a:pt x="269620" y="52705"/>
                </a:lnTo>
                <a:close/>
              </a:path>
              <a:path w="1602739" h="128270">
                <a:moveTo>
                  <a:pt x="180720" y="56134"/>
                </a:moveTo>
                <a:lnTo>
                  <a:pt x="130047" y="58166"/>
                </a:lnTo>
                <a:lnTo>
                  <a:pt x="130555" y="70866"/>
                </a:lnTo>
                <a:lnTo>
                  <a:pt x="181228" y="68834"/>
                </a:lnTo>
                <a:lnTo>
                  <a:pt x="180720" y="56134"/>
                </a:lnTo>
                <a:close/>
              </a:path>
              <a:path w="1602739" h="128270">
                <a:moveTo>
                  <a:pt x="124332" y="1143"/>
                </a:moveTo>
                <a:lnTo>
                  <a:pt x="0" y="69596"/>
                </a:lnTo>
                <a:lnTo>
                  <a:pt x="129412" y="128143"/>
                </a:lnTo>
                <a:lnTo>
                  <a:pt x="124332" y="1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6027" y="4446129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92479" y="4912359"/>
            <a:ext cx="897467" cy="879122"/>
            <a:chOff x="713231" y="4421123"/>
            <a:chExt cx="807720" cy="791210"/>
          </a:xfrm>
        </p:grpSpPr>
        <p:sp>
          <p:nvSpPr>
            <p:cNvPr id="18" name="object 18"/>
            <p:cNvSpPr/>
            <p:nvPr/>
          </p:nvSpPr>
          <p:spPr>
            <a:xfrm>
              <a:off x="71780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1"/>
                  </a:lnTo>
                  <a:lnTo>
                    <a:pt x="798576" y="781811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1780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0" y="781811"/>
                  </a:moveTo>
                  <a:lnTo>
                    <a:pt x="798576" y="781811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595609" y="4446129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461412" y="4912359"/>
            <a:ext cx="897467" cy="879122"/>
            <a:chOff x="9415271" y="4421123"/>
            <a:chExt cx="807720" cy="791210"/>
          </a:xfrm>
        </p:grpSpPr>
        <p:sp>
          <p:nvSpPr>
            <p:cNvPr id="22" name="object 22"/>
            <p:cNvSpPr/>
            <p:nvPr/>
          </p:nvSpPr>
          <p:spPr>
            <a:xfrm>
              <a:off x="941984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1"/>
                  </a:lnTo>
                  <a:lnTo>
                    <a:pt x="798576" y="781811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41984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0" y="781811"/>
                  </a:moveTo>
                  <a:lnTo>
                    <a:pt x="798576" y="781811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191</a:t>
            </a:fld>
            <a:endParaRPr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75091" y="1300565"/>
            <a:ext cx="6642806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System-Wide</a:t>
            </a:r>
            <a:r>
              <a:rPr sz="2667" spc="33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Atomics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Exclusive</a:t>
            </a:r>
            <a:r>
              <a:rPr sz="2667" spc="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Access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71872" y="2439740"/>
          <a:ext cx="2120194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9632" y="2439740"/>
          <a:ext cx="2119488" cy="3958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83931" y="3869267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3" y="56642"/>
                </a:lnTo>
                <a:lnTo>
                  <a:pt x="957834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3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4" y="69342"/>
                </a:lnTo>
                <a:lnTo>
                  <a:pt x="957453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3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8166" y="3385114"/>
            <a:ext cx="1717322" cy="94629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24694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ato</a:t>
            </a: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icAdd_</a:t>
            </a: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1556" spc="-17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  (addr2,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1)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  <a:p>
            <a:pPr defTabSz="1015990">
              <a:spcBef>
                <a:spcPts val="39"/>
              </a:spcBef>
            </a:pPr>
            <a:endParaRPr sz="1389">
              <a:solidFill>
                <a:prstClr val="black"/>
              </a:solidFill>
              <a:latin typeface="Arial"/>
              <a:cs typeface="Arial"/>
            </a:endParaRPr>
          </a:p>
          <a:p>
            <a:pPr marL="624410" defTabSz="1015990"/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6027" y="4446129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92479" y="4912359"/>
            <a:ext cx="897467" cy="879122"/>
            <a:chOff x="713231" y="4421123"/>
            <a:chExt cx="807720" cy="791210"/>
          </a:xfrm>
        </p:grpSpPr>
        <p:sp>
          <p:nvSpPr>
            <p:cNvPr id="12" name="object 12"/>
            <p:cNvSpPr/>
            <p:nvPr/>
          </p:nvSpPr>
          <p:spPr>
            <a:xfrm>
              <a:off x="71780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1"/>
                  </a:lnTo>
                  <a:lnTo>
                    <a:pt x="798576" y="781811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1780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0" y="781811"/>
                  </a:moveTo>
                  <a:lnTo>
                    <a:pt x="798576" y="781811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595609" y="4446129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461412" y="4912359"/>
            <a:ext cx="897467" cy="879122"/>
            <a:chOff x="9415271" y="4421123"/>
            <a:chExt cx="807720" cy="791210"/>
          </a:xfrm>
        </p:grpSpPr>
        <p:sp>
          <p:nvSpPr>
            <p:cNvPr id="16" name="object 16"/>
            <p:cNvSpPr/>
            <p:nvPr/>
          </p:nvSpPr>
          <p:spPr>
            <a:xfrm>
              <a:off x="941984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1"/>
                  </a:lnTo>
                  <a:lnTo>
                    <a:pt x="798576" y="781811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941984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0" y="781811"/>
                  </a:moveTo>
                  <a:lnTo>
                    <a:pt x="798576" y="781811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192</a:t>
            </a:fld>
            <a:endParaRPr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21</a:t>
            </a:r>
            <a:endParaRPr sz="9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739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739" y="70104"/>
                  </a:lnTo>
                  <a:lnTo>
                    <a:pt x="70739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70664" y="701548"/>
            <a:ext cx="80461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FUNDAMENTALS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13900" y="1300565"/>
            <a:ext cx="5366456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System-Wide</a:t>
            </a:r>
            <a:r>
              <a:rPr sz="2667" spc="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Atomics</a:t>
            </a:r>
            <a:r>
              <a:rPr sz="2667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over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NVLINK*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71942" y="2439670"/>
            <a:ext cx="2130778" cy="3972983"/>
          </a:xfrm>
          <a:custGeom>
            <a:avLst/>
            <a:gdLst/>
            <a:ahLst/>
            <a:cxnLst/>
            <a:rect l="l" t="t" r="r" b="b"/>
            <a:pathLst>
              <a:path w="1917700" h="3575685">
                <a:moveTo>
                  <a:pt x="0" y="797179"/>
                </a:moveTo>
                <a:lnTo>
                  <a:pt x="1917318" y="797179"/>
                </a:lnTo>
              </a:path>
              <a:path w="1917700" h="3575685">
                <a:moveTo>
                  <a:pt x="0" y="1589659"/>
                </a:moveTo>
                <a:lnTo>
                  <a:pt x="1917318" y="1589659"/>
                </a:lnTo>
              </a:path>
              <a:path w="1917700" h="3575685">
                <a:moveTo>
                  <a:pt x="0" y="1985899"/>
                </a:moveTo>
                <a:lnTo>
                  <a:pt x="1917318" y="1985899"/>
                </a:lnTo>
              </a:path>
              <a:path w="1917700" h="3575685">
                <a:moveTo>
                  <a:pt x="0" y="2778290"/>
                </a:moveTo>
                <a:lnTo>
                  <a:pt x="1917318" y="2778290"/>
                </a:lnTo>
              </a:path>
              <a:path w="1917700" h="3575685">
                <a:moveTo>
                  <a:pt x="0" y="3174504"/>
                </a:moveTo>
                <a:lnTo>
                  <a:pt x="1917318" y="3174504"/>
                </a:lnTo>
              </a:path>
              <a:path w="1917700" h="3575685">
                <a:moveTo>
                  <a:pt x="4699" y="0"/>
                </a:moveTo>
                <a:lnTo>
                  <a:pt x="4699" y="3575469"/>
                </a:lnTo>
              </a:path>
              <a:path w="1917700" h="3575685">
                <a:moveTo>
                  <a:pt x="1912620" y="0"/>
                </a:moveTo>
                <a:lnTo>
                  <a:pt x="1912620" y="3575469"/>
                </a:lnTo>
              </a:path>
              <a:path w="1917700" h="3575685">
                <a:moveTo>
                  <a:pt x="0" y="4825"/>
                </a:moveTo>
                <a:lnTo>
                  <a:pt x="1917318" y="4825"/>
                </a:lnTo>
              </a:path>
              <a:path w="1917700" h="3575685">
                <a:moveTo>
                  <a:pt x="0" y="3570706"/>
                </a:moveTo>
                <a:lnTo>
                  <a:pt x="1917318" y="357070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7165" y="2885299"/>
            <a:ext cx="2120194" cy="336318"/>
          </a:xfrm>
          <a:prstGeom prst="rect">
            <a:avLst/>
          </a:prstGeom>
          <a:solidFill>
            <a:srgbClr val="76B800"/>
          </a:solidFill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706"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77165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706" algn="ctr" defTabSz="1015990">
              <a:spcBef>
                <a:spcPts val="756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7165" y="5086491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706"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84411" y="2434378"/>
            <a:ext cx="2141361" cy="3983567"/>
            <a:chOff x="6105969" y="2190940"/>
            <a:chExt cx="1927225" cy="3585210"/>
          </a:xfrm>
        </p:grpSpPr>
        <p:sp>
          <p:nvSpPr>
            <p:cNvPr id="13" name="object 13"/>
            <p:cNvSpPr/>
            <p:nvPr/>
          </p:nvSpPr>
          <p:spPr>
            <a:xfrm>
              <a:off x="6115431" y="3389147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4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4" y="396214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110732" y="2195702"/>
              <a:ext cx="1917700" cy="3575685"/>
            </a:xfrm>
            <a:custGeom>
              <a:avLst/>
              <a:gdLst/>
              <a:ahLst/>
              <a:cxnLst/>
              <a:rect l="l" t="t" r="r" b="b"/>
              <a:pathLst>
                <a:path w="1917700" h="3575685">
                  <a:moveTo>
                    <a:pt x="0" y="1193419"/>
                  </a:moveTo>
                  <a:lnTo>
                    <a:pt x="1917318" y="1193419"/>
                  </a:lnTo>
                </a:path>
                <a:path w="1917700" h="3575685">
                  <a:moveTo>
                    <a:pt x="0" y="1589659"/>
                  </a:moveTo>
                  <a:lnTo>
                    <a:pt x="1917318" y="1589659"/>
                  </a:lnTo>
                </a:path>
                <a:path w="1917700" h="3575685">
                  <a:moveTo>
                    <a:pt x="0" y="797179"/>
                  </a:moveTo>
                  <a:lnTo>
                    <a:pt x="1917318" y="797179"/>
                  </a:lnTo>
                </a:path>
                <a:path w="1917700" h="3575685">
                  <a:moveTo>
                    <a:pt x="0" y="1985899"/>
                  </a:moveTo>
                  <a:lnTo>
                    <a:pt x="1917318" y="1985899"/>
                  </a:lnTo>
                </a:path>
                <a:path w="1917700" h="3575685">
                  <a:moveTo>
                    <a:pt x="0" y="2778290"/>
                  </a:moveTo>
                  <a:lnTo>
                    <a:pt x="1917318" y="2778290"/>
                  </a:lnTo>
                </a:path>
                <a:path w="1917700" h="3575685">
                  <a:moveTo>
                    <a:pt x="0" y="3174504"/>
                  </a:moveTo>
                  <a:lnTo>
                    <a:pt x="1917318" y="3174504"/>
                  </a:lnTo>
                </a:path>
                <a:path w="1917700" h="3575685">
                  <a:moveTo>
                    <a:pt x="4698" y="0"/>
                  </a:moveTo>
                  <a:lnTo>
                    <a:pt x="4698" y="3575469"/>
                  </a:lnTo>
                </a:path>
                <a:path w="1917700" h="3575685">
                  <a:moveTo>
                    <a:pt x="1912492" y="0"/>
                  </a:moveTo>
                  <a:lnTo>
                    <a:pt x="1912492" y="3575469"/>
                  </a:lnTo>
                </a:path>
                <a:path w="1917700" h="3575685">
                  <a:moveTo>
                    <a:pt x="0" y="4825"/>
                  </a:moveTo>
                  <a:lnTo>
                    <a:pt x="1917318" y="4825"/>
                  </a:lnTo>
                </a:path>
                <a:path w="1917700" h="3575685">
                  <a:moveTo>
                    <a:pt x="0" y="3570706"/>
                  </a:moveTo>
                  <a:lnTo>
                    <a:pt x="1917318" y="357070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94923" y="2885299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2117" algn="ctr" defTabSz="1015990">
              <a:spcBef>
                <a:spcPts val="756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4923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2117"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94923" y="5086491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2117"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66726" y="2079131"/>
            <a:ext cx="927100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1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85050" y="2079131"/>
            <a:ext cx="9263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83931" y="3869266"/>
            <a:ext cx="7323667" cy="223661"/>
          </a:xfrm>
          <a:custGeom>
            <a:avLst/>
            <a:gdLst/>
            <a:ahLst/>
            <a:cxnLst/>
            <a:rect l="l" t="t" r="r" b="b"/>
            <a:pathLst>
              <a:path w="6591300" h="201295">
                <a:moveTo>
                  <a:pt x="1071880" y="59436"/>
                </a:moveTo>
                <a:lnTo>
                  <a:pt x="1065809" y="56642"/>
                </a:lnTo>
                <a:lnTo>
                  <a:pt x="942975" y="0"/>
                </a:lnTo>
                <a:lnTo>
                  <a:pt x="944740" y="57048"/>
                </a:lnTo>
                <a:lnTo>
                  <a:pt x="0" y="86741"/>
                </a:lnTo>
                <a:lnTo>
                  <a:pt x="508" y="99441"/>
                </a:lnTo>
                <a:lnTo>
                  <a:pt x="945134" y="69748"/>
                </a:lnTo>
                <a:lnTo>
                  <a:pt x="946912" y="126873"/>
                </a:lnTo>
                <a:lnTo>
                  <a:pt x="1071880" y="59436"/>
                </a:lnTo>
                <a:close/>
              </a:path>
              <a:path w="6591300" h="201295">
                <a:moveTo>
                  <a:pt x="6590792" y="188341"/>
                </a:moveTo>
                <a:lnTo>
                  <a:pt x="5805602" y="102108"/>
                </a:lnTo>
                <a:lnTo>
                  <a:pt x="5805754" y="100711"/>
                </a:lnTo>
                <a:lnTo>
                  <a:pt x="5811901" y="45212"/>
                </a:lnTo>
                <a:lnTo>
                  <a:pt x="5678678" y="94488"/>
                </a:lnTo>
                <a:lnTo>
                  <a:pt x="5797931" y="171450"/>
                </a:lnTo>
                <a:lnTo>
                  <a:pt x="5804205" y="114681"/>
                </a:lnTo>
                <a:lnTo>
                  <a:pt x="6589395" y="201041"/>
                </a:lnTo>
                <a:lnTo>
                  <a:pt x="6590792" y="188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24170" y="4056663"/>
            <a:ext cx="13137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remote</a:t>
            </a:r>
            <a:r>
              <a:rPr sz="1556" spc="-1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07593" y="4149090"/>
            <a:ext cx="11070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6027" y="4446129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92479" y="4912359"/>
            <a:ext cx="897467" cy="879122"/>
            <a:chOff x="713231" y="4421123"/>
            <a:chExt cx="807720" cy="791210"/>
          </a:xfrm>
        </p:grpSpPr>
        <p:sp>
          <p:nvSpPr>
            <p:cNvPr id="25" name="object 25"/>
            <p:cNvSpPr/>
            <p:nvPr/>
          </p:nvSpPr>
          <p:spPr>
            <a:xfrm>
              <a:off x="71780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1"/>
                  </a:lnTo>
                  <a:lnTo>
                    <a:pt x="798576" y="781811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1780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0" y="781811"/>
                  </a:moveTo>
                  <a:lnTo>
                    <a:pt x="798576" y="781811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595609" y="4446129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461412" y="4912359"/>
            <a:ext cx="897467" cy="879122"/>
            <a:chOff x="9415271" y="4421123"/>
            <a:chExt cx="807720" cy="791210"/>
          </a:xfrm>
        </p:grpSpPr>
        <p:sp>
          <p:nvSpPr>
            <p:cNvPr id="29" name="object 29"/>
            <p:cNvSpPr/>
            <p:nvPr/>
          </p:nvSpPr>
          <p:spPr>
            <a:xfrm>
              <a:off x="941984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1"/>
                  </a:lnTo>
                  <a:lnTo>
                    <a:pt x="798576" y="781811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9419843" y="4425695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0" y="781811"/>
                  </a:moveTo>
                  <a:lnTo>
                    <a:pt x="798576" y="781811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236852" y="3434502"/>
            <a:ext cx="1698272" cy="49309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atomicAdd_system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  <a:p>
            <a:pPr marL="14111" defTabSz="1015990">
              <a:spcBef>
                <a:spcPts val="6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(addr2,</a:t>
            </a:r>
            <a:r>
              <a:rPr sz="1556" spc="-8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1)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58166" y="3385114"/>
            <a:ext cx="1698272" cy="49309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ato</a:t>
            </a: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icAdd_</a:t>
            </a: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1556" spc="-17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  (addr2,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1)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93311" y="3867713"/>
            <a:ext cx="1776589" cy="141111"/>
          </a:xfrm>
          <a:custGeom>
            <a:avLst/>
            <a:gdLst/>
            <a:ahLst/>
            <a:cxnLst/>
            <a:rect l="l" t="t" r="r" b="b"/>
            <a:pathLst>
              <a:path w="1598929" h="127000">
                <a:moveTo>
                  <a:pt x="1590239" y="56895"/>
                </a:moveTo>
                <a:lnTo>
                  <a:pt x="1484122" y="56895"/>
                </a:lnTo>
                <a:lnTo>
                  <a:pt x="1484376" y="69595"/>
                </a:lnTo>
                <a:lnTo>
                  <a:pt x="1471689" y="69867"/>
                </a:lnTo>
                <a:lnTo>
                  <a:pt x="1472946" y="126999"/>
                </a:lnTo>
                <a:lnTo>
                  <a:pt x="1598549" y="60832"/>
                </a:lnTo>
                <a:lnTo>
                  <a:pt x="1590239" y="56895"/>
                </a:lnTo>
                <a:close/>
              </a:path>
              <a:path w="1598929" h="127000">
                <a:moveTo>
                  <a:pt x="1471409" y="57167"/>
                </a:moveTo>
                <a:lnTo>
                  <a:pt x="0" y="88645"/>
                </a:lnTo>
                <a:lnTo>
                  <a:pt x="254" y="101345"/>
                </a:lnTo>
                <a:lnTo>
                  <a:pt x="1471689" y="69867"/>
                </a:lnTo>
                <a:lnTo>
                  <a:pt x="1471409" y="57167"/>
                </a:lnTo>
                <a:close/>
              </a:path>
              <a:path w="1598929" h="127000">
                <a:moveTo>
                  <a:pt x="1484122" y="56895"/>
                </a:moveTo>
                <a:lnTo>
                  <a:pt x="1471409" y="57167"/>
                </a:lnTo>
                <a:lnTo>
                  <a:pt x="1471689" y="69867"/>
                </a:lnTo>
                <a:lnTo>
                  <a:pt x="1484376" y="69595"/>
                </a:lnTo>
                <a:lnTo>
                  <a:pt x="1484122" y="56895"/>
                </a:lnTo>
                <a:close/>
              </a:path>
              <a:path w="1598929" h="127000">
                <a:moveTo>
                  <a:pt x="1470152" y="0"/>
                </a:moveTo>
                <a:lnTo>
                  <a:pt x="1471409" y="57167"/>
                </a:lnTo>
                <a:lnTo>
                  <a:pt x="1484122" y="56895"/>
                </a:lnTo>
                <a:lnTo>
                  <a:pt x="1590239" y="56895"/>
                </a:lnTo>
                <a:lnTo>
                  <a:pt x="14701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3899" y="6587180"/>
            <a:ext cx="3329517" cy="184481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 defTabSz="1015990">
              <a:spcBef>
                <a:spcPts val="106"/>
              </a:spcBef>
            </a:pPr>
            <a:r>
              <a:rPr sz="1111" i="1" spc="-11" dirty="0">
                <a:solidFill>
                  <a:srgbClr val="505050"/>
                </a:solidFill>
                <a:latin typeface="Trebuchet MS"/>
                <a:cs typeface="Trebuchet MS"/>
              </a:rPr>
              <a:t>*both</a:t>
            </a:r>
            <a:r>
              <a:rPr sz="1111" i="1" spc="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processors</a:t>
            </a:r>
            <a:r>
              <a:rPr sz="1111" i="1" spc="-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need</a:t>
            </a:r>
            <a:r>
              <a:rPr sz="111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to</a:t>
            </a:r>
            <a:r>
              <a:rPr sz="111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support</a:t>
            </a:r>
            <a:r>
              <a:rPr sz="1111" i="1" spc="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atomic</a:t>
            </a:r>
            <a:r>
              <a:rPr sz="1111" i="1" spc="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operations</a:t>
            </a:r>
            <a:endParaRPr sz="1111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22</a:t>
            </a:r>
            <a:endParaRPr sz="9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739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739" y="70104"/>
                  </a:lnTo>
                  <a:lnTo>
                    <a:pt x="70739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1" dirty="0"/>
              <a:t> </a:t>
            </a:r>
            <a:r>
              <a:rPr spc="-6" dirty="0"/>
              <a:t>FUNDAMENTALS</a:t>
            </a:r>
          </a:p>
          <a:p>
            <a:pPr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System-Wide</a:t>
            </a:r>
            <a:r>
              <a:rPr sz="2667" b="0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Atomics</a:t>
            </a:r>
            <a:endParaRPr sz="2667"/>
          </a:p>
        </p:txBody>
      </p:sp>
      <p:sp>
        <p:nvSpPr>
          <p:cNvPr id="7" name="object 7"/>
          <p:cNvSpPr txBox="1"/>
          <p:nvPr/>
        </p:nvSpPr>
        <p:spPr>
          <a:xfrm>
            <a:off x="661867" y="2331861"/>
            <a:ext cx="9037461" cy="156660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GPUs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are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very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good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at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handling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atomics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from</a:t>
            </a:r>
            <a:r>
              <a:rPr sz="2222" spc="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dirty="0">
                <a:solidFill>
                  <a:prstClr val="black"/>
                </a:solidFill>
                <a:latin typeface="Trebuchet MS"/>
                <a:cs typeface="Trebuchet MS"/>
              </a:rPr>
              <a:t>thousands</a:t>
            </a:r>
            <a:r>
              <a:rPr sz="2222" i="1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222" i="1" spc="-6" dirty="0">
                <a:solidFill>
                  <a:prstClr val="black"/>
                </a:solidFill>
                <a:latin typeface="Trebuchet MS"/>
                <a:cs typeface="Trebuchet MS"/>
              </a:rPr>
              <a:t> threads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44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Makes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sense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utilize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atomics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between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GPUs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or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between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CPU</a:t>
            </a:r>
            <a:r>
              <a:rPr sz="2222" spc="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2228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We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will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see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this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action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realistic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example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later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2605" y="3067050"/>
            <a:ext cx="22295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4000" b="1" spc="-6" dirty="0">
                <a:solidFill>
                  <a:srgbClr val="FFFFFF"/>
                </a:solidFill>
                <a:latin typeface="Arial"/>
                <a:cs typeface="Arial"/>
              </a:rPr>
              <a:t>AGENDA</a:t>
            </a:r>
            <a:endParaRPr sz="4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8873" y="2382662"/>
            <a:ext cx="5112456" cy="196915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Unified</a:t>
            </a:r>
            <a:r>
              <a:rPr sz="2222" b="0" spc="-22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Memory</a:t>
            </a:r>
            <a:r>
              <a:rPr sz="2222" b="0" spc="-6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Fundamentals</a:t>
            </a:r>
            <a:endParaRPr sz="2222">
              <a:latin typeface="Arial"/>
              <a:cs typeface="Arial"/>
            </a:endParaRPr>
          </a:p>
          <a:p>
            <a:pPr marL="14111">
              <a:spcBef>
                <a:spcPts val="1728"/>
              </a:spcBef>
            </a:pPr>
            <a:r>
              <a:rPr sz="2222" b="0" dirty="0">
                <a:latin typeface="Arial"/>
                <a:cs typeface="Arial"/>
              </a:rPr>
              <a:t>Under</a:t>
            </a:r>
            <a:r>
              <a:rPr sz="2222" b="0" spc="-56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the</a:t>
            </a:r>
            <a:r>
              <a:rPr sz="2222" b="0" spc="-44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Hood</a:t>
            </a:r>
            <a:r>
              <a:rPr sz="2222" b="0" spc="-44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Details</a:t>
            </a:r>
            <a:endParaRPr sz="2222">
              <a:latin typeface="Arial"/>
              <a:cs typeface="Arial"/>
            </a:endParaRPr>
          </a:p>
          <a:p>
            <a:pPr marL="14111" marR="5644">
              <a:lnSpc>
                <a:spcPct val="165000"/>
              </a:lnSpc>
              <a:spcBef>
                <a:spcPts val="6"/>
              </a:spcBef>
            </a:pPr>
            <a:r>
              <a:rPr sz="2222" b="0" dirty="0">
                <a:latin typeface="Arial"/>
                <a:cs typeface="Arial"/>
              </a:rPr>
              <a:t>Performance</a:t>
            </a:r>
            <a:r>
              <a:rPr sz="2222" b="0" spc="-61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Analysis</a:t>
            </a:r>
            <a:r>
              <a:rPr sz="2222" b="0" spc="-11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and</a:t>
            </a:r>
            <a:r>
              <a:rPr sz="2222" b="0" spc="-33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Optimizations </a:t>
            </a:r>
            <a:r>
              <a:rPr sz="2222" b="0" spc="-600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Applications</a:t>
            </a:r>
            <a:r>
              <a:rPr sz="2222" b="0" spc="-22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Deep</a:t>
            </a:r>
            <a:r>
              <a:rPr sz="2222" b="0" spc="-17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Dive</a:t>
            </a:r>
            <a:endParaRPr sz="222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8185" y="701548"/>
            <a:ext cx="7090833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UNIFIED</a:t>
            </a:r>
            <a:r>
              <a:rPr spc="-28" dirty="0"/>
              <a:t> </a:t>
            </a:r>
            <a:r>
              <a:rPr spc="-6" dirty="0"/>
              <a:t>MEMORY</a:t>
            </a:r>
            <a:r>
              <a:rPr spc="-17" dirty="0"/>
              <a:t> </a:t>
            </a:r>
            <a:r>
              <a:rPr spc="-6" dirty="0"/>
              <a:t>ALLOCATOR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196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1300564"/>
            <a:ext cx="9340144" cy="378361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4111936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Available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Options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>
              <a:spcBef>
                <a:spcPts val="6"/>
              </a:spcBef>
            </a:pPr>
            <a:endParaRPr sz="2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marR="364769" defTabSz="1015990">
              <a:lnSpc>
                <a:spcPct val="173000"/>
              </a:lnSpc>
              <a:spcBef>
                <a:spcPts val="6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CUDA C: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cudaMallocManaged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is your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most reliable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way to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opt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in today </a:t>
            </a:r>
            <a:r>
              <a:rPr sz="2222" spc="-6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CUDA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Fortran: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managed</a:t>
            </a:r>
            <a:r>
              <a:rPr sz="2222" b="1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attribute</a:t>
            </a:r>
            <a:r>
              <a:rPr sz="2222" spc="-6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(per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allocation)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56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OpenACC: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-ta=managed</a:t>
            </a:r>
            <a:r>
              <a:rPr sz="2222" b="1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compiler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option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(all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dynamic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allocations)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67"/>
              </a:spcBef>
            </a:pP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malloc</a:t>
            </a:r>
            <a:r>
              <a:rPr sz="2222" b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support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coming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Pascal+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architectures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(Linux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only)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1400" defTabSz="1015990">
              <a:spcBef>
                <a:spcPts val="1944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Note: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you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write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your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own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malloc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hook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use</a:t>
            </a:r>
            <a:r>
              <a:rPr sz="2222" spc="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cudaMallocManaged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518" y="701548"/>
            <a:ext cx="879192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dirty="0"/>
              <a:t>HETEROGEENOUS</a:t>
            </a:r>
            <a:r>
              <a:rPr spc="-33" dirty="0"/>
              <a:t> </a:t>
            </a:r>
            <a:r>
              <a:rPr spc="-6" dirty="0"/>
              <a:t>MEMORY</a:t>
            </a:r>
            <a:r>
              <a:rPr spc="-22" dirty="0"/>
              <a:t> </a:t>
            </a:r>
            <a:r>
              <a:rPr spc="-6" dirty="0"/>
              <a:t>MANAGER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197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1300565"/>
            <a:ext cx="9321800" cy="319800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4172614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Work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In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Progress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>
              <a:spcBef>
                <a:spcPts val="6"/>
              </a:spcBef>
            </a:pPr>
            <a:endParaRPr sz="2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marR="519283" defTabSz="1015990">
              <a:lnSpc>
                <a:spcPct val="173000"/>
              </a:lnSpc>
              <a:spcBef>
                <a:spcPts val="6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Heterogeneous</a:t>
            </a:r>
            <a:r>
              <a:rPr sz="2222" spc="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r>
              <a:rPr sz="2222" spc="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Manager:</a:t>
            </a:r>
            <a:r>
              <a:rPr sz="2222" spc="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222" spc="7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set</a:t>
            </a:r>
            <a:r>
              <a:rPr sz="2222" spc="6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222" spc="6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Linux</a:t>
            </a:r>
            <a:r>
              <a:rPr sz="2222" spc="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222" spc="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patches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Allows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GPUs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access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all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system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(malloc,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stack,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file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system)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56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Page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migration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will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be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triggered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same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way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222" spc="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cudaMallocManaged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67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Ongoing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testing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reviews,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planning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next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phase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optimizations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1867" y="5910524"/>
            <a:ext cx="8844843" cy="3562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More</a:t>
            </a:r>
            <a:r>
              <a:rPr sz="2222" b="1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details</a:t>
            </a:r>
            <a:r>
              <a:rPr sz="2222" b="1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2222" b="1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HMM</a:t>
            </a:r>
            <a:r>
              <a:rPr sz="2222" b="1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today</a:t>
            </a:r>
            <a:r>
              <a:rPr sz="2222" b="1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at</a:t>
            </a:r>
            <a:r>
              <a:rPr sz="2222" b="1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4:00 </a:t>
            </a: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2222" b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spc="6" dirty="0">
                <a:solidFill>
                  <a:prstClr val="black"/>
                </a:solidFill>
                <a:latin typeface="Trebuchet MS"/>
                <a:cs typeface="Trebuchet MS"/>
              </a:rPr>
              <a:t>Room</a:t>
            </a:r>
            <a:r>
              <a:rPr sz="2222" b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211B by</a:t>
            </a:r>
            <a:r>
              <a:rPr sz="2222" b="1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John</a:t>
            </a:r>
            <a:r>
              <a:rPr sz="2222" b="1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Hubbard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39" dirty="0"/>
              <a:t> </a:t>
            </a:r>
            <a:r>
              <a:rPr spc="-6" dirty="0"/>
              <a:t>MEMORY</a:t>
            </a:r>
          </a:p>
          <a:p>
            <a:pPr marL="1411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Evolution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of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GPU Architectures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655319" y="1940561"/>
            <a:ext cx="10986911" cy="3998383"/>
            <a:chOff x="589787" y="1746504"/>
            <a:chExt cx="9888220" cy="3598545"/>
          </a:xfrm>
        </p:grpSpPr>
        <p:sp>
          <p:nvSpPr>
            <p:cNvPr id="4" name="object 4"/>
            <p:cNvSpPr/>
            <p:nvPr/>
          </p:nvSpPr>
          <p:spPr>
            <a:xfrm>
              <a:off x="589787" y="1746504"/>
              <a:ext cx="9888220" cy="3534410"/>
            </a:xfrm>
            <a:custGeom>
              <a:avLst/>
              <a:gdLst/>
              <a:ahLst/>
              <a:cxnLst/>
              <a:rect l="l" t="t" r="r" b="b"/>
              <a:pathLst>
                <a:path w="9888220" h="3534410">
                  <a:moveTo>
                    <a:pt x="9887712" y="0"/>
                  </a:moveTo>
                  <a:lnTo>
                    <a:pt x="0" y="0"/>
                  </a:lnTo>
                  <a:lnTo>
                    <a:pt x="0" y="3534155"/>
                  </a:lnTo>
                  <a:lnTo>
                    <a:pt x="9887712" y="3534155"/>
                  </a:lnTo>
                  <a:lnTo>
                    <a:pt x="988771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92073" y="5271516"/>
              <a:ext cx="9885045" cy="20320"/>
            </a:xfrm>
            <a:custGeom>
              <a:avLst/>
              <a:gdLst/>
              <a:ahLst/>
              <a:cxnLst/>
              <a:rect l="l" t="t" r="r" b="b"/>
              <a:pathLst>
                <a:path w="9885045" h="20320">
                  <a:moveTo>
                    <a:pt x="0" y="19812"/>
                  </a:moveTo>
                  <a:lnTo>
                    <a:pt x="9884664" y="19812"/>
                  </a:lnTo>
                  <a:lnTo>
                    <a:pt x="9884664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91030" y="3556253"/>
              <a:ext cx="6744334" cy="1788795"/>
            </a:xfrm>
            <a:custGeom>
              <a:avLst/>
              <a:gdLst/>
              <a:ahLst/>
              <a:cxnLst/>
              <a:rect l="l" t="t" r="r" b="b"/>
              <a:pathLst>
                <a:path w="6744334" h="1788795">
                  <a:moveTo>
                    <a:pt x="101600" y="536448"/>
                  </a:moveTo>
                  <a:lnTo>
                    <a:pt x="63500" y="498348"/>
                  </a:lnTo>
                  <a:lnTo>
                    <a:pt x="25400" y="536448"/>
                  </a:lnTo>
                  <a:lnTo>
                    <a:pt x="53594" y="564642"/>
                  </a:lnTo>
                  <a:lnTo>
                    <a:pt x="53594" y="1671459"/>
                  </a:lnTo>
                  <a:lnTo>
                    <a:pt x="73406" y="1671459"/>
                  </a:lnTo>
                  <a:lnTo>
                    <a:pt x="73406" y="1661553"/>
                  </a:lnTo>
                  <a:lnTo>
                    <a:pt x="73406" y="574548"/>
                  </a:lnTo>
                  <a:lnTo>
                    <a:pt x="73406" y="564642"/>
                  </a:lnTo>
                  <a:lnTo>
                    <a:pt x="101600" y="536448"/>
                  </a:lnTo>
                  <a:close/>
                </a:path>
                <a:path w="6744334" h="1788795">
                  <a:moveTo>
                    <a:pt x="127000" y="1725053"/>
                  </a:moveTo>
                  <a:lnTo>
                    <a:pt x="73406" y="1725053"/>
                  </a:lnTo>
                  <a:lnTo>
                    <a:pt x="53594" y="1725053"/>
                  </a:lnTo>
                  <a:lnTo>
                    <a:pt x="0" y="1725053"/>
                  </a:lnTo>
                  <a:lnTo>
                    <a:pt x="63500" y="1788553"/>
                  </a:lnTo>
                  <a:lnTo>
                    <a:pt x="127000" y="1725053"/>
                  </a:lnTo>
                  <a:close/>
                </a:path>
                <a:path w="6744334" h="1788795">
                  <a:moveTo>
                    <a:pt x="4487672" y="536448"/>
                  </a:moveTo>
                  <a:lnTo>
                    <a:pt x="4449572" y="498348"/>
                  </a:lnTo>
                  <a:lnTo>
                    <a:pt x="4411472" y="536448"/>
                  </a:lnTo>
                  <a:lnTo>
                    <a:pt x="4439666" y="564654"/>
                  </a:lnTo>
                  <a:lnTo>
                    <a:pt x="4439666" y="1671472"/>
                  </a:lnTo>
                  <a:lnTo>
                    <a:pt x="4459478" y="1671472"/>
                  </a:lnTo>
                  <a:lnTo>
                    <a:pt x="4459478" y="1661553"/>
                  </a:lnTo>
                  <a:lnTo>
                    <a:pt x="4459478" y="574548"/>
                  </a:lnTo>
                  <a:lnTo>
                    <a:pt x="4459478" y="564654"/>
                  </a:lnTo>
                  <a:lnTo>
                    <a:pt x="4449572" y="574548"/>
                  </a:lnTo>
                  <a:lnTo>
                    <a:pt x="4459465" y="564654"/>
                  </a:lnTo>
                  <a:lnTo>
                    <a:pt x="4459478" y="536448"/>
                  </a:lnTo>
                  <a:lnTo>
                    <a:pt x="4459478" y="564654"/>
                  </a:lnTo>
                  <a:lnTo>
                    <a:pt x="4487672" y="536448"/>
                  </a:lnTo>
                  <a:close/>
                </a:path>
                <a:path w="6744334" h="1788795">
                  <a:moveTo>
                    <a:pt x="4513072" y="1725053"/>
                  </a:moveTo>
                  <a:lnTo>
                    <a:pt x="4459478" y="1725053"/>
                  </a:lnTo>
                  <a:lnTo>
                    <a:pt x="4439666" y="1725053"/>
                  </a:lnTo>
                  <a:lnTo>
                    <a:pt x="4386072" y="1725053"/>
                  </a:lnTo>
                  <a:lnTo>
                    <a:pt x="4449572" y="1788553"/>
                  </a:lnTo>
                  <a:lnTo>
                    <a:pt x="4513072" y="1725053"/>
                  </a:lnTo>
                  <a:close/>
                </a:path>
                <a:path w="6744334" h="1788795">
                  <a:moveTo>
                    <a:pt x="6744208" y="1725053"/>
                  </a:moveTo>
                  <a:lnTo>
                    <a:pt x="6690652" y="1671472"/>
                  </a:lnTo>
                  <a:lnTo>
                    <a:pt x="6690614" y="1725002"/>
                  </a:lnTo>
                  <a:lnTo>
                    <a:pt x="6690538" y="1671358"/>
                  </a:lnTo>
                  <a:lnTo>
                    <a:pt x="6690665" y="1661502"/>
                  </a:lnTo>
                  <a:lnTo>
                    <a:pt x="6692100" y="76200"/>
                  </a:lnTo>
                  <a:lnTo>
                    <a:pt x="6692100" y="66332"/>
                  </a:lnTo>
                  <a:lnTo>
                    <a:pt x="6720332" y="38100"/>
                  </a:lnTo>
                  <a:lnTo>
                    <a:pt x="6682232" y="0"/>
                  </a:lnTo>
                  <a:lnTo>
                    <a:pt x="6644132" y="38100"/>
                  </a:lnTo>
                  <a:lnTo>
                    <a:pt x="6672288" y="66268"/>
                  </a:lnTo>
                  <a:lnTo>
                    <a:pt x="6672326" y="38100"/>
                  </a:lnTo>
                  <a:lnTo>
                    <a:pt x="6672339" y="66332"/>
                  </a:lnTo>
                  <a:lnTo>
                    <a:pt x="6670840" y="1671358"/>
                  </a:lnTo>
                  <a:lnTo>
                    <a:pt x="6617208" y="1724939"/>
                  </a:lnTo>
                  <a:lnTo>
                    <a:pt x="6680708" y="1788502"/>
                  </a:lnTo>
                  <a:lnTo>
                    <a:pt x="6744208" y="1725053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49872" y="5964372"/>
            <a:ext cx="4416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2012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0248" y="5964372"/>
            <a:ext cx="4416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2014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25544" y="5964372"/>
            <a:ext cx="4416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2016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03313" y="5964372"/>
            <a:ext cx="4416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2017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4667" y="3058160"/>
            <a:ext cx="1629128" cy="1256041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75494" rIns="0" bIns="0" rtlCol="0">
            <a:spAutoFit/>
          </a:bodyPr>
          <a:lstStyle/>
          <a:p>
            <a:pPr marL="706" algn="ctr" defTabSz="1015990">
              <a:lnSpc>
                <a:spcPts val="2061"/>
              </a:lnSpc>
              <a:spcBef>
                <a:spcPts val="594"/>
              </a:spcBef>
            </a:pPr>
            <a:r>
              <a:rPr sz="1778" b="1" spc="-11" dirty="0">
                <a:solidFill>
                  <a:srgbClr val="FFFFFF"/>
                </a:solidFill>
                <a:latin typeface="Trebuchet MS"/>
                <a:cs typeface="Trebuchet MS"/>
              </a:rPr>
              <a:t>Kepler</a:t>
            </a:r>
            <a:endParaRPr sz="177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89087" marR="181326" indent="706" algn="ctr" defTabSz="1015990">
              <a:lnSpc>
                <a:spcPts val="1444"/>
              </a:lnSpc>
              <a:spcBef>
                <a:spcPts val="111"/>
              </a:spcBef>
            </a:pP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First release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33" spc="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33" spc="-6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1333" spc="-6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“single- </a:t>
            </a:r>
            <a:r>
              <a:rPr sz="1333" spc="-38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pointer”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4760" y="2260599"/>
            <a:ext cx="1627717" cy="1105930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4939" rIns="0" bIns="0" rtlCol="0">
            <a:spAutoFit/>
          </a:bodyPr>
          <a:lstStyle/>
          <a:p>
            <a:pPr defTabSz="1015990">
              <a:spcBef>
                <a:spcPts val="39"/>
              </a:spcBef>
            </a:pPr>
            <a:endParaRPr sz="172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06" algn="ctr" defTabSz="1015990">
              <a:lnSpc>
                <a:spcPts val="2061"/>
              </a:lnSpc>
              <a:spcBef>
                <a:spcPts val="6"/>
              </a:spcBef>
            </a:pPr>
            <a:r>
              <a:rPr sz="1778" b="1" spc="-11" dirty="0">
                <a:solidFill>
                  <a:srgbClr val="FFFFFF"/>
                </a:solidFill>
                <a:latin typeface="Trebuchet MS"/>
                <a:cs typeface="Trebuchet MS"/>
              </a:rPr>
              <a:t>Maxwell</a:t>
            </a:r>
            <a:endParaRPr sz="177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35465" marR="126292" indent="-706" algn="ctr" defTabSz="1015990">
              <a:lnSpc>
                <a:spcPct val="90100"/>
              </a:lnSpc>
              <a:spcBef>
                <a:spcPts val="83"/>
              </a:spcBef>
            </a:pP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features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related</a:t>
            </a:r>
            <a:r>
              <a:rPr sz="1333" spc="-7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33" spc="-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Unified </a:t>
            </a:r>
            <a:r>
              <a:rPr sz="1333" spc="-38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33160" y="3036147"/>
            <a:ext cx="1627717" cy="128136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75494" rIns="0" bIns="0" rtlCol="0">
            <a:spAutoFit/>
          </a:bodyPr>
          <a:lstStyle/>
          <a:p>
            <a:pPr algn="ctr" defTabSz="1015990">
              <a:lnSpc>
                <a:spcPts val="2061"/>
              </a:lnSpc>
              <a:spcBef>
                <a:spcPts val="594"/>
              </a:spcBef>
            </a:pPr>
            <a:r>
              <a:rPr sz="1778" b="1" spc="-6" dirty="0">
                <a:solidFill>
                  <a:srgbClr val="FFFFFF"/>
                </a:solidFill>
                <a:latin typeface="Trebuchet MS"/>
                <a:cs typeface="Trebuchet MS"/>
              </a:rPr>
              <a:t>Pascal</a:t>
            </a:r>
            <a:endParaRPr sz="177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58043" marR="150987" indent="3528" algn="ctr" defTabSz="1015990">
              <a:lnSpc>
                <a:spcPct val="90100"/>
              </a:lnSpc>
              <a:spcBef>
                <a:spcPts val="89"/>
              </a:spcBef>
            </a:pP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On-demand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migration,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ov</a:t>
            </a:r>
            <a:r>
              <a:rPr sz="1333" spc="6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ub</a:t>
            </a:r>
            <a:r>
              <a:rPr sz="1333" spc="-1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cr</a:t>
            </a:r>
            <a:r>
              <a:rPr sz="1333" spc="6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33" spc="-11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33" spc="-1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33" spc="-1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system-wide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atomics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08813" y="2260599"/>
            <a:ext cx="1629128" cy="1401773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194733" rIns="0" bIns="0" rtlCol="0">
            <a:spAutoFit/>
          </a:bodyPr>
          <a:lstStyle/>
          <a:p>
            <a:pPr marL="3528" algn="ctr" defTabSz="1015990">
              <a:lnSpc>
                <a:spcPts val="2061"/>
              </a:lnSpc>
              <a:spcBef>
                <a:spcPts val="1533"/>
              </a:spcBef>
            </a:pPr>
            <a:r>
              <a:rPr sz="1778" b="1" spc="-6" dirty="0">
                <a:solidFill>
                  <a:srgbClr val="FFFFFF"/>
                </a:solidFill>
                <a:latin typeface="Trebuchet MS"/>
                <a:cs typeface="Trebuchet MS"/>
              </a:rPr>
              <a:t>Volta</a:t>
            </a:r>
            <a:endParaRPr sz="177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79915" marR="171448" algn="ctr" defTabSz="1015990">
              <a:lnSpc>
                <a:spcPct val="90100"/>
              </a:lnSpc>
              <a:spcBef>
                <a:spcPts val="89"/>
              </a:spcBef>
            </a:pP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Access counters, </a:t>
            </a:r>
            <a:r>
              <a:rPr sz="1333" spc="-38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copy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engine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faults,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cache </a:t>
            </a:r>
            <a:r>
              <a:rPr sz="1333" spc="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coherence,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ATS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37850" y="3753273"/>
            <a:ext cx="141111" cy="2185811"/>
          </a:xfrm>
          <a:custGeom>
            <a:avLst/>
            <a:gdLst/>
            <a:ahLst/>
            <a:cxnLst/>
            <a:rect l="l" t="t" r="r" b="b"/>
            <a:pathLst>
              <a:path w="127000" h="1967229">
                <a:moveTo>
                  <a:pt x="53740" y="1849840"/>
                </a:moveTo>
                <a:lnTo>
                  <a:pt x="0" y="1903323"/>
                </a:lnTo>
                <a:lnTo>
                  <a:pt x="63373" y="1967001"/>
                </a:lnTo>
                <a:lnTo>
                  <a:pt x="127000" y="1903679"/>
                </a:lnTo>
                <a:lnTo>
                  <a:pt x="126848" y="1903526"/>
                </a:lnTo>
                <a:lnTo>
                  <a:pt x="73406" y="1903526"/>
                </a:lnTo>
                <a:lnTo>
                  <a:pt x="53594" y="1903476"/>
                </a:lnTo>
                <a:lnTo>
                  <a:pt x="53740" y="1849840"/>
                </a:lnTo>
                <a:close/>
              </a:path>
              <a:path w="127000" h="1967229">
                <a:moveTo>
                  <a:pt x="63626" y="1840001"/>
                </a:moveTo>
                <a:lnTo>
                  <a:pt x="53740" y="1849840"/>
                </a:lnTo>
                <a:lnTo>
                  <a:pt x="53594" y="1903476"/>
                </a:lnTo>
                <a:lnTo>
                  <a:pt x="73406" y="1903526"/>
                </a:lnTo>
                <a:lnTo>
                  <a:pt x="73551" y="1849973"/>
                </a:lnTo>
                <a:lnTo>
                  <a:pt x="63626" y="1840001"/>
                </a:lnTo>
                <a:close/>
              </a:path>
              <a:path w="127000" h="1967229">
                <a:moveTo>
                  <a:pt x="73551" y="1849973"/>
                </a:moveTo>
                <a:lnTo>
                  <a:pt x="73406" y="1903526"/>
                </a:lnTo>
                <a:lnTo>
                  <a:pt x="126848" y="1903526"/>
                </a:lnTo>
                <a:lnTo>
                  <a:pt x="73551" y="1849973"/>
                </a:lnTo>
                <a:close/>
              </a:path>
              <a:path w="127000" h="1967229">
                <a:moveTo>
                  <a:pt x="73578" y="1840001"/>
                </a:moveTo>
                <a:lnTo>
                  <a:pt x="63626" y="1840001"/>
                </a:lnTo>
                <a:lnTo>
                  <a:pt x="73551" y="1849973"/>
                </a:lnTo>
                <a:lnTo>
                  <a:pt x="73578" y="1840001"/>
                </a:lnTo>
                <a:close/>
              </a:path>
              <a:path w="127000" h="1967229">
                <a:moveTo>
                  <a:pt x="58597" y="66278"/>
                </a:moveTo>
                <a:lnTo>
                  <a:pt x="53740" y="1849840"/>
                </a:lnTo>
                <a:lnTo>
                  <a:pt x="63626" y="1840001"/>
                </a:lnTo>
                <a:lnTo>
                  <a:pt x="73578" y="1840001"/>
                </a:lnTo>
                <a:lnTo>
                  <a:pt x="78382" y="76199"/>
                </a:lnTo>
                <a:lnTo>
                  <a:pt x="68453" y="76199"/>
                </a:lnTo>
                <a:lnTo>
                  <a:pt x="58597" y="66278"/>
                </a:lnTo>
                <a:close/>
              </a:path>
              <a:path w="127000" h="1967229">
                <a:moveTo>
                  <a:pt x="78486" y="38099"/>
                </a:moveTo>
                <a:lnTo>
                  <a:pt x="58674" y="38099"/>
                </a:lnTo>
                <a:lnTo>
                  <a:pt x="58628" y="66309"/>
                </a:lnTo>
                <a:lnTo>
                  <a:pt x="68453" y="76199"/>
                </a:lnTo>
                <a:lnTo>
                  <a:pt x="78409" y="66309"/>
                </a:lnTo>
                <a:lnTo>
                  <a:pt x="78486" y="38099"/>
                </a:lnTo>
                <a:close/>
              </a:path>
              <a:path w="127000" h="1967229">
                <a:moveTo>
                  <a:pt x="78409" y="66309"/>
                </a:moveTo>
                <a:lnTo>
                  <a:pt x="68453" y="76199"/>
                </a:lnTo>
                <a:lnTo>
                  <a:pt x="78382" y="76199"/>
                </a:lnTo>
                <a:lnTo>
                  <a:pt x="78409" y="66309"/>
                </a:lnTo>
                <a:close/>
              </a:path>
              <a:path w="127000" h="1967229">
                <a:moveTo>
                  <a:pt x="106553" y="38099"/>
                </a:moveTo>
                <a:lnTo>
                  <a:pt x="78486" y="38099"/>
                </a:lnTo>
                <a:lnTo>
                  <a:pt x="78409" y="66309"/>
                </a:lnTo>
                <a:lnTo>
                  <a:pt x="106680" y="38226"/>
                </a:lnTo>
                <a:lnTo>
                  <a:pt x="106553" y="38099"/>
                </a:lnTo>
                <a:close/>
              </a:path>
              <a:path w="127000" h="1967229">
                <a:moveTo>
                  <a:pt x="68707" y="0"/>
                </a:moveTo>
                <a:lnTo>
                  <a:pt x="30480" y="37972"/>
                </a:lnTo>
                <a:lnTo>
                  <a:pt x="58597" y="66278"/>
                </a:lnTo>
                <a:lnTo>
                  <a:pt x="58674" y="38099"/>
                </a:lnTo>
                <a:lnTo>
                  <a:pt x="106553" y="38099"/>
                </a:lnTo>
                <a:lnTo>
                  <a:pt x="68707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2293" y="4675294"/>
            <a:ext cx="1107722" cy="33702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96661" rIns="0" bIns="0" rtlCol="0">
            <a:spAutoFit/>
          </a:bodyPr>
          <a:lstStyle/>
          <a:p>
            <a:pPr marL="141110" defTabSz="1015990">
              <a:spcBef>
                <a:spcPts val="761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NVLINK1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198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9855200" y="4136813"/>
            <a:ext cx="1107722" cy="336318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95956" rIns="0" bIns="0" rtlCol="0">
            <a:spAutoFit/>
          </a:bodyPr>
          <a:lstStyle/>
          <a:p>
            <a:pPr marL="141815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NVLINK2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2" dirty="0"/>
              <a:t> </a:t>
            </a:r>
            <a:r>
              <a:rPr spc="-6" dirty="0"/>
              <a:t>MEMORY ON</a:t>
            </a:r>
            <a:r>
              <a:rPr spc="-22" dirty="0"/>
              <a:t> </a:t>
            </a:r>
            <a:r>
              <a:rPr spc="-6" dirty="0"/>
              <a:t>KEPLER</a:t>
            </a:r>
          </a:p>
          <a:p>
            <a:pPr marL="2822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Available</a:t>
            </a:r>
            <a:r>
              <a:rPr sz="2667" b="0" dirty="0">
                <a:solidFill>
                  <a:srgbClr val="76B800"/>
                </a:solidFill>
              </a:rPr>
              <a:t> since</a:t>
            </a:r>
            <a:r>
              <a:rPr sz="2667" b="0" spc="-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CUDA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6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7646811" cy="89129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Kepler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GPU: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no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page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fault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support,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limited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virtual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space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215890" defTabSz="1015990">
              <a:spcBef>
                <a:spcPts val="2278"/>
              </a:spcBef>
              <a:tabLst>
                <a:tab pos="6733755" algn="l"/>
              </a:tabLst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	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8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69050" y="3320274"/>
          <a:ext cx="2135717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6668" y="3320274"/>
          <a:ext cx="2136422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93423" y="4265649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7560" y="4732866"/>
            <a:ext cx="897467" cy="877711"/>
            <a:chOff x="717804" y="4259579"/>
            <a:chExt cx="807720" cy="789940"/>
          </a:xfrm>
        </p:grpSpPr>
        <p:sp>
          <p:nvSpPr>
            <p:cNvPr id="8" name="object 8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63061" y="4265649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466492" y="4732866"/>
            <a:ext cx="897467" cy="877711"/>
            <a:chOff x="9419843" y="4259579"/>
            <a:chExt cx="807720" cy="789940"/>
          </a:xfrm>
        </p:grpSpPr>
        <p:sp>
          <p:nvSpPr>
            <p:cNvPr id="12" name="object 12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199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B38F-60BD-44D2-AB88-244A4B51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858"/>
            <a:ext cx="3451698" cy="1094024"/>
          </a:xfrm>
        </p:spPr>
        <p:txBody>
          <a:bodyPr/>
          <a:lstStyle/>
          <a:p>
            <a:r>
              <a:rPr lang="en-US" b="1" dirty="0"/>
              <a:t>About KBVIS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E3C64C1-5BD5-4E11-8DE9-50C5A5CD7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5" y="2161131"/>
            <a:ext cx="7506508" cy="4215011"/>
          </a:xfr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DDF50FB8-1BC8-4E49-9355-72E1527FC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63" y="201366"/>
            <a:ext cx="2904274" cy="1575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F5DDA-75F8-4B01-ACBC-F4C526F2A61D}"/>
              </a:ext>
            </a:extLst>
          </p:cNvPr>
          <p:cNvSpPr txBox="1"/>
          <p:nvPr/>
        </p:nvSpPr>
        <p:spPr>
          <a:xfrm>
            <a:off x="9659566" y="1575882"/>
            <a:ext cx="239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Clients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908C404B-F458-4943-80F8-F991CD1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609" y="2131944"/>
            <a:ext cx="1619250" cy="10382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260B7B-7960-438F-BB68-20B2BC0D8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39" b="21675"/>
          <a:stretch/>
        </p:blipFill>
        <p:spPr bwMode="auto">
          <a:xfrm>
            <a:off x="8550610" y="3357080"/>
            <a:ext cx="1473132" cy="5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iental Software">
            <a:extLst>
              <a:ext uri="{FF2B5EF4-FFF2-40B4-BE49-F238E27FC236}">
                <a16:creationId xmlns:a16="http://schemas.microsoft.com/office/drawing/2014/main" id="{EE166BA6-99FF-4A4F-9063-904B62B1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610" y="3981849"/>
            <a:ext cx="1708258" cy="8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iad Software Pvt. Ltd.">
            <a:extLst>
              <a:ext uri="{FF2B5EF4-FFF2-40B4-BE49-F238E27FC236}">
                <a16:creationId xmlns:a16="http://schemas.microsoft.com/office/drawing/2014/main" id="{D1ED47E9-AD80-40C9-9CB5-BCA59FE63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31503"/>
          <a:stretch/>
        </p:blipFill>
        <p:spPr bwMode="auto">
          <a:xfrm>
            <a:off x="8696726" y="4770859"/>
            <a:ext cx="1327015" cy="53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634E09-C726-4442-9D93-21E53AD59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0465" y="5471786"/>
            <a:ext cx="1460635" cy="437547"/>
          </a:xfrm>
          <a:prstGeom prst="rect">
            <a:avLst/>
          </a:prstGeom>
        </p:spPr>
      </p:pic>
      <p:pic>
        <p:nvPicPr>
          <p:cNvPr id="1032" name="Picture 8" descr="Honeywell">
            <a:extLst>
              <a:ext uri="{FF2B5EF4-FFF2-40B4-BE49-F238E27FC236}">
                <a16:creationId xmlns:a16="http://schemas.microsoft.com/office/drawing/2014/main" id="{9B61FD4C-DB94-441E-B7E3-8BB322F41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465" y="6156004"/>
            <a:ext cx="1491611" cy="28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2" descr="Deswik">
            <a:extLst>
              <a:ext uri="{FF2B5EF4-FFF2-40B4-BE49-F238E27FC236}">
                <a16:creationId xmlns:a16="http://schemas.microsoft.com/office/drawing/2014/main" id="{1388BAEE-1202-4C48-97CE-7A83E91EF0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01BBADF-AAC1-4D41-9403-D9E0B23FA1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5502" y="2925468"/>
            <a:ext cx="1732419" cy="561432"/>
          </a:xfrm>
          <a:prstGeom prst="rect">
            <a:avLst/>
          </a:prstGeom>
        </p:spPr>
      </p:pic>
      <p:pic>
        <p:nvPicPr>
          <p:cNvPr id="1042" name="Picture 18" descr="Reflexion">
            <a:extLst>
              <a:ext uri="{FF2B5EF4-FFF2-40B4-BE49-F238E27FC236}">
                <a16:creationId xmlns:a16="http://schemas.microsoft.com/office/drawing/2014/main" id="{B1FD882C-D6CC-4274-BB25-1C8B80E1C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867" y="2564038"/>
            <a:ext cx="1528079" cy="3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EB17895-356A-4807-8FD8-11FFC4AE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060" y="3431537"/>
            <a:ext cx="1669861" cy="8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eleradTech">
            <a:extLst>
              <a:ext uri="{FF2B5EF4-FFF2-40B4-BE49-F238E27FC236}">
                <a16:creationId xmlns:a16="http://schemas.microsoft.com/office/drawing/2014/main" id="{F2F7D88B-AE7C-4FE2-9496-7132F507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176" y="4796948"/>
            <a:ext cx="1764916" cy="45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EC INDIA">
            <a:extLst>
              <a:ext uri="{FF2B5EF4-FFF2-40B4-BE49-F238E27FC236}">
                <a16:creationId xmlns:a16="http://schemas.microsoft.com/office/drawing/2014/main" id="{3D8AB82B-F5F7-4EC5-8306-10D3D31D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48" y="5341921"/>
            <a:ext cx="1740573" cy="52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clipart, dishware&#10;&#10;Description automatically generated">
            <a:extLst>
              <a:ext uri="{FF2B5EF4-FFF2-40B4-BE49-F238E27FC236}">
                <a16:creationId xmlns:a16="http://schemas.microsoft.com/office/drawing/2014/main" id="{DD583EB9-CE22-4E17-917C-618802A00C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08317" y="5982010"/>
            <a:ext cx="1329346" cy="553364"/>
          </a:xfrm>
          <a:prstGeom prst="rect">
            <a:avLst/>
          </a:prstGeom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FE75226-5EF3-4AD9-9AB5-DEC93FC72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419" t="-168143" r="463419" b="218143"/>
          <a:stretch/>
        </p:blipFill>
        <p:spPr bwMode="auto">
          <a:xfrm>
            <a:off x="5529263" y="3048000"/>
            <a:ext cx="11334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0E8DD994-2A0A-42B9-BAAE-2D54BBDE0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0506252" y="4245419"/>
            <a:ext cx="11334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74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44DA2D9-3BF3-49C4-8776-CB3D1ABBD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71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2" dirty="0"/>
              <a:t> </a:t>
            </a:r>
            <a:r>
              <a:rPr spc="-6" dirty="0"/>
              <a:t>MEMORY ON</a:t>
            </a:r>
            <a:r>
              <a:rPr spc="-22" dirty="0"/>
              <a:t> </a:t>
            </a:r>
            <a:r>
              <a:rPr spc="-6" dirty="0"/>
              <a:t>KEPLER</a:t>
            </a:r>
          </a:p>
          <a:p>
            <a:pPr marL="2822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Available</a:t>
            </a:r>
            <a:r>
              <a:rPr sz="2667" b="0" dirty="0">
                <a:solidFill>
                  <a:srgbClr val="76B800"/>
                </a:solidFill>
              </a:rPr>
              <a:t> since</a:t>
            </a:r>
            <a:r>
              <a:rPr sz="2667" b="0" spc="-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CUDA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6</a:t>
            </a:r>
            <a:endParaRPr sz="2667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69050" y="3320274"/>
          <a:ext cx="2119488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86668" y="3320274"/>
          <a:ext cx="2120194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61867" y="2331862"/>
            <a:ext cx="9143294" cy="1913110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Bulk migration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all pages</a:t>
            </a:r>
            <a:r>
              <a:rPr sz="2222" b="1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attached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current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stream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kernel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launch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215890" defTabSz="1015990">
              <a:spcBef>
                <a:spcPts val="2278"/>
              </a:spcBef>
              <a:tabLst>
                <a:tab pos="6733755" algn="l"/>
              </a:tabLst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	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6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  <a:p>
            <a:pPr defTabSz="1015990"/>
            <a:endParaRPr sz="1667">
              <a:solidFill>
                <a:prstClr val="black"/>
              </a:solidFill>
              <a:latin typeface="Arial"/>
              <a:cs typeface="Arial"/>
            </a:endParaRPr>
          </a:p>
          <a:p>
            <a:pPr defTabSz="1015990">
              <a:spcBef>
                <a:spcPts val="50"/>
              </a:spcBef>
            </a:pPr>
            <a:endParaRPr sz="1778">
              <a:solidFill>
                <a:prstClr val="black"/>
              </a:solidFill>
              <a:latin typeface="Arial"/>
              <a:cs typeface="Arial"/>
            </a:endParaRPr>
          </a:p>
          <a:p>
            <a:pPr marL="1523279" marR="7026558" defTabSz="1015990"/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kernel </a:t>
            </a:r>
            <a:r>
              <a:rPr sz="1556" spc="-41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launch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08693" y="4776188"/>
            <a:ext cx="1749072" cy="141111"/>
          </a:xfrm>
          <a:custGeom>
            <a:avLst/>
            <a:gdLst/>
            <a:ahLst/>
            <a:cxnLst/>
            <a:rect l="l" t="t" r="r" b="b"/>
            <a:pathLst>
              <a:path w="1574164" h="127000">
                <a:moveTo>
                  <a:pt x="1573656" y="26288"/>
                </a:moveTo>
                <a:lnTo>
                  <a:pt x="1522856" y="27431"/>
                </a:lnTo>
                <a:lnTo>
                  <a:pt x="1523111" y="40131"/>
                </a:lnTo>
                <a:lnTo>
                  <a:pt x="1573911" y="38988"/>
                </a:lnTo>
                <a:lnTo>
                  <a:pt x="1573656" y="26288"/>
                </a:lnTo>
                <a:close/>
              </a:path>
              <a:path w="1574164" h="127000">
                <a:moveTo>
                  <a:pt x="1484756" y="28193"/>
                </a:moveTo>
                <a:lnTo>
                  <a:pt x="1433956" y="29209"/>
                </a:lnTo>
                <a:lnTo>
                  <a:pt x="1434211" y="41909"/>
                </a:lnTo>
                <a:lnTo>
                  <a:pt x="1485011" y="40893"/>
                </a:lnTo>
                <a:lnTo>
                  <a:pt x="1484756" y="28193"/>
                </a:lnTo>
                <a:close/>
              </a:path>
              <a:path w="1574164" h="127000">
                <a:moveTo>
                  <a:pt x="1395856" y="30098"/>
                </a:moveTo>
                <a:lnTo>
                  <a:pt x="1345056" y="31114"/>
                </a:lnTo>
                <a:lnTo>
                  <a:pt x="1345438" y="43814"/>
                </a:lnTo>
                <a:lnTo>
                  <a:pt x="1396238" y="42798"/>
                </a:lnTo>
                <a:lnTo>
                  <a:pt x="1395856" y="30098"/>
                </a:lnTo>
                <a:close/>
              </a:path>
              <a:path w="1574164" h="127000">
                <a:moveTo>
                  <a:pt x="1307084" y="32003"/>
                </a:moveTo>
                <a:lnTo>
                  <a:pt x="1256284" y="33019"/>
                </a:lnTo>
                <a:lnTo>
                  <a:pt x="1256538" y="45719"/>
                </a:lnTo>
                <a:lnTo>
                  <a:pt x="1307338" y="44703"/>
                </a:lnTo>
                <a:lnTo>
                  <a:pt x="1307084" y="32003"/>
                </a:lnTo>
                <a:close/>
              </a:path>
              <a:path w="1574164" h="127000">
                <a:moveTo>
                  <a:pt x="1218184" y="33908"/>
                </a:moveTo>
                <a:lnTo>
                  <a:pt x="1167384" y="34924"/>
                </a:lnTo>
                <a:lnTo>
                  <a:pt x="1167638" y="47624"/>
                </a:lnTo>
                <a:lnTo>
                  <a:pt x="1218438" y="46608"/>
                </a:lnTo>
                <a:lnTo>
                  <a:pt x="1218184" y="33908"/>
                </a:lnTo>
                <a:close/>
              </a:path>
              <a:path w="1574164" h="127000">
                <a:moveTo>
                  <a:pt x="1129284" y="35813"/>
                </a:moveTo>
                <a:lnTo>
                  <a:pt x="1078484" y="36829"/>
                </a:lnTo>
                <a:lnTo>
                  <a:pt x="1078738" y="49529"/>
                </a:lnTo>
                <a:lnTo>
                  <a:pt x="1129538" y="48513"/>
                </a:lnTo>
                <a:lnTo>
                  <a:pt x="1129284" y="35813"/>
                </a:lnTo>
                <a:close/>
              </a:path>
              <a:path w="1574164" h="127000">
                <a:moveTo>
                  <a:pt x="1040384" y="37718"/>
                </a:moveTo>
                <a:lnTo>
                  <a:pt x="989584" y="38734"/>
                </a:lnTo>
                <a:lnTo>
                  <a:pt x="989838" y="51434"/>
                </a:lnTo>
                <a:lnTo>
                  <a:pt x="1040638" y="50418"/>
                </a:lnTo>
                <a:lnTo>
                  <a:pt x="1040384" y="37718"/>
                </a:lnTo>
                <a:close/>
              </a:path>
              <a:path w="1574164" h="127000">
                <a:moveTo>
                  <a:pt x="951484" y="39623"/>
                </a:moveTo>
                <a:lnTo>
                  <a:pt x="900684" y="40639"/>
                </a:lnTo>
                <a:lnTo>
                  <a:pt x="900938" y="53339"/>
                </a:lnTo>
                <a:lnTo>
                  <a:pt x="951738" y="52323"/>
                </a:lnTo>
                <a:lnTo>
                  <a:pt x="951484" y="39623"/>
                </a:lnTo>
                <a:close/>
              </a:path>
              <a:path w="1574164" h="127000">
                <a:moveTo>
                  <a:pt x="862584" y="41528"/>
                </a:moveTo>
                <a:lnTo>
                  <a:pt x="811784" y="42544"/>
                </a:lnTo>
                <a:lnTo>
                  <a:pt x="812164" y="55244"/>
                </a:lnTo>
                <a:lnTo>
                  <a:pt x="862838" y="54228"/>
                </a:lnTo>
                <a:lnTo>
                  <a:pt x="862584" y="41528"/>
                </a:lnTo>
                <a:close/>
              </a:path>
              <a:path w="1574164" h="127000">
                <a:moveTo>
                  <a:pt x="773684" y="43306"/>
                </a:moveTo>
                <a:lnTo>
                  <a:pt x="723011" y="44449"/>
                </a:lnTo>
                <a:lnTo>
                  <a:pt x="723264" y="57149"/>
                </a:lnTo>
                <a:lnTo>
                  <a:pt x="774064" y="56006"/>
                </a:lnTo>
                <a:lnTo>
                  <a:pt x="773684" y="43306"/>
                </a:lnTo>
                <a:close/>
              </a:path>
              <a:path w="1574164" h="127000">
                <a:moveTo>
                  <a:pt x="684911" y="45211"/>
                </a:moveTo>
                <a:lnTo>
                  <a:pt x="634111" y="46354"/>
                </a:lnTo>
                <a:lnTo>
                  <a:pt x="634364" y="59054"/>
                </a:lnTo>
                <a:lnTo>
                  <a:pt x="685164" y="57911"/>
                </a:lnTo>
                <a:lnTo>
                  <a:pt x="684911" y="45211"/>
                </a:lnTo>
                <a:close/>
              </a:path>
              <a:path w="1574164" h="127000">
                <a:moveTo>
                  <a:pt x="596011" y="47116"/>
                </a:moveTo>
                <a:lnTo>
                  <a:pt x="545211" y="48259"/>
                </a:lnTo>
                <a:lnTo>
                  <a:pt x="545464" y="60959"/>
                </a:lnTo>
                <a:lnTo>
                  <a:pt x="596264" y="59816"/>
                </a:lnTo>
                <a:lnTo>
                  <a:pt x="596011" y="47116"/>
                </a:lnTo>
                <a:close/>
              </a:path>
              <a:path w="1574164" h="127000">
                <a:moveTo>
                  <a:pt x="507111" y="49021"/>
                </a:moveTo>
                <a:lnTo>
                  <a:pt x="456311" y="50164"/>
                </a:lnTo>
                <a:lnTo>
                  <a:pt x="456564" y="62864"/>
                </a:lnTo>
                <a:lnTo>
                  <a:pt x="507364" y="61721"/>
                </a:lnTo>
                <a:lnTo>
                  <a:pt x="507111" y="49021"/>
                </a:lnTo>
                <a:close/>
              </a:path>
              <a:path w="1574164" h="127000">
                <a:moveTo>
                  <a:pt x="418211" y="50926"/>
                </a:moveTo>
                <a:lnTo>
                  <a:pt x="367411" y="52069"/>
                </a:lnTo>
                <a:lnTo>
                  <a:pt x="367664" y="64769"/>
                </a:lnTo>
                <a:lnTo>
                  <a:pt x="418464" y="63626"/>
                </a:lnTo>
                <a:lnTo>
                  <a:pt x="418211" y="50926"/>
                </a:lnTo>
                <a:close/>
              </a:path>
              <a:path w="1574164" h="127000">
                <a:moveTo>
                  <a:pt x="329311" y="52831"/>
                </a:moveTo>
                <a:lnTo>
                  <a:pt x="278511" y="53974"/>
                </a:lnTo>
                <a:lnTo>
                  <a:pt x="278891" y="66674"/>
                </a:lnTo>
                <a:lnTo>
                  <a:pt x="329564" y="65531"/>
                </a:lnTo>
                <a:lnTo>
                  <a:pt x="329311" y="52831"/>
                </a:lnTo>
                <a:close/>
              </a:path>
              <a:path w="1574164" h="127000">
                <a:moveTo>
                  <a:pt x="240411" y="54736"/>
                </a:moveTo>
                <a:lnTo>
                  <a:pt x="189737" y="55879"/>
                </a:lnTo>
                <a:lnTo>
                  <a:pt x="189991" y="68579"/>
                </a:lnTo>
                <a:lnTo>
                  <a:pt x="240791" y="67436"/>
                </a:lnTo>
                <a:lnTo>
                  <a:pt x="240411" y="54736"/>
                </a:lnTo>
                <a:close/>
              </a:path>
              <a:path w="1574164" h="127000">
                <a:moveTo>
                  <a:pt x="125602" y="0"/>
                </a:moveTo>
                <a:lnTo>
                  <a:pt x="0" y="66293"/>
                </a:lnTo>
                <a:lnTo>
                  <a:pt x="128270" y="126999"/>
                </a:lnTo>
                <a:lnTo>
                  <a:pt x="127075" y="70103"/>
                </a:lnTo>
                <a:lnTo>
                  <a:pt x="114426" y="70103"/>
                </a:lnTo>
                <a:lnTo>
                  <a:pt x="114173" y="57403"/>
                </a:lnTo>
                <a:lnTo>
                  <a:pt x="126803" y="57147"/>
                </a:lnTo>
                <a:lnTo>
                  <a:pt x="125602" y="0"/>
                </a:lnTo>
                <a:close/>
              </a:path>
              <a:path w="1574164" h="127000">
                <a:moveTo>
                  <a:pt x="126803" y="57147"/>
                </a:moveTo>
                <a:lnTo>
                  <a:pt x="114173" y="57403"/>
                </a:lnTo>
                <a:lnTo>
                  <a:pt x="114426" y="70103"/>
                </a:lnTo>
                <a:lnTo>
                  <a:pt x="127069" y="69846"/>
                </a:lnTo>
                <a:lnTo>
                  <a:pt x="126803" y="57147"/>
                </a:lnTo>
                <a:close/>
              </a:path>
              <a:path w="1574164" h="127000">
                <a:moveTo>
                  <a:pt x="127069" y="69846"/>
                </a:moveTo>
                <a:lnTo>
                  <a:pt x="114426" y="70103"/>
                </a:lnTo>
                <a:lnTo>
                  <a:pt x="127075" y="70103"/>
                </a:lnTo>
                <a:lnTo>
                  <a:pt x="127069" y="69846"/>
                </a:lnTo>
                <a:close/>
              </a:path>
              <a:path w="1574164" h="127000">
                <a:moveTo>
                  <a:pt x="151637" y="56641"/>
                </a:moveTo>
                <a:lnTo>
                  <a:pt x="126803" y="57147"/>
                </a:lnTo>
                <a:lnTo>
                  <a:pt x="127069" y="69846"/>
                </a:lnTo>
                <a:lnTo>
                  <a:pt x="151891" y="69341"/>
                </a:lnTo>
                <a:lnTo>
                  <a:pt x="151637" y="5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5864" y="4893874"/>
            <a:ext cx="13356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migration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27321" y="6059777"/>
            <a:ext cx="1749072" cy="141111"/>
          </a:xfrm>
          <a:custGeom>
            <a:avLst/>
            <a:gdLst/>
            <a:ahLst/>
            <a:cxnLst/>
            <a:rect l="l" t="t" r="r" b="b"/>
            <a:pathLst>
              <a:path w="1574164" h="127000">
                <a:moveTo>
                  <a:pt x="1573657" y="26250"/>
                </a:moveTo>
                <a:lnTo>
                  <a:pt x="1522857" y="27330"/>
                </a:lnTo>
                <a:lnTo>
                  <a:pt x="1523111" y="40030"/>
                </a:lnTo>
                <a:lnTo>
                  <a:pt x="1573911" y="38950"/>
                </a:lnTo>
                <a:lnTo>
                  <a:pt x="1573657" y="26250"/>
                </a:lnTo>
                <a:close/>
              </a:path>
              <a:path w="1574164" h="127000">
                <a:moveTo>
                  <a:pt x="1484757" y="28143"/>
                </a:moveTo>
                <a:lnTo>
                  <a:pt x="1433957" y="29235"/>
                </a:lnTo>
                <a:lnTo>
                  <a:pt x="1434211" y="41935"/>
                </a:lnTo>
                <a:lnTo>
                  <a:pt x="1485011" y="40843"/>
                </a:lnTo>
                <a:lnTo>
                  <a:pt x="1484757" y="28143"/>
                </a:lnTo>
                <a:close/>
              </a:path>
              <a:path w="1574164" h="127000">
                <a:moveTo>
                  <a:pt x="1395857" y="30048"/>
                </a:moveTo>
                <a:lnTo>
                  <a:pt x="1345057" y="31127"/>
                </a:lnTo>
                <a:lnTo>
                  <a:pt x="1345438" y="43827"/>
                </a:lnTo>
                <a:lnTo>
                  <a:pt x="1396238" y="42748"/>
                </a:lnTo>
                <a:lnTo>
                  <a:pt x="1395857" y="30048"/>
                </a:lnTo>
                <a:close/>
              </a:path>
              <a:path w="1574164" h="127000">
                <a:moveTo>
                  <a:pt x="1307084" y="31940"/>
                </a:moveTo>
                <a:lnTo>
                  <a:pt x="1256284" y="33032"/>
                </a:lnTo>
                <a:lnTo>
                  <a:pt x="1256538" y="45720"/>
                </a:lnTo>
                <a:lnTo>
                  <a:pt x="1307338" y="44640"/>
                </a:lnTo>
                <a:lnTo>
                  <a:pt x="1307084" y="31940"/>
                </a:lnTo>
                <a:close/>
              </a:path>
              <a:path w="1574164" h="127000">
                <a:moveTo>
                  <a:pt x="1218184" y="33845"/>
                </a:moveTo>
                <a:lnTo>
                  <a:pt x="1167384" y="34925"/>
                </a:lnTo>
                <a:lnTo>
                  <a:pt x="1167638" y="47625"/>
                </a:lnTo>
                <a:lnTo>
                  <a:pt x="1218438" y="46532"/>
                </a:lnTo>
                <a:lnTo>
                  <a:pt x="1218184" y="33845"/>
                </a:lnTo>
                <a:close/>
              </a:path>
              <a:path w="1574164" h="127000">
                <a:moveTo>
                  <a:pt x="1129284" y="35737"/>
                </a:moveTo>
                <a:lnTo>
                  <a:pt x="1078484" y="36817"/>
                </a:lnTo>
                <a:lnTo>
                  <a:pt x="1078738" y="49517"/>
                </a:lnTo>
                <a:lnTo>
                  <a:pt x="1129538" y="48437"/>
                </a:lnTo>
                <a:lnTo>
                  <a:pt x="1129284" y="35737"/>
                </a:lnTo>
                <a:close/>
              </a:path>
              <a:path w="1574164" h="127000">
                <a:moveTo>
                  <a:pt x="1040384" y="37630"/>
                </a:moveTo>
                <a:lnTo>
                  <a:pt x="989584" y="38722"/>
                </a:lnTo>
                <a:lnTo>
                  <a:pt x="989838" y="51422"/>
                </a:lnTo>
                <a:lnTo>
                  <a:pt x="1040638" y="50330"/>
                </a:lnTo>
                <a:lnTo>
                  <a:pt x="1040384" y="37630"/>
                </a:lnTo>
                <a:close/>
              </a:path>
              <a:path w="1574164" h="127000">
                <a:moveTo>
                  <a:pt x="951484" y="39535"/>
                </a:moveTo>
                <a:lnTo>
                  <a:pt x="900684" y="40614"/>
                </a:lnTo>
                <a:lnTo>
                  <a:pt x="900938" y="53314"/>
                </a:lnTo>
                <a:lnTo>
                  <a:pt x="951738" y="52235"/>
                </a:lnTo>
                <a:lnTo>
                  <a:pt x="951484" y="39535"/>
                </a:lnTo>
                <a:close/>
              </a:path>
              <a:path w="1574164" h="127000">
                <a:moveTo>
                  <a:pt x="862584" y="41427"/>
                </a:moveTo>
                <a:lnTo>
                  <a:pt x="811784" y="42519"/>
                </a:lnTo>
                <a:lnTo>
                  <a:pt x="812164" y="55206"/>
                </a:lnTo>
                <a:lnTo>
                  <a:pt x="862838" y="54127"/>
                </a:lnTo>
                <a:lnTo>
                  <a:pt x="862584" y="41427"/>
                </a:lnTo>
                <a:close/>
              </a:path>
              <a:path w="1574164" h="127000">
                <a:moveTo>
                  <a:pt x="773684" y="43332"/>
                </a:moveTo>
                <a:lnTo>
                  <a:pt x="723011" y="44411"/>
                </a:lnTo>
                <a:lnTo>
                  <a:pt x="723264" y="57111"/>
                </a:lnTo>
                <a:lnTo>
                  <a:pt x="774064" y="56019"/>
                </a:lnTo>
                <a:lnTo>
                  <a:pt x="773684" y="43332"/>
                </a:lnTo>
                <a:close/>
              </a:path>
              <a:path w="1574164" h="127000">
                <a:moveTo>
                  <a:pt x="684911" y="45224"/>
                </a:moveTo>
                <a:lnTo>
                  <a:pt x="634111" y="46304"/>
                </a:lnTo>
                <a:lnTo>
                  <a:pt x="634364" y="59004"/>
                </a:lnTo>
                <a:lnTo>
                  <a:pt x="685164" y="57924"/>
                </a:lnTo>
                <a:lnTo>
                  <a:pt x="684911" y="45224"/>
                </a:lnTo>
                <a:close/>
              </a:path>
              <a:path w="1574164" h="127000">
                <a:moveTo>
                  <a:pt x="596011" y="47117"/>
                </a:moveTo>
                <a:lnTo>
                  <a:pt x="545211" y="48209"/>
                </a:lnTo>
                <a:lnTo>
                  <a:pt x="545464" y="60909"/>
                </a:lnTo>
                <a:lnTo>
                  <a:pt x="596264" y="59817"/>
                </a:lnTo>
                <a:lnTo>
                  <a:pt x="596011" y="47117"/>
                </a:lnTo>
                <a:close/>
              </a:path>
              <a:path w="1574164" h="127000">
                <a:moveTo>
                  <a:pt x="507111" y="49022"/>
                </a:moveTo>
                <a:lnTo>
                  <a:pt x="456311" y="50101"/>
                </a:lnTo>
                <a:lnTo>
                  <a:pt x="456564" y="62801"/>
                </a:lnTo>
                <a:lnTo>
                  <a:pt x="507364" y="61722"/>
                </a:lnTo>
                <a:lnTo>
                  <a:pt x="507111" y="49022"/>
                </a:lnTo>
                <a:close/>
              </a:path>
              <a:path w="1574164" h="127000">
                <a:moveTo>
                  <a:pt x="418211" y="50914"/>
                </a:moveTo>
                <a:lnTo>
                  <a:pt x="367411" y="52006"/>
                </a:lnTo>
                <a:lnTo>
                  <a:pt x="367664" y="64693"/>
                </a:lnTo>
                <a:lnTo>
                  <a:pt x="418464" y="63614"/>
                </a:lnTo>
                <a:lnTo>
                  <a:pt x="418211" y="50914"/>
                </a:lnTo>
                <a:close/>
              </a:path>
              <a:path w="1574164" h="127000">
                <a:moveTo>
                  <a:pt x="329311" y="52819"/>
                </a:moveTo>
                <a:lnTo>
                  <a:pt x="278511" y="53898"/>
                </a:lnTo>
                <a:lnTo>
                  <a:pt x="278891" y="66598"/>
                </a:lnTo>
                <a:lnTo>
                  <a:pt x="329564" y="65519"/>
                </a:lnTo>
                <a:lnTo>
                  <a:pt x="329311" y="52819"/>
                </a:lnTo>
                <a:close/>
              </a:path>
              <a:path w="1574164" h="127000">
                <a:moveTo>
                  <a:pt x="240411" y="54711"/>
                </a:moveTo>
                <a:lnTo>
                  <a:pt x="189737" y="55803"/>
                </a:lnTo>
                <a:lnTo>
                  <a:pt x="189991" y="68491"/>
                </a:lnTo>
                <a:lnTo>
                  <a:pt x="240791" y="67411"/>
                </a:lnTo>
                <a:lnTo>
                  <a:pt x="240411" y="54711"/>
                </a:lnTo>
                <a:close/>
              </a:path>
              <a:path w="1574164" h="127000">
                <a:moveTo>
                  <a:pt x="125602" y="0"/>
                </a:moveTo>
                <a:lnTo>
                  <a:pt x="0" y="66205"/>
                </a:lnTo>
                <a:lnTo>
                  <a:pt x="128270" y="126974"/>
                </a:lnTo>
                <a:lnTo>
                  <a:pt x="127075" y="70104"/>
                </a:lnTo>
                <a:lnTo>
                  <a:pt x="114426" y="70104"/>
                </a:lnTo>
                <a:lnTo>
                  <a:pt x="114173" y="57416"/>
                </a:lnTo>
                <a:lnTo>
                  <a:pt x="126803" y="57146"/>
                </a:lnTo>
                <a:lnTo>
                  <a:pt x="125602" y="0"/>
                </a:lnTo>
                <a:close/>
              </a:path>
              <a:path w="1574164" h="127000">
                <a:moveTo>
                  <a:pt x="126803" y="57146"/>
                </a:moveTo>
                <a:lnTo>
                  <a:pt x="114173" y="57416"/>
                </a:lnTo>
                <a:lnTo>
                  <a:pt x="114426" y="70104"/>
                </a:lnTo>
                <a:lnTo>
                  <a:pt x="127069" y="69834"/>
                </a:lnTo>
                <a:lnTo>
                  <a:pt x="126803" y="57146"/>
                </a:lnTo>
                <a:close/>
              </a:path>
              <a:path w="1574164" h="127000">
                <a:moveTo>
                  <a:pt x="127069" y="69834"/>
                </a:moveTo>
                <a:lnTo>
                  <a:pt x="114426" y="70104"/>
                </a:lnTo>
                <a:lnTo>
                  <a:pt x="127075" y="70104"/>
                </a:lnTo>
                <a:lnTo>
                  <a:pt x="127069" y="69834"/>
                </a:lnTo>
                <a:close/>
              </a:path>
              <a:path w="1574164" h="127000">
                <a:moveTo>
                  <a:pt x="151637" y="56616"/>
                </a:moveTo>
                <a:lnTo>
                  <a:pt x="126803" y="57146"/>
                </a:lnTo>
                <a:lnTo>
                  <a:pt x="127069" y="69834"/>
                </a:lnTo>
                <a:lnTo>
                  <a:pt x="151891" y="69303"/>
                </a:lnTo>
                <a:lnTo>
                  <a:pt x="151637" y="56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44207" y="6178409"/>
            <a:ext cx="13356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migration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423" y="4265649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97560" y="4732866"/>
            <a:ext cx="897467" cy="877711"/>
            <a:chOff x="717804" y="4259579"/>
            <a:chExt cx="807720" cy="789940"/>
          </a:xfrm>
        </p:grpSpPr>
        <p:sp>
          <p:nvSpPr>
            <p:cNvPr id="12" name="object 12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663061" y="4265649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466492" y="4732866"/>
            <a:ext cx="897467" cy="877711"/>
            <a:chOff x="9419843" y="4259579"/>
            <a:chExt cx="807720" cy="789940"/>
          </a:xfrm>
        </p:grpSpPr>
        <p:sp>
          <p:nvSpPr>
            <p:cNvPr id="16" name="object 16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200</a:t>
            </a:fld>
            <a:endParaRPr dirty="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2" dirty="0"/>
              <a:t> </a:t>
            </a:r>
            <a:r>
              <a:rPr spc="-6" dirty="0"/>
              <a:t>MEMORY ON</a:t>
            </a:r>
            <a:r>
              <a:rPr spc="-22" dirty="0"/>
              <a:t> </a:t>
            </a:r>
            <a:r>
              <a:rPr spc="-6" dirty="0"/>
              <a:t>KEPLER</a:t>
            </a:r>
          </a:p>
          <a:p>
            <a:pPr marL="2822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Available</a:t>
            </a:r>
            <a:r>
              <a:rPr sz="2667" b="0" dirty="0">
                <a:solidFill>
                  <a:srgbClr val="76B800"/>
                </a:solidFill>
              </a:rPr>
              <a:t> since</a:t>
            </a:r>
            <a:r>
              <a:rPr sz="2667" b="0" spc="-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CUDA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6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2"/>
            <a:ext cx="10597444" cy="89129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No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on-demand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migration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GPU,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no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oversubscription,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no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system-wide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atomics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50470" algn="ctr" defTabSz="1015990">
              <a:spcBef>
                <a:spcPts val="2278"/>
              </a:spcBef>
              <a:tabLst>
                <a:tab pos="3769040" algn="l"/>
              </a:tabLst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	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6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69050" y="3320274"/>
          <a:ext cx="2119488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6668" y="3320274"/>
          <a:ext cx="2120194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405944" y="3869267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2" y="56642"/>
                </a:lnTo>
                <a:lnTo>
                  <a:pt x="957833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2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3" y="69342"/>
                </a:lnTo>
                <a:lnTo>
                  <a:pt x="957452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2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5620" y="4054263"/>
            <a:ext cx="11070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423" y="4265649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7560" y="4732866"/>
            <a:ext cx="897467" cy="877711"/>
            <a:chOff x="717804" y="4259579"/>
            <a:chExt cx="807720" cy="789940"/>
          </a:xfrm>
        </p:grpSpPr>
        <p:sp>
          <p:nvSpPr>
            <p:cNvPr id="10" name="object 10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663061" y="4265649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466492" y="4732866"/>
            <a:ext cx="897467" cy="877711"/>
            <a:chOff x="9419843" y="4259579"/>
            <a:chExt cx="807720" cy="789940"/>
          </a:xfrm>
        </p:grpSpPr>
        <p:sp>
          <p:nvSpPr>
            <p:cNvPr id="14" name="object 14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/>
          <p:nvPr/>
        </p:nvSpPr>
        <p:spPr>
          <a:xfrm>
            <a:off x="2405944" y="4776892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2" y="56642"/>
                </a:lnTo>
                <a:lnTo>
                  <a:pt x="957833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2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3" y="69342"/>
                </a:lnTo>
                <a:lnTo>
                  <a:pt x="957452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2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35620" y="4962879"/>
            <a:ext cx="11070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201</a:t>
            </a:fld>
            <a:endParaRPr dirty="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2" dirty="0"/>
              <a:t> </a:t>
            </a:r>
            <a:r>
              <a:rPr spc="-6" dirty="0"/>
              <a:t>MEMORY ON</a:t>
            </a:r>
            <a:r>
              <a:rPr spc="-22" dirty="0"/>
              <a:t> </a:t>
            </a:r>
            <a:r>
              <a:rPr dirty="0"/>
              <a:t>PASCAL</a:t>
            </a:r>
          </a:p>
          <a:p>
            <a:pPr marL="2117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Available</a:t>
            </a:r>
            <a:r>
              <a:rPr sz="2667" b="0" dirty="0">
                <a:solidFill>
                  <a:srgbClr val="76B800"/>
                </a:solidFill>
              </a:rPr>
              <a:t> since</a:t>
            </a:r>
            <a:r>
              <a:rPr sz="2667" b="0" spc="-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CUDA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8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2"/>
            <a:ext cx="9104489" cy="89129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Pascal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GPU: page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fault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support,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extended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virtual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address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space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(48-bit)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215890" defTabSz="1015990">
              <a:spcBef>
                <a:spcPts val="2278"/>
              </a:spcBef>
              <a:tabLst>
                <a:tab pos="6733755" algn="l"/>
              </a:tabLst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	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6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69050" y="3320274"/>
          <a:ext cx="2119488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6668" y="3320274"/>
          <a:ext cx="2120194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26027" y="4272421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2479" y="4739640"/>
            <a:ext cx="897467" cy="877711"/>
            <a:chOff x="713231" y="4265676"/>
            <a:chExt cx="807720" cy="789940"/>
          </a:xfrm>
        </p:grpSpPr>
        <p:sp>
          <p:nvSpPr>
            <p:cNvPr id="8" name="object 8"/>
            <p:cNvSpPr/>
            <p:nvPr/>
          </p:nvSpPr>
          <p:spPr>
            <a:xfrm>
              <a:off x="71780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1780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595609" y="4272421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461412" y="4739640"/>
            <a:ext cx="897467" cy="877711"/>
            <a:chOff x="9415271" y="4265676"/>
            <a:chExt cx="807720" cy="789940"/>
          </a:xfrm>
        </p:grpSpPr>
        <p:sp>
          <p:nvSpPr>
            <p:cNvPr id="12" name="object 12"/>
            <p:cNvSpPr/>
            <p:nvPr/>
          </p:nvSpPr>
          <p:spPr>
            <a:xfrm>
              <a:off x="941984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41984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202</a:t>
            </a:fld>
            <a:endParaRPr dirty="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2" dirty="0"/>
              <a:t> </a:t>
            </a:r>
            <a:r>
              <a:rPr spc="-6" dirty="0"/>
              <a:t>MEMORY ON</a:t>
            </a:r>
            <a:r>
              <a:rPr spc="-22" dirty="0"/>
              <a:t> </a:t>
            </a:r>
            <a:r>
              <a:rPr dirty="0"/>
              <a:t>PASCAL</a:t>
            </a:r>
          </a:p>
          <a:p>
            <a:pPr marL="2117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Available</a:t>
            </a:r>
            <a:r>
              <a:rPr sz="2667" b="0" dirty="0">
                <a:solidFill>
                  <a:srgbClr val="76B800"/>
                </a:solidFill>
              </a:rPr>
              <a:t> since</a:t>
            </a:r>
            <a:r>
              <a:rPr sz="2667" b="0" spc="-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CUDA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8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7646811" cy="89129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On-demand</a:t>
            </a:r>
            <a:r>
              <a:rPr sz="2222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migration</a:t>
            </a:r>
            <a:r>
              <a:rPr sz="2222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accessing</a:t>
            </a:r>
            <a:r>
              <a:rPr sz="2222" spc="-6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processor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2222" b="1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first</a:t>
            </a:r>
            <a:r>
              <a:rPr sz="2222" b="1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touch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215890" defTabSz="1015990">
              <a:spcBef>
                <a:spcPts val="2278"/>
              </a:spcBef>
              <a:tabLst>
                <a:tab pos="6733755" algn="l"/>
              </a:tabLst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	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8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63688" y="3314911"/>
            <a:ext cx="2141361" cy="3103033"/>
            <a:chOff x="2937319" y="2983420"/>
            <a:chExt cx="1927225" cy="2792730"/>
          </a:xfrm>
        </p:grpSpPr>
        <p:sp>
          <p:nvSpPr>
            <p:cNvPr id="5" name="object 5"/>
            <p:cNvSpPr/>
            <p:nvPr/>
          </p:nvSpPr>
          <p:spPr>
            <a:xfrm>
              <a:off x="2946908" y="3389147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4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4" y="396214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942082" y="2988182"/>
              <a:ext cx="1917700" cy="2783205"/>
            </a:xfrm>
            <a:custGeom>
              <a:avLst/>
              <a:gdLst/>
              <a:ahLst/>
              <a:cxnLst/>
              <a:rect l="l" t="t" r="r" b="b"/>
              <a:pathLst>
                <a:path w="1917700" h="2783204">
                  <a:moveTo>
                    <a:pt x="0" y="797179"/>
                  </a:moveTo>
                  <a:lnTo>
                    <a:pt x="1917319" y="797179"/>
                  </a:lnTo>
                </a:path>
                <a:path w="1917700" h="2783204">
                  <a:moveTo>
                    <a:pt x="0" y="1589659"/>
                  </a:moveTo>
                  <a:lnTo>
                    <a:pt x="1917319" y="1589659"/>
                  </a:lnTo>
                </a:path>
                <a:path w="1917700" h="2783204">
                  <a:moveTo>
                    <a:pt x="0" y="1985835"/>
                  </a:moveTo>
                  <a:lnTo>
                    <a:pt x="1917319" y="1985835"/>
                  </a:lnTo>
                </a:path>
                <a:path w="1917700" h="2783204">
                  <a:moveTo>
                    <a:pt x="4825" y="0"/>
                  </a:moveTo>
                  <a:lnTo>
                    <a:pt x="4825" y="2783027"/>
                  </a:lnTo>
                </a:path>
                <a:path w="1917700" h="2783204">
                  <a:moveTo>
                    <a:pt x="1912620" y="0"/>
                  </a:moveTo>
                  <a:lnTo>
                    <a:pt x="1912620" y="2783027"/>
                  </a:lnTo>
                </a:path>
                <a:path w="1917700" h="2783204">
                  <a:moveTo>
                    <a:pt x="0" y="4825"/>
                  </a:moveTo>
                  <a:lnTo>
                    <a:pt x="1917319" y="482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74342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4342" y="4646225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4342" y="5966926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786668" y="3320274"/>
          <a:ext cx="2120194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2405944" y="3869267"/>
            <a:ext cx="1190978" cy="1083028"/>
            <a:chOff x="2165350" y="3482340"/>
            <a:chExt cx="1071880" cy="974725"/>
          </a:xfrm>
        </p:grpSpPr>
        <p:sp>
          <p:nvSpPr>
            <p:cNvPr id="12" name="object 12"/>
            <p:cNvSpPr/>
            <p:nvPr/>
          </p:nvSpPr>
          <p:spPr>
            <a:xfrm>
              <a:off x="2165350" y="3482340"/>
              <a:ext cx="1071880" cy="127000"/>
            </a:xfrm>
            <a:custGeom>
              <a:avLst/>
              <a:gdLst/>
              <a:ahLst/>
              <a:cxnLst/>
              <a:rect l="l" t="t" r="r" b="b"/>
              <a:pathLst>
                <a:path w="1071880" h="127000">
                  <a:moveTo>
                    <a:pt x="1065820" y="56642"/>
                  </a:moveTo>
                  <a:lnTo>
                    <a:pt x="957452" y="56642"/>
                  </a:lnTo>
                  <a:lnTo>
                    <a:pt x="957833" y="69342"/>
                  </a:lnTo>
                  <a:lnTo>
                    <a:pt x="945139" y="69741"/>
                  </a:lnTo>
                  <a:lnTo>
                    <a:pt x="946912" y="126873"/>
                  </a:lnTo>
                  <a:lnTo>
                    <a:pt x="1071880" y="59436"/>
                  </a:lnTo>
                  <a:lnTo>
                    <a:pt x="1065820" y="56642"/>
                  </a:lnTo>
                  <a:close/>
                </a:path>
                <a:path w="1071880" h="127000">
                  <a:moveTo>
                    <a:pt x="944745" y="57041"/>
                  </a:moveTo>
                  <a:lnTo>
                    <a:pt x="0" y="86741"/>
                  </a:lnTo>
                  <a:lnTo>
                    <a:pt x="507" y="99441"/>
                  </a:lnTo>
                  <a:lnTo>
                    <a:pt x="945139" y="69741"/>
                  </a:lnTo>
                  <a:lnTo>
                    <a:pt x="944745" y="57041"/>
                  </a:lnTo>
                  <a:close/>
                </a:path>
                <a:path w="1071880" h="127000">
                  <a:moveTo>
                    <a:pt x="957452" y="56642"/>
                  </a:moveTo>
                  <a:lnTo>
                    <a:pt x="944745" y="57041"/>
                  </a:lnTo>
                  <a:lnTo>
                    <a:pt x="945139" y="69741"/>
                  </a:lnTo>
                  <a:lnTo>
                    <a:pt x="957833" y="69342"/>
                  </a:lnTo>
                  <a:lnTo>
                    <a:pt x="957452" y="56642"/>
                  </a:lnTo>
                  <a:close/>
                </a:path>
                <a:path w="1071880" h="127000">
                  <a:moveTo>
                    <a:pt x="942975" y="0"/>
                  </a:moveTo>
                  <a:lnTo>
                    <a:pt x="944745" y="57041"/>
                  </a:lnTo>
                  <a:lnTo>
                    <a:pt x="957452" y="56642"/>
                  </a:lnTo>
                  <a:lnTo>
                    <a:pt x="1065820" y="56642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165350" y="4329684"/>
              <a:ext cx="1071880" cy="127000"/>
            </a:xfrm>
            <a:custGeom>
              <a:avLst/>
              <a:gdLst/>
              <a:ahLst/>
              <a:cxnLst/>
              <a:rect l="l" t="t" r="r" b="b"/>
              <a:pathLst>
                <a:path w="1071880" h="127000">
                  <a:moveTo>
                    <a:pt x="1065820" y="56642"/>
                  </a:moveTo>
                  <a:lnTo>
                    <a:pt x="957452" y="56642"/>
                  </a:lnTo>
                  <a:lnTo>
                    <a:pt x="957833" y="69342"/>
                  </a:lnTo>
                  <a:lnTo>
                    <a:pt x="945139" y="69741"/>
                  </a:lnTo>
                  <a:lnTo>
                    <a:pt x="946912" y="126873"/>
                  </a:lnTo>
                  <a:lnTo>
                    <a:pt x="1071880" y="59436"/>
                  </a:lnTo>
                  <a:lnTo>
                    <a:pt x="1065820" y="56642"/>
                  </a:lnTo>
                  <a:close/>
                </a:path>
                <a:path w="1071880" h="127000">
                  <a:moveTo>
                    <a:pt x="944745" y="57041"/>
                  </a:moveTo>
                  <a:lnTo>
                    <a:pt x="0" y="86741"/>
                  </a:lnTo>
                  <a:lnTo>
                    <a:pt x="507" y="99441"/>
                  </a:lnTo>
                  <a:lnTo>
                    <a:pt x="945139" y="69741"/>
                  </a:lnTo>
                  <a:lnTo>
                    <a:pt x="944745" y="57041"/>
                  </a:lnTo>
                  <a:close/>
                </a:path>
                <a:path w="1071880" h="127000">
                  <a:moveTo>
                    <a:pt x="957452" y="56642"/>
                  </a:moveTo>
                  <a:lnTo>
                    <a:pt x="944745" y="57041"/>
                  </a:lnTo>
                  <a:lnTo>
                    <a:pt x="945139" y="69741"/>
                  </a:lnTo>
                  <a:lnTo>
                    <a:pt x="957833" y="69342"/>
                  </a:lnTo>
                  <a:lnTo>
                    <a:pt x="957452" y="56642"/>
                  </a:lnTo>
                  <a:close/>
                </a:path>
                <a:path w="1071880" h="127000">
                  <a:moveTo>
                    <a:pt x="942975" y="0"/>
                  </a:moveTo>
                  <a:lnTo>
                    <a:pt x="944745" y="57041"/>
                  </a:lnTo>
                  <a:lnTo>
                    <a:pt x="957452" y="56642"/>
                  </a:lnTo>
                  <a:lnTo>
                    <a:pt x="1065820" y="56642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35620" y="4054263"/>
            <a:ext cx="11070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6027" y="4272421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92479" y="4739640"/>
            <a:ext cx="897467" cy="877711"/>
            <a:chOff x="713231" y="4265676"/>
            <a:chExt cx="807720" cy="789940"/>
          </a:xfrm>
        </p:grpSpPr>
        <p:sp>
          <p:nvSpPr>
            <p:cNvPr id="17" name="object 17"/>
            <p:cNvSpPr/>
            <p:nvPr/>
          </p:nvSpPr>
          <p:spPr>
            <a:xfrm>
              <a:off x="71780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1780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595609" y="4272421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461412" y="4739640"/>
            <a:ext cx="897467" cy="877711"/>
            <a:chOff x="9415271" y="4265676"/>
            <a:chExt cx="807720" cy="789940"/>
          </a:xfrm>
        </p:grpSpPr>
        <p:sp>
          <p:nvSpPr>
            <p:cNvPr id="21" name="object 21"/>
            <p:cNvSpPr/>
            <p:nvPr/>
          </p:nvSpPr>
          <p:spPr>
            <a:xfrm>
              <a:off x="941984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41984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935620" y="4995756"/>
            <a:ext cx="8960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01921" y="4789733"/>
            <a:ext cx="1749072" cy="141111"/>
          </a:xfrm>
          <a:custGeom>
            <a:avLst/>
            <a:gdLst/>
            <a:ahLst/>
            <a:cxnLst/>
            <a:rect l="l" t="t" r="r" b="b"/>
            <a:pathLst>
              <a:path w="1574164" h="127000">
                <a:moveTo>
                  <a:pt x="1573657" y="26288"/>
                </a:moveTo>
                <a:lnTo>
                  <a:pt x="1522857" y="27431"/>
                </a:lnTo>
                <a:lnTo>
                  <a:pt x="1523111" y="40131"/>
                </a:lnTo>
                <a:lnTo>
                  <a:pt x="1573911" y="38988"/>
                </a:lnTo>
                <a:lnTo>
                  <a:pt x="1573657" y="26288"/>
                </a:lnTo>
                <a:close/>
              </a:path>
              <a:path w="1574164" h="127000">
                <a:moveTo>
                  <a:pt x="1484757" y="28193"/>
                </a:moveTo>
                <a:lnTo>
                  <a:pt x="1433957" y="29209"/>
                </a:lnTo>
                <a:lnTo>
                  <a:pt x="1434211" y="41909"/>
                </a:lnTo>
                <a:lnTo>
                  <a:pt x="1485011" y="40893"/>
                </a:lnTo>
                <a:lnTo>
                  <a:pt x="1484757" y="28193"/>
                </a:lnTo>
                <a:close/>
              </a:path>
              <a:path w="1574164" h="127000">
                <a:moveTo>
                  <a:pt x="1395857" y="30099"/>
                </a:moveTo>
                <a:lnTo>
                  <a:pt x="1345057" y="31114"/>
                </a:lnTo>
                <a:lnTo>
                  <a:pt x="1345438" y="43814"/>
                </a:lnTo>
                <a:lnTo>
                  <a:pt x="1396238" y="42799"/>
                </a:lnTo>
                <a:lnTo>
                  <a:pt x="1395857" y="30099"/>
                </a:lnTo>
                <a:close/>
              </a:path>
              <a:path w="1574164" h="127000">
                <a:moveTo>
                  <a:pt x="1307084" y="32003"/>
                </a:moveTo>
                <a:lnTo>
                  <a:pt x="1256284" y="33019"/>
                </a:lnTo>
                <a:lnTo>
                  <a:pt x="1256538" y="45719"/>
                </a:lnTo>
                <a:lnTo>
                  <a:pt x="1307338" y="44703"/>
                </a:lnTo>
                <a:lnTo>
                  <a:pt x="1307084" y="32003"/>
                </a:lnTo>
                <a:close/>
              </a:path>
              <a:path w="1574164" h="127000">
                <a:moveTo>
                  <a:pt x="1218184" y="33908"/>
                </a:moveTo>
                <a:lnTo>
                  <a:pt x="1167384" y="34925"/>
                </a:lnTo>
                <a:lnTo>
                  <a:pt x="1167638" y="47625"/>
                </a:lnTo>
                <a:lnTo>
                  <a:pt x="1218438" y="46608"/>
                </a:lnTo>
                <a:lnTo>
                  <a:pt x="1218184" y="33908"/>
                </a:lnTo>
                <a:close/>
              </a:path>
              <a:path w="1574164" h="127000">
                <a:moveTo>
                  <a:pt x="1129284" y="35813"/>
                </a:moveTo>
                <a:lnTo>
                  <a:pt x="1078484" y="36830"/>
                </a:lnTo>
                <a:lnTo>
                  <a:pt x="1078738" y="49530"/>
                </a:lnTo>
                <a:lnTo>
                  <a:pt x="1129538" y="48513"/>
                </a:lnTo>
                <a:lnTo>
                  <a:pt x="1129284" y="35813"/>
                </a:lnTo>
                <a:close/>
              </a:path>
              <a:path w="1574164" h="127000">
                <a:moveTo>
                  <a:pt x="1040384" y="37718"/>
                </a:moveTo>
                <a:lnTo>
                  <a:pt x="989584" y="38734"/>
                </a:lnTo>
                <a:lnTo>
                  <a:pt x="989838" y="51434"/>
                </a:lnTo>
                <a:lnTo>
                  <a:pt x="1040638" y="50418"/>
                </a:lnTo>
                <a:lnTo>
                  <a:pt x="1040384" y="37718"/>
                </a:lnTo>
                <a:close/>
              </a:path>
              <a:path w="1574164" h="127000">
                <a:moveTo>
                  <a:pt x="951484" y="39624"/>
                </a:moveTo>
                <a:lnTo>
                  <a:pt x="900684" y="40639"/>
                </a:lnTo>
                <a:lnTo>
                  <a:pt x="900938" y="53339"/>
                </a:lnTo>
                <a:lnTo>
                  <a:pt x="951738" y="52324"/>
                </a:lnTo>
                <a:lnTo>
                  <a:pt x="951484" y="39624"/>
                </a:lnTo>
                <a:close/>
              </a:path>
              <a:path w="1574164" h="127000">
                <a:moveTo>
                  <a:pt x="862584" y="41528"/>
                </a:moveTo>
                <a:lnTo>
                  <a:pt x="811784" y="42544"/>
                </a:lnTo>
                <a:lnTo>
                  <a:pt x="812164" y="55244"/>
                </a:lnTo>
                <a:lnTo>
                  <a:pt x="862838" y="54228"/>
                </a:lnTo>
                <a:lnTo>
                  <a:pt x="862584" y="41528"/>
                </a:lnTo>
                <a:close/>
              </a:path>
              <a:path w="1574164" h="127000">
                <a:moveTo>
                  <a:pt x="773684" y="43306"/>
                </a:moveTo>
                <a:lnTo>
                  <a:pt x="723011" y="44450"/>
                </a:lnTo>
                <a:lnTo>
                  <a:pt x="723264" y="57150"/>
                </a:lnTo>
                <a:lnTo>
                  <a:pt x="774064" y="56006"/>
                </a:lnTo>
                <a:lnTo>
                  <a:pt x="773684" y="43306"/>
                </a:lnTo>
                <a:close/>
              </a:path>
              <a:path w="1574164" h="127000">
                <a:moveTo>
                  <a:pt x="684911" y="45212"/>
                </a:moveTo>
                <a:lnTo>
                  <a:pt x="634111" y="46355"/>
                </a:lnTo>
                <a:lnTo>
                  <a:pt x="634364" y="59055"/>
                </a:lnTo>
                <a:lnTo>
                  <a:pt x="685164" y="57912"/>
                </a:lnTo>
                <a:lnTo>
                  <a:pt x="684911" y="45212"/>
                </a:lnTo>
                <a:close/>
              </a:path>
              <a:path w="1574164" h="127000">
                <a:moveTo>
                  <a:pt x="596011" y="47116"/>
                </a:moveTo>
                <a:lnTo>
                  <a:pt x="545211" y="48259"/>
                </a:lnTo>
                <a:lnTo>
                  <a:pt x="545464" y="60959"/>
                </a:lnTo>
                <a:lnTo>
                  <a:pt x="596264" y="59816"/>
                </a:lnTo>
                <a:lnTo>
                  <a:pt x="596011" y="47116"/>
                </a:lnTo>
                <a:close/>
              </a:path>
              <a:path w="1574164" h="127000">
                <a:moveTo>
                  <a:pt x="507111" y="49021"/>
                </a:moveTo>
                <a:lnTo>
                  <a:pt x="456311" y="50164"/>
                </a:lnTo>
                <a:lnTo>
                  <a:pt x="456564" y="62864"/>
                </a:lnTo>
                <a:lnTo>
                  <a:pt x="507364" y="61721"/>
                </a:lnTo>
                <a:lnTo>
                  <a:pt x="507111" y="49021"/>
                </a:lnTo>
                <a:close/>
              </a:path>
              <a:path w="1574164" h="127000">
                <a:moveTo>
                  <a:pt x="418211" y="50926"/>
                </a:moveTo>
                <a:lnTo>
                  <a:pt x="367411" y="52069"/>
                </a:lnTo>
                <a:lnTo>
                  <a:pt x="367664" y="64769"/>
                </a:lnTo>
                <a:lnTo>
                  <a:pt x="418464" y="63626"/>
                </a:lnTo>
                <a:lnTo>
                  <a:pt x="418211" y="50926"/>
                </a:lnTo>
                <a:close/>
              </a:path>
              <a:path w="1574164" h="127000">
                <a:moveTo>
                  <a:pt x="329311" y="52831"/>
                </a:moveTo>
                <a:lnTo>
                  <a:pt x="278511" y="53975"/>
                </a:lnTo>
                <a:lnTo>
                  <a:pt x="278892" y="66675"/>
                </a:lnTo>
                <a:lnTo>
                  <a:pt x="329564" y="65531"/>
                </a:lnTo>
                <a:lnTo>
                  <a:pt x="329311" y="52831"/>
                </a:lnTo>
                <a:close/>
              </a:path>
              <a:path w="1574164" h="127000">
                <a:moveTo>
                  <a:pt x="240411" y="54737"/>
                </a:moveTo>
                <a:lnTo>
                  <a:pt x="189737" y="55880"/>
                </a:lnTo>
                <a:lnTo>
                  <a:pt x="189992" y="68580"/>
                </a:lnTo>
                <a:lnTo>
                  <a:pt x="240792" y="67437"/>
                </a:lnTo>
                <a:lnTo>
                  <a:pt x="240411" y="54737"/>
                </a:lnTo>
                <a:close/>
              </a:path>
              <a:path w="1574164" h="127000">
                <a:moveTo>
                  <a:pt x="125602" y="0"/>
                </a:moveTo>
                <a:lnTo>
                  <a:pt x="0" y="66293"/>
                </a:lnTo>
                <a:lnTo>
                  <a:pt x="128270" y="127000"/>
                </a:lnTo>
                <a:lnTo>
                  <a:pt x="127075" y="70103"/>
                </a:lnTo>
                <a:lnTo>
                  <a:pt x="114426" y="70103"/>
                </a:lnTo>
                <a:lnTo>
                  <a:pt x="114173" y="57403"/>
                </a:lnTo>
                <a:lnTo>
                  <a:pt x="126803" y="57147"/>
                </a:lnTo>
                <a:lnTo>
                  <a:pt x="125602" y="0"/>
                </a:lnTo>
                <a:close/>
              </a:path>
              <a:path w="1574164" h="127000">
                <a:moveTo>
                  <a:pt x="126803" y="57147"/>
                </a:moveTo>
                <a:lnTo>
                  <a:pt x="114173" y="57403"/>
                </a:lnTo>
                <a:lnTo>
                  <a:pt x="114426" y="70103"/>
                </a:lnTo>
                <a:lnTo>
                  <a:pt x="127069" y="69846"/>
                </a:lnTo>
                <a:lnTo>
                  <a:pt x="126803" y="57147"/>
                </a:lnTo>
                <a:close/>
              </a:path>
              <a:path w="1574164" h="127000">
                <a:moveTo>
                  <a:pt x="127069" y="69846"/>
                </a:moveTo>
                <a:lnTo>
                  <a:pt x="114426" y="70103"/>
                </a:lnTo>
                <a:lnTo>
                  <a:pt x="127075" y="70103"/>
                </a:lnTo>
                <a:lnTo>
                  <a:pt x="127069" y="69846"/>
                </a:lnTo>
                <a:close/>
              </a:path>
              <a:path w="1574164" h="127000">
                <a:moveTo>
                  <a:pt x="151637" y="56641"/>
                </a:moveTo>
                <a:lnTo>
                  <a:pt x="126803" y="57147"/>
                </a:lnTo>
                <a:lnTo>
                  <a:pt x="127069" y="69846"/>
                </a:lnTo>
                <a:lnTo>
                  <a:pt x="151892" y="69341"/>
                </a:lnTo>
                <a:lnTo>
                  <a:pt x="151637" y="5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18808" y="4908692"/>
            <a:ext cx="13356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migration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203</a:t>
            </a:fld>
            <a:endParaRPr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2" dirty="0"/>
              <a:t> </a:t>
            </a:r>
            <a:r>
              <a:rPr spc="-6" dirty="0"/>
              <a:t>MEMORY ON</a:t>
            </a:r>
            <a:r>
              <a:rPr spc="-22" dirty="0"/>
              <a:t> </a:t>
            </a:r>
            <a:r>
              <a:rPr dirty="0"/>
              <a:t>PASCAL</a:t>
            </a:r>
          </a:p>
          <a:p>
            <a:pPr marL="2117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Available</a:t>
            </a:r>
            <a:r>
              <a:rPr sz="2667" b="0" dirty="0">
                <a:solidFill>
                  <a:srgbClr val="76B800"/>
                </a:solidFill>
              </a:rPr>
              <a:t> since</a:t>
            </a:r>
            <a:r>
              <a:rPr sz="2667" b="0" spc="-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CUDA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8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2"/>
            <a:ext cx="9551106" cy="89129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All</a:t>
            </a:r>
            <a:r>
              <a:rPr sz="2222" b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features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on-demand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migration,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oversubscription,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system-wide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atomics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215890" defTabSz="1015990">
              <a:spcBef>
                <a:spcPts val="2278"/>
              </a:spcBef>
              <a:tabLst>
                <a:tab pos="6733755" algn="l"/>
              </a:tabLst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	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r>
              <a:rPr sz="1556" spc="-6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69050" y="3320274"/>
          <a:ext cx="2119488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6668" y="3320274"/>
          <a:ext cx="2120194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26027" y="4272421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2479" y="4739640"/>
            <a:ext cx="897467" cy="877711"/>
            <a:chOff x="713231" y="4265676"/>
            <a:chExt cx="807720" cy="789940"/>
          </a:xfrm>
        </p:grpSpPr>
        <p:sp>
          <p:nvSpPr>
            <p:cNvPr id="8" name="object 8"/>
            <p:cNvSpPr/>
            <p:nvPr/>
          </p:nvSpPr>
          <p:spPr>
            <a:xfrm>
              <a:off x="71780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1780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595609" y="4272421"/>
            <a:ext cx="5976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461412" y="4739640"/>
            <a:ext cx="897467" cy="877711"/>
            <a:chOff x="9415271" y="4265676"/>
            <a:chExt cx="807720" cy="789940"/>
          </a:xfrm>
        </p:grpSpPr>
        <p:sp>
          <p:nvSpPr>
            <p:cNvPr id="12" name="object 12"/>
            <p:cNvSpPr/>
            <p:nvPr/>
          </p:nvSpPr>
          <p:spPr>
            <a:xfrm>
              <a:off x="941984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419843" y="4270248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2405944" y="4810760"/>
            <a:ext cx="1190978" cy="141111"/>
          </a:xfrm>
          <a:custGeom>
            <a:avLst/>
            <a:gdLst/>
            <a:ahLst/>
            <a:cxnLst/>
            <a:rect l="l" t="t" r="r" b="b"/>
            <a:pathLst>
              <a:path w="1071880" h="127000">
                <a:moveTo>
                  <a:pt x="1065820" y="56642"/>
                </a:moveTo>
                <a:lnTo>
                  <a:pt x="957452" y="56642"/>
                </a:lnTo>
                <a:lnTo>
                  <a:pt x="957833" y="69342"/>
                </a:lnTo>
                <a:lnTo>
                  <a:pt x="945139" y="69741"/>
                </a:lnTo>
                <a:lnTo>
                  <a:pt x="946912" y="126873"/>
                </a:lnTo>
                <a:lnTo>
                  <a:pt x="1071880" y="59436"/>
                </a:lnTo>
                <a:lnTo>
                  <a:pt x="1065820" y="56642"/>
                </a:lnTo>
                <a:close/>
              </a:path>
              <a:path w="1071880" h="127000">
                <a:moveTo>
                  <a:pt x="944745" y="57041"/>
                </a:moveTo>
                <a:lnTo>
                  <a:pt x="0" y="86741"/>
                </a:lnTo>
                <a:lnTo>
                  <a:pt x="507" y="99441"/>
                </a:lnTo>
                <a:lnTo>
                  <a:pt x="945139" y="69741"/>
                </a:lnTo>
                <a:lnTo>
                  <a:pt x="944745" y="57041"/>
                </a:lnTo>
                <a:close/>
              </a:path>
              <a:path w="1071880" h="127000">
                <a:moveTo>
                  <a:pt x="957452" y="56642"/>
                </a:moveTo>
                <a:lnTo>
                  <a:pt x="944745" y="57041"/>
                </a:lnTo>
                <a:lnTo>
                  <a:pt x="945139" y="69741"/>
                </a:lnTo>
                <a:lnTo>
                  <a:pt x="957833" y="69342"/>
                </a:lnTo>
                <a:lnTo>
                  <a:pt x="957452" y="56642"/>
                </a:lnTo>
                <a:close/>
              </a:path>
              <a:path w="1071880" h="127000">
                <a:moveTo>
                  <a:pt x="942975" y="0"/>
                </a:moveTo>
                <a:lnTo>
                  <a:pt x="944745" y="57041"/>
                </a:lnTo>
                <a:lnTo>
                  <a:pt x="957452" y="56642"/>
                </a:lnTo>
                <a:lnTo>
                  <a:pt x="1065820" y="56642"/>
                </a:lnTo>
                <a:lnTo>
                  <a:pt x="942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5620" y="4995756"/>
            <a:ext cx="11070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204</a:t>
            </a:fld>
            <a:endParaRPr dirty="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2" dirty="0"/>
              <a:t> </a:t>
            </a:r>
            <a:r>
              <a:rPr spc="-6" dirty="0"/>
              <a:t>MEMORY</a:t>
            </a:r>
            <a:r>
              <a:rPr spc="-11" dirty="0"/>
              <a:t> </a:t>
            </a:r>
            <a:r>
              <a:rPr spc="-6" dirty="0"/>
              <a:t>ON</a:t>
            </a:r>
            <a:r>
              <a:rPr spc="-17" dirty="0"/>
              <a:t> </a:t>
            </a:r>
            <a:r>
              <a:rPr dirty="0"/>
              <a:t>VOLTA</a:t>
            </a:r>
          </a:p>
          <a:p>
            <a:pPr marL="706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Default</a:t>
            </a:r>
            <a:r>
              <a:rPr sz="2667" b="0" spc="-39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model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8372828" cy="89129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Volta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GPU: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uses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fault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 first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touch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migration,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same</a:t>
            </a:r>
            <a:r>
              <a:rPr sz="2222" b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as Pascal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45147" defTabSz="1015990">
              <a:spcBef>
                <a:spcPts val="2278"/>
              </a:spcBef>
              <a:tabLst>
                <a:tab pos="6563718" algn="l"/>
              </a:tabLst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 memory	CPU</a:t>
            </a:r>
            <a:r>
              <a:rPr sz="1556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23" y="4265649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97560" y="4732866"/>
            <a:ext cx="897467" cy="877711"/>
            <a:chOff x="717804" y="4259579"/>
            <a:chExt cx="807720" cy="789940"/>
          </a:xfrm>
        </p:grpSpPr>
        <p:sp>
          <p:nvSpPr>
            <p:cNvPr id="6" name="object 6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663061" y="4265649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6492" y="4732866"/>
            <a:ext cx="897467" cy="877711"/>
            <a:chOff x="9419843" y="4259579"/>
            <a:chExt cx="807720" cy="789940"/>
          </a:xfrm>
        </p:grpSpPr>
        <p:sp>
          <p:nvSpPr>
            <p:cNvPr id="10" name="object 10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263688" y="3314911"/>
            <a:ext cx="2141361" cy="3103033"/>
            <a:chOff x="2937319" y="2983420"/>
            <a:chExt cx="1927225" cy="2792730"/>
          </a:xfrm>
        </p:grpSpPr>
        <p:sp>
          <p:nvSpPr>
            <p:cNvPr id="13" name="object 13"/>
            <p:cNvSpPr/>
            <p:nvPr/>
          </p:nvSpPr>
          <p:spPr>
            <a:xfrm>
              <a:off x="2946908" y="3389147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4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4" y="396214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942082" y="2988182"/>
              <a:ext cx="1917700" cy="2783205"/>
            </a:xfrm>
            <a:custGeom>
              <a:avLst/>
              <a:gdLst/>
              <a:ahLst/>
              <a:cxnLst/>
              <a:rect l="l" t="t" r="r" b="b"/>
              <a:pathLst>
                <a:path w="1917700" h="2783204">
                  <a:moveTo>
                    <a:pt x="0" y="797179"/>
                  </a:moveTo>
                  <a:lnTo>
                    <a:pt x="1917319" y="797179"/>
                  </a:lnTo>
                </a:path>
                <a:path w="1917700" h="2783204">
                  <a:moveTo>
                    <a:pt x="0" y="1589659"/>
                  </a:moveTo>
                  <a:lnTo>
                    <a:pt x="1917319" y="1589659"/>
                  </a:lnTo>
                </a:path>
                <a:path w="1917700" h="2783204">
                  <a:moveTo>
                    <a:pt x="0" y="1985835"/>
                  </a:moveTo>
                  <a:lnTo>
                    <a:pt x="1917319" y="1985835"/>
                  </a:lnTo>
                </a:path>
                <a:path w="1917700" h="2783204">
                  <a:moveTo>
                    <a:pt x="4825" y="0"/>
                  </a:moveTo>
                  <a:lnTo>
                    <a:pt x="4825" y="2783027"/>
                  </a:lnTo>
                </a:path>
                <a:path w="1917700" h="2783204">
                  <a:moveTo>
                    <a:pt x="1912620" y="0"/>
                  </a:moveTo>
                  <a:lnTo>
                    <a:pt x="1912620" y="2783027"/>
                  </a:lnTo>
                </a:path>
                <a:path w="1917700" h="2783204">
                  <a:moveTo>
                    <a:pt x="0" y="4825"/>
                  </a:moveTo>
                  <a:lnTo>
                    <a:pt x="1917319" y="482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74342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4342" y="4646225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4342" y="5966926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786668" y="3320274"/>
          <a:ext cx="2120194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405944" y="3869266"/>
            <a:ext cx="1190978" cy="1083028"/>
          </a:xfrm>
          <a:custGeom>
            <a:avLst/>
            <a:gdLst/>
            <a:ahLst/>
            <a:cxnLst/>
            <a:rect l="l" t="t" r="r" b="b"/>
            <a:pathLst>
              <a:path w="1071880" h="974725">
                <a:moveTo>
                  <a:pt x="1071880" y="906780"/>
                </a:moveTo>
                <a:lnTo>
                  <a:pt x="1065809" y="903986"/>
                </a:lnTo>
                <a:lnTo>
                  <a:pt x="942975" y="847344"/>
                </a:lnTo>
                <a:lnTo>
                  <a:pt x="944740" y="904392"/>
                </a:lnTo>
                <a:lnTo>
                  <a:pt x="0" y="934085"/>
                </a:lnTo>
                <a:lnTo>
                  <a:pt x="508" y="946785"/>
                </a:lnTo>
                <a:lnTo>
                  <a:pt x="945134" y="917092"/>
                </a:lnTo>
                <a:lnTo>
                  <a:pt x="946912" y="974217"/>
                </a:lnTo>
                <a:lnTo>
                  <a:pt x="1071880" y="906780"/>
                </a:lnTo>
                <a:close/>
              </a:path>
              <a:path w="1071880" h="974725">
                <a:moveTo>
                  <a:pt x="1071880" y="59436"/>
                </a:moveTo>
                <a:lnTo>
                  <a:pt x="1065809" y="56642"/>
                </a:lnTo>
                <a:lnTo>
                  <a:pt x="942975" y="0"/>
                </a:lnTo>
                <a:lnTo>
                  <a:pt x="944740" y="57048"/>
                </a:lnTo>
                <a:lnTo>
                  <a:pt x="0" y="86741"/>
                </a:lnTo>
                <a:lnTo>
                  <a:pt x="508" y="99441"/>
                </a:lnTo>
                <a:lnTo>
                  <a:pt x="945134" y="69748"/>
                </a:lnTo>
                <a:lnTo>
                  <a:pt x="946912" y="126873"/>
                </a:lnTo>
                <a:lnTo>
                  <a:pt x="1071880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35620" y="4054263"/>
            <a:ext cx="11070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35620" y="4995756"/>
            <a:ext cx="8960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fault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01921" y="4789733"/>
            <a:ext cx="1749072" cy="141111"/>
          </a:xfrm>
          <a:custGeom>
            <a:avLst/>
            <a:gdLst/>
            <a:ahLst/>
            <a:cxnLst/>
            <a:rect l="l" t="t" r="r" b="b"/>
            <a:pathLst>
              <a:path w="1574164" h="127000">
                <a:moveTo>
                  <a:pt x="1573657" y="26288"/>
                </a:moveTo>
                <a:lnTo>
                  <a:pt x="1522857" y="27431"/>
                </a:lnTo>
                <a:lnTo>
                  <a:pt x="1523111" y="40131"/>
                </a:lnTo>
                <a:lnTo>
                  <a:pt x="1573911" y="38988"/>
                </a:lnTo>
                <a:lnTo>
                  <a:pt x="1573657" y="26288"/>
                </a:lnTo>
                <a:close/>
              </a:path>
              <a:path w="1574164" h="127000">
                <a:moveTo>
                  <a:pt x="1484757" y="28193"/>
                </a:moveTo>
                <a:lnTo>
                  <a:pt x="1433957" y="29209"/>
                </a:lnTo>
                <a:lnTo>
                  <a:pt x="1434211" y="41909"/>
                </a:lnTo>
                <a:lnTo>
                  <a:pt x="1485011" y="40893"/>
                </a:lnTo>
                <a:lnTo>
                  <a:pt x="1484757" y="28193"/>
                </a:lnTo>
                <a:close/>
              </a:path>
              <a:path w="1574164" h="127000">
                <a:moveTo>
                  <a:pt x="1395857" y="30099"/>
                </a:moveTo>
                <a:lnTo>
                  <a:pt x="1345057" y="31114"/>
                </a:lnTo>
                <a:lnTo>
                  <a:pt x="1345438" y="43814"/>
                </a:lnTo>
                <a:lnTo>
                  <a:pt x="1396238" y="42799"/>
                </a:lnTo>
                <a:lnTo>
                  <a:pt x="1395857" y="30099"/>
                </a:lnTo>
                <a:close/>
              </a:path>
              <a:path w="1574164" h="127000">
                <a:moveTo>
                  <a:pt x="1307084" y="32003"/>
                </a:moveTo>
                <a:lnTo>
                  <a:pt x="1256284" y="33019"/>
                </a:lnTo>
                <a:lnTo>
                  <a:pt x="1256538" y="45719"/>
                </a:lnTo>
                <a:lnTo>
                  <a:pt x="1307338" y="44703"/>
                </a:lnTo>
                <a:lnTo>
                  <a:pt x="1307084" y="32003"/>
                </a:lnTo>
                <a:close/>
              </a:path>
              <a:path w="1574164" h="127000">
                <a:moveTo>
                  <a:pt x="1218184" y="33908"/>
                </a:moveTo>
                <a:lnTo>
                  <a:pt x="1167384" y="34925"/>
                </a:lnTo>
                <a:lnTo>
                  <a:pt x="1167638" y="47625"/>
                </a:lnTo>
                <a:lnTo>
                  <a:pt x="1218438" y="46608"/>
                </a:lnTo>
                <a:lnTo>
                  <a:pt x="1218184" y="33908"/>
                </a:lnTo>
                <a:close/>
              </a:path>
              <a:path w="1574164" h="127000">
                <a:moveTo>
                  <a:pt x="1129284" y="35813"/>
                </a:moveTo>
                <a:lnTo>
                  <a:pt x="1078484" y="36830"/>
                </a:lnTo>
                <a:lnTo>
                  <a:pt x="1078738" y="49530"/>
                </a:lnTo>
                <a:lnTo>
                  <a:pt x="1129538" y="48513"/>
                </a:lnTo>
                <a:lnTo>
                  <a:pt x="1129284" y="35813"/>
                </a:lnTo>
                <a:close/>
              </a:path>
              <a:path w="1574164" h="127000">
                <a:moveTo>
                  <a:pt x="1040384" y="37718"/>
                </a:moveTo>
                <a:lnTo>
                  <a:pt x="989584" y="38734"/>
                </a:lnTo>
                <a:lnTo>
                  <a:pt x="989838" y="51434"/>
                </a:lnTo>
                <a:lnTo>
                  <a:pt x="1040638" y="50418"/>
                </a:lnTo>
                <a:lnTo>
                  <a:pt x="1040384" y="37718"/>
                </a:lnTo>
                <a:close/>
              </a:path>
              <a:path w="1574164" h="127000">
                <a:moveTo>
                  <a:pt x="951484" y="39624"/>
                </a:moveTo>
                <a:lnTo>
                  <a:pt x="900684" y="40639"/>
                </a:lnTo>
                <a:lnTo>
                  <a:pt x="900938" y="53339"/>
                </a:lnTo>
                <a:lnTo>
                  <a:pt x="951738" y="52324"/>
                </a:lnTo>
                <a:lnTo>
                  <a:pt x="951484" y="39624"/>
                </a:lnTo>
                <a:close/>
              </a:path>
              <a:path w="1574164" h="127000">
                <a:moveTo>
                  <a:pt x="862584" y="41528"/>
                </a:moveTo>
                <a:lnTo>
                  <a:pt x="811784" y="42544"/>
                </a:lnTo>
                <a:lnTo>
                  <a:pt x="812164" y="55244"/>
                </a:lnTo>
                <a:lnTo>
                  <a:pt x="862838" y="54228"/>
                </a:lnTo>
                <a:lnTo>
                  <a:pt x="862584" y="41528"/>
                </a:lnTo>
                <a:close/>
              </a:path>
              <a:path w="1574164" h="127000">
                <a:moveTo>
                  <a:pt x="773684" y="43306"/>
                </a:moveTo>
                <a:lnTo>
                  <a:pt x="723011" y="44450"/>
                </a:lnTo>
                <a:lnTo>
                  <a:pt x="723264" y="57150"/>
                </a:lnTo>
                <a:lnTo>
                  <a:pt x="774064" y="56006"/>
                </a:lnTo>
                <a:lnTo>
                  <a:pt x="773684" y="43306"/>
                </a:lnTo>
                <a:close/>
              </a:path>
              <a:path w="1574164" h="127000">
                <a:moveTo>
                  <a:pt x="684911" y="45212"/>
                </a:moveTo>
                <a:lnTo>
                  <a:pt x="634111" y="46355"/>
                </a:lnTo>
                <a:lnTo>
                  <a:pt x="634364" y="59055"/>
                </a:lnTo>
                <a:lnTo>
                  <a:pt x="685164" y="57912"/>
                </a:lnTo>
                <a:lnTo>
                  <a:pt x="684911" y="45212"/>
                </a:lnTo>
                <a:close/>
              </a:path>
              <a:path w="1574164" h="127000">
                <a:moveTo>
                  <a:pt x="596011" y="47116"/>
                </a:moveTo>
                <a:lnTo>
                  <a:pt x="545211" y="48259"/>
                </a:lnTo>
                <a:lnTo>
                  <a:pt x="545464" y="60959"/>
                </a:lnTo>
                <a:lnTo>
                  <a:pt x="596264" y="59816"/>
                </a:lnTo>
                <a:lnTo>
                  <a:pt x="596011" y="47116"/>
                </a:lnTo>
                <a:close/>
              </a:path>
              <a:path w="1574164" h="127000">
                <a:moveTo>
                  <a:pt x="507111" y="49021"/>
                </a:moveTo>
                <a:lnTo>
                  <a:pt x="456311" y="50164"/>
                </a:lnTo>
                <a:lnTo>
                  <a:pt x="456564" y="62864"/>
                </a:lnTo>
                <a:lnTo>
                  <a:pt x="507364" y="61721"/>
                </a:lnTo>
                <a:lnTo>
                  <a:pt x="507111" y="49021"/>
                </a:lnTo>
                <a:close/>
              </a:path>
              <a:path w="1574164" h="127000">
                <a:moveTo>
                  <a:pt x="418211" y="50926"/>
                </a:moveTo>
                <a:lnTo>
                  <a:pt x="367411" y="52069"/>
                </a:lnTo>
                <a:lnTo>
                  <a:pt x="367664" y="64769"/>
                </a:lnTo>
                <a:lnTo>
                  <a:pt x="418464" y="63626"/>
                </a:lnTo>
                <a:lnTo>
                  <a:pt x="418211" y="50926"/>
                </a:lnTo>
                <a:close/>
              </a:path>
              <a:path w="1574164" h="127000">
                <a:moveTo>
                  <a:pt x="329311" y="52831"/>
                </a:moveTo>
                <a:lnTo>
                  <a:pt x="278511" y="53975"/>
                </a:lnTo>
                <a:lnTo>
                  <a:pt x="278892" y="66675"/>
                </a:lnTo>
                <a:lnTo>
                  <a:pt x="329564" y="65531"/>
                </a:lnTo>
                <a:lnTo>
                  <a:pt x="329311" y="52831"/>
                </a:lnTo>
                <a:close/>
              </a:path>
              <a:path w="1574164" h="127000">
                <a:moveTo>
                  <a:pt x="240411" y="54737"/>
                </a:moveTo>
                <a:lnTo>
                  <a:pt x="189737" y="55880"/>
                </a:lnTo>
                <a:lnTo>
                  <a:pt x="189992" y="68580"/>
                </a:lnTo>
                <a:lnTo>
                  <a:pt x="240792" y="67437"/>
                </a:lnTo>
                <a:lnTo>
                  <a:pt x="240411" y="54737"/>
                </a:lnTo>
                <a:close/>
              </a:path>
              <a:path w="1574164" h="127000">
                <a:moveTo>
                  <a:pt x="125602" y="0"/>
                </a:moveTo>
                <a:lnTo>
                  <a:pt x="0" y="66293"/>
                </a:lnTo>
                <a:lnTo>
                  <a:pt x="128270" y="127000"/>
                </a:lnTo>
                <a:lnTo>
                  <a:pt x="127075" y="70103"/>
                </a:lnTo>
                <a:lnTo>
                  <a:pt x="114426" y="70103"/>
                </a:lnTo>
                <a:lnTo>
                  <a:pt x="114173" y="57403"/>
                </a:lnTo>
                <a:lnTo>
                  <a:pt x="126803" y="57147"/>
                </a:lnTo>
                <a:lnTo>
                  <a:pt x="125602" y="0"/>
                </a:lnTo>
                <a:close/>
              </a:path>
              <a:path w="1574164" h="127000">
                <a:moveTo>
                  <a:pt x="126803" y="57147"/>
                </a:moveTo>
                <a:lnTo>
                  <a:pt x="114173" y="57403"/>
                </a:lnTo>
                <a:lnTo>
                  <a:pt x="114426" y="70103"/>
                </a:lnTo>
                <a:lnTo>
                  <a:pt x="127069" y="69846"/>
                </a:lnTo>
                <a:lnTo>
                  <a:pt x="126803" y="57147"/>
                </a:lnTo>
                <a:close/>
              </a:path>
              <a:path w="1574164" h="127000">
                <a:moveTo>
                  <a:pt x="127069" y="69846"/>
                </a:moveTo>
                <a:lnTo>
                  <a:pt x="114426" y="70103"/>
                </a:lnTo>
                <a:lnTo>
                  <a:pt x="127075" y="70103"/>
                </a:lnTo>
                <a:lnTo>
                  <a:pt x="127069" y="69846"/>
                </a:lnTo>
                <a:close/>
              </a:path>
              <a:path w="1574164" h="127000">
                <a:moveTo>
                  <a:pt x="151637" y="56641"/>
                </a:moveTo>
                <a:lnTo>
                  <a:pt x="126803" y="57147"/>
                </a:lnTo>
                <a:lnTo>
                  <a:pt x="127069" y="69846"/>
                </a:lnTo>
                <a:lnTo>
                  <a:pt x="151892" y="69341"/>
                </a:lnTo>
                <a:lnTo>
                  <a:pt x="151637" y="5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18808" y="4908692"/>
            <a:ext cx="13356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migration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205</a:t>
            </a:fld>
            <a:endParaRPr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2" dirty="0"/>
              <a:t> </a:t>
            </a:r>
            <a:r>
              <a:rPr spc="-6" dirty="0"/>
              <a:t>MEMORY</a:t>
            </a:r>
            <a:r>
              <a:rPr spc="-11" dirty="0"/>
              <a:t> </a:t>
            </a:r>
            <a:r>
              <a:rPr spc="-6" dirty="0"/>
              <a:t>ON</a:t>
            </a:r>
            <a:r>
              <a:rPr spc="-17" dirty="0"/>
              <a:t> </a:t>
            </a:r>
            <a:r>
              <a:rPr dirty="0"/>
              <a:t>VOLTA</a:t>
            </a:r>
          </a:p>
          <a:p>
            <a:pPr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New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Feature:</a:t>
            </a:r>
            <a:r>
              <a:rPr sz="2667" b="0" spc="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Access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Counters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6" y="2331862"/>
            <a:ext cx="10167056" cy="89129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If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memory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222" spc="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mapped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GPU,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migration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be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triggered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by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access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counters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45147" defTabSz="1015990">
              <a:spcBef>
                <a:spcPts val="2278"/>
              </a:spcBef>
              <a:tabLst>
                <a:tab pos="6563718" algn="l"/>
              </a:tabLst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 memory	CPU</a:t>
            </a:r>
            <a:r>
              <a:rPr sz="1556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63688" y="3314911"/>
            <a:ext cx="2141361" cy="3103033"/>
            <a:chOff x="2937319" y="2983420"/>
            <a:chExt cx="1927225" cy="2792730"/>
          </a:xfrm>
        </p:grpSpPr>
        <p:sp>
          <p:nvSpPr>
            <p:cNvPr id="5" name="object 5"/>
            <p:cNvSpPr/>
            <p:nvPr/>
          </p:nvSpPr>
          <p:spPr>
            <a:xfrm>
              <a:off x="2946908" y="3389147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4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4" y="396214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942082" y="2988182"/>
              <a:ext cx="1917700" cy="2783205"/>
            </a:xfrm>
            <a:custGeom>
              <a:avLst/>
              <a:gdLst/>
              <a:ahLst/>
              <a:cxnLst/>
              <a:rect l="l" t="t" r="r" b="b"/>
              <a:pathLst>
                <a:path w="1917700" h="2783204">
                  <a:moveTo>
                    <a:pt x="0" y="797179"/>
                  </a:moveTo>
                  <a:lnTo>
                    <a:pt x="1917319" y="797179"/>
                  </a:lnTo>
                </a:path>
                <a:path w="1917700" h="2783204">
                  <a:moveTo>
                    <a:pt x="0" y="1589659"/>
                  </a:moveTo>
                  <a:lnTo>
                    <a:pt x="1917319" y="1589659"/>
                  </a:lnTo>
                </a:path>
                <a:path w="1917700" h="2783204">
                  <a:moveTo>
                    <a:pt x="0" y="1985835"/>
                  </a:moveTo>
                  <a:lnTo>
                    <a:pt x="1917319" y="1985835"/>
                  </a:lnTo>
                </a:path>
                <a:path w="1917700" h="2783204">
                  <a:moveTo>
                    <a:pt x="0" y="2382050"/>
                  </a:moveTo>
                  <a:lnTo>
                    <a:pt x="1917319" y="2382050"/>
                  </a:lnTo>
                </a:path>
                <a:path w="1917700" h="2783204">
                  <a:moveTo>
                    <a:pt x="4825" y="0"/>
                  </a:moveTo>
                  <a:lnTo>
                    <a:pt x="4825" y="2783027"/>
                  </a:lnTo>
                </a:path>
                <a:path w="1917700" h="2783204">
                  <a:moveTo>
                    <a:pt x="1912620" y="0"/>
                  </a:moveTo>
                  <a:lnTo>
                    <a:pt x="1912620" y="2783027"/>
                  </a:lnTo>
                </a:path>
                <a:path w="1917700" h="2783204">
                  <a:moveTo>
                    <a:pt x="0" y="4825"/>
                  </a:moveTo>
                  <a:lnTo>
                    <a:pt x="1917319" y="4825"/>
                  </a:lnTo>
                </a:path>
                <a:path w="1917700" h="2783204">
                  <a:moveTo>
                    <a:pt x="0" y="2778264"/>
                  </a:moveTo>
                  <a:lnTo>
                    <a:pt x="1917319" y="277826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74342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4342" y="4646225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81447" y="3314911"/>
            <a:ext cx="2141361" cy="3103033"/>
            <a:chOff x="6103302" y="2983420"/>
            <a:chExt cx="1927225" cy="2792730"/>
          </a:xfrm>
        </p:grpSpPr>
        <p:sp>
          <p:nvSpPr>
            <p:cNvPr id="10" name="object 10"/>
            <p:cNvSpPr/>
            <p:nvPr/>
          </p:nvSpPr>
          <p:spPr>
            <a:xfrm>
              <a:off x="6112764" y="4181627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3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3" y="396214"/>
                  </a:lnTo>
                  <a:lnTo>
                    <a:pt x="1907793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108065" y="4577841"/>
              <a:ext cx="1917700" cy="0"/>
            </a:xfrm>
            <a:custGeom>
              <a:avLst/>
              <a:gdLst/>
              <a:ahLst/>
              <a:cxnLst/>
              <a:rect l="l" t="t" r="r" b="b"/>
              <a:pathLst>
                <a:path w="1917700">
                  <a:moveTo>
                    <a:pt x="0" y="0"/>
                  </a:moveTo>
                  <a:lnTo>
                    <a:pt x="191731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112764" y="5370233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3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3" y="396214"/>
                  </a:lnTo>
                  <a:lnTo>
                    <a:pt x="1907793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108065" y="2988182"/>
              <a:ext cx="1917700" cy="2783205"/>
            </a:xfrm>
            <a:custGeom>
              <a:avLst/>
              <a:gdLst/>
              <a:ahLst/>
              <a:cxnLst/>
              <a:rect l="l" t="t" r="r" b="b"/>
              <a:pathLst>
                <a:path w="1917700" h="2783204">
                  <a:moveTo>
                    <a:pt x="0" y="2382050"/>
                  </a:moveTo>
                  <a:lnTo>
                    <a:pt x="1917318" y="2382050"/>
                  </a:lnTo>
                </a:path>
                <a:path w="1917700" h="2783204">
                  <a:moveTo>
                    <a:pt x="0" y="797179"/>
                  </a:moveTo>
                  <a:lnTo>
                    <a:pt x="1917318" y="797179"/>
                  </a:lnTo>
                </a:path>
                <a:path w="1917700" h="2783204">
                  <a:moveTo>
                    <a:pt x="0" y="1985835"/>
                  </a:moveTo>
                  <a:lnTo>
                    <a:pt x="1917318" y="1985835"/>
                  </a:lnTo>
                </a:path>
                <a:path w="1917700" h="2783204">
                  <a:moveTo>
                    <a:pt x="4699" y="0"/>
                  </a:moveTo>
                  <a:lnTo>
                    <a:pt x="4699" y="2783027"/>
                  </a:lnTo>
                </a:path>
                <a:path w="1917700" h="2783204">
                  <a:moveTo>
                    <a:pt x="1912619" y="0"/>
                  </a:moveTo>
                  <a:lnTo>
                    <a:pt x="1912619" y="2783027"/>
                  </a:lnTo>
                </a:path>
                <a:path w="1917700" h="2783204">
                  <a:moveTo>
                    <a:pt x="0" y="4825"/>
                  </a:moveTo>
                  <a:lnTo>
                    <a:pt x="1917318" y="4825"/>
                  </a:lnTo>
                </a:path>
                <a:path w="1917700" h="2783204">
                  <a:moveTo>
                    <a:pt x="0" y="2778264"/>
                  </a:moveTo>
                  <a:lnTo>
                    <a:pt x="1917318" y="277826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791961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1411" algn="ctr" defTabSz="1015990">
              <a:spcBef>
                <a:spcPts val="756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91961" y="4646225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1411" algn="ctr" defTabSz="1015990">
              <a:spcBef>
                <a:spcPts val="761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3423" y="4265649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97560" y="4732866"/>
            <a:ext cx="897467" cy="877711"/>
            <a:chOff x="717804" y="4259579"/>
            <a:chExt cx="807720" cy="789940"/>
          </a:xfrm>
        </p:grpSpPr>
        <p:sp>
          <p:nvSpPr>
            <p:cNvPr id="18" name="object 18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663061" y="4265649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466492" y="4732866"/>
            <a:ext cx="897467" cy="877711"/>
            <a:chOff x="9419843" y="4259579"/>
            <a:chExt cx="807720" cy="789940"/>
          </a:xfrm>
        </p:grpSpPr>
        <p:sp>
          <p:nvSpPr>
            <p:cNvPr id="22" name="object 22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/>
          <p:nvPr/>
        </p:nvSpPr>
        <p:spPr>
          <a:xfrm>
            <a:off x="2326358" y="5943543"/>
            <a:ext cx="1190978" cy="405694"/>
          </a:xfrm>
          <a:custGeom>
            <a:avLst/>
            <a:gdLst/>
            <a:ahLst/>
            <a:cxnLst/>
            <a:rect l="l" t="t" r="r" b="b"/>
            <a:pathLst>
              <a:path w="1071880" h="365125">
                <a:moveTo>
                  <a:pt x="1071880" y="59486"/>
                </a:moveTo>
                <a:lnTo>
                  <a:pt x="1065872" y="56718"/>
                </a:lnTo>
                <a:lnTo>
                  <a:pt x="942975" y="0"/>
                </a:lnTo>
                <a:lnTo>
                  <a:pt x="944740" y="57124"/>
                </a:lnTo>
                <a:lnTo>
                  <a:pt x="0" y="86741"/>
                </a:lnTo>
                <a:lnTo>
                  <a:pt x="508" y="99428"/>
                </a:lnTo>
                <a:lnTo>
                  <a:pt x="945134" y="69824"/>
                </a:lnTo>
                <a:lnTo>
                  <a:pt x="945413" y="78854"/>
                </a:lnTo>
                <a:lnTo>
                  <a:pt x="942975" y="77724"/>
                </a:lnTo>
                <a:lnTo>
                  <a:pt x="944740" y="134848"/>
                </a:lnTo>
                <a:lnTo>
                  <a:pt x="0" y="164465"/>
                </a:lnTo>
                <a:lnTo>
                  <a:pt x="508" y="177152"/>
                </a:lnTo>
                <a:lnTo>
                  <a:pt x="945134" y="147548"/>
                </a:lnTo>
                <a:lnTo>
                  <a:pt x="945451" y="158127"/>
                </a:lnTo>
                <a:lnTo>
                  <a:pt x="942975" y="156972"/>
                </a:lnTo>
                <a:lnTo>
                  <a:pt x="944740" y="214096"/>
                </a:lnTo>
                <a:lnTo>
                  <a:pt x="0" y="243713"/>
                </a:lnTo>
                <a:lnTo>
                  <a:pt x="508" y="256400"/>
                </a:lnTo>
                <a:lnTo>
                  <a:pt x="945134" y="226796"/>
                </a:lnTo>
                <a:lnTo>
                  <a:pt x="945502" y="238925"/>
                </a:lnTo>
                <a:lnTo>
                  <a:pt x="942975" y="237744"/>
                </a:lnTo>
                <a:lnTo>
                  <a:pt x="944740" y="294868"/>
                </a:lnTo>
                <a:lnTo>
                  <a:pt x="0" y="324485"/>
                </a:lnTo>
                <a:lnTo>
                  <a:pt x="508" y="337172"/>
                </a:lnTo>
                <a:lnTo>
                  <a:pt x="945134" y="307568"/>
                </a:lnTo>
                <a:lnTo>
                  <a:pt x="946912" y="364680"/>
                </a:lnTo>
                <a:lnTo>
                  <a:pt x="1071880" y="297230"/>
                </a:lnTo>
                <a:lnTo>
                  <a:pt x="1065872" y="294462"/>
                </a:lnTo>
                <a:lnTo>
                  <a:pt x="991196" y="260007"/>
                </a:lnTo>
                <a:lnTo>
                  <a:pt x="1071880" y="216458"/>
                </a:lnTo>
                <a:lnTo>
                  <a:pt x="1065872" y="213690"/>
                </a:lnTo>
                <a:lnTo>
                  <a:pt x="992720" y="179933"/>
                </a:lnTo>
                <a:lnTo>
                  <a:pt x="1071880" y="137210"/>
                </a:lnTo>
                <a:lnTo>
                  <a:pt x="1065872" y="134442"/>
                </a:lnTo>
                <a:lnTo>
                  <a:pt x="994244" y="101396"/>
                </a:lnTo>
                <a:lnTo>
                  <a:pt x="1071880" y="59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44207" y="4904034"/>
            <a:ext cx="13137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remote</a:t>
            </a:r>
            <a:r>
              <a:rPr sz="1556" spc="-1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05945" y="3869265"/>
            <a:ext cx="4552244" cy="2432756"/>
          </a:xfrm>
          <a:custGeom>
            <a:avLst/>
            <a:gdLst/>
            <a:ahLst/>
            <a:cxnLst/>
            <a:rect l="l" t="t" r="r" b="b"/>
            <a:pathLst>
              <a:path w="4097020" h="2189479">
                <a:moveTo>
                  <a:pt x="1071880" y="906780"/>
                </a:moveTo>
                <a:lnTo>
                  <a:pt x="1065809" y="903986"/>
                </a:lnTo>
                <a:lnTo>
                  <a:pt x="942975" y="847344"/>
                </a:lnTo>
                <a:lnTo>
                  <a:pt x="944740" y="904392"/>
                </a:lnTo>
                <a:lnTo>
                  <a:pt x="0" y="934085"/>
                </a:lnTo>
                <a:lnTo>
                  <a:pt x="508" y="946785"/>
                </a:lnTo>
                <a:lnTo>
                  <a:pt x="945134" y="917092"/>
                </a:lnTo>
                <a:lnTo>
                  <a:pt x="946912" y="974217"/>
                </a:lnTo>
                <a:lnTo>
                  <a:pt x="1071880" y="906780"/>
                </a:lnTo>
                <a:close/>
              </a:path>
              <a:path w="4097020" h="2189479">
                <a:moveTo>
                  <a:pt x="1071880" y="59436"/>
                </a:moveTo>
                <a:lnTo>
                  <a:pt x="1065809" y="56642"/>
                </a:lnTo>
                <a:lnTo>
                  <a:pt x="942975" y="0"/>
                </a:lnTo>
                <a:lnTo>
                  <a:pt x="944740" y="57048"/>
                </a:lnTo>
                <a:lnTo>
                  <a:pt x="0" y="86741"/>
                </a:lnTo>
                <a:lnTo>
                  <a:pt x="508" y="99441"/>
                </a:lnTo>
                <a:lnTo>
                  <a:pt x="945134" y="69748"/>
                </a:lnTo>
                <a:lnTo>
                  <a:pt x="946912" y="126873"/>
                </a:lnTo>
                <a:lnTo>
                  <a:pt x="1071880" y="59436"/>
                </a:lnTo>
                <a:close/>
              </a:path>
              <a:path w="4097020" h="2189479">
                <a:moveTo>
                  <a:pt x="4096512" y="1885188"/>
                </a:moveTo>
                <a:lnTo>
                  <a:pt x="4088295" y="1881301"/>
                </a:lnTo>
                <a:lnTo>
                  <a:pt x="3968242" y="1824443"/>
                </a:lnTo>
                <a:lnTo>
                  <a:pt x="3969435" y="1881581"/>
                </a:lnTo>
                <a:lnTo>
                  <a:pt x="2539111" y="1912442"/>
                </a:lnTo>
                <a:lnTo>
                  <a:pt x="2539365" y="1925142"/>
                </a:lnTo>
                <a:lnTo>
                  <a:pt x="3969702" y="1894281"/>
                </a:lnTo>
                <a:lnTo>
                  <a:pt x="3969880" y="1902955"/>
                </a:lnTo>
                <a:lnTo>
                  <a:pt x="3968242" y="1902167"/>
                </a:lnTo>
                <a:lnTo>
                  <a:pt x="3969435" y="1959305"/>
                </a:lnTo>
                <a:lnTo>
                  <a:pt x="2539111" y="1990166"/>
                </a:lnTo>
                <a:lnTo>
                  <a:pt x="2539365" y="2002866"/>
                </a:lnTo>
                <a:lnTo>
                  <a:pt x="3969702" y="1972005"/>
                </a:lnTo>
                <a:lnTo>
                  <a:pt x="3969943" y="1983752"/>
                </a:lnTo>
                <a:lnTo>
                  <a:pt x="3968242" y="1982939"/>
                </a:lnTo>
                <a:lnTo>
                  <a:pt x="3969435" y="2040077"/>
                </a:lnTo>
                <a:lnTo>
                  <a:pt x="2539111" y="2070938"/>
                </a:lnTo>
                <a:lnTo>
                  <a:pt x="2539365" y="2083638"/>
                </a:lnTo>
                <a:lnTo>
                  <a:pt x="3969702" y="2052777"/>
                </a:lnTo>
                <a:lnTo>
                  <a:pt x="3969905" y="2062988"/>
                </a:lnTo>
                <a:lnTo>
                  <a:pt x="3968242" y="2062187"/>
                </a:lnTo>
                <a:lnTo>
                  <a:pt x="3969435" y="2119325"/>
                </a:lnTo>
                <a:lnTo>
                  <a:pt x="2539111" y="2150186"/>
                </a:lnTo>
                <a:lnTo>
                  <a:pt x="2539365" y="2162886"/>
                </a:lnTo>
                <a:lnTo>
                  <a:pt x="3969702" y="2132025"/>
                </a:lnTo>
                <a:lnTo>
                  <a:pt x="3970909" y="2189162"/>
                </a:lnTo>
                <a:lnTo>
                  <a:pt x="4096512" y="2122932"/>
                </a:lnTo>
                <a:lnTo>
                  <a:pt x="4088295" y="2119045"/>
                </a:lnTo>
                <a:lnTo>
                  <a:pt x="4017327" y="2085441"/>
                </a:lnTo>
                <a:lnTo>
                  <a:pt x="4096512" y="2043684"/>
                </a:lnTo>
                <a:lnTo>
                  <a:pt x="4088295" y="2039797"/>
                </a:lnTo>
                <a:lnTo>
                  <a:pt x="4015803" y="2005469"/>
                </a:lnTo>
                <a:lnTo>
                  <a:pt x="4096512" y="1962912"/>
                </a:lnTo>
                <a:lnTo>
                  <a:pt x="4088295" y="1959025"/>
                </a:lnTo>
                <a:lnTo>
                  <a:pt x="4018851" y="1926145"/>
                </a:lnTo>
                <a:lnTo>
                  <a:pt x="4096512" y="1885188"/>
                </a:lnTo>
                <a:close/>
              </a:path>
              <a:path w="4097020" h="2189479">
                <a:moveTo>
                  <a:pt x="4096512" y="826008"/>
                </a:moveTo>
                <a:lnTo>
                  <a:pt x="4090962" y="823468"/>
                </a:lnTo>
                <a:lnTo>
                  <a:pt x="3967480" y="766826"/>
                </a:lnTo>
                <a:lnTo>
                  <a:pt x="3969410" y="823899"/>
                </a:lnTo>
                <a:lnTo>
                  <a:pt x="2538984" y="871855"/>
                </a:lnTo>
                <a:lnTo>
                  <a:pt x="2539492" y="884555"/>
                </a:lnTo>
                <a:lnTo>
                  <a:pt x="3969842" y="836599"/>
                </a:lnTo>
                <a:lnTo>
                  <a:pt x="3971798" y="893699"/>
                </a:lnTo>
                <a:lnTo>
                  <a:pt x="4096512" y="826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35620" y="4054263"/>
            <a:ext cx="11070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45091" y="6067498"/>
            <a:ext cx="57855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 defTabSz="1015990">
              <a:lnSpc>
                <a:spcPts val="1839"/>
              </a:lnSpc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63555" y="6067498"/>
            <a:ext cx="57855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 defTabSz="1015990">
              <a:lnSpc>
                <a:spcPts val="1839"/>
              </a:lnSpc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16690" y="6329256"/>
            <a:ext cx="131374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 defTabSz="1015990">
              <a:lnSpc>
                <a:spcPts val="1833"/>
              </a:lnSpc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remote</a:t>
            </a:r>
            <a:r>
              <a:rPr sz="1556" spc="-1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206</a:t>
            </a:fld>
            <a:endParaRPr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2" dirty="0"/>
              <a:t> </a:t>
            </a:r>
            <a:r>
              <a:rPr spc="-6" dirty="0"/>
              <a:t>MEMORY</a:t>
            </a:r>
            <a:r>
              <a:rPr spc="-11" dirty="0"/>
              <a:t> </a:t>
            </a:r>
            <a:r>
              <a:rPr spc="-6" dirty="0"/>
              <a:t>ON</a:t>
            </a:r>
            <a:r>
              <a:rPr spc="-17" dirty="0"/>
              <a:t> </a:t>
            </a:r>
            <a:r>
              <a:rPr dirty="0"/>
              <a:t>VOLTA</a:t>
            </a:r>
          </a:p>
          <a:p>
            <a:pPr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New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Feature:</a:t>
            </a:r>
            <a:r>
              <a:rPr sz="2667" b="0" spc="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Access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Counters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2"/>
            <a:ext cx="9289343" cy="89129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With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access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counters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migration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only</a:t>
            </a:r>
            <a:r>
              <a:rPr sz="2222" b="1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hot</a:t>
            </a:r>
            <a:r>
              <a:rPr sz="2222" b="1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pages</a:t>
            </a:r>
            <a:r>
              <a:rPr sz="2222" b="1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will be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moved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45147" defTabSz="1015990">
              <a:spcBef>
                <a:spcPts val="2278"/>
              </a:spcBef>
              <a:tabLst>
                <a:tab pos="6563718" algn="l"/>
              </a:tabLst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 memory	CPU</a:t>
            </a:r>
            <a:r>
              <a:rPr sz="1556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63688" y="3314911"/>
            <a:ext cx="2141361" cy="3103033"/>
            <a:chOff x="2937319" y="2983420"/>
            <a:chExt cx="1927225" cy="2792730"/>
          </a:xfrm>
        </p:grpSpPr>
        <p:sp>
          <p:nvSpPr>
            <p:cNvPr id="5" name="object 5"/>
            <p:cNvSpPr/>
            <p:nvPr/>
          </p:nvSpPr>
          <p:spPr>
            <a:xfrm>
              <a:off x="2946908" y="5370233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4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4" y="396214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942082" y="2988182"/>
              <a:ext cx="1917700" cy="2783205"/>
            </a:xfrm>
            <a:custGeom>
              <a:avLst/>
              <a:gdLst/>
              <a:ahLst/>
              <a:cxnLst/>
              <a:rect l="l" t="t" r="r" b="b"/>
              <a:pathLst>
                <a:path w="1917700" h="2783204">
                  <a:moveTo>
                    <a:pt x="0" y="2382050"/>
                  </a:moveTo>
                  <a:lnTo>
                    <a:pt x="1917319" y="2382050"/>
                  </a:lnTo>
                </a:path>
                <a:path w="1917700" h="2783204">
                  <a:moveTo>
                    <a:pt x="0" y="797179"/>
                  </a:moveTo>
                  <a:lnTo>
                    <a:pt x="1917319" y="797179"/>
                  </a:lnTo>
                </a:path>
                <a:path w="1917700" h="2783204">
                  <a:moveTo>
                    <a:pt x="0" y="1589659"/>
                  </a:moveTo>
                  <a:lnTo>
                    <a:pt x="1917319" y="1589659"/>
                  </a:lnTo>
                </a:path>
                <a:path w="1917700" h="2783204">
                  <a:moveTo>
                    <a:pt x="0" y="1985835"/>
                  </a:moveTo>
                  <a:lnTo>
                    <a:pt x="1917319" y="1985835"/>
                  </a:lnTo>
                </a:path>
                <a:path w="1917700" h="2783204">
                  <a:moveTo>
                    <a:pt x="4825" y="0"/>
                  </a:moveTo>
                  <a:lnTo>
                    <a:pt x="4825" y="2783027"/>
                  </a:lnTo>
                </a:path>
                <a:path w="1917700" h="2783204">
                  <a:moveTo>
                    <a:pt x="1912620" y="0"/>
                  </a:moveTo>
                  <a:lnTo>
                    <a:pt x="1912620" y="2783027"/>
                  </a:lnTo>
                </a:path>
                <a:path w="1917700" h="2783204">
                  <a:moveTo>
                    <a:pt x="0" y="4825"/>
                  </a:moveTo>
                  <a:lnTo>
                    <a:pt x="1917319" y="4825"/>
                  </a:lnTo>
                </a:path>
                <a:path w="1917700" h="2783204">
                  <a:moveTo>
                    <a:pt x="0" y="2778264"/>
                  </a:moveTo>
                  <a:lnTo>
                    <a:pt x="1917319" y="277826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74342" y="3765690"/>
            <a:ext cx="2120194" cy="336318"/>
          </a:xfrm>
          <a:prstGeom prst="rect">
            <a:avLst/>
          </a:prstGeom>
          <a:solidFill>
            <a:srgbClr val="76B800"/>
          </a:solidFill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4342" y="4646225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4342" y="5966926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algn="ctr" defTabSz="1015990">
              <a:spcBef>
                <a:spcPts val="761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786668" y="3320274"/>
          <a:ext cx="2120194" cy="3077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666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993423" y="4265649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7560" y="4732866"/>
            <a:ext cx="897467" cy="877711"/>
            <a:chOff x="717804" y="4259579"/>
            <a:chExt cx="807720" cy="789940"/>
          </a:xfrm>
        </p:grpSpPr>
        <p:sp>
          <p:nvSpPr>
            <p:cNvPr id="13" name="object 13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663061" y="4265649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466492" y="4732866"/>
            <a:ext cx="897467" cy="877711"/>
            <a:chOff x="9419843" y="4259579"/>
            <a:chExt cx="807720" cy="789940"/>
          </a:xfrm>
        </p:grpSpPr>
        <p:sp>
          <p:nvSpPr>
            <p:cNvPr id="17" name="object 17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/>
          <p:nvPr/>
        </p:nvSpPr>
        <p:spPr>
          <a:xfrm>
            <a:off x="2326358" y="5943543"/>
            <a:ext cx="1190978" cy="405694"/>
          </a:xfrm>
          <a:custGeom>
            <a:avLst/>
            <a:gdLst/>
            <a:ahLst/>
            <a:cxnLst/>
            <a:rect l="l" t="t" r="r" b="b"/>
            <a:pathLst>
              <a:path w="1071880" h="365125">
                <a:moveTo>
                  <a:pt x="1071880" y="59486"/>
                </a:moveTo>
                <a:lnTo>
                  <a:pt x="1065872" y="56718"/>
                </a:lnTo>
                <a:lnTo>
                  <a:pt x="942975" y="0"/>
                </a:lnTo>
                <a:lnTo>
                  <a:pt x="944740" y="57124"/>
                </a:lnTo>
                <a:lnTo>
                  <a:pt x="0" y="86741"/>
                </a:lnTo>
                <a:lnTo>
                  <a:pt x="508" y="99428"/>
                </a:lnTo>
                <a:lnTo>
                  <a:pt x="945134" y="69824"/>
                </a:lnTo>
                <a:lnTo>
                  <a:pt x="945413" y="78854"/>
                </a:lnTo>
                <a:lnTo>
                  <a:pt x="942975" y="77724"/>
                </a:lnTo>
                <a:lnTo>
                  <a:pt x="944740" y="134848"/>
                </a:lnTo>
                <a:lnTo>
                  <a:pt x="0" y="164465"/>
                </a:lnTo>
                <a:lnTo>
                  <a:pt x="508" y="177152"/>
                </a:lnTo>
                <a:lnTo>
                  <a:pt x="945134" y="147548"/>
                </a:lnTo>
                <a:lnTo>
                  <a:pt x="945451" y="158127"/>
                </a:lnTo>
                <a:lnTo>
                  <a:pt x="942975" y="156972"/>
                </a:lnTo>
                <a:lnTo>
                  <a:pt x="944740" y="214096"/>
                </a:lnTo>
                <a:lnTo>
                  <a:pt x="0" y="243713"/>
                </a:lnTo>
                <a:lnTo>
                  <a:pt x="508" y="256400"/>
                </a:lnTo>
                <a:lnTo>
                  <a:pt x="945134" y="226796"/>
                </a:lnTo>
                <a:lnTo>
                  <a:pt x="945502" y="238925"/>
                </a:lnTo>
                <a:lnTo>
                  <a:pt x="942975" y="237744"/>
                </a:lnTo>
                <a:lnTo>
                  <a:pt x="944740" y="294868"/>
                </a:lnTo>
                <a:lnTo>
                  <a:pt x="0" y="324485"/>
                </a:lnTo>
                <a:lnTo>
                  <a:pt x="508" y="337172"/>
                </a:lnTo>
                <a:lnTo>
                  <a:pt x="945134" y="307568"/>
                </a:lnTo>
                <a:lnTo>
                  <a:pt x="946912" y="364680"/>
                </a:lnTo>
                <a:lnTo>
                  <a:pt x="1071880" y="297230"/>
                </a:lnTo>
                <a:lnTo>
                  <a:pt x="1065872" y="294462"/>
                </a:lnTo>
                <a:lnTo>
                  <a:pt x="991196" y="260007"/>
                </a:lnTo>
                <a:lnTo>
                  <a:pt x="1071880" y="216458"/>
                </a:lnTo>
                <a:lnTo>
                  <a:pt x="1065872" y="213690"/>
                </a:lnTo>
                <a:lnTo>
                  <a:pt x="992720" y="179933"/>
                </a:lnTo>
                <a:lnTo>
                  <a:pt x="1071880" y="137210"/>
                </a:lnTo>
                <a:lnTo>
                  <a:pt x="1065872" y="134442"/>
                </a:lnTo>
                <a:lnTo>
                  <a:pt x="994244" y="101396"/>
                </a:lnTo>
                <a:lnTo>
                  <a:pt x="1071880" y="59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22240" y="6032683"/>
            <a:ext cx="1749072" cy="141111"/>
          </a:xfrm>
          <a:custGeom>
            <a:avLst/>
            <a:gdLst/>
            <a:ahLst/>
            <a:cxnLst/>
            <a:rect l="l" t="t" r="r" b="b"/>
            <a:pathLst>
              <a:path w="1574164" h="127000">
                <a:moveTo>
                  <a:pt x="1573657" y="26250"/>
                </a:moveTo>
                <a:lnTo>
                  <a:pt x="1522857" y="27330"/>
                </a:lnTo>
                <a:lnTo>
                  <a:pt x="1523111" y="40030"/>
                </a:lnTo>
                <a:lnTo>
                  <a:pt x="1573911" y="38950"/>
                </a:lnTo>
                <a:lnTo>
                  <a:pt x="1573657" y="26250"/>
                </a:lnTo>
                <a:close/>
              </a:path>
              <a:path w="1574164" h="127000">
                <a:moveTo>
                  <a:pt x="1484757" y="28143"/>
                </a:moveTo>
                <a:lnTo>
                  <a:pt x="1433957" y="29235"/>
                </a:lnTo>
                <a:lnTo>
                  <a:pt x="1434211" y="41935"/>
                </a:lnTo>
                <a:lnTo>
                  <a:pt x="1485011" y="40843"/>
                </a:lnTo>
                <a:lnTo>
                  <a:pt x="1484757" y="28143"/>
                </a:lnTo>
                <a:close/>
              </a:path>
              <a:path w="1574164" h="127000">
                <a:moveTo>
                  <a:pt x="1395857" y="30048"/>
                </a:moveTo>
                <a:lnTo>
                  <a:pt x="1345057" y="31127"/>
                </a:lnTo>
                <a:lnTo>
                  <a:pt x="1345438" y="43827"/>
                </a:lnTo>
                <a:lnTo>
                  <a:pt x="1396238" y="42748"/>
                </a:lnTo>
                <a:lnTo>
                  <a:pt x="1395857" y="30048"/>
                </a:lnTo>
                <a:close/>
              </a:path>
              <a:path w="1574164" h="127000">
                <a:moveTo>
                  <a:pt x="1307084" y="31940"/>
                </a:moveTo>
                <a:lnTo>
                  <a:pt x="1256284" y="33032"/>
                </a:lnTo>
                <a:lnTo>
                  <a:pt x="1256538" y="45720"/>
                </a:lnTo>
                <a:lnTo>
                  <a:pt x="1307338" y="44640"/>
                </a:lnTo>
                <a:lnTo>
                  <a:pt x="1307084" y="31940"/>
                </a:lnTo>
                <a:close/>
              </a:path>
              <a:path w="1574164" h="127000">
                <a:moveTo>
                  <a:pt x="1218184" y="33845"/>
                </a:moveTo>
                <a:lnTo>
                  <a:pt x="1167384" y="34925"/>
                </a:lnTo>
                <a:lnTo>
                  <a:pt x="1167638" y="47625"/>
                </a:lnTo>
                <a:lnTo>
                  <a:pt x="1218438" y="46532"/>
                </a:lnTo>
                <a:lnTo>
                  <a:pt x="1218184" y="33845"/>
                </a:lnTo>
                <a:close/>
              </a:path>
              <a:path w="1574164" h="127000">
                <a:moveTo>
                  <a:pt x="1129284" y="35737"/>
                </a:moveTo>
                <a:lnTo>
                  <a:pt x="1078484" y="36817"/>
                </a:lnTo>
                <a:lnTo>
                  <a:pt x="1078738" y="49517"/>
                </a:lnTo>
                <a:lnTo>
                  <a:pt x="1129538" y="48437"/>
                </a:lnTo>
                <a:lnTo>
                  <a:pt x="1129284" y="35737"/>
                </a:lnTo>
                <a:close/>
              </a:path>
              <a:path w="1574164" h="127000">
                <a:moveTo>
                  <a:pt x="1040384" y="37630"/>
                </a:moveTo>
                <a:lnTo>
                  <a:pt x="989584" y="38722"/>
                </a:lnTo>
                <a:lnTo>
                  <a:pt x="989838" y="51422"/>
                </a:lnTo>
                <a:lnTo>
                  <a:pt x="1040638" y="50330"/>
                </a:lnTo>
                <a:lnTo>
                  <a:pt x="1040384" y="37630"/>
                </a:lnTo>
                <a:close/>
              </a:path>
              <a:path w="1574164" h="127000">
                <a:moveTo>
                  <a:pt x="951484" y="39535"/>
                </a:moveTo>
                <a:lnTo>
                  <a:pt x="900684" y="40614"/>
                </a:lnTo>
                <a:lnTo>
                  <a:pt x="900938" y="53314"/>
                </a:lnTo>
                <a:lnTo>
                  <a:pt x="951738" y="52235"/>
                </a:lnTo>
                <a:lnTo>
                  <a:pt x="951484" y="39535"/>
                </a:lnTo>
                <a:close/>
              </a:path>
              <a:path w="1574164" h="127000">
                <a:moveTo>
                  <a:pt x="862584" y="41427"/>
                </a:moveTo>
                <a:lnTo>
                  <a:pt x="811784" y="42519"/>
                </a:lnTo>
                <a:lnTo>
                  <a:pt x="812164" y="55206"/>
                </a:lnTo>
                <a:lnTo>
                  <a:pt x="862838" y="54127"/>
                </a:lnTo>
                <a:lnTo>
                  <a:pt x="862584" y="41427"/>
                </a:lnTo>
                <a:close/>
              </a:path>
              <a:path w="1574164" h="127000">
                <a:moveTo>
                  <a:pt x="773684" y="43332"/>
                </a:moveTo>
                <a:lnTo>
                  <a:pt x="723011" y="44411"/>
                </a:lnTo>
                <a:lnTo>
                  <a:pt x="723264" y="57111"/>
                </a:lnTo>
                <a:lnTo>
                  <a:pt x="774064" y="56019"/>
                </a:lnTo>
                <a:lnTo>
                  <a:pt x="773684" y="43332"/>
                </a:lnTo>
                <a:close/>
              </a:path>
              <a:path w="1574164" h="127000">
                <a:moveTo>
                  <a:pt x="684911" y="45224"/>
                </a:moveTo>
                <a:lnTo>
                  <a:pt x="634111" y="46304"/>
                </a:lnTo>
                <a:lnTo>
                  <a:pt x="634364" y="59004"/>
                </a:lnTo>
                <a:lnTo>
                  <a:pt x="685164" y="57924"/>
                </a:lnTo>
                <a:lnTo>
                  <a:pt x="684911" y="45224"/>
                </a:lnTo>
                <a:close/>
              </a:path>
              <a:path w="1574164" h="127000">
                <a:moveTo>
                  <a:pt x="596011" y="47129"/>
                </a:moveTo>
                <a:lnTo>
                  <a:pt x="545211" y="48209"/>
                </a:lnTo>
                <a:lnTo>
                  <a:pt x="545464" y="60909"/>
                </a:lnTo>
                <a:lnTo>
                  <a:pt x="596264" y="59817"/>
                </a:lnTo>
                <a:lnTo>
                  <a:pt x="596011" y="47129"/>
                </a:lnTo>
                <a:close/>
              </a:path>
              <a:path w="1574164" h="127000">
                <a:moveTo>
                  <a:pt x="507111" y="49022"/>
                </a:moveTo>
                <a:lnTo>
                  <a:pt x="456311" y="50101"/>
                </a:lnTo>
                <a:lnTo>
                  <a:pt x="456564" y="62801"/>
                </a:lnTo>
                <a:lnTo>
                  <a:pt x="507364" y="61722"/>
                </a:lnTo>
                <a:lnTo>
                  <a:pt x="507111" y="49022"/>
                </a:lnTo>
                <a:close/>
              </a:path>
              <a:path w="1574164" h="127000">
                <a:moveTo>
                  <a:pt x="418211" y="50914"/>
                </a:moveTo>
                <a:lnTo>
                  <a:pt x="367411" y="52006"/>
                </a:lnTo>
                <a:lnTo>
                  <a:pt x="367664" y="64693"/>
                </a:lnTo>
                <a:lnTo>
                  <a:pt x="418464" y="63614"/>
                </a:lnTo>
                <a:lnTo>
                  <a:pt x="418211" y="50914"/>
                </a:lnTo>
                <a:close/>
              </a:path>
              <a:path w="1574164" h="127000">
                <a:moveTo>
                  <a:pt x="329311" y="52819"/>
                </a:moveTo>
                <a:lnTo>
                  <a:pt x="278511" y="53898"/>
                </a:lnTo>
                <a:lnTo>
                  <a:pt x="278892" y="66598"/>
                </a:lnTo>
                <a:lnTo>
                  <a:pt x="329564" y="65519"/>
                </a:lnTo>
                <a:lnTo>
                  <a:pt x="329311" y="52819"/>
                </a:lnTo>
                <a:close/>
              </a:path>
              <a:path w="1574164" h="127000">
                <a:moveTo>
                  <a:pt x="240411" y="54711"/>
                </a:moveTo>
                <a:lnTo>
                  <a:pt x="189737" y="55803"/>
                </a:lnTo>
                <a:lnTo>
                  <a:pt x="189992" y="68491"/>
                </a:lnTo>
                <a:lnTo>
                  <a:pt x="240792" y="67411"/>
                </a:lnTo>
                <a:lnTo>
                  <a:pt x="240411" y="54711"/>
                </a:lnTo>
                <a:close/>
              </a:path>
              <a:path w="1574164" h="127000">
                <a:moveTo>
                  <a:pt x="125603" y="0"/>
                </a:moveTo>
                <a:lnTo>
                  <a:pt x="0" y="66205"/>
                </a:lnTo>
                <a:lnTo>
                  <a:pt x="128270" y="126974"/>
                </a:lnTo>
                <a:lnTo>
                  <a:pt x="127075" y="70104"/>
                </a:lnTo>
                <a:lnTo>
                  <a:pt x="114426" y="70104"/>
                </a:lnTo>
                <a:lnTo>
                  <a:pt x="114173" y="57416"/>
                </a:lnTo>
                <a:lnTo>
                  <a:pt x="126803" y="57146"/>
                </a:lnTo>
                <a:lnTo>
                  <a:pt x="125603" y="0"/>
                </a:lnTo>
                <a:close/>
              </a:path>
              <a:path w="1574164" h="127000">
                <a:moveTo>
                  <a:pt x="126803" y="57146"/>
                </a:moveTo>
                <a:lnTo>
                  <a:pt x="114173" y="57416"/>
                </a:lnTo>
                <a:lnTo>
                  <a:pt x="114426" y="70104"/>
                </a:lnTo>
                <a:lnTo>
                  <a:pt x="127069" y="69834"/>
                </a:lnTo>
                <a:lnTo>
                  <a:pt x="126803" y="57146"/>
                </a:lnTo>
                <a:close/>
              </a:path>
              <a:path w="1574164" h="127000">
                <a:moveTo>
                  <a:pt x="127069" y="69834"/>
                </a:moveTo>
                <a:lnTo>
                  <a:pt x="114426" y="70104"/>
                </a:lnTo>
                <a:lnTo>
                  <a:pt x="127075" y="70104"/>
                </a:lnTo>
                <a:lnTo>
                  <a:pt x="127069" y="69834"/>
                </a:lnTo>
                <a:close/>
              </a:path>
              <a:path w="1574164" h="127000">
                <a:moveTo>
                  <a:pt x="151637" y="56616"/>
                </a:moveTo>
                <a:lnTo>
                  <a:pt x="126803" y="57146"/>
                </a:lnTo>
                <a:lnTo>
                  <a:pt x="127069" y="69834"/>
                </a:lnTo>
                <a:lnTo>
                  <a:pt x="151892" y="69303"/>
                </a:lnTo>
                <a:lnTo>
                  <a:pt x="151637" y="56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38705" y="6150977"/>
            <a:ext cx="13356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page</a:t>
            </a:r>
            <a:r>
              <a:rPr sz="1556"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migration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47380" y="6374637"/>
            <a:ext cx="110701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 defTabSz="1015990">
              <a:lnSpc>
                <a:spcPts val="1833"/>
              </a:lnSpc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207</a:t>
            </a:fld>
            <a:endParaRPr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22" dirty="0"/>
              <a:t> </a:t>
            </a:r>
            <a:r>
              <a:rPr spc="-6" dirty="0"/>
              <a:t>MEMORY ON</a:t>
            </a:r>
            <a:r>
              <a:rPr spc="-17" dirty="0"/>
              <a:t> </a:t>
            </a:r>
            <a:r>
              <a:rPr dirty="0"/>
              <a:t>VOLTA+P9</a:t>
            </a:r>
          </a:p>
          <a:p>
            <a:pPr marL="2117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NVLINK2: Cache Coherence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2"/>
            <a:ext cx="9384594" cy="89129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CPU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directly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access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cache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memory;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spc="-6" dirty="0">
                <a:solidFill>
                  <a:prstClr val="black"/>
                </a:solidFill>
                <a:latin typeface="Trebuchet MS"/>
                <a:cs typeface="Trebuchet MS"/>
              </a:rPr>
              <a:t>native</a:t>
            </a:r>
            <a:r>
              <a:rPr sz="2222" i="1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CPU-GPU atomics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45147" defTabSz="1015990">
              <a:spcBef>
                <a:spcPts val="2278"/>
              </a:spcBef>
              <a:tabLst>
                <a:tab pos="6563718" algn="l"/>
              </a:tabLst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 memory	CPU</a:t>
            </a:r>
            <a:r>
              <a:rPr sz="1556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memory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63688" y="3314911"/>
            <a:ext cx="2141361" cy="3103033"/>
            <a:chOff x="2937319" y="2983420"/>
            <a:chExt cx="1927225" cy="2792730"/>
          </a:xfrm>
        </p:grpSpPr>
        <p:sp>
          <p:nvSpPr>
            <p:cNvPr id="5" name="object 5"/>
            <p:cNvSpPr/>
            <p:nvPr/>
          </p:nvSpPr>
          <p:spPr>
            <a:xfrm>
              <a:off x="2946908" y="5370233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4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4" y="396214"/>
                  </a:lnTo>
                  <a:lnTo>
                    <a:pt x="190779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942082" y="2988182"/>
              <a:ext cx="1917700" cy="2783205"/>
            </a:xfrm>
            <a:custGeom>
              <a:avLst/>
              <a:gdLst/>
              <a:ahLst/>
              <a:cxnLst/>
              <a:rect l="l" t="t" r="r" b="b"/>
              <a:pathLst>
                <a:path w="1917700" h="2783204">
                  <a:moveTo>
                    <a:pt x="0" y="2382050"/>
                  </a:moveTo>
                  <a:lnTo>
                    <a:pt x="1917319" y="2382050"/>
                  </a:lnTo>
                </a:path>
                <a:path w="1917700" h="2783204">
                  <a:moveTo>
                    <a:pt x="0" y="797179"/>
                  </a:moveTo>
                  <a:lnTo>
                    <a:pt x="1917319" y="797179"/>
                  </a:lnTo>
                </a:path>
                <a:path w="1917700" h="2783204">
                  <a:moveTo>
                    <a:pt x="0" y="1589659"/>
                  </a:moveTo>
                  <a:lnTo>
                    <a:pt x="1917319" y="1589659"/>
                  </a:lnTo>
                </a:path>
                <a:path w="1917700" h="2783204">
                  <a:moveTo>
                    <a:pt x="0" y="1985835"/>
                  </a:moveTo>
                  <a:lnTo>
                    <a:pt x="1917319" y="1985835"/>
                  </a:lnTo>
                </a:path>
                <a:path w="1917700" h="2783204">
                  <a:moveTo>
                    <a:pt x="4825" y="0"/>
                  </a:moveTo>
                  <a:lnTo>
                    <a:pt x="4825" y="2783027"/>
                  </a:lnTo>
                </a:path>
                <a:path w="1917700" h="2783204">
                  <a:moveTo>
                    <a:pt x="1912620" y="0"/>
                  </a:moveTo>
                  <a:lnTo>
                    <a:pt x="1912620" y="2783027"/>
                  </a:lnTo>
                </a:path>
                <a:path w="1917700" h="2783204">
                  <a:moveTo>
                    <a:pt x="0" y="4825"/>
                  </a:moveTo>
                  <a:lnTo>
                    <a:pt x="1917319" y="4825"/>
                  </a:lnTo>
                </a:path>
                <a:path w="1917700" h="2783204">
                  <a:moveTo>
                    <a:pt x="0" y="2778264"/>
                  </a:moveTo>
                  <a:lnTo>
                    <a:pt x="1917319" y="277826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74342" y="3765690"/>
            <a:ext cx="2120194" cy="336318"/>
          </a:xfrm>
          <a:prstGeom prst="rect">
            <a:avLst/>
          </a:prstGeom>
          <a:solidFill>
            <a:srgbClr val="76B800"/>
          </a:solidFill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algn="ctr" defTabSz="1015990">
              <a:spcBef>
                <a:spcPts val="756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4342" y="4646225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4342" y="5966926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algn="ctr" defTabSz="1015990">
              <a:spcBef>
                <a:spcPts val="761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81447" y="3314911"/>
            <a:ext cx="2141361" cy="3103033"/>
            <a:chOff x="6103302" y="2983420"/>
            <a:chExt cx="1927225" cy="2792730"/>
          </a:xfrm>
        </p:grpSpPr>
        <p:sp>
          <p:nvSpPr>
            <p:cNvPr id="11" name="object 11"/>
            <p:cNvSpPr/>
            <p:nvPr/>
          </p:nvSpPr>
          <p:spPr>
            <a:xfrm>
              <a:off x="6112764" y="4181627"/>
              <a:ext cx="1908175" cy="396240"/>
            </a:xfrm>
            <a:custGeom>
              <a:avLst/>
              <a:gdLst/>
              <a:ahLst/>
              <a:cxnLst/>
              <a:rect l="l" t="t" r="r" b="b"/>
              <a:pathLst>
                <a:path w="1908175" h="396239">
                  <a:moveTo>
                    <a:pt x="1907793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1907793" y="396214"/>
                  </a:lnTo>
                  <a:lnTo>
                    <a:pt x="1907793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108065" y="2988182"/>
              <a:ext cx="1917700" cy="2783205"/>
            </a:xfrm>
            <a:custGeom>
              <a:avLst/>
              <a:gdLst/>
              <a:ahLst/>
              <a:cxnLst/>
              <a:rect l="l" t="t" r="r" b="b"/>
              <a:pathLst>
                <a:path w="1917700" h="2783204">
                  <a:moveTo>
                    <a:pt x="0" y="1589659"/>
                  </a:moveTo>
                  <a:lnTo>
                    <a:pt x="1917318" y="1589659"/>
                  </a:lnTo>
                </a:path>
                <a:path w="1917700" h="2783204">
                  <a:moveTo>
                    <a:pt x="0" y="797179"/>
                  </a:moveTo>
                  <a:lnTo>
                    <a:pt x="1917318" y="797179"/>
                  </a:lnTo>
                </a:path>
                <a:path w="1917700" h="2783204">
                  <a:moveTo>
                    <a:pt x="0" y="1985835"/>
                  </a:moveTo>
                  <a:lnTo>
                    <a:pt x="1917318" y="1985835"/>
                  </a:lnTo>
                </a:path>
                <a:path w="1917700" h="2783204">
                  <a:moveTo>
                    <a:pt x="4699" y="0"/>
                  </a:moveTo>
                  <a:lnTo>
                    <a:pt x="4699" y="2783027"/>
                  </a:lnTo>
                </a:path>
                <a:path w="1917700" h="2783204">
                  <a:moveTo>
                    <a:pt x="1912619" y="0"/>
                  </a:moveTo>
                  <a:lnTo>
                    <a:pt x="1912619" y="2783027"/>
                  </a:lnTo>
                </a:path>
                <a:path w="1917700" h="2783204">
                  <a:moveTo>
                    <a:pt x="0" y="4825"/>
                  </a:moveTo>
                  <a:lnTo>
                    <a:pt x="1917318" y="482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791961" y="3765690"/>
            <a:ext cx="2120194" cy="33631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1411" algn="ctr" defTabSz="1015990">
              <a:spcBef>
                <a:spcPts val="756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1961" y="4646225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1411" algn="ctr" defTabSz="1015990">
              <a:spcBef>
                <a:spcPts val="761"/>
              </a:spcBef>
            </a:pPr>
            <a:r>
              <a:rPr sz="1556" spc="-6" dirty="0">
                <a:solidFill>
                  <a:srgbClr val="FFFFFF"/>
                </a:solidFill>
                <a:latin typeface="Arial"/>
                <a:cs typeface="Arial"/>
              </a:rPr>
              <a:t>page2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91961" y="5966926"/>
            <a:ext cx="2120194" cy="33702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1411" algn="ctr" defTabSz="1015990">
              <a:spcBef>
                <a:spcPts val="76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3423" y="4265649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97560" y="4732866"/>
            <a:ext cx="897467" cy="877711"/>
            <a:chOff x="717804" y="4259579"/>
            <a:chExt cx="807720" cy="789940"/>
          </a:xfrm>
        </p:grpSpPr>
        <p:sp>
          <p:nvSpPr>
            <p:cNvPr id="18" name="object 18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22376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30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663061" y="4265649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466492" y="4732866"/>
            <a:ext cx="897467" cy="877711"/>
            <a:chOff x="9419843" y="4259579"/>
            <a:chExt cx="807720" cy="789940"/>
          </a:xfrm>
        </p:grpSpPr>
        <p:sp>
          <p:nvSpPr>
            <p:cNvPr id="22" name="object 22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798576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798576" y="780288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424415" y="4264151"/>
              <a:ext cx="798830" cy="780415"/>
            </a:xfrm>
            <a:custGeom>
              <a:avLst/>
              <a:gdLst/>
              <a:ahLst/>
              <a:cxnLst/>
              <a:rect l="l" t="t" r="r" b="b"/>
              <a:pathLst>
                <a:path w="798829" h="780414">
                  <a:moveTo>
                    <a:pt x="0" y="780288"/>
                  </a:moveTo>
                  <a:lnTo>
                    <a:pt x="798576" y="780288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/>
          <p:nvPr/>
        </p:nvSpPr>
        <p:spPr>
          <a:xfrm>
            <a:off x="2326358" y="5943543"/>
            <a:ext cx="4644671" cy="405694"/>
          </a:xfrm>
          <a:custGeom>
            <a:avLst/>
            <a:gdLst/>
            <a:ahLst/>
            <a:cxnLst/>
            <a:rect l="l" t="t" r="r" b="b"/>
            <a:pathLst>
              <a:path w="4180204" h="365125">
                <a:moveTo>
                  <a:pt x="1071880" y="59486"/>
                </a:moveTo>
                <a:lnTo>
                  <a:pt x="1065872" y="56718"/>
                </a:lnTo>
                <a:lnTo>
                  <a:pt x="942975" y="0"/>
                </a:lnTo>
                <a:lnTo>
                  <a:pt x="944740" y="57124"/>
                </a:lnTo>
                <a:lnTo>
                  <a:pt x="0" y="86741"/>
                </a:lnTo>
                <a:lnTo>
                  <a:pt x="508" y="99428"/>
                </a:lnTo>
                <a:lnTo>
                  <a:pt x="945134" y="69824"/>
                </a:lnTo>
                <a:lnTo>
                  <a:pt x="945413" y="78854"/>
                </a:lnTo>
                <a:lnTo>
                  <a:pt x="942975" y="77724"/>
                </a:lnTo>
                <a:lnTo>
                  <a:pt x="944740" y="134848"/>
                </a:lnTo>
                <a:lnTo>
                  <a:pt x="0" y="164465"/>
                </a:lnTo>
                <a:lnTo>
                  <a:pt x="508" y="177152"/>
                </a:lnTo>
                <a:lnTo>
                  <a:pt x="945134" y="147548"/>
                </a:lnTo>
                <a:lnTo>
                  <a:pt x="945451" y="158127"/>
                </a:lnTo>
                <a:lnTo>
                  <a:pt x="942975" y="156972"/>
                </a:lnTo>
                <a:lnTo>
                  <a:pt x="944740" y="214096"/>
                </a:lnTo>
                <a:lnTo>
                  <a:pt x="0" y="243713"/>
                </a:lnTo>
                <a:lnTo>
                  <a:pt x="508" y="256400"/>
                </a:lnTo>
                <a:lnTo>
                  <a:pt x="945134" y="226796"/>
                </a:lnTo>
                <a:lnTo>
                  <a:pt x="945502" y="238925"/>
                </a:lnTo>
                <a:lnTo>
                  <a:pt x="942975" y="237744"/>
                </a:lnTo>
                <a:lnTo>
                  <a:pt x="944740" y="294868"/>
                </a:lnTo>
                <a:lnTo>
                  <a:pt x="0" y="324485"/>
                </a:lnTo>
                <a:lnTo>
                  <a:pt x="508" y="337172"/>
                </a:lnTo>
                <a:lnTo>
                  <a:pt x="945134" y="307568"/>
                </a:lnTo>
                <a:lnTo>
                  <a:pt x="946912" y="364680"/>
                </a:lnTo>
                <a:lnTo>
                  <a:pt x="1071880" y="297230"/>
                </a:lnTo>
                <a:lnTo>
                  <a:pt x="1065872" y="294462"/>
                </a:lnTo>
                <a:lnTo>
                  <a:pt x="991196" y="260007"/>
                </a:lnTo>
                <a:lnTo>
                  <a:pt x="1071880" y="216458"/>
                </a:lnTo>
                <a:lnTo>
                  <a:pt x="1065872" y="213690"/>
                </a:lnTo>
                <a:lnTo>
                  <a:pt x="992720" y="179933"/>
                </a:lnTo>
                <a:lnTo>
                  <a:pt x="1071880" y="137210"/>
                </a:lnTo>
                <a:lnTo>
                  <a:pt x="1065872" y="134442"/>
                </a:lnTo>
                <a:lnTo>
                  <a:pt x="994244" y="101396"/>
                </a:lnTo>
                <a:lnTo>
                  <a:pt x="1071880" y="59486"/>
                </a:lnTo>
                <a:close/>
              </a:path>
              <a:path w="4180204" h="365125">
                <a:moveTo>
                  <a:pt x="4180205" y="119176"/>
                </a:moveTo>
                <a:lnTo>
                  <a:pt x="4179951" y="106476"/>
                </a:lnTo>
                <a:lnTo>
                  <a:pt x="2733090" y="137375"/>
                </a:lnTo>
                <a:lnTo>
                  <a:pt x="2731897" y="80225"/>
                </a:lnTo>
                <a:lnTo>
                  <a:pt x="2606294" y="146431"/>
                </a:lnTo>
                <a:lnTo>
                  <a:pt x="2734564" y="207200"/>
                </a:lnTo>
                <a:lnTo>
                  <a:pt x="2733357" y="150329"/>
                </a:lnTo>
                <a:lnTo>
                  <a:pt x="2733357" y="150063"/>
                </a:lnTo>
                <a:lnTo>
                  <a:pt x="4180205" y="119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44207" y="4904034"/>
            <a:ext cx="13137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remote</a:t>
            </a:r>
            <a:r>
              <a:rPr sz="1556" spc="-1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05945" y="4721295"/>
            <a:ext cx="7503583" cy="1396294"/>
          </a:xfrm>
          <a:custGeom>
            <a:avLst/>
            <a:gdLst/>
            <a:ahLst/>
            <a:cxnLst/>
            <a:rect l="l" t="t" r="r" b="b"/>
            <a:pathLst>
              <a:path w="6753225" h="1256664">
                <a:moveTo>
                  <a:pt x="1071880" y="91186"/>
                </a:moveTo>
                <a:lnTo>
                  <a:pt x="1065809" y="88392"/>
                </a:lnTo>
                <a:lnTo>
                  <a:pt x="942975" y="31750"/>
                </a:lnTo>
                <a:lnTo>
                  <a:pt x="944740" y="88798"/>
                </a:lnTo>
                <a:lnTo>
                  <a:pt x="0" y="118491"/>
                </a:lnTo>
                <a:lnTo>
                  <a:pt x="508" y="131191"/>
                </a:lnTo>
                <a:lnTo>
                  <a:pt x="945134" y="101498"/>
                </a:lnTo>
                <a:lnTo>
                  <a:pt x="946912" y="158623"/>
                </a:lnTo>
                <a:lnTo>
                  <a:pt x="1071880" y="91186"/>
                </a:lnTo>
                <a:close/>
              </a:path>
              <a:path w="6753225" h="1256664">
                <a:moveTo>
                  <a:pt x="4096512" y="59182"/>
                </a:moveTo>
                <a:lnTo>
                  <a:pt x="4090962" y="56642"/>
                </a:lnTo>
                <a:lnTo>
                  <a:pt x="3967480" y="0"/>
                </a:lnTo>
                <a:lnTo>
                  <a:pt x="3969410" y="57073"/>
                </a:lnTo>
                <a:lnTo>
                  <a:pt x="2538984" y="105029"/>
                </a:lnTo>
                <a:lnTo>
                  <a:pt x="2539492" y="117729"/>
                </a:lnTo>
                <a:lnTo>
                  <a:pt x="3969842" y="69773"/>
                </a:lnTo>
                <a:lnTo>
                  <a:pt x="3971798" y="126873"/>
                </a:lnTo>
                <a:lnTo>
                  <a:pt x="4096512" y="59182"/>
                </a:lnTo>
                <a:close/>
              </a:path>
              <a:path w="6753225" h="1256664">
                <a:moveTo>
                  <a:pt x="6753225" y="1159751"/>
                </a:moveTo>
                <a:lnTo>
                  <a:pt x="6752590" y="1147064"/>
                </a:lnTo>
                <a:lnTo>
                  <a:pt x="5818987" y="1186421"/>
                </a:lnTo>
                <a:lnTo>
                  <a:pt x="5816600" y="1129322"/>
                </a:lnTo>
                <a:lnTo>
                  <a:pt x="5692394" y="1198118"/>
                </a:lnTo>
                <a:lnTo>
                  <a:pt x="5821934" y="1256207"/>
                </a:lnTo>
                <a:lnTo>
                  <a:pt x="5819546" y="1199642"/>
                </a:lnTo>
                <a:lnTo>
                  <a:pt x="5819521" y="1199108"/>
                </a:lnTo>
                <a:lnTo>
                  <a:pt x="6753225" y="1159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44207" y="6150977"/>
            <a:ext cx="13137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remote</a:t>
            </a:r>
            <a:r>
              <a:rPr sz="1556" spc="-1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47380" y="6374637"/>
            <a:ext cx="110701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 defTabSz="1015990">
              <a:lnSpc>
                <a:spcPts val="1833"/>
              </a:lnSpc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1556" spc="-9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access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208</a:t>
            </a:fld>
            <a:endParaRPr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1675" y="701548"/>
            <a:ext cx="4589639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DRIVER</a:t>
            </a:r>
            <a:r>
              <a:rPr spc="-56" dirty="0"/>
              <a:t> </a:t>
            </a:r>
            <a:r>
              <a:rPr spc="-6" dirty="0"/>
              <a:t>HEURISTICS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209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1300564"/>
            <a:ext cx="10298289" cy="376989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570789" algn="ctr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Things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You Didn’t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Know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Exist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/>
            <a:endParaRPr sz="2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1400" marR="5644" indent="-507995" defTabSz="1015990">
              <a:lnSpc>
                <a:spcPct val="173400"/>
              </a:lnSpc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Unified Memory driver is doing intelligent things under the hood: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Prefetching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migrate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pages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proactively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reduce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number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222" spc="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faults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Thrashing</a:t>
            </a:r>
            <a:r>
              <a:rPr sz="2222" b="1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mitigation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heuristics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avoid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frequent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migration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 shared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pages </a:t>
            </a:r>
            <a:r>
              <a:rPr sz="2222" spc="-6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Eviction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what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pages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evict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we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need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make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room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new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ones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44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You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can’t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control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them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but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you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override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most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these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with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hints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408B162-D16D-4CEB-9DA7-851BC49D9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53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4233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DRIVER</a:t>
            </a:r>
            <a:r>
              <a:rPr spc="-33" dirty="0"/>
              <a:t> </a:t>
            </a:r>
            <a:r>
              <a:rPr dirty="0"/>
              <a:t>PREFETCHING</a:t>
            </a:r>
          </a:p>
          <a:p>
            <a:pPr marL="1411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Do Not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Confuse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with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API-prefetching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9318272" cy="154095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architecture</a:t>
            </a:r>
            <a:r>
              <a:rPr sz="2222" spc="-6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supports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different</a:t>
            </a:r>
            <a:r>
              <a:rPr sz="2222" spc="-6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page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sizes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44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Contiguous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pages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up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 larger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page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are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promoted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larger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size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61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Driver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prefetches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whole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regions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if pages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are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accessed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spc="-6" dirty="0">
                <a:solidFill>
                  <a:prstClr val="black"/>
                </a:solidFill>
                <a:latin typeface="Trebuchet MS"/>
                <a:cs typeface="Trebuchet MS"/>
              </a:rPr>
              <a:t>densely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040" y="4265506"/>
            <a:ext cx="718256" cy="337029"/>
          </a:xfrm>
          <a:prstGeom prst="rect">
            <a:avLst/>
          </a:prstGeom>
          <a:solidFill>
            <a:srgbClr val="CCCCCC"/>
          </a:solidFill>
          <a:ln w="9143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100893" defTabSz="1015990">
              <a:spcBef>
                <a:spcPts val="76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1040" y="5836920"/>
            <a:ext cx="718256" cy="336318"/>
          </a:xfrm>
          <a:prstGeom prst="rect">
            <a:avLst/>
          </a:prstGeom>
          <a:solidFill>
            <a:srgbClr val="CCCCCC"/>
          </a:solidFill>
          <a:ln w="9143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100893" defTabSz="1015990">
              <a:spcBef>
                <a:spcPts val="756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CPU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47334" y="5593079"/>
            <a:ext cx="1859844" cy="445911"/>
            <a:chOff x="1752600" y="5033771"/>
            <a:chExt cx="1673860" cy="401320"/>
          </a:xfrm>
        </p:grpSpPr>
        <p:sp>
          <p:nvSpPr>
            <p:cNvPr id="7" name="object 7"/>
            <p:cNvSpPr/>
            <p:nvPr/>
          </p:nvSpPr>
          <p:spPr>
            <a:xfrm>
              <a:off x="1757172" y="5038343"/>
              <a:ext cx="1664335" cy="391795"/>
            </a:xfrm>
            <a:custGeom>
              <a:avLst/>
              <a:gdLst/>
              <a:ahLst/>
              <a:cxnLst/>
              <a:rect l="l" t="t" r="r" b="b"/>
              <a:pathLst>
                <a:path w="1664335" h="391795">
                  <a:moveTo>
                    <a:pt x="1664207" y="0"/>
                  </a:moveTo>
                  <a:lnTo>
                    <a:pt x="0" y="0"/>
                  </a:lnTo>
                  <a:lnTo>
                    <a:pt x="0" y="391667"/>
                  </a:lnTo>
                  <a:lnTo>
                    <a:pt x="1664207" y="391667"/>
                  </a:lnTo>
                  <a:lnTo>
                    <a:pt x="1664207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57172" y="5038343"/>
              <a:ext cx="1664335" cy="391795"/>
            </a:xfrm>
            <a:custGeom>
              <a:avLst/>
              <a:gdLst/>
              <a:ahLst/>
              <a:cxnLst/>
              <a:rect l="l" t="t" r="r" b="b"/>
              <a:pathLst>
                <a:path w="1664335" h="391795">
                  <a:moveTo>
                    <a:pt x="0" y="391667"/>
                  </a:moveTo>
                  <a:lnTo>
                    <a:pt x="1664207" y="391667"/>
                  </a:lnTo>
                  <a:lnTo>
                    <a:pt x="1664207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262121" y="5593079"/>
          <a:ext cx="1849262" cy="434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6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533400" y="4497494"/>
            <a:ext cx="11134372" cy="1540933"/>
            <a:chOff x="480059" y="4047744"/>
            <a:chExt cx="10020935" cy="1386840"/>
          </a:xfrm>
        </p:grpSpPr>
        <p:sp>
          <p:nvSpPr>
            <p:cNvPr id="11" name="object 11"/>
            <p:cNvSpPr/>
            <p:nvPr/>
          </p:nvSpPr>
          <p:spPr>
            <a:xfrm>
              <a:off x="1961896" y="4201667"/>
              <a:ext cx="320675" cy="748030"/>
            </a:xfrm>
            <a:custGeom>
              <a:avLst/>
              <a:gdLst/>
              <a:ahLst/>
              <a:cxnLst/>
              <a:rect l="l" t="t" r="r" b="b"/>
              <a:pathLst>
                <a:path w="320675" h="748029">
                  <a:moveTo>
                    <a:pt x="320548" y="620903"/>
                  </a:moveTo>
                  <a:lnTo>
                    <a:pt x="263398" y="620903"/>
                  </a:lnTo>
                  <a:lnTo>
                    <a:pt x="263398" y="0"/>
                  </a:lnTo>
                  <a:lnTo>
                    <a:pt x="250698" y="0"/>
                  </a:lnTo>
                  <a:lnTo>
                    <a:pt x="250698" y="620903"/>
                  </a:lnTo>
                  <a:lnTo>
                    <a:pt x="223012" y="620903"/>
                  </a:lnTo>
                  <a:lnTo>
                    <a:pt x="193548" y="620903"/>
                  </a:lnTo>
                  <a:lnTo>
                    <a:pt x="165862" y="620903"/>
                  </a:lnTo>
                  <a:lnTo>
                    <a:pt x="165862" y="0"/>
                  </a:lnTo>
                  <a:lnTo>
                    <a:pt x="153162" y="0"/>
                  </a:lnTo>
                  <a:lnTo>
                    <a:pt x="153162" y="620903"/>
                  </a:lnTo>
                  <a:lnTo>
                    <a:pt x="127000" y="620903"/>
                  </a:lnTo>
                  <a:lnTo>
                    <a:pt x="96012" y="620903"/>
                  </a:lnTo>
                  <a:lnTo>
                    <a:pt x="69850" y="620903"/>
                  </a:lnTo>
                  <a:lnTo>
                    <a:pt x="69850" y="0"/>
                  </a:lnTo>
                  <a:lnTo>
                    <a:pt x="57150" y="0"/>
                  </a:lnTo>
                  <a:lnTo>
                    <a:pt x="57150" y="620903"/>
                  </a:lnTo>
                  <a:lnTo>
                    <a:pt x="0" y="620903"/>
                  </a:lnTo>
                  <a:lnTo>
                    <a:pt x="63500" y="747903"/>
                  </a:lnTo>
                  <a:lnTo>
                    <a:pt x="111506" y="651891"/>
                  </a:lnTo>
                  <a:lnTo>
                    <a:pt x="159512" y="747903"/>
                  </a:lnTo>
                  <a:lnTo>
                    <a:pt x="208280" y="650367"/>
                  </a:lnTo>
                  <a:lnTo>
                    <a:pt x="257048" y="747903"/>
                  </a:lnTo>
                  <a:lnTo>
                    <a:pt x="314198" y="633603"/>
                  </a:lnTo>
                  <a:lnTo>
                    <a:pt x="320548" y="620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012692" y="4052316"/>
              <a:ext cx="434340" cy="391795"/>
            </a:xfrm>
            <a:custGeom>
              <a:avLst/>
              <a:gdLst/>
              <a:ahLst/>
              <a:cxnLst/>
              <a:rect l="l" t="t" r="r" b="b"/>
              <a:pathLst>
                <a:path w="434339" h="391795">
                  <a:moveTo>
                    <a:pt x="434339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434339" y="391668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012692" y="4052316"/>
              <a:ext cx="434340" cy="391795"/>
            </a:xfrm>
            <a:custGeom>
              <a:avLst/>
              <a:gdLst/>
              <a:ahLst/>
              <a:cxnLst/>
              <a:rect l="l" t="t" r="r" b="b"/>
              <a:pathLst>
                <a:path w="434339" h="391795">
                  <a:moveTo>
                    <a:pt x="0" y="391668"/>
                  </a:moveTo>
                  <a:lnTo>
                    <a:pt x="434339" y="391668"/>
                  </a:lnTo>
                  <a:lnTo>
                    <a:pt x="434339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167124" y="4201667"/>
              <a:ext cx="568960" cy="838200"/>
            </a:xfrm>
            <a:custGeom>
              <a:avLst/>
              <a:gdLst/>
              <a:ahLst/>
              <a:cxnLst/>
              <a:rect l="l" t="t" r="r" b="b"/>
              <a:pathLst>
                <a:path w="568960" h="838200">
                  <a:moveTo>
                    <a:pt x="69850" y="787019"/>
                  </a:moveTo>
                  <a:lnTo>
                    <a:pt x="57150" y="787019"/>
                  </a:lnTo>
                  <a:lnTo>
                    <a:pt x="57150" y="837819"/>
                  </a:lnTo>
                  <a:lnTo>
                    <a:pt x="69850" y="837819"/>
                  </a:lnTo>
                  <a:lnTo>
                    <a:pt x="69850" y="787019"/>
                  </a:lnTo>
                  <a:close/>
                </a:path>
                <a:path w="568960" h="838200">
                  <a:moveTo>
                    <a:pt x="69850" y="698119"/>
                  </a:moveTo>
                  <a:lnTo>
                    <a:pt x="57150" y="698119"/>
                  </a:lnTo>
                  <a:lnTo>
                    <a:pt x="57150" y="748919"/>
                  </a:lnTo>
                  <a:lnTo>
                    <a:pt x="69850" y="748919"/>
                  </a:lnTo>
                  <a:lnTo>
                    <a:pt x="69850" y="698119"/>
                  </a:lnTo>
                  <a:close/>
                </a:path>
                <a:path w="568960" h="838200">
                  <a:moveTo>
                    <a:pt x="69850" y="609219"/>
                  </a:moveTo>
                  <a:lnTo>
                    <a:pt x="57150" y="609219"/>
                  </a:lnTo>
                  <a:lnTo>
                    <a:pt x="57150" y="660019"/>
                  </a:lnTo>
                  <a:lnTo>
                    <a:pt x="69850" y="660019"/>
                  </a:lnTo>
                  <a:lnTo>
                    <a:pt x="69850" y="609219"/>
                  </a:lnTo>
                  <a:close/>
                </a:path>
                <a:path w="568960" h="838200">
                  <a:moveTo>
                    <a:pt x="69850" y="520319"/>
                  </a:moveTo>
                  <a:lnTo>
                    <a:pt x="57150" y="520319"/>
                  </a:lnTo>
                  <a:lnTo>
                    <a:pt x="57150" y="571119"/>
                  </a:lnTo>
                  <a:lnTo>
                    <a:pt x="69850" y="571119"/>
                  </a:lnTo>
                  <a:lnTo>
                    <a:pt x="69850" y="520319"/>
                  </a:lnTo>
                  <a:close/>
                </a:path>
                <a:path w="568960" h="838200">
                  <a:moveTo>
                    <a:pt x="69850" y="431419"/>
                  </a:moveTo>
                  <a:lnTo>
                    <a:pt x="57150" y="431419"/>
                  </a:lnTo>
                  <a:lnTo>
                    <a:pt x="57150" y="482219"/>
                  </a:lnTo>
                  <a:lnTo>
                    <a:pt x="69850" y="482219"/>
                  </a:lnTo>
                  <a:lnTo>
                    <a:pt x="69850" y="431419"/>
                  </a:lnTo>
                  <a:close/>
                </a:path>
                <a:path w="568960" h="838200">
                  <a:moveTo>
                    <a:pt x="127000" y="369316"/>
                  </a:moveTo>
                  <a:lnTo>
                    <a:pt x="120650" y="356616"/>
                  </a:lnTo>
                  <a:lnTo>
                    <a:pt x="63500" y="242316"/>
                  </a:lnTo>
                  <a:lnTo>
                    <a:pt x="0" y="369316"/>
                  </a:lnTo>
                  <a:lnTo>
                    <a:pt x="57150" y="369316"/>
                  </a:lnTo>
                  <a:lnTo>
                    <a:pt x="57150" y="393319"/>
                  </a:lnTo>
                  <a:lnTo>
                    <a:pt x="69850" y="393319"/>
                  </a:lnTo>
                  <a:lnTo>
                    <a:pt x="69850" y="369316"/>
                  </a:lnTo>
                  <a:lnTo>
                    <a:pt x="127000" y="369316"/>
                  </a:lnTo>
                  <a:close/>
                </a:path>
                <a:path w="568960" h="838200">
                  <a:moveTo>
                    <a:pt x="568960" y="620903"/>
                  </a:moveTo>
                  <a:lnTo>
                    <a:pt x="511810" y="620903"/>
                  </a:lnTo>
                  <a:lnTo>
                    <a:pt x="511810" y="0"/>
                  </a:lnTo>
                  <a:lnTo>
                    <a:pt x="499110" y="0"/>
                  </a:lnTo>
                  <a:lnTo>
                    <a:pt x="499110" y="620903"/>
                  </a:lnTo>
                  <a:lnTo>
                    <a:pt x="472948" y="620903"/>
                  </a:lnTo>
                  <a:lnTo>
                    <a:pt x="441960" y="620903"/>
                  </a:lnTo>
                  <a:lnTo>
                    <a:pt x="415798" y="620903"/>
                  </a:lnTo>
                  <a:lnTo>
                    <a:pt x="415798" y="0"/>
                  </a:lnTo>
                  <a:lnTo>
                    <a:pt x="403098" y="0"/>
                  </a:lnTo>
                  <a:lnTo>
                    <a:pt x="403098" y="620903"/>
                  </a:lnTo>
                  <a:lnTo>
                    <a:pt x="345948" y="620903"/>
                  </a:lnTo>
                  <a:lnTo>
                    <a:pt x="409448" y="747903"/>
                  </a:lnTo>
                  <a:lnTo>
                    <a:pt x="457454" y="651891"/>
                  </a:lnTo>
                  <a:lnTo>
                    <a:pt x="505460" y="747903"/>
                  </a:lnTo>
                  <a:lnTo>
                    <a:pt x="562610" y="633603"/>
                  </a:lnTo>
                  <a:lnTo>
                    <a:pt x="568960" y="620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728459" y="5038344"/>
              <a:ext cx="859790" cy="391795"/>
            </a:xfrm>
            <a:custGeom>
              <a:avLst/>
              <a:gdLst/>
              <a:ahLst/>
              <a:cxnLst/>
              <a:rect l="l" t="t" r="r" b="b"/>
              <a:pathLst>
                <a:path w="859790" h="391795">
                  <a:moveTo>
                    <a:pt x="0" y="391667"/>
                  </a:moveTo>
                  <a:lnTo>
                    <a:pt x="859536" y="391667"/>
                  </a:lnTo>
                  <a:lnTo>
                    <a:pt x="859536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923788" y="5038344"/>
              <a:ext cx="1664335" cy="391795"/>
            </a:xfrm>
            <a:custGeom>
              <a:avLst/>
              <a:gdLst/>
              <a:ahLst/>
              <a:cxnLst/>
              <a:rect l="l" t="t" r="r" b="b"/>
              <a:pathLst>
                <a:path w="1664334" h="391795">
                  <a:moveTo>
                    <a:pt x="0" y="391667"/>
                  </a:moveTo>
                  <a:lnTo>
                    <a:pt x="1664208" y="391667"/>
                  </a:lnTo>
                  <a:lnTo>
                    <a:pt x="1664208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  <a:path w="1664334" h="391795">
                  <a:moveTo>
                    <a:pt x="0" y="391667"/>
                  </a:moveTo>
                  <a:lnTo>
                    <a:pt x="804671" y="391667"/>
                  </a:lnTo>
                  <a:lnTo>
                    <a:pt x="804671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910071" y="4052316"/>
              <a:ext cx="832485" cy="391795"/>
            </a:xfrm>
            <a:custGeom>
              <a:avLst/>
              <a:gdLst/>
              <a:ahLst/>
              <a:cxnLst/>
              <a:rect l="l" t="t" r="r" b="b"/>
              <a:pathLst>
                <a:path w="832484" h="391795">
                  <a:moveTo>
                    <a:pt x="832103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832103" y="391668"/>
                  </a:lnTo>
                  <a:lnTo>
                    <a:pt x="832103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910071" y="4052316"/>
              <a:ext cx="832485" cy="391795"/>
            </a:xfrm>
            <a:custGeom>
              <a:avLst/>
              <a:gdLst/>
              <a:ahLst/>
              <a:cxnLst/>
              <a:rect l="l" t="t" r="r" b="b"/>
              <a:pathLst>
                <a:path w="832484" h="391795">
                  <a:moveTo>
                    <a:pt x="0" y="391668"/>
                  </a:moveTo>
                  <a:lnTo>
                    <a:pt x="832103" y="391668"/>
                  </a:lnTo>
                  <a:lnTo>
                    <a:pt x="832103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959348" y="4201667"/>
              <a:ext cx="1424305" cy="838200"/>
            </a:xfrm>
            <a:custGeom>
              <a:avLst/>
              <a:gdLst/>
              <a:ahLst/>
              <a:cxnLst/>
              <a:rect l="l" t="t" r="r" b="b"/>
              <a:pathLst>
                <a:path w="1424304" h="838200">
                  <a:moveTo>
                    <a:pt x="69850" y="787019"/>
                  </a:moveTo>
                  <a:lnTo>
                    <a:pt x="57150" y="787019"/>
                  </a:lnTo>
                  <a:lnTo>
                    <a:pt x="57150" y="837819"/>
                  </a:lnTo>
                  <a:lnTo>
                    <a:pt x="69850" y="837819"/>
                  </a:lnTo>
                  <a:lnTo>
                    <a:pt x="69850" y="787019"/>
                  </a:lnTo>
                  <a:close/>
                </a:path>
                <a:path w="1424304" h="838200">
                  <a:moveTo>
                    <a:pt x="69850" y="698119"/>
                  </a:moveTo>
                  <a:lnTo>
                    <a:pt x="57150" y="698119"/>
                  </a:lnTo>
                  <a:lnTo>
                    <a:pt x="57150" y="748919"/>
                  </a:lnTo>
                  <a:lnTo>
                    <a:pt x="69850" y="748919"/>
                  </a:lnTo>
                  <a:lnTo>
                    <a:pt x="69850" y="698119"/>
                  </a:lnTo>
                  <a:close/>
                </a:path>
                <a:path w="1424304" h="838200">
                  <a:moveTo>
                    <a:pt x="69850" y="609219"/>
                  </a:moveTo>
                  <a:lnTo>
                    <a:pt x="57150" y="609219"/>
                  </a:lnTo>
                  <a:lnTo>
                    <a:pt x="57150" y="660019"/>
                  </a:lnTo>
                  <a:lnTo>
                    <a:pt x="69850" y="660019"/>
                  </a:lnTo>
                  <a:lnTo>
                    <a:pt x="69850" y="609219"/>
                  </a:lnTo>
                  <a:close/>
                </a:path>
                <a:path w="1424304" h="838200">
                  <a:moveTo>
                    <a:pt x="69850" y="520319"/>
                  </a:moveTo>
                  <a:lnTo>
                    <a:pt x="57150" y="520319"/>
                  </a:lnTo>
                  <a:lnTo>
                    <a:pt x="57150" y="571119"/>
                  </a:lnTo>
                  <a:lnTo>
                    <a:pt x="69850" y="571119"/>
                  </a:lnTo>
                  <a:lnTo>
                    <a:pt x="69850" y="520319"/>
                  </a:lnTo>
                  <a:close/>
                </a:path>
                <a:path w="1424304" h="838200">
                  <a:moveTo>
                    <a:pt x="69850" y="431419"/>
                  </a:moveTo>
                  <a:lnTo>
                    <a:pt x="57150" y="431419"/>
                  </a:lnTo>
                  <a:lnTo>
                    <a:pt x="57150" y="482219"/>
                  </a:lnTo>
                  <a:lnTo>
                    <a:pt x="69850" y="482219"/>
                  </a:lnTo>
                  <a:lnTo>
                    <a:pt x="69850" y="431419"/>
                  </a:lnTo>
                  <a:close/>
                </a:path>
                <a:path w="1424304" h="838200">
                  <a:moveTo>
                    <a:pt x="127000" y="369316"/>
                  </a:moveTo>
                  <a:lnTo>
                    <a:pt x="120650" y="356616"/>
                  </a:lnTo>
                  <a:lnTo>
                    <a:pt x="63500" y="242316"/>
                  </a:lnTo>
                  <a:lnTo>
                    <a:pt x="0" y="369316"/>
                  </a:lnTo>
                  <a:lnTo>
                    <a:pt x="57150" y="369316"/>
                  </a:lnTo>
                  <a:lnTo>
                    <a:pt x="57150" y="393319"/>
                  </a:lnTo>
                  <a:lnTo>
                    <a:pt x="69850" y="393319"/>
                  </a:lnTo>
                  <a:lnTo>
                    <a:pt x="69850" y="369316"/>
                  </a:lnTo>
                  <a:lnTo>
                    <a:pt x="127000" y="369316"/>
                  </a:lnTo>
                  <a:close/>
                </a:path>
                <a:path w="1424304" h="838200">
                  <a:moveTo>
                    <a:pt x="624573" y="787019"/>
                  </a:moveTo>
                  <a:lnTo>
                    <a:pt x="611873" y="787019"/>
                  </a:lnTo>
                  <a:lnTo>
                    <a:pt x="611873" y="837819"/>
                  </a:lnTo>
                  <a:lnTo>
                    <a:pt x="624573" y="837819"/>
                  </a:lnTo>
                  <a:lnTo>
                    <a:pt x="624573" y="787019"/>
                  </a:lnTo>
                  <a:close/>
                </a:path>
                <a:path w="1424304" h="838200">
                  <a:moveTo>
                    <a:pt x="624573" y="698119"/>
                  </a:moveTo>
                  <a:lnTo>
                    <a:pt x="611873" y="698119"/>
                  </a:lnTo>
                  <a:lnTo>
                    <a:pt x="611873" y="748919"/>
                  </a:lnTo>
                  <a:lnTo>
                    <a:pt x="624573" y="748919"/>
                  </a:lnTo>
                  <a:lnTo>
                    <a:pt x="624573" y="698119"/>
                  </a:lnTo>
                  <a:close/>
                </a:path>
                <a:path w="1424304" h="838200">
                  <a:moveTo>
                    <a:pt x="624573" y="609219"/>
                  </a:moveTo>
                  <a:lnTo>
                    <a:pt x="611873" y="609219"/>
                  </a:lnTo>
                  <a:lnTo>
                    <a:pt x="611873" y="660019"/>
                  </a:lnTo>
                  <a:lnTo>
                    <a:pt x="624573" y="660019"/>
                  </a:lnTo>
                  <a:lnTo>
                    <a:pt x="624573" y="609219"/>
                  </a:lnTo>
                  <a:close/>
                </a:path>
                <a:path w="1424304" h="838200">
                  <a:moveTo>
                    <a:pt x="624573" y="520319"/>
                  </a:moveTo>
                  <a:lnTo>
                    <a:pt x="611873" y="520319"/>
                  </a:lnTo>
                  <a:lnTo>
                    <a:pt x="611873" y="571119"/>
                  </a:lnTo>
                  <a:lnTo>
                    <a:pt x="624573" y="571119"/>
                  </a:lnTo>
                  <a:lnTo>
                    <a:pt x="624573" y="520319"/>
                  </a:lnTo>
                  <a:close/>
                </a:path>
                <a:path w="1424304" h="838200">
                  <a:moveTo>
                    <a:pt x="624573" y="431419"/>
                  </a:moveTo>
                  <a:lnTo>
                    <a:pt x="611873" y="431419"/>
                  </a:lnTo>
                  <a:lnTo>
                    <a:pt x="611873" y="482219"/>
                  </a:lnTo>
                  <a:lnTo>
                    <a:pt x="624573" y="482219"/>
                  </a:lnTo>
                  <a:lnTo>
                    <a:pt x="624573" y="431419"/>
                  </a:lnTo>
                  <a:close/>
                </a:path>
                <a:path w="1424304" h="838200">
                  <a:moveTo>
                    <a:pt x="681723" y="369316"/>
                  </a:moveTo>
                  <a:lnTo>
                    <a:pt x="675373" y="356616"/>
                  </a:lnTo>
                  <a:lnTo>
                    <a:pt x="618223" y="242316"/>
                  </a:lnTo>
                  <a:lnTo>
                    <a:pt x="554723" y="369316"/>
                  </a:lnTo>
                  <a:lnTo>
                    <a:pt x="611873" y="369316"/>
                  </a:lnTo>
                  <a:lnTo>
                    <a:pt x="611873" y="393319"/>
                  </a:lnTo>
                  <a:lnTo>
                    <a:pt x="624573" y="393319"/>
                  </a:lnTo>
                  <a:lnTo>
                    <a:pt x="624573" y="369316"/>
                  </a:lnTo>
                  <a:lnTo>
                    <a:pt x="681723" y="369316"/>
                  </a:lnTo>
                  <a:close/>
                </a:path>
                <a:path w="1424304" h="838200">
                  <a:moveTo>
                    <a:pt x="1423924" y="620903"/>
                  </a:moveTo>
                  <a:lnTo>
                    <a:pt x="1366774" y="620903"/>
                  </a:lnTo>
                  <a:lnTo>
                    <a:pt x="1366774" y="0"/>
                  </a:lnTo>
                  <a:lnTo>
                    <a:pt x="1354074" y="0"/>
                  </a:lnTo>
                  <a:lnTo>
                    <a:pt x="1354074" y="620903"/>
                  </a:lnTo>
                  <a:lnTo>
                    <a:pt x="1326388" y="620903"/>
                  </a:lnTo>
                  <a:lnTo>
                    <a:pt x="1296924" y="620903"/>
                  </a:lnTo>
                  <a:lnTo>
                    <a:pt x="1269238" y="620903"/>
                  </a:lnTo>
                  <a:lnTo>
                    <a:pt x="1269238" y="0"/>
                  </a:lnTo>
                  <a:lnTo>
                    <a:pt x="1256538" y="0"/>
                  </a:lnTo>
                  <a:lnTo>
                    <a:pt x="1256538" y="620903"/>
                  </a:lnTo>
                  <a:lnTo>
                    <a:pt x="1199388" y="620903"/>
                  </a:lnTo>
                  <a:lnTo>
                    <a:pt x="1262888" y="747903"/>
                  </a:lnTo>
                  <a:lnTo>
                    <a:pt x="1311656" y="650367"/>
                  </a:lnTo>
                  <a:lnTo>
                    <a:pt x="1360424" y="747903"/>
                  </a:lnTo>
                  <a:lnTo>
                    <a:pt x="1417574" y="633603"/>
                  </a:lnTo>
                  <a:lnTo>
                    <a:pt x="1423924" y="620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8020812" y="5038344"/>
              <a:ext cx="1663064" cy="391795"/>
            </a:xfrm>
            <a:custGeom>
              <a:avLst/>
              <a:gdLst/>
              <a:ahLst/>
              <a:cxnLst/>
              <a:rect l="l" t="t" r="r" b="b"/>
              <a:pathLst>
                <a:path w="1663065" h="391795">
                  <a:moveTo>
                    <a:pt x="0" y="391667"/>
                  </a:moveTo>
                  <a:lnTo>
                    <a:pt x="1662683" y="391667"/>
                  </a:lnTo>
                  <a:lnTo>
                    <a:pt x="1662683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  <a:path w="1663065" h="391795">
                  <a:moveTo>
                    <a:pt x="0" y="391667"/>
                  </a:moveTo>
                  <a:lnTo>
                    <a:pt x="804672" y="391667"/>
                  </a:lnTo>
                  <a:lnTo>
                    <a:pt x="804672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007095" y="4052316"/>
              <a:ext cx="1664335" cy="391795"/>
            </a:xfrm>
            <a:custGeom>
              <a:avLst/>
              <a:gdLst/>
              <a:ahLst/>
              <a:cxnLst/>
              <a:rect l="l" t="t" r="r" b="b"/>
              <a:pathLst>
                <a:path w="1664334" h="391795">
                  <a:moveTo>
                    <a:pt x="1664207" y="0"/>
                  </a:moveTo>
                  <a:lnTo>
                    <a:pt x="0" y="0"/>
                  </a:lnTo>
                  <a:lnTo>
                    <a:pt x="0" y="391668"/>
                  </a:lnTo>
                  <a:lnTo>
                    <a:pt x="1664207" y="391668"/>
                  </a:lnTo>
                  <a:lnTo>
                    <a:pt x="1664207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007095" y="4052316"/>
              <a:ext cx="1664335" cy="391795"/>
            </a:xfrm>
            <a:custGeom>
              <a:avLst/>
              <a:gdLst/>
              <a:ahLst/>
              <a:cxnLst/>
              <a:rect l="l" t="t" r="r" b="b"/>
              <a:pathLst>
                <a:path w="1664334" h="391795">
                  <a:moveTo>
                    <a:pt x="0" y="391668"/>
                  </a:moveTo>
                  <a:lnTo>
                    <a:pt x="1664207" y="391668"/>
                  </a:lnTo>
                  <a:lnTo>
                    <a:pt x="1664207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168891" y="4443984"/>
              <a:ext cx="127000" cy="595630"/>
            </a:xfrm>
            <a:custGeom>
              <a:avLst/>
              <a:gdLst/>
              <a:ahLst/>
              <a:cxnLst/>
              <a:rect l="l" t="t" r="r" b="b"/>
              <a:pathLst>
                <a:path w="127000" h="595629">
                  <a:moveTo>
                    <a:pt x="69850" y="544703"/>
                  </a:moveTo>
                  <a:lnTo>
                    <a:pt x="57150" y="544703"/>
                  </a:lnTo>
                  <a:lnTo>
                    <a:pt x="57150" y="595503"/>
                  </a:lnTo>
                  <a:lnTo>
                    <a:pt x="69850" y="595503"/>
                  </a:lnTo>
                  <a:lnTo>
                    <a:pt x="69850" y="544703"/>
                  </a:lnTo>
                  <a:close/>
                </a:path>
                <a:path w="127000" h="595629">
                  <a:moveTo>
                    <a:pt x="69850" y="455803"/>
                  </a:moveTo>
                  <a:lnTo>
                    <a:pt x="57150" y="455803"/>
                  </a:lnTo>
                  <a:lnTo>
                    <a:pt x="57150" y="506603"/>
                  </a:lnTo>
                  <a:lnTo>
                    <a:pt x="69850" y="506603"/>
                  </a:lnTo>
                  <a:lnTo>
                    <a:pt x="69850" y="455803"/>
                  </a:lnTo>
                  <a:close/>
                </a:path>
                <a:path w="127000" h="595629">
                  <a:moveTo>
                    <a:pt x="69850" y="366903"/>
                  </a:moveTo>
                  <a:lnTo>
                    <a:pt x="57150" y="366903"/>
                  </a:lnTo>
                  <a:lnTo>
                    <a:pt x="57150" y="417703"/>
                  </a:lnTo>
                  <a:lnTo>
                    <a:pt x="69850" y="417703"/>
                  </a:lnTo>
                  <a:lnTo>
                    <a:pt x="69850" y="366903"/>
                  </a:lnTo>
                  <a:close/>
                </a:path>
                <a:path w="127000" h="595629">
                  <a:moveTo>
                    <a:pt x="69850" y="278003"/>
                  </a:moveTo>
                  <a:lnTo>
                    <a:pt x="57150" y="278003"/>
                  </a:lnTo>
                  <a:lnTo>
                    <a:pt x="57150" y="328803"/>
                  </a:lnTo>
                  <a:lnTo>
                    <a:pt x="69850" y="328803"/>
                  </a:lnTo>
                  <a:lnTo>
                    <a:pt x="69850" y="278003"/>
                  </a:lnTo>
                  <a:close/>
                </a:path>
                <a:path w="127000" h="595629">
                  <a:moveTo>
                    <a:pt x="69850" y="189103"/>
                  </a:moveTo>
                  <a:lnTo>
                    <a:pt x="57150" y="189103"/>
                  </a:lnTo>
                  <a:lnTo>
                    <a:pt x="57150" y="239903"/>
                  </a:lnTo>
                  <a:lnTo>
                    <a:pt x="69850" y="239903"/>
                  </a:lnTo>
                  <a:lnTo>
                    <a:pt x="69850" y="189103"/>
                  </a:lnTo>
                  <a:close/>
                </a:path>
                <a:path w="127000" h="595629">
                  <a:moveTo>
                    <a:pt x="69850" y="114300"/>
                  </a:moveTo>
                  <a:lnTo>
                    <a:pt x="57150" y="114300"/>
                  </a:lnTo>
                  <a:lnTo>
                    <a:pt x="57150" y="151003"/>
                  </a:lnTo>
                  <a:lnTo>
                    <a:pt x="69850" y="151003"/>
                  </a:lnTo>
                  <a:lnTo>
                    <a:pt x="69850" y="114300"/>
                  </a:lnTo>
                  <a:close/>
                </a:path>
                <a:path w="127000" h="595629">
                  <a:moveTo>
                    <a:pt x="63500" y="0"/>
                  </a:moveTo>
                  <a:lnTo>
                    <a:pt x="0" y="127000"/>
                  </a:lnTo>
                  <a:lnTo>
                    <a:pt x="57150" y="127000"/>
                  </a:lnTo>
                  <a:lnTo>
                    <a:pt x="57150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595629">
                  <a:moveTo>
                    <a:pt x="120650" y="114300"/>
                  </a:moveTo>
                  <a:lnTo>
                    <a:pt x="69850" y="114300"/>
                  </a:lnTo>
                  <a:lnTo>
                    <a:pt x="69850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84631" y="4730495"/>
              <a:ext cx="10012045" cy="22225"/>
            </a:xfrm>
            <a:custGeom>
              <a:avLst/>
              <a:gdLst/>
              <a:ahLst/>
              <a:cxnLst/>
              <a:rect l="l" t="t" r="r" b="b"/>
              <a:pathLst>
                <a:path w="10012045" h="22225">
                  <a:moveTo>
                    <a:pt x="0" y="22224"/>
                  </a:moveTo>
                  <a:lnTo>
                    <a:pt x="10011537" y="0"/>
                  </a:lnTo>
                </a:path>
              </a:pathLst>
            </a:custGeom>
            <a:ln w="914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210</a:t>
            </a:fld>
            <a:endParaRPr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1867" y="2331861"/>
            <a:ext cx="8350250" cy="35691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Processors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share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same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page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frequently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read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or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write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it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1867" y="5380511"/>
            <a:ext cx="9020528" cy="91616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Pascal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: when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is pinned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we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lose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 any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insight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into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access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pattern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739"/>
              </a:spcBef>
            </a:pP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Volta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use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access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counters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information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find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better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location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4012" y="3284220"/>
            <a:ext cx="6448072" cy="1593144"/>
            <a:chOff x="1713610" y="2955798"/>
            <a:chExt cx="5803265" cy="1433830"/>
          </a:xfrm>
        </p:grpSpPr>
        <p:sp>
          <p:nvSpPr>
            <p:cNvPr id="5" name="object 5"/>
            <p:cNvSpPr/>
            <p:nvPr/>
          </p:nvSpPr>
          <p:spPr>
            <a:xfrm>
              <a:off x="1819655" y="3672840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69" h="390525">
                  <a:moveTo>
                    <a:pt x="356616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6616" y="390144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19655" y="3672840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69" h="390525">
                  <a:moveTo>
                    <a:pt x="0" y="390144"/>
                  </a:moveTo>
                  <a:lnTo>
                    <a:pt x="356616" y="390144"/>
                  </a:lnTo>
                  <a:lnTo>
                    <a:pt x="356616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13610" y="3861816"/>
              <a:ext cx="307340" cy="528320"/>
            </a:xfrm>
            <a:custGeom>
              <a:avLst/>
              <a:gdLst/>
              <a:ahLst/>
              <a:cxnLst/>
              <a:rect l="l" t="t" r="r" b="b"/>
              <a:pathLst>
                <a:path w="307339" h="528320">
                  <a:moveTo>
                    <a:pt x="238127" y="106937"/>
                  </a:moveTo>
                  <a:lnTo>
                    <a:pt x="0" y="521588"/>
                  </a:lnTo>
                  <a:lnTo>
                    <a:pt x="10921" y="527811"/>
                  </a:lnTo>
                  <a:lnTo>
                    <a:pt x="249174" y="113282"/>
                  </a:lnTo>
                  <a:lnTo>
                    <a:pt x="238127" y="106937"/>
                  </a:lnTo>
                  <a:close/>
                </a:path>
                <a:path w="307339" h="528320">
                  <a:moveTo>
                    <a:pt x="301374" y="95884"/>
                  </a:moveTo>
                  <a:lnTo>
                    <a:pt x="244475" y="95884"/>
                  </a:lnTo>
                  <a:lnTo>
                    <a:pt x="255524" y="102234"/>
                  </a:lnTo>
                  <a:lnTo>
                    <a:pt x="249174" y="113282"/>
                  </a:lnTo>
                  <a:lnTo>
                    <a:pt x="298703" y="141731"/>
                  </a:lnTo>
                  <a:lnTo>
                    <a:pt x="301374" y="95884"/>
                  </a:lnTo>
                  <a:close/>
                </a:path>
                <a:path w="307339" h="528320">
                  <a:moveTo>
                    <a:pt x="244475" y="95884"/>
                  </a:moveTo>
                  <a:lnTo>
                    <a:pt x="238127" y="106937"/>
                  </a:lnTo>
                  <a:lnTo>
                    <a:pt x="249174" y="113282"/>
                  </a:lnTo>
                  <a:lnTo>
                    <a:pt x="255524" y="102234"/>
                  </a:lnTo>
                  <a:lnTo>
                    <a:pt x="244475" y="95884"/>
                  </a:lnTo>
                  <a:close/>
                </a:path>
                <a:path w="307339" h="528320">
                  <a:moveTo>
                    <a:pt x="306958" y="0"/>
                  </a:moveTo>
                  <a:lnTo>
                    <a:pt x="188594" y="78485"/>
                  </a:lnTo>
                  <a:lnTo>
                    <a:pt x="238127" y="106937"/>
                  </a:lnTo>
                  <a:lnTo>
                    <a:pt x="244475" y="95884"/>
                  </a:lnTo>
                  <a:lnTo>
                    <a:pt x="301374" y="95884"/>
                  </a:lnTo>
                  <a:lnTo>
                    <a:pt x="3069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176271" y="3282696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358139" y="0"/>
                  </a:moveTo>
                  <a:lnTo>
                    <a:pt x="0" y="0"/>
                  </a:lnTo>
                  <a:lnTo>
                    <a:pt x="0" y="390143"/>
                  </a:lnTo>
                  <a:lnTo>
                    <a:pt x="358139" y="390143"/>
                  </a:lnTo>
                  <a:lnTo>
                    <a:pt x="35813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176271" y="3282696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0" y="390143"/>
                  </a:moveTo>
                  <a:lnTo>
                    <a:pt x="358139" y="390143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3901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534411" y="3672840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69" h="390525">
                  <a:moveTo>
                    <a:pt x="356615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6615" y="390144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534411" y="3672840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69" h="390525">
                  <a:moveTo>
                    <a:pt x="0" y="390144"/>
                  </a:moveTo>
                  <a:lnTo>
                    <a:pt x="356615" y="390144"/>
                  </a:lnTo>
                  <a:lnTo>
                    <a:pt x="356615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891027" y="3282696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358139" y="0"/>
                  </a:moveTo>
                  <a:lnTo>
                    <a:pt x="0" y="0"/>
                  </a:lnTo>
                  <a:lnTo>
                    <a:pt x="0" y="390143"/>
                  </a:lnTo>
                  <a:lnTo>
                    <a:pt x="358139" y="390143"/>
                  </a:lnTo>
                  <a:lnTo>
                    <a:pt x="35813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891027" y="3282696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0" y="390143"/>
                  </a:moveTo>
                  <a:lnTo>
                    <a:pt x="358139" y="390143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3901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240023" y="3672840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358139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8139" y="390144"/>
                  </a:lnTo>
                  <a:lnTo>
                    <a:pt x="35813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240023" y="3672840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0" y="390144"/>
                  </a:moveTo>
                  <a:lnTo>
                    <a:pt x="358139" y="390144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605783" y="3282696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5" y="0"/>
                  </a:moveTo>
                  <a:lnTo>
                    <a:pt x="0" y="0"/>
                  </a:lnTo>
                  <a:lnTo>
                    <a:pt x="0" y="390143"/>
                  </a:lnTo>
                  <a:lnTo>
                    <a:pt x="356615" y="390143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605783" y="3282696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3"/>
                  </a:moveTo>
                  <a:lnTo>
                    <a:pt x="356615" y="390143"/>
                  </a:lnTo>
                  <a:lnTo>
                    <a:pt x="356615" y="0"/>
                  </a:lnTo>
                  <a:lnTo>
                    <a:pt x="0" y="0"/>
                  </a:lnTo>
                  <a:lnTo>
                    <a:pt x="0" y="3901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170302" y="2955797"/>
              <a:ext cx="1671955" cy="1433830"/>
            </a:xfrm>
            <a:custGeom>
              <a:avLst/>
              <a:gdLst/>
              <a:ahLst/>
              <a:cxnLst/>
              <a:rect l="l" t="t" r="r" b="b"/>
              <a:pathLst>
                <a:path w="1671954" h="1433829">
                  <a:moveTo>
                    <a:pt x="241935" y="430022"/>
                  </a:moveTo>
                  <a:lnTo>
                    <a:pt x="188671" y="450900"/>
                  </a:lnTo>
                  <a:lnTo>
                    <a:pt x="11938" y="0"/>
                  </a:lnTo>
                  <a:lnTo>
                    <a:pt x="0" y="4572"/>
                  </a:lnTo>
                  <a:lnTo>
                    <a:pt x="176885" y="455523"/>
                  </a:lnTo>
                  <a:lnTo>
                    <a:pt x="123698" y="476377"/>
                  </a:lnTo>
                  <a:lnTo>
                    <a:pt x="229108" y="571373"/>
                  </a:lnTo>
                  <a:lnTo>
                    <a:pt x="238556" y="467233"/>
                  </a:lnTo>
                  <a:lnTo>
                    <a:pt x="241935" y="430022"/>
                  </a:lnTo>
                  <a:close/>
                </a:path>
                <a:path w="1671954" h="1433829">
                  <a:moveTo>
                    <a:pt x="542163" y="906018"/>
                  </a:moveTo>
                  <a:lnTo>
                    <a:pt x="423799" y="984504"/>
                  </a:lnTo>
                  <a:lnTo>
                    <a:pt x="473329" y="1012964"/>
                  </a:lnTo>
                  <a:lnTo>
                    <a:pt x="235204" y="1427607"/>
                  </a:lnTo>
                  <a:lnTo>
                    <a:pt x="246126" y="1433830"/>
                  </a:lnTo>
                  <a:lnTo>
                    <a:pt x="484378" y="1019302"/>
                  </a:lnTo>
                  <a:lnTo>
                    <a:pt x="533908" y="1047750"/>
                  </a:lnTo>
                  <a:lnTo>
                    <a:pt x="536575" y="1001903"/>
                  </a:lnTo>
                  <a:lnTo>
                    <a:pt x="542163" y="906018"/>
                  </a:lnTo>
                  <a:close/>
                </a:path>
                <a:path w="1671954" h="1433829">
                  <a:moveTo>
                    <a:pt x="956691" y="430022"/>
                  </a:moveTo>
                  <a:lnTo>
                    <a:pt x="903427" y="450900"/>
                  </a:lnTo>
                  <a:lnTo>
                    <a:pt x="726694" y="0"/>
                  </a:lnTo>
                  <a:lnTo>
                    <a:pt x="714756" y="4572"/>
                  </a:lnTo>
                  <a:lnTo>
                    <a:pt x="891641" y="455523"/>
                  </a:lnTo>
                  <a:lnTo>
                    <a:pt x="838454" y="476377"/>
                  </a:lnTo>
                  <a:lnTo>
                    <a:pt x="943864" y="571373"/>
                  </a:lnTo>
                  <a:lnTo>
                    <a:pt x="953312" y="467233"/>
                  </a:lnTo>
                  <a:lnTo>
                    <a:pt x="956691" y="430022"/>
                  </a:lnTo>
                  <a:close/>
                </a:path>
                <a:path w="1671954" h="1433829">
                  <a:moveTo>
                    <a:pt x="1234059" y="906018"/>
                  </a:moveTo>
                  <a:lnTo>
                    <a:pt x="1115695" y="984504"/>
                  </a:lnTo>
                  <a:lnTo>
                    <a:pt x="1165225" y="1012964"/>
                  </a:lnTo>
                  <a:lnTo>
                    <a:pt x="927100" y="1427607"/>
                  </a:lnTo>
                  <a:lnTo>
                    <a:pt x="938022" y="1433830"/>
                  </a:lnTo>
                  <a:lnTo>
                    <a:pt x="1176274" y="1019302"/>
                  </a:lnTo>
                  <a:lnTo>
                    <a:pt x="1225804" y="1047750"/>
                  </a:lnTo>
                  <a:lnTo>
                    <a:pt x="1228471" y="1001903"/>
                  </a:lnTo>
                  <a:lnTo>
                    <a:pt x="1234059" y="906018"/>
                  </a:lnTo>
                  <a:close/>
                </a:path>
                <a:path w="1671954" h="1433829">
                  <a:moveTo>
                    <a:pt x="1671447" y="430022"/>
                  </a:moveTo>
                  <a:lnTo>
                    <a:pt x="1618183" y="450900"/>
                  </a:lnTo>
                  <a:lnTo>
                    <a:pt x="1441450" y="0"/>
                  </a:lnTo>
                  <a:lnTo>
                    <a:pt x="1429512" y="4572"/>
                  </a:lnTo>
                  <a:lnTo>
                    <a:pt x="1606397" y="455523"/>
                  </a:lnTo>
                  <a:lnTo>
                    <a:pt x="1553210" y="476377"/>
                  </a:lnTo>
                  <a:lnTo>
                    <a:pt x="1658620" y="571373"/>
                  </a:lnTo>
                  <a:lnTo>
                    <a:pt x="1668068" y="467233"/>
                  </a:lnTo>
                  <a:lnTo>
                    <a:pt x="1671447" y="430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960875" y="3867912"/>
              <a:ext cx="2133600" cy="635"/>
            </a:xfrm>
            <a:custGeom>
              <a:avLst/>
              <a:gdLst/>
              <a:ahLst/>
              <a:cxnLst/>
              <a:rect l="l" t="t" r="r" b="b"/>
              <a:pathLst>
                <a:path w="2133600" h="635">
                  <a:moveTo>
                    <a:pt x="0" y="635"/>
                  </a:moveTo>
                  <a:lnTo>
                    <a:pt x="2133346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092951" y="3672840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358139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8139" y="390144"/>
                  </a:lnTo>
                  <a:lnTo>
                    <a:pt x="35813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092951" y="3672840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39" h="390525">
                  <a:moveTo>
                    <a:pt x="0" y="390144"/>
                  </a:moveTo>
                  <a:lnTo>
                    <a:pt x="358139" y="390144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950330" y="3861816"/>
              <a:ext cx="307340" cy="528320"/>
            </a:xfrm>
            <a:custGeom>
              <a:avLst/>
              <a:gdLst/>
              <a:ahLst/>
              <a:cxnLst/>
              <a:rect l="l" t="t" r="r" b="b"/>
              <a:pathLst>
                <a:path w="307339" h="528320">
                  <a:moveTo>
                    <a:pt x="238127" y="106937"/>
                  </a:moveTo>
                  <a:lnTo>
                    <a:pt x="0" y="521588"/>
                  </a:lnTo>
                  <a:lnTo>
                    <a:pt x="10922" y="527811"/>
                  </a:lnTo>
                  <a:lnTo>
                    <a:pt x="249174" y="113282"/>
                  </a:lnTo>
                  <a:lnTo>
                    <a:pt x="238127" y="106937"/>
                  </a:lnTo>
                  <a:close/>
                </a:path>
                <a:path w="307339" h="528320">
                  <a:moveTo>
                    <a:pt x="301374" y="95884"/>
                  </a:moveTo>
                  <a:lnTo>
                    <a:pt x="244475" y="95884"/>
                  </a:lnTo>
                  <a:lnTo>
                    <a:pt x="255524" y="102234"/>
                  </a:lnTo>
                  <a:lnTo>
                    <a:pt x="249174" y="113282"/>
                  </a:lnTo>
                  <a:lnTo>
                    <a:pt x="298704" y="141731"/>
                  </a:lnTo>
                  <a:lnTo>
                    <a:pt x="301374" y="95884"/>
                  </a:lnTo>
                  <a:close/>
                </a:path>
                <a:path w="307339" h="528320">
                  <a:moveTo>
                    <a:pt x="244475" y="95884"/>
                  </a:moveTo>
                  <a:lnTo>
                    <a:pt x="238127" y="106937"/>
                  </a:lnTo>
                  <a:lnTo>
                    <a:pt x="249174" y="113282"/>
                  </a:lnTo>
                  <a:lnTo>
                    <a:pt x="255524" y="102234"/>
                  </a:lnTo>
                  <a:lnTo>
                    <a:pt x="244475" y="95884"/>
                  </a:lnTo>
                  <a:close/>
                </a:path>
                <a:path w="307339" h="528320">
                  <a:moveTo>
                    <a:pt x="306959" y="0"/>
                  </a:moveTo>
                  <a:lnTo>
                    <a:pt x="188595" y="78485"/>
                  </a:lnTo>
                  <a:lnTo>
                    <a:pt x="238127" y="106937"/>
                  </a:lnTo>
                  <a:lnTo>
                    <a:pt x="244475" y="95884"/>
                  </a:lnTo>
                  <a:lnTo>
                    <a:pt x="301374" y="95884"/>
                  </a:lnTo>
                  <a:lnTo>
                    <a:pt x="306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971543" y="3282696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5" y="0"/>
                  </a:moveTo>
                  <a:lnTo>
                    <a:pt x="0" y="0"/>
                  </a:lnTo>
                  <a:lnTo>
                    <a:pt x="0" y="390143"/>
                  </a:lnTo>
                  <a:lnTo>
                    <a:pt x="356615" y="390143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971543" y="3282696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3"/>
                  </a:moveTo>
                  <a:lnTo>
                    <a:pt x="356615" y="390143"/>
                  </a:lnTo>
                  <a:lnTo>
                    <a:pt x="356615" y="0"/>
                  </a:lnTo>
                  <a:lnTo>
                    <a:pt x="0" y="0"/>
                  </a:lnTo>
                  <a:lnTo>
                    <a:pt x="0" y="3901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965575" y="2955798"/>
              <a:ext cx="241935" cy="571500"/>
            </a:xfrm>
            <a:custGeom>
              <a:avLst/>
              <a:gdLst/>
              <a:ahLst/>
              <a:cxnLst/>
              <a:rect l="l" t="t" r="r" b="b"/>
              <a:pathLst>
                <a:path w="241935" h="571500">
                  <a:moveTo>
                    <a:pt x="176889" y="455523"/>
                  </a:moveTo>
                  <a:lnTo>
                    <a:pt x="123698" y="476376"/>
                  </a:lnTo>
                  <a:lnTo>
                    <a:pt x="229108" y="571372"/>
                  </a:lnTo>
                  <a:lnTo>
                    <a:pt x="238558" y="467232"/>
                  </a:lnTo>
                  <a:lnTo>
                    <a:pt x="181483" y="467232"/>
                  </a:lnTo>
                  <a:lnTo>
                    <a:pt x="176889" y="455523"/>
                  </a:lnTo>
                  <a:close/>
                </a:path>
                <a:path w="241935" h="571500">
                  <a:moveTo>
                    <a:pt x="188683" y="450899"/>
                  </a:moveTo>
                  <a:lnTo>
                    <a:pt x="176889" y="455523"/>
                  </a:lnTo>
                  <a:lnTo>
                    <a:pt x="181483" y="467232"/>
                  </a:lnTo>
                  <a:lnTo>
                    <a:pt x="193294" y="462660"/>
                  </a:lnTo>
                  <a:lnTo>
                    <a:pt x="188683" y="450899"/>
                  </a:lnTo>
                  <a:close/>
                </a:path>
                <a:path w="241935" h="571500">
                  <a:moveTo>
                    <a:pt x="241935" y="430021"/>
                  </a:moveTo>
                  <a:lnTo>
                    <a:pt x="188683" y="450899"/>
                  </a:lnTo>
                  <a:lnTo>
                    <a:pt x="193294" y="462660"/>
                  </a:lnTo>
                  <a:lnTo>
                    <a:pt x="181483" y="467232"/>
                  </a:lnTo>
                  <a:lnTo>
                    <a:pt x="238558" y="467232"/>
                  </a:lnTo>
                  <a:lnTo>
                    <a:pt x="241935" y="430021"/>
                  </a:lnTo>
                  <a:close/>
                </a:path>
                <a:path w="241935" h="571500">
                  <a:moveTo>
                    <a:pt x="11937" y="0"/>
                  </a:moveTo>
                  <a:lnTo>
                    <a:pt x="0" y="4571"/>
                  </a:lnTo>
                  <a:lnTo>
                    <a:pt x="176889" y="455523"/>
                  </a:lnTo>
                  <a:lnTo>
                    <a:pt x="188683" y="450899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337303" y="3282696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5" y="0"/>
                  </a:moveTo>
                  <a:lnTo>
                    <a:pt x="0" y="0"/>
                  </a:lnTo>
                  <a:lnTo>
                    <a:pt x="0" y="390143"/>
                  </a:lnTo>
                  <a:lnTo>
                    <a:pt x="356615" y="390143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337303" y="3282696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3"/>
                  </a:moveTo>
                  <a:lnTo>
                    <a:pt x="356615" y="390143"/>
                  </a:lnTo>
                  <a:lnTo>
                    <a:pt x="356615" y="0"/>
                  </a:lnTo>
                  <a:lnTo>
                    <a:pt x="0" y="0"/>
                  </a:lnTo>
                  <a:lnTo>
                    <a:pt x="0" y="3901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331334" y="2955798"/>
              <a:ext cx="241935" cy="571500"/>
            </a:xfrm>
            <a:custGeom>
              <a:avLst/>
              <a:gdLst/>
              <a:ahLst/>
              <a:cxnLst/>
              <a:rect l="l" t="t" r="r" b="b"/>
              <a:pathLst>
                <a:path w="241935" h="571500">
                  <a:moveTo>
                    <a:pt x="176889" y="455523"/>
                  </a:moveTo>
                  <a:lnTo>
                    <a:pt x="123698" y="476376"/>
                  </a:lnTo>
                  <a:lnTo>
                    <a:pt x="229107" y="571372"/>
                  </a:lnTo>
                  <a:lnTo>
                    <a:pt x="238558" y="467232"/>
                  </a:lnTo>
                  <a:lnTo>
                    <a:pt x="181482" y="467232"/>
                  </a:lnTo>
                  <a:lnTo>
                    <a:pt x="176889" y="455523"/>
                  </a:lnTo>
                  <a:close/>
                </a:path>
                <a:path w="241935" h="571500">
                  <a:moveTo>
                    <a:pt x="188683" y="450899"/>
                  </a:moveTo>
                  <a:lnTo>
                    <a:pt x="176889" y="455523"/>
                  </a:lnTo>
                  <a:lnTo>
                    <a:pt x="181482" y="467232"/>
                  </a:lnTo>
                  <a:lnTo>
                    <a:pt x="193293" y="462660"/>
                  </a:lnTo>
                  <a:lnTo>
                    <a:pt x="188683" y="450899"/>
                  </a:lnTo>
                  <a:close/>
                </a:path>
                <a:path w="241935" h="571500">
                  <a:moveTo>
                    <a:pt x="241935" y="430021"/>
                  </a:moveTo>
                  <a:lnTo>
                    <a:pt x="188683" y="450899"/>
                  </a:lnTo>
                  <a:lnTo>
                    <a:pt x="193293" y="462660"/>
                  </a:lnTo>
                  <a:lnTo>
                    <a:pt x="181482" y="467232"/>
                  </a:lnTo>
                  <a:lnTo>
                    <a:pt x="238558" y="467232"/>
                  </a:lnTo>
                  <a:lnTo>
                    <a:pt x="241935" y="430021"/>
                  </a:lnTo>
                  <a:close/>
                </a:path>
                <a:path w="241935" h="571500">
                  <a:moveTo>
                    <a:pt x="11937" y="0"/>
                  </a:moveTo>
                  <a:lnTo>
                    <a:pt x="0" y="4571"/>
                  </a:lnTo>
                  <a:lnTo>
                    <a:pt x="176889" y="455523"/>
                  </a:lnTo>
                  <a:lnTo>
                    <a:pt x="188683" y="450899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703063" y="3282696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5" y="0"/>
                  </a:moveTo>
                  <a:lnTo>
                    <a:pt x="0" y="0"/>
                  </a:lnTo>
                  <a:lnTo>
                    <a:pt x="0" y="390143"/>
                  </a:lnTo>
                  <a:lnTo>
                    <a:pt x="356615" y="390143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703063" y="3282696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3"/>
                  </a:moveTo>
                  <a:lnTo>
                    <a:pt x="356615" y="390143"/>
                  </a:lnTo>
                  <a:lnTo>
                    <a:pt x="356615" y="0"/>
                  </a:lnTo>
                  <a:lnTo>
                    <a:pt x="0" y="0"/>
                  </a:lnTo>
                  <a:lnTo>
                    <a:pt x="0" y="3901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697094" y="2955798"/>
              <a:ext cx="241935" cy="571500"/>
            </a:xfrm>
            <a:custGeom>
              <a:avLst/>
              <a:gdLst/>
              <a:ahLst/>
              <a:cxnLst/>
              <a:rect l="l" t="t" r="r" b="b"/>
              <a:pathLst>
                <a:path w="241935" h="571500">
                  <a:moveTo>
                    <a:pt x="176889" y="455523"/>
                  </a:moveTo>
                  <a:lnTo>
                    <a:pt x="123697" y="476376"/>
                  </a:lnTo>
                  <a:lnTo>
                    <a:pt x="229107" y="571372"/>
                  </a:lnTo>
                  <a:lnTo>
                    <a:pt x="238558" y="467232"/>
                  </a:lnTo>
                  <a:lnTo>
                    <a:pt x="181482" y="467232"/>
                  </a:lnTo>
                  <a:lnTo>
                    <a:pt x="176889" y="455523"/>
                  </a:lnTo>
                  <a:close/>
                </a:path>
                <a:path w="241935" h="571500">
                  <a:moveTo>
                    <a:pt x="188683" y="450899"/>
                  </a:moveTo>
                  <a:lnTo>
                    <a:pt x="176889" y="455523"/>
                  </a:lnTo>
                  <a:lnTo>
                    <a:pt x="181482" y="467232"/>
                  </a:lnTo>
                  <a:lnTo>
                    <a:pt x="193293" y="462660"/>
                  </a:lnTo>
                  <a:lnTo>
                    <a:pt x="188683" y="450899"/>
                  </a:lnTo>
                  <a:close/>
                </a:path>
                <a:path w="241935" h="571500">
                  <a:moveTo>
                    <a:pt x="241934" y="430021"/>
                  </a:moveTo>
                  <a:lnTo>
                    <a:pt x="188683" y="450899"/>
                  </a:lnTo>
                  <a:lnTo>
                    <a:pt x="193293" y="462660"/>
                  </a:lnTo>
                  <a:lnTo>
                    <a:pt x="181482" y="467232"/>
                  </a:lnTo>
                  <a:lnTo>
                    <a:pt x="238558" y="467232"/>
                  </a:lnTo>
                  <a:lnTo>
                    <a:pt x="241934" y="430021"/>
                  </a:lnTo>
                  <a:close/>
                </a:path>
                <a:path w="241935" h="571500">
                  <a:moveTo>
                    <a:pt x="11937" y="0"/>
                  </a:moveTo>
                  <a:lnTo>
                    <a:pt x="0" y="4571"/>
                  </a:lnTo>
                  <a:lnTo>
                    <a:pt x="176889" y="455523"/>
                  </a:lnTo>
                  <a:lnTo>
                    <a:pt x="188683" y="450899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440423" y="3282696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6" y="0"/>
                  </a:moveTo>
                  <a:lnTo>
                    <a:pt x="0" y="0"/>
                  </a:lnTo>
                  <a:lnTo>
                    <a:pt x="0" y="390143"/>
                  </a:lnTo>
                  <a:lnTo>
                    <a:pt x="356616" y="390143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440423" y="3282696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3"/>
                  </a:moveTo>
                  <a:lnTo>
                    <a:pt x="356616" y="390143"/>
                  </a:lnTo>
                  <a:lnTo>
                    <a:pt x="356616" y="0"/>
                  </a:lnTo>
                  <a:lnTo>
                    <a:pt x="0" y="0"/>
                  </a:lnTo>
                  <a:lnTo>
                    <a:pt x="0" y="3901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797039" y="3672840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6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6616" y="390144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797039" y="3672840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4"/>
                  </a:moveTo>
                  <a:lnTo>
                    <a:pt x="356616" y="390144"/>
                  </a:lnTo>
                  <a:lnTo>
                    <a:pt x="356616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434455" y="2955797"/>
              <a:ext cx="541020" cy="1433830"/>
            </a:xfrm>
            <a:custGeom>
              <a:avLst/>
              <a:gdLst/>
              <a:ahLst/>
              <a:cxnLst/>
              <a:rect l="l" t="t" r="r" b="b"/>
              <a:pathLst>
                <a:path w="541020" h="1433829">
                  <a:moveTo>
                    <a:pt x="241935" y="430022"/>
                  </a:moveTo>
                  <a:lnTo>
                    <a:pt x="188671" y="450900"/>
                  </a:lnTo>
                  <a:lnTo>
                    <a:pt x="11938" y="0"/>
                  </a:lnTo>
                  <a:lnTo>
                    <a:pt x="0" y="4572"/>
                  </a:lnTo>
                  <a:lnTo>
                    <a:pt x="176885" y="455523"/>
                  </a:lnTo>
                  <a:lnTo>
                    <a:pt x="123698" y="476377"/>
                  </a:lnTo>
                  <a:lnTo>
                    <a:pt x="229108" y="571373"/>
                  </a:lnTo>
                  <a:lnTo>
                    <a:pt x="238556" y="467233"/>
                  </a:lnTo>
                  <a:lnTo>
                    <a:pt x="241935" y="430022"/>
                  </a:lnTo>
                  <a:close/>
                </a:path>
                <a:path w="541020" h="1433829">
                  <a:moveTo>
                    <a:pt x="540639" y="906018"/>
                  </a:moveTo>
                  <a:lnTo>
                    <a:pt x="422275" y="984504"/>
                  </a:lnTo>
                  <a:lnTo>
                    <a:pt x="471805" y="1012964"/>
                  </a:lnTo>
                  <a:lnTo>
                    <a:pt x="233680" y="1427607"/>
                  </a:lnTo>
                  <a:lnTo>
                    <a:pt x="244602" y="1433830"/>
                  </a:lnTo>
                  <a:lnTo>
                    <a:pt x="482854" y="1019302"/>
                  </a:lnTo>
                  <a:lnTo>
                    <a:pt x="532384" y="1047750"/>
                  </a:lnTo>
                  <a:lnTo>
                    <a:pt x="535051" y="1001903"/>
                  </a:lnTo>
                  <a:lnTo>
                    <a:pt x="540639" y="9060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153655" y="3282696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40" h="390525">
                  <a:moveTo>
                    <a:pt x="358140" y="0"/>
                  </a:moveTo>
                  <a:lnTo>
                    <a:pt x="0" y="0"/>
                  </a:lnTo>
                  <a:lnTo>
                    <a:pt x="0" y="390143"/>
                  </a:lnTo>
                  <a:lnTo>
                    <a:pt x="358140" y="390143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153655" y="3282696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40" h="390525">
                  <a:moveTo>
                    <a:pt x="0" y="390143"/>
                  </a:moveTo>
                  <a:lnTo>
                    <a:pt x="358140" y="390143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3901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610991" y="2955797"/>
              <a:ext cx="3778885" cy="1433830"/>
            </a:xfrm>
            <a:custGeom>
              <a:avLst/>
              <a:gdLst/>
              <a:ahLst/>
              <a:cxnLst/>
              <a:rect l="l" t="t" r="r" b="b"/>
              <a:pathLst>
                <a:path w="3778884" h="1433829">
                  <a:moveTo>
                    <a:pt x="306959" y="906018"/>
                  </a:moveTo>
                  <a:lnTo>
                    <a:pt x="188595" y="984504"/>
                  </a:lnTo>
                  <a:lnTo>
                    <a:pt x="238125" y="1012964"/>
                  </a:lnTo>
                  <a:lnTo>
                    <a:pt x="0" y="1427607"/>
                  </a:lnTo>
                  <a:lnTo>
                    <a:pt x="10922" y="1433830"/>
                  </a:lnTo>
                  <a:lnTo>
                    <a:pt x="249174" y="1019302"/>
                  </a:lnTo>
                  <a:lnTo>
                    <a:pt x="298704" y="1047750"/>
                  </a:lnTo>
                  <a:lnTo>
                    <a:pt x="301371" y="1001903"/>
                  </a:lnTo>
                  <a:lnTo>
                    <a:pt x="306959" y="906018"/>
                  </a:lnTo>
                  <a:close/>
                </a:path>
                <a:path w="3778884" h="1433829">
                  <a:moveTo>
                    <a:pt x="3778631" y="430022"/>
                  </a:moveTo>
                  <a:lnTo>
                    <a:pt x="3725367" y="450900"/>
                  </a:lnTo>
                  <a:lnTo>
                    <a:pt x="3548634" y="0"/>
                  </a:lnTo>
                  <a:lnTo>
                    <a:pt x="3536696" y="4572"/>
                  </a:lnTo>
                  <a:lnTo>
                    <a:pt x="3713581" y="455523"/>
                  </a:lnTo>
                  <a:lnTo>
                    <a:pt x="3660394" y="476377"/>
                  </a:lnTo>
                  <a:lnTo>
                    <a:pt x="3765804" y="571373"/>
                  </a:lnTo>
                  <a:lnTo>
                    <a:pt x="3775252" y="467233"/>
                  </a:lnTo>
                  <a:lnTo>
                    <a:pt x="3778631" y="430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706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ANTI-THRASHING</a:t>
            </a:r>
            <a:r>
              <a:rPr spc="-39" dirty="0"/>
              <a:t> </a:t>
            </a:r>
            <a:r>
              <a:rPr spc="-11" dirty="0"/>
              <a:t>POLICY</a:t>
            </a:r>
          </a:p>
          <a:p>
            <a:pPr marL="706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Frequent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Access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to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Shared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Data</a:t>
            </a:r>
            <a:endParaRPr sz="2667"/>
          </a:p>
        </p:txBody>
      </p:sp>
      <p:sp>
        <p:nvSpPr>
          <p:cNvPr id="41" name="object 41"/>
          <p:cNvSpPr txBox="1"/>
          <p:nvPr/>
        </p:nvSpPr>
        <p:spPr>
          <a:xfrm>
            <a:off x="768772" y="3063241"/>
            <a:ext cx="719667" cy="337029"/>
          </a:xfrm>
          <a:prstGeom prst="rect">
            <a:avLst/>
          </a:prstGeom>
          <a:solidFill>
            <a:srgbClr val="CCCCCC"/>
          </a:solidFill>
          <a:ln w="9143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101599" defTabSz="1015990">
              <a:spcBef>
                <a:spcPts val="76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68772" y="4634654"/>
            <a:ext cx="719667" cy="337029"/>
          </a:xfrm>
          <a:prstGeom prst="rect">
            <a:avLst/>
          </a:prstGeom>
          <a:solidFill>
            <a:srgbClr val="CCCCCC"/>
          </a:solidFill>
          <a:ln w="9143">
            <a:solidFill>
              <a:srgbClr val="000000"/>
            </a:solidFill>
          </a:ln>
        </p:spPr>
        <p:txBody>
          <a:bodyPr vert="horz" wrap="square" lIns="0" tIns="96661" rIns="0" bIns="0" rtlCol="0">
            <a:spAutoFit/>
          </a:bodyPr>
          <a:lstStyle/>
          <a:p>
            <a:pPr marL="101599" defTabSz="1015990">
              <a:spcBef>
                <a:spcPts val="76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CPU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99942" y="4435686"/>
            <a:ext cx="110842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CPU</a:t>
            </a:r>
            <a:r>
              <a:rPr sz="1556" spc="-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throttle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336051" y="3284502"/>
            <a:ext cx="1791406" cy="1655939"/>
            <a:chOff x="8402446" y="2956051"/>
            <a:chExt cx="1612265" cy="1490345"/>
          </a:xfrm>
        </p:grpSpPr>
        <p:sp>
          <p:nvSpPr>
            <p:cNvPr id="45" name="object 45"/>
            <p:cNvSpPr/>
            <p:nvPr/>
          </p:nvSpPr>
          <p:spPr>
            <a:xfrm>
              <a:off x="8555735" y="3672839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356616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6616" y="390144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555735" y="3672839"/>
              <a:ext cx="356870" cy="390525"/>
            </a:xfrm>
            <a:custGeom>
              <a:avLst/>
              <a:gdLst/>
              <a:ahLst/>
              <a:cxnLst/>
              <a:rect l="l" t="t" r="r" b="b"/>
              <a:pathLst>
                <a:path w="356870" h="390525">
                  <a:moveTo>
                    <a:pt x="0" y="390144"/>
                  </a:moveTo>
                  <a:lnTo>
                    <a:pt x="356616" y="390144"/>
                  </a:lnTo>
                  <a:lnTo>
                    <a:pt x="356616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8919971" y="3672839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40" h="390525">
                  <a:moveTo>
                    <a:pt x="358140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8140" y="390144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8919971" y="3672839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40" h="390525">
                  <a:moveTo>
                    <a:pt x="0" y="390144"/>
                  </a:moveTo>
                  <a:lnTo>
                    <a:pt x="358140" y="390144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9285731" y="3672839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40" h="390525">
                  <a:moveTo>
                    <a:pt x="358140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8140" y="390144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9285731" y="3672839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40" h="390525">
                  <a:moveTo>
                    <a:pt x="0" y="390144"/>
                  </a:moveTo>
                  <a:lnTo>
                    <a:pt x="358140" y="390144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9651491" y="3672839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40" h="390525">
                  <a:moveTo>
                    <a:pt x="358140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358140" y="390144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9651491" y="3672839"/>
              <a:ext cx="358140" cy="390525"/>
            </a:xfrm>
            <a:custGeom>
              <a:avLst/>
              <a:gdLst/>
              <a:ahLst/>
              <a:cxnLst/>
              <a:rect l="l" t="t" r="r" b="b"/>
              <a:pathLst>
                <a:path w="358140" h="390525">
                  <a:moveTo>
                    <a:pt x="0" y="390144"/>
                  </a:moveTo>
                  <a:lnTo>
                    <a:pt x="358140" y="390144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8402447" y="2956051"/>
              <a:ext cx="1395730" cy="1490345"/>
            </a:xfrm>
            <a:custGeom>
              <a:avLst/>
              <a:gdLst/>
              <a:ahLst/>
              <a:cxnLst/>
              <a:rect l="l" t="t" r="r" b="b"/>
              <a:pathLst>
                <a:path w="1395729" h="1490345">
                  <a:moveTo>
                    <a:pt x="306959" y="905764"/>
                  </a:moveTo>
                  <a:lnTo>
                    <a:pt x="188595" y="984250"/>
                  </a:lnTo>
                  <a:lnTo>
                    <a:pt x="238125" y="1012710"/>
                  </a:lnTo>
                  <a:lnTo>
                    <a:pt x="0" y="1427353"/>
                  </a:lnTo>
                  <a:lnTo>
                    <a:pt x="10922" y="1433576"/>
                  </a:lnTo>
                  <a:lnTo>
                    <a:pt x="249174" y="1019048"/>
                  </a:lnTo>
                  <a:lnTo>
                    <a:pt x="298704" y="1047496"/>
                  </a:lnTo>
                  <a:lnTo>
                    <a:pt x="301371" y="1001649"/>
                  </a:lnTo>
                  <a:lnTo>
                    <a:pt x="306959" y="905764"/>
                  </a:lnTo>
                  <a:close/>
                </a:path>
                <a:path w="1395729" h="1490345">
                  <a:moveTo>
                    <a:pt x="717423" y="575818"/>
                  </a:moveTo>
                  <a:lnTo>
                    <a:pt x="663155" y="593763"/>
                  </a:lnTo>
                  <a:lnTo>
                    <a:pt x="467106" y="0"/>
                  </a:lnTo>
                  <a:lnTo>
                    <a:pt x="455168" y="4064"/>
                  </a:lnTo>
                  <a:lnTo>
                    <a:pt x="651103" y="597738"/>
                  </a:lnTo>
                  <a:lnTo>
                    <a:pt x="596773" y="615696"/>
                  </a:lnTo>
                  <a:lnTo>
                    <a:pt x="696976" y="716280"/>
                  </a:lnTo>
                  <a:lnTo>
                    <a:pt x="712482" y="609727"/>
                  </a:lnTo>
                  <a:lnTo>
                    <a:pt x="717423" y="575818"/>
                  </a:lnTo>
                  <a:close/>
                </a:path>
                <a:path w="1395729" h="1490345">
                  <a:moveTo>
                    <a:pt x="1030859" y="962152"/>
                  </a:moveTo>
                  <a:lnTo>
                    <a:pt x="912495" y="1040638"/>
                  </a:lnTo>
                  <a:lnTo>
                    <a:pt x="962025" y="1069098"/>
                  </a:lnTo>
                  <a:lnTo>
                    <a:pt x="723900" y="1483741"/>
                  </a:lnTo>
                  <a:lnTo>
                    <a:pt x="734822" y="1489964"/>
                  </a:lnTo>
                  <a:lnTo>
                    <a:pt x="973074" y="1075436"/>
                  </a:lnTo>
                  <a:lnTo>
                    <a:pt x="1022604" y="1103884"/>
                  </a:lnTo>
                  <a:lnTo>
                    <a:pt x="1025271" y="1058037"/>
                  </a:lnTo>
                  <a:lnTo>
                    <a:pt x="1030859" y="962152"/>
                  </a:lnTo>
                  <a:close/>
                </a:path>
                <a:path w="1395729" h="1490345">
                  <a:moveTo>
                    <a:pt x="1395603" y="575818"/>
                  </a:moveTo>
                  <a:lnTo>
                    <a:pt x="1341335" y="593763"/>
                  </a:lnTo>
                  <a:lnTo>
                    <a:pt x="1145286" y="0"/>
                  </a:lnTo>
                  <a:lnTo>
                    <a:pt x="1133348" y="4064"/>
                  </a:lnTo>
                  <a:lnTo>
                    <a:pt x="1329283" y="597738"/>
                  </a:lnTo>
                  <a:lnTo>
                    <a:pt x="1274953" y="615696"/>
                  </a:lnTo>
                  <a:lnTo>
                    <a:pt x="1375156" y="716280"/>
                  </a:lnTo>
                  <a:lnTo>
                    <a:pt x="1390662" y="609727"/>
                  </a:lnTo>
                  <a:lnTo>
                    <a:pt x="1395603" y="575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650393" y="3939539"/>
            <a:ext cx="510822" cy="49309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pin</a:t>
            </a:r>
            <a:r>
              <a:rPr sz="1556" spc="-10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  <a:p>
            <a:pPr marL="14111" defTabSz="1015990">
              <a:spcBef>
                <a:spcPts val="6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CPU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211</a:t>
            </a:fld>
            <a:endParaRPr dirty="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4081" y="4421999"/>
            <a:ext cx="1821744" cy="416983"/>
          </a:xfrm>
          <a:custGeom>
            <a:avLst/>
            <a:gdLst/>
            <a:ahLst/>
            <a:cxnLst/>
            <a:rect l="l" t="t" r="r" b="b"/>
            <a:pathLst>
              <a:path w="1639570" h="375285">
                <a:moveTo>
                  <a:pt x="863741" y="12700"/>
                </a:moveTo>
                <a:lnTo>
                  <a:pt x="682751" y="12700"/>
                </a:lnTo>
                <a:lnTo>
                  <a:pt x="737615" y="13715"/>
                </a:lnTo>
                <a:lnTo>
                  <a:pt x="793241" y="17271"/>
                </a:lnTo>
                <a:lnTo>
                  <a:pt x="849249" y="23240"/>
                </a:lnTo>
                <a:lnTo>
                  <a:pt x="905637" y="32003"/>
                </a:lnTo>
                <a:lnTo>
                  <a:pt x="962405" y="43180"/>
                </a:lnTo>
                <a:lnTo>
                  <a:pt x="1019428" y="57023"/>
                </a:lnTo>
                <a:lnTo>
                  <a:pt x="1076452" y="73151"/>
                </a:lnTo>
                <a:lnTo>
                  <a:pt x="1133602" y="92075"/>
                </a:lnTo>
                <a:lnTo>
                  <a:pt x="1190498" y="113411"/>
                </a:lnTo>
                <a:lnTo>
                  <a:pt x="1247393" y="137287"/>
                </a:lnTo>
                <a:lnTo>
                  <a:pt x="1303909" y="163702"/>
                </a:lnTo>
                <a:lnTo>
                  <a:pt x="1360042" y="192786"/>
                </a:lnTo>
                <a:lnTo>
                  <a:pt x="1415668" y="224155"/>
                </a:lnTo>
                <a:lnTo>
                  <a:pt x="1470660" y="258190"/>
                </a:lnTo>
                <a:lnTo>
                  <a:pt x="1525142" y="294639"/>
                </a:lnTo>
                <a:lnTo>
                  <a:pt x="1578610" y="333628"/>
                </a:lnTo>
                <a:lnTo>
                  <a:pt x="1631188" y="375157"/>
                </a:lnTo>
                <a:lnTo>
                  <a:pt x="1639062" y="365125"/>
                </a:lnTo>
                <a:lnTo>
                  <a:pt x="1586102" y="323469"/>
                </a:lnTo>
                <a:lnTo>
                  <a:pt x="1532127" y="284099"/>
                </a:lnTo>
                <a:lnTo>
                  <a:pt x="1477390" y="247269"/>
                </a:lnTo>
                <a:lnTo>
                  <a:pt x="1421891" y="213106"/>
                </a:lnTo>
                <a:lnTo>
                  <a:pt x="1365885" y="181482"/>
                </a:lnTo>
                <a:lnTo>
                  <a:pt x="1309242" y="152145"/>
                </a:lnTo>
                <a:lnTo>
                  <a:pt x="1252347" y="125602"/>
                </a:lnTo>
                <a:lnTo>
                  <a:pt x="1195069" y="101473"/>
                </a:lnTo>
                <a:lnTo>
                  <a:pt x="1137539" y="80009"/>
                </a:lnTo>
                <a:lnTo>
                  <a:pt x="1079880" y="60959"/>
                </a:lnTo>
                <a:lnTo>
                  <a:pt x="1022350" y="44576"/>
                </a:lnTo>
                <a:lnTo>
                  <a:pt x="964818" y="30733"/>
                </a:lnTo>
                <a:lnTo>
                  <a:pt x="907541" y="19431"/>
                </a:lnTo>
                <a:lnTo>
                  <a:pt x="863741" y="12700"/>
                </a:lnTo>
                <a:close/>
              </a:path>
              <a:path w="1639570" h="375285">
                <a:moveTo>
                  <a:pt x="23494" y="221361"/>
                </a:moveTo>
                <a:lnTo>
                  <a:pt x="0" y="303275"/>
                </a:lnTo>
                <a:lnTo>
                  <a:pt x="79628" y="272923"/>
                </a:lnTo>
                <a:lnTo>
                  <a:pt x="66632" y="260984"/>
                </a:lnTo>
                <a:lnTo>
                  <a:pt x="47498" y="260984"/>
                </a:lnTo>
                <a:lnTo>
                  <a:pt x="38353" y="252094"/>
                </a:lnTo>
                <a:lnTo>
                  <a:pt x="47148" y="243087"/>
                </a:lnTo>
                <a:lnTo>
                  <a:pt x="23494" y="221361"/>
                </a:lnTo>
                <a:close/>
              </a:path>
              <a:path w="1639570" h="375285">
                <a:moveTo>
                  <a:pt x="47148" y="243087"/>
                </a:moveTo>
                <a:lnTo>
                  <a:pt x="38353" y="252094"/>
                </a:lnTo>
                <a:lnTo>
                  <a:pt x="47498" y="260984"/>
                </a:lnTo>
                <a:lnTo>
                  <a:pt x="56522" y="251698"/>
                </a:lnTo>
                <a:lnTo>
                  <a:pt x="47148" y="243087"/>
                </a:lnTo>
                <a:close/>
              </a:path>
              <a:path w="1639570" h="375285">
                <a:moveTo>
                  <a:pt x="56522" y="251698"/>
                </a:moveTo>
                <a:lnTo>
                  <a:pt x="47498" y="260984"/>
                </a:lnTo>
                <a:lnTo>
                  <a:pt x="66632" y="260984"/>
                </a:lnTo>
                <a:lnTo>
                  <a:pt x="56522" y="251698"/>
                </a:lnTo>
                <a:close/>
              </a:path>
              <a:path w="1639570" h="375285">
                <a:moveTo>
                  <a:pt x="682498" y="0"/>
                </a:moveTo>
                <a:lnTo>
                  <a:pt x="627761" y="1650"/>
                </a:lnTo>
                <a:lnTo>
                  <a:pt x="573786" y="5842"/>
                </a:lnTo>
                <a:lnTo>
                  <a:pt x="520826" y="12700"/>
                </a:lnTo>
                <a:lnTo>
                  <a:pt x="468884" y="22098"/>
                </a:lnTo>
                <a:lnTo>
                  <a:pt x="418084" y="34162"/>
                </a:lnTo>
                <a:lnTo>
                  <a:pt x="368426" y="48768"/>
                </a:lnTo>
                <a:lnTo>
                  <a:pt x="320166" y="66039"/>
                </a:lnTo>
                <a:lnTo>
                  <a:pt x="273303" y="85978"/>
                </a:lnTo>
                <a:lnTo>
                  <a:pt x="228091" y="108584"/>
                </a:lnTo>
                <a:lnTo>
                  <a:pt x="184530" y="133731"/>
                </a:lnTo>
                <a:lnTo>
                  <a:pt x="142621" y="161544"/>
                </a:lnTo>
                <a:lnTo>
                  <a:pt x="102615" y="192024"/>
                </a:lnTo>
                <a:lnTo>
                  <a:pt x="64515" y="225298"/>
                </a:lnTo>
                <a:lnTo>
                  <a:pt x="47148" y="243087"/>
                </a:lnTo>
                <a:lnTo>
                  <a:pt x="56522" y="251698"/>
                </a:lnTo>
                <a:lnTo>
                  <a:pt x="73660" y="234061"/>
                </a:lnTo>
                <a:lnTo>
                  <a:pt x="110871" y="201549"/>
                </a:lnTo>
                <a:lnTo>
                  <a:pt x="150367" y="171703"/>
                </a:lnTo>
                <a:lnTo>
                  <a:pt x="191515" y="144271"/>
                </a:lnTo>
                <a:lnTo>
                  <a:pt x="234441" y="119506"/>
                </a:lnTo>
                <a:lnTo>
                  <a:pt x="279018" y="97408"/>
                </a:lnTo>
                <a:lnTo>
                  <a:pt x="325119" y="77850"/>
                </a:lnTo>
                <a:lnTo>
                  <a:pt x="372744" y="60832"/>
                </a:lnTo>
                <a:lnTo>
                  <a:pt x="421639" y="46355"/>
                </a:lnTo>
                <a:lnTo>
                  <a:pt x="471804" y="34417"/>
                </a:lnTo>
                <a:lnTo>
                  <a:pt x="523113" y="25145"/>
                </a:lnTo>
                <a:lnTo>
                  <a:pt x="575437" y="18414"/>
                </a:lnTo>
                <a:lnTo>
                  <a:pt x="628776" y="14224"/>
                </a:lnTo>
                <a:lnTo>
                  <a:pt x="682751" y="12700"/>
                </a:lnTo>
                <a:lnTo>
                  <a:pt x="863741" y="12700"/>
                </a:lnTo>
                <a:lnTo>
                  <a:pt x="850518" y="10668"/>
                </a:lnTo>
                <a:lnTo>
                  <a:pt x="794003" y="4571"/>
                </a:lnTo>
                <a:lnTo>
                  <a:pt x="737869" y="1015"/>
                </a:lnTo>
                <a:lnTo>
                  <a:pt x="682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8727" y="701548"/>
            <a:ext cx="5176661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EVICTION</a:t>
            </a:r>
            <a:r>
              <a:rPr spc="-50" dirty="0"/>
              <a:t> </a:t>
            </a:r>
            <a:r>
              <a:rPr spc="-6" dirty="0"/>
              <a:t>ALGORITHM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23617" y="4830585"/>
          <a:ext cx="3780364" cy="440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628758" y="5271346"/>
            <a:ext cx="843844" cy="1047750"/>
            <a:chOff x="2365882" y="4744211"/>
            <a:chExt cx="759460" cy="942975"/>
          </a:xfrm>
        </p:grpSpPr>
        <p:sp>
          <p:nvSpPr>
            <p:cNvPr id="6" name="object 6"/>
            <p:cNvSpPr/>
            <p:nvPr/>
          </p:nvSpPr>
          <p:spPr>
            <a:xfrm>
              <a:off x="2874517" y="4744211"/>
              <a:ext cx="250825" cy="572135"/>
            </a:xfrm>
            <a:custGeom>
              <a:avLst/>
              <a:gdLst/>
              <a:ahLst/>
              <a:cxnLst/>
              <a:rect l="l" t="t" r="r" b="b"/>
              <a:pathLst>
                <a:path w="250825" h="572135">
                  <a:moveTo>
                    <a:pt x="185926" y="114978"/>
                  </a:moveTo>
                  <a:lnTo>
                    <a:pt x="0" y="566686"/>
                  </a:lnTo>
                  <a:lnTo>
                    <a:pt x="11683" y="571512"/>
                  </a:lnTo>
                  <a:lnTo>
                    <a:pt x="197615" y="119793"/>
                  </a:lnTo>
                  <a:lnTo>
                    <a:pt x="185926" y="114978"/>
                  </a:lnTo>
                  <a:close/>
                </a:path>
                <a:path w="250825" h="572135">
                  <a:moveTo>
                    <a:pt x="247750" y="103250"/>
                  </a:moveTo>
                  <a:lnTo>
                    <a:pt x="190754" y="103250"/>
                  </a:lnTo>
                  <a:lnTo>
                    <a:pt x="202437" y="108076"/>
                  </a:lnTo>
                  <a:lnTo>
                    <a:pt x="197615" y="119793"/>
                  </a:lnTo>
                  <a:lnTo>
                    <a:pt x="250570" y="141604"/>
                  </a:lnTo>
                  <a:lnTo>
                    <a:pt x="247750" y="103250"/>
                  </a:lnTo>
                  <a:close/>
                </a:path>
                <a:path w="250825" h="572135">
                  <a:moveTo>
                    <a:pt x="190754" y="103250"/>
                  </a:moveTo>
                  <a:lnTo>
                    <a:pt x="185926" y="114978"/>
                  </a:lnTo>
                  <a:lnTo>
                    <a:pt x="197615" y="119793"/>
                  </a:lnTo>
                  <a:lnTo>
                    <a:pt x="202437" y="108076"/>
                  </a:lnTo>
                  <a:lnTo>
                    <a:pt x="190754" y="103250"/>
                  </a:lnTo>
                  <a:close/>
                </a:path>
                <a:path w="250825" h="572135">
                  <a:moveTo>
                    <a:pt x="240156" y="0"/>
                  </a:moveTo>
                  <a:lnTo>
                    <a:pt x="133095" y="93218"/>
                  </a:lnTo>
                  <a:lnTo>
                    <a:pt x="185926" y="114978"/>
                  </a:lnTo>
                  <a:lnTo>
                    <a:pt x="190754" y="103250"/>
                  </a:lnTo>
                  <a:lnTo>
                    <a:pt x="247750" y="103250"/>
                  </a:lnTo>
                  <a:lnTo>
                    <a:pt x="2401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370708" y="5286019"/>
              <a:ext cx="567055" cy="396240"/>
            </a:xfrm>
            <a:custGeom>
              <a:avLst/>
              <a:gdLst/>
              <a:ahLst/>
              <a:cxnLst/>
              <a:rect l="l" t="t" r="r" b="b"/>
              <a:pathLst>
                <a:path w="567055" h="396239">
                  <a:moveTo>
                    <a:pt x="566750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566750" y="396214"/>
                  </a:lnTo>
                  <a:lnTo>
                    <a:pt x="56675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365882" y="5281256"/>
              <a:ext cx="576580" cy="405765"/>
            </a:xfrm>
            <a:custGeom>
              <a:avLst/>
              <a:gdLst/>
              <a:ahLst/>
              <a:cxnLst/>
              <a:rect l="l" t="t" r="r" b="b"/>
              <a:pathLst>
                <a:path w="576580" h="405764">
                  <a:moveTo>
                    <a:pt x="4825" y="0"/>
                  </a:moveTo>
                  <a:lnTo>
                    <a:pt x="4825" y="405739"/>
                  </a:lnTo>
                </a:path>
                <a:path w="576580" h="405764">
                  <a:moveTo>
                    <a:pt x="571500" y="0"/>
                  </a:moveTo>
                  <a:lnTo>
                    <a:pt x="571500" y="405739"/>
                  </a:lnTo>
                </a:path>
                <a:path w="576580" h="405764">
                  <a:moveTo>
                    <a:pt x="0" y="4762"/>
                  </a:moveTo>
                  <a:lnTo>
                    <a:pt x="576326" y="4762"/>
                  </a:lnTo>
                </a:path>
                <a:path w="576580" h="405764">
                  <a:moveTo>
                    <a:pt x="0" y="400977"/>
                  </a:moveTo>
                  <a:lnTo>
                    <a:pt x="576326" y="40097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/>
          <p:nvPr/>
        </p:nvSpPr>
        <p:spPr>
          <a:xfrm>
            <a:off x="7316187" y="5267395"/>
            <a:ext cx="373239" cy="538339"/>
          </a:xfrm>
          <a:custGeom>
            <a:avLst/>
            <a:gdLst/>
            <a:ahLst/>
            <a:cxnLst/>
            <a:rect l="l" t="t" r="r" b="b"/>
            <a:pathLst>
              <a:path w="335915" h="484504">
                <a:moveTo>
                  <a:pt x="258343" y="383050"/>
                </a:moveTo>
                <a:lnTo>
                  <a:pt x="211200" y="415455"/>
                </a:lnTo>
                <a:lnTo>
                  <a:pt x="335533" y="484149"/>
                </a:lnTo>
                <a:lnTo>
                  <a:pt x="322851" y="393547"/>
                </a:lnTo>
                <a:lnTo>
                  <a:pt x="265556" y="393547"/>
                </a:lnTo>
                <a:lnTo>
                  <a:pt x="258343" y="383050"/>
                </a:lnTo>
                <a:close/>
              </a:path>
              <a:path w="335915" h="484504">
                <a:moveTo>
                  <a:pt x="268770" y="375883"/>
                </a:moveTo>
                <a:lnTo>
                  <a:pt x="258343" y="383050"/>
                </a:lnTo>
                <a:lnTo>
                  <a:pt x="265556" y="393547"/>
                </a:lnTo>
                <a:lnTo>
                  <a:pt x="275971" y="386359"/>
                </a:lnTo>
                <a:lnTo>
                  <a:pt x="268770" y="375883"/>
                </a:lnTo>
                <a:close/>
              </a:path>
              <a:path w="335915" h="484504">
                <a:moveTo>
                  <a:pt x="315849" y="343522"/>
                </a:moveTo>
                <a:lnTo>
                  <a:pt x="268770" y="375883"/>
                </a:lnTo>
                <a:lnTo>
                  <a:pt x="275971" y="386359"/>
                </a:lnTo>
                <a:lnTo>
                  <a:pt x="265556" y="393547"/>
                </a:lnTo>
                <a:lnTo>
                  <a:pt x="322851" y="393547"/>
                </a:lnTo>
                <a:lnTo>
                  <a:pt x="315849" y="343522"/>
                </a:lnTo>
                <a:close/>
              </a:path>
              <a:path w="335915" h="484504">
                <a:moveTo>
                  <a:pt x="10413" y="0"/>
                </a:moveTo>
                <a:lnTo>
                  <a:pt x="0" y="7112"/>
                </a:lnTo>
                <a:lnTo>
                  <a:pt x="258343" y="383050"/>
                </a:lnTo>
                <a:lnTo>
                  <a:pt x="268770" y="375883"/>
                </a:lnTo>
                <a:lnTo>
                  <a:pt x="10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1867" y="1300564"/>
            <a:ext cx="8786989" cy="320666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475770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What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Pages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Are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Moving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Out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of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the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GPU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>
              <a:spcBef>
                <a:spcPts val="6"/>
              </a:spcBef>
            </a:pPr>
            <a:endParaRPr sz="2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marR="1229771" defTabSz="1015990">
              <a:lnSpc>
                <a:spcPct val="173000"/>
              </a:lnSpc>
              <a:spcBef>
                <a:spcPts val="6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Driver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keeps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 single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list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physical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chunks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memory </a:t>
            </a:r>
            <a:r>
              <a:rPr sz="2222" spc="-6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Chunks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from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front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list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are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evicted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first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(LRU)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56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chunk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222" spc="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considered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“in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use”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it is</a:t>
            </a:r>
            <a:r>
              <a:rPr sz="2222" spc="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fully-populated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or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migrated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>
              <a:spcBef>
                <a:spcPts val="22"/>
              </a:spcBef>
            </a:pPr>
            <a:endParaRPr sz="2389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238934" defTabSz="1015990">
              <a:spcBef>
                <a:spcPts val="6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migration</a:t>
            </a:r>
            <a:r>
              <a:rPr sz="1556" spc="-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556" spc="-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556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212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876822" y="5985370"/>
            <a:ext cx="698500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eviction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10130" y="5241319"/>
            <a:ext cx="86642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allocation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2605" y="3067050"/>
            <a:ext cx="22295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4000" b="1" spc="-6" dirty="0">
                <a:solidFill>
                  <a:srgbClr val="FFFFFF"/>
                </a:solidFill>
                <a:latin typeface="Arial"/>
                <a:cs typeface="Arial"/>
              </a:rPr>
              <a:t>AGENDA</a:t>
            </a:r>
            <a:endParaRPr sz="4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8873" y="2382662"/>
            <a:ext cx="5112456" cy="196915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Unified</a:t>
            </a:r>
            <a:r>
              <a:rPr sz="2222" b="0" spc="-22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Memory</a:t>
            </a:r>
            <a:r>
              <a:rPr sz="2222" b="0" spc="-6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Fundamentals</a:t>
            </a:r>
            <a:endParaRPr sz="2222">
              <a:latin typeface="Arial"/>
              <a:cs typeface="Arial"/>
            </a:endParaRPr>
          </a:p>
          <a:p>
            <a:pPr marL="14111">
              <a:spcBef>
                <a:spcPts val="1728"/>
              </a:spcBef>
            </a:pP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Under</a:t>
            </a:r>
            <a:r>
              <a:rPr sz="2222" b="0" spc="-56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the</a:t>
            </a:r>
            <a:r>
              <a:rPr sz="2222" b="0" spc="-44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Hood</a:t>
            </a:r>
            <a:r>
              <a:rPr sz="2222" b="0" spc="-44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Details</a:t>
            </a:r>
            <a:endParaRPr sz="2222">
              <a:latin typeface="Arial"/>
              <a:cs typeface="Arial"/>
            </a:endParaRPr>
          </a:p>
          <a:p>
            <a:pPr marL="14111" marR="5644">
              <a:lnSpc>
                <a:spcPct val="165000"/>
              </a:lnSpc>
              <a:spcBef>
                <a:spcPts val="6"/>
              </a:spcBef>
            </a:pPr>
            <a:r>
              <a:rPr sz="2222" b="0" dirty="0">
                <a:latin typeface="Arial"/>
                <a:cs typeface="Arial"/>
              </a:rPr>
              <a:t>Performance</a:t>
            </a:r>
            <a:r>
              <a:rPr sz="2222" b="0" spc="-61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Analysis</a:t>
            </a:r>
            <a:r>
              <a:rPr sz="2222" b="0" spc="-11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and</a:t>
            </a:r>
            <a:r>
              <a:rPr sz="2222" b="0" spc="-33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Optimizations </a:t>
            </a:r>
            <a:r>
              <a:rPr sz="2222" b="0" spc="-600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Applications</a:t>
            </a:r>
            <a:r>
              <a:rPr sz="2222" b="0" spc="-22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Deep</a:t>
            </a:r>
            <a:r>
              <a:rPr sz="2222" b="0" spc="-17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Dive</a:t>
            </a:r>
            <a:endParaRPr sz="222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3" name="object 3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739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739" y="70104"/>
                  </a:lnTo>
                  <a:lnTo>
                    <a:pt x="70739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94900" y="701548"/>
            <a:ext cx="4601633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PROFILER:</a:t>
            </a:r>
            <a:r>
              <a:rPr spc="-33" dirty="0"/>
              <a:t> </a:t>
            </a:r>
            <a:r>
              <a:rPr spc="-6" dirty="0"/>
              <a:t>INSPECT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3915" y="1500292"/>
            <a:ext cx="10214004" cy="48717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214</a:t>
            </a:fld>
            <a:endParaRPr dirty="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3" name="object 3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739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739" y="70104"/>
                  </a:lnTo>
                  <a:lnTo>
                    <a:pt x="70739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5767" y="701548"/>
            <a:ext cx="42820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PROFILER:</a:t>
            </a:r>
            <a:r>
              <a:rPr spc="-44" dirty="0"/>
              <a:t> </a:t>
            </a:r>
            <a:r>
              <a:rPr spc="-6" dirty="0"/>
              <a:t>FILTER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5706" y="1513839"/>
            <a:ext cx="8080586" cy="480229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215</a:t>
            </a:fld>
            <a:endParaRPr dirty="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341" y="701548"/>
            <a:ext cx="543630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PROFILER:</a:t>
            </a:r>
            <a:r>
              <a:rPr spc="-39" dirty="0"/>
              <a:t> </a:t>
            </a:r>
            <a:r>
              <a:rPr dirty="0"/>
              <a:t>CORRELATE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21609" y="5462467"/>
            <a:ext cx="6747933" cy="3562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More</a:t>
            </a:r>
            <a:r>
              <a:rPr sz="2222" b="1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details</a:t>
            </a:r>
            <a:r>
              <a:rPr sz="2222" b="1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tomorrow</a:t>
            </a:r>
            <a:r>
              <a:rPr sz="2222" b="1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at</a:t>
            </a:r>
            <a:r>
              <a:rPr sz="2222" b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10:00 </a:t>
            </a: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2222" b="1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Marriott</a:t>
            </a:r>
            <a:r>
              <a:rPr sz="2222" b="1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Salon</a:t>
            </a:r>
            <a:r>
              <a:rPr sz="2222" b="1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b="1" dirty="0">
                <a:solidFill>
                  <a:prstClr val="black"/>
                </a:solidFill>
                <a:latin typeface="Trebuchet MS"/>
                <a:cs typeface="Trebuchet MS"/>
              </a:rPr>
              <a:t>3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467" y="1850814"/>
            <a:ext cx="11677227" cy="31563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216</a:t>
            </a:fld>
            <a:endParaRPr dirty="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5914" y="701548"/>
            <a:ext cx="2784828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USER</a:t>
            </a:r>
            <a:r>
              <a:rPr spc="-83" dirty="0"/>
              <a:t> </a:t>
            </a:r>
            <a:r>
              <a:rPr dirty="0"/>
              <a:t>HINTS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1300564"/>
            <a:ext cx="8399639" cy="436922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01028" defTabSz="1015990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Why,</a:t>
            </a:r>
            <a:r>
              <a:rPr sz="2667" spc="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When,</a:t>
            </a:r>
            <a:r>
              <a:rPr sz="2667" spc="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and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How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to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Use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Them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>
              <a:spcBef>
                <a:spcPts val="6"/>
              </a:spcBef>
            </a:pPr>
            <a:endParaRPr sz="2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1400" marR="5644" indent="-507995" defTabSz="1015990">
              <a:lnSpc>
                <a:spcPct val="173000"/>
              </a:lnSpc>
              <a:spcBef>
                <a:spcPts val="6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If you know your application well you can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optimize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with hints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These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are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also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useful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override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some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driver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heuristics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889"/>
              </a:spcBef>
            </a:pPr>
            <a:r>
              <a:rPr sz="2222" b="1" spc="-6" dirty="0">
                <a:solidFill>
                  <a:prstClr val="black"/>
                </a:solidFill>
                <a:latin typeface="Consolas"/>
                <a:cs typeface="Consolas"/>
              </a:rPr>
              <a:t>cudaMemPrefetchAsync</a:t>
            </a:r>
            <a:r>
              <a:rPr sz="2222" spc="-6" dirty="0">
                <a:solidFill>
                  <a:prstClr val="black"/>
                </a:solidFill>
                <a:latin typeface="Consolas"/>
                <a:cs typeface="Consolas"/>
              </a:rPr>
              <a:t>(ptr,</a:t>
            </a:r>
            <a:r>
              <a:rPr sz="2222" spc="6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sz="2222" dirty="0">
                <a:solidFill>
                  <a:prstClr val="black"/>
                </a:solidFill>
                <a:latin typeface="Consolas"/>
                <a:cs typeface="Consolas"/>
              </a:rPr>
              <a:t>size,</a:t>
            </a:r>
            <a:r>
              <a:rPr sz="2222" spc="6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sz="2222" dirty="0">
                <a:solidFill>
                  <a:prstClr val="black"/>
                </a:solidFill>
                <a:latin typeface="Consolas"/>
                <a:cs typeface="Consolas"/>
              </a:rPr>
              <a:t>processor,</a:t>
            </a:r>
            <a:r>
              <a:rPr sz="2222" spc="11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Consolas"/>
                <a:cs typeface="Consolas"/>
              </a:rPr>
              <a:t>stream)</a:t>
            </a:r>
            <a:endParaRPr sz="2222">
              <a:solidFill>
                <a:prstClr val="black"/>
              </a:solidFill>
              <a:latin typeface="Consolas"/>
              <a:cs typeface="Consolas"/>
            </a:endParaRPr>
          </a:p>
          <a:p>
            <a:pPr marL="521400" defTabSz="1015990">
              <a:spcBef>
                <a:spcPts val="1978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Sim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lar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Consolas"/>
                <a:cs typeface="Consolas"/>
              </a:rPr>
              <a:t>move_page</a:t>
            </a:r>
            <a:r>
              <a:rPr sz="2222" spc="6" dirty="0">
                <a:solidFill>
                  <a:prstClr val="black"/>
                </a:solidFill>
                <a:latin typeface="Consolas"/>
                <a:cs typeface="Consolas"/>
              </a:rPr>
              <a:t>s</a:t>
            </a:r>
            <a:r>
              <a:rPr sz="2222" spc="-11" dirty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sz="2222" dirty="0">
                <a:solidFill>
                  <a:prstClr val="black"/>
                </a:solidFill>
                <a:latin typeface="Consolas"/>
                <a:cs typeface="Consolas"/>
              </a:rPr>
              <a:t>)</a:t>
            </a:r>
            <a:r>
              <a:rPr sz="2222" spc="-594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nux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44"/>
              </a:spcBef>
            </a:pPr>
            <a:r>
              <a:rPr sz="2222" b="1" dirty="0">
                <a:solidFill>
                  <a:prstClr val="black"/>
                </a:solidFill>
                <a:latin typeface="Consolas"/>
                <a:cs typeface="Consolas"/>
              </a:rPr>
              <a:t>cudaMemAdvise</a:t>
            </a:r>
            <a:r>
              <a:rPr sz="2222" dirty="0">
                <a:solidFill>
                  <a:prstClr val="black"/>
                </a:solidFill>
                <a:latin typeface="Consolas"/>
                <a:cs typeface="Consolas"/>
              </a:rPr>
              <a:t>(ptr,</a:t>
            </a:r>
            <a:r>
              <a:rPr sz="2222" spc="-39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Consolas"/>
                <a:cs typeface="Consolas"/>
              </a:rPr>
              <a:t>size,</a:t>
            </a:r>
            <a:r>
              <a:rPr sz="2222" spc="-22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sz="2222" dirty="0">
                <a:solidFill>
                  <a:prstClr val="black"/>
                </a:solidFill>
                <a:latin typeface="Consolas"/>
                <a:cs typeface="Consolas"/>
              </a:rPr>
              <a:t>advice,</a:t>
            </a:r>
            <a:r>
              <a:rPr sz="2222" spc="-39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sz="2222" dirty="0">
                <a:solidFill>
                  <a:prstClr val="black"/>
                </a:solidFill>
                <a:latin typeface="Consolas"/>
                <a:cs typeface="Consolas"/>
              </a:rPr>
              <a:t>processor)</a:t>
            </a:r>
            <a:endParaRPr sz="2222">
              <a:solidFill>
                <a:prstClr val="black"/>
              </a:solidFill>
              <a:latin typeface="Consolas"/>
              <a:cs typeface="Consolas"/>
            </a:endParaRPr>
          </a:p>
          <a:p>
            <a:pPr marL="521400" defTabSz="1015990">
              <a:spcBef>
                <a:spcPts val="1967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Sim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lar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Consolas"/>
                <a:cs typeface="Consolas"/>
              </a:rPr>
              <a:t>madvis</a:t>
            </a:r>
            <a:r>
              <a:rPr sz="2222" spc="6" dirty="0">
                <a:solidFill>
                  <a:prstClr val="black"/>
                </a:solidFill>
                <a:latin typeface="Consolas"/>
                <a:cs typeface="Consolas"/>
              </a:rPr>
              <a:t>e</a:t>
            </a:r>
            <a:r>
              <a:rPr sz="2222" dirty="0">
                <a:solidFill>
                  <a:prstClr val="black"/>
                </a:solidFill>
                <a:latin typeface="Consolas"/>
                <a:cs typeface="Consolas"/>
              </a:rPr>
              <a:t>()</a:t>
            </a:r>
            <a:r>
              <a:rPr sz="2222" spc="-594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nux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4233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USER</a:t>
            </a:r>
            <a:r>
              <a:rPr spc="-72" dirty="0"/>
              <a:t> </a:t>
            </a:r>
            <a:r>
              <a:rPr dirty="0"/>
              <a:t>HINTS</a:t>
            </a:r>
          </a:p>
          <a:p>
            <a:pPr marL="4233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Prefetching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1103488" y="2489342"/>
            <a:ext cx="3089628" cy="49381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char</a:t>
            </a:r>
            <a:r>
              <a:rPr sz="1556" spc="11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*data;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cudaMallocManaged(&amp;data,</a:t>
            </a:r>
            <a:r>
              <a:rPr sz="1556" spc="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488" y="3200541"/>
            <a:ext cx="210537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init_data(data,</a:t>
            </a:r>
            <a:r>
              <a:rPr sz="1556" spc="-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88" y="3674956"/>
            <a:ext cx="5497689" cy="97194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cudaMemPrefetchAsync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N,</a:t>
            </a:r>
            <a:r>
              <a:rPr sz="1556" spc="17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myGpuId,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s); </a:t>
            </a:r>
            <a:r>
              <a:rPr sz="1556" spc="1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mykernel&lt;&lt;&lt;..., s&gt;&gt;&gt;(data,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N); </a:t>
            </a:r>
            <a:r>
              <a:rPr sz="1556" spc="11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cudaMemPrefetchAsync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N,</a:t>
            </a:r>
            <a:r>
              <a:rPr sz="1556" spc="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cudaCpuDeviceId,</a:t>
            </a:r>
            <a:r>
              <a:rPr sz="1556" spc="4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s); </a:t>
            </a:r>
            <a:r>
              <a:rPr sz="1556" spc="-8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cudaStreamSynchronize(s);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488" y="4859951"/>
            <a:ext cx="1996016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use_data(data,</a:t>
            </a:r>
            <a:r>
              <a:rPr sz="1556" spc="-50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488" y="5334791"/>
            <a:ext cx="16686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cudaFree(data);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4899" y="2363046"/>
            <a:ext cx="3318228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Page</a:t>
            </a:r>
            <a:r>
              <a:rPr sz="2000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faults</a:t>
            </a:r>
            <a:r>
              <a:rPr sz="2000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000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be</a:t>
            </a:r>
            <a:r>
              <a:rPr sz="2000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expensive </a:t>
            </a:r>
            <a:r>
              <a:rPr sz="2000" spc="-58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they</a:t>
            </a:r>
            <a:r>
              <a:rPr sz="2000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stall</a:t>
            </a:r>
            <a:r>
              <a:rPr sz="2000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SM</a:t>
            </a:r>
            <a:r>
              <a:rPr sz="2000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execution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4899" y="3277446"/>
            <a:ext cx="36900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Avoid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faults by prefetching data </a:t>
            </a:r>
            <a:r>
              <a:rPr sz="2000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000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000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accessing</a:t>
            </a:r>
            <a:r>
              <a:rPr sz="2000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processor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50574" y="4636346"/>
            <a:ext cx="2719917" cy="1432983"/>
            <a:chOff x="6795516" y="4172711"/>
            <a:chExt cx="2447925" cy="1289685"/>
          </a:xfrm>
        </p:grpSpPr>
        <p:sp>
          <p:nvSpPr>
            <p:cNvPr id="11" name="object 11"/>
            <p:cNvSpPr/>
            <p:nvPr/>
          </p:nvSpPr>
          <p:spPr>
            <a:xfrm>
              <a:off x="7200900" y="4177283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536448" y="295656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200900" y="4177283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6"/>
                  </a:moveTo>
                  <a:lnTo>
                    <a:pt x="536448" y="295656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795516" y="4185411"/>
              <a:ext cx="405765" cy="274955"/>
            </a:xfrm>
            <a:custGeom>
              <a:avLst/>
              <a:gdLst/>
              <a:ahLst/>
              <a:cxnLst/>
              <a:rect l="l" t="t" r="r" b="b"/>
              <a:pathLst>
                <a:path w="405765" h="274954">
                  <a:moveTo>
                    <a:pt x="405638" y="63500"/>
                  </a:moveTo>
                  <a:lnTo>
                    <a:pt x="392938" y="57150"/>
                  </a:lnTo>
                  <a:lnTo>
                    <a:pt x="278638" y="0"/>
                  </a:lnTo>
                  <a:lnTo>
                    <a:pt x="278638" y="57150"/>
                  </a:lnTo>
                  <a:lnTo>
                    <a:pt x="0" y="57150"/>
                  </a:lnTo>
                  <a:lnTo>
                    <a:pt x="0" y="69850"/>
                  </a:lnTo>
                  <a:lnTo>
                    <a:pt x="278638" y="69850"/>
                  </a:lnTo>
                  <a:lnTo>
                    <a:pt x="278638" y="76200"/>
                  </a:lnTo>
                  <a:lnTo>
                    <a:pt x="278638" y="127000"/>
                  </a:lnTo>
                  <a:lnTo>
                    <a:pt x="278638" y="133350"/>
                  </a:lnTo>
                  <a:lnTo>
                    <a:pt x="0" y="133350"/>
                  </a:lnTo>
                  <a:lnTo>
                    <a:pt x="0" y="146050"/>
                  </a:lnTo>
                  <a:lnTo>
                    <a:pt x="278638" y="146050"/>
                  </a:lnTo>
                  <a:lnTo>
                    <a:pt x="278638" y="147828"/>
                  </a:lnTo>
                  <a:lnTo>
                    <a:pt x="278638" y="203200"/>
                  </a:lnTo>
                  <a:lnTo>
                    <a:pt x="278638" y="204978"/>
                  </a:lnTo>
                  <a:lnTo>
                    <a:pt x="0" y="204978"/>
                  </a:lnTo>
                  <a:lnTo>
                    <a:pt x="0" y="217678"/>
                  </a:lnTo>
                  <a:lnTo>
                    <a:pt x="278638" y="217678"/>
                  </a:lnTo>
                  <a:lnTo>
                    <a:pt x="278638" y="274828"/>
                  </a:lnTo>
                  <a:lnTo>
                    <a:pt x="392938" y="217678"/>
                  </a:lnTo>
                  <a:lnTo>
                    <a:pt x="405638" y="211328"/>
                  </a:lnTo>
                  <a:lnTo>
                    <a:pt x="392938" y="204978"/>
                  </a:lnTo>
                  <a:lnTo>
                    <a:pt x="334010" y="175514"/>
                  </a:lnTo>
                  <a:lnTo>
                    <a:pt x="392938" y="146050"/>
                  </a:lnTo>
                  <a:lnTo>
                    <a:pt x="405638" y="139700"/>
                  </a:lnTo>
                  <a:lnTo>
                    <a:pt x="392938" y="133350"/>
                  </a:lnTo>
                  <a:lnTo>
                    <a:pt x="329438" y="101600"/>
                  </a:lnTo>
                  <a:lnTo>
                    <a:pt x="392938" y="69850"/>
                  </a:lnTo>
                  <a:lnTo>
                    <a:pt x="405638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269224" y="4631435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534924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534924" y="294131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269224" y="4631435"/>
              <a:ext cx="535305" cy="294640"/>
            </a:xfrm>
            <a:custGeom>
              <a:avLst/>
              <a:gdLst/>
              <a:ahLst/>
              <a:cxnLst/>
              <a:rect l="l" t="t" r="r" b="b"/>
              <a:pathLst>
                <a:path w="535304" h="294639">
                  <a:moveTo>
                    <a:pt x="0" y="294131"/>
                  </a:moveTo>
                  <a:lnTo>
                    <a:pt x="534924" y="294131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413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733284" y="4320285"/>
              <a:ext cx="1510030" cy="595630"/>
            </a:xfrm>
            <a:custGeom>
              <a:avLst/>
              <a:gdLst/>
              <a:ahLst/>
              <a:cxnLst/>
              <a:rect l="l" t="t" r="r" b="b"/>
              <a:pathLst>
                <a:path w="1510029" h="595629">
                  <a:moveTo>
                    <a:pt x="46863" y="33020"/>
                  </a:moveTo>
                  <a:lnTo>
                    <a:pt x="8128" y="0"/>
                  </a:lnTo>
                  <a:lnTo>
                    <a:pt x="0" y="9652"/>
                  </a:lnTo>
                  <a:lnTo>
                    <a:pt x="38608" y="42672"/>
                  </a:lnTo>
                  <a:lnTo>
                    <a:pt x="46863" y="33020"/>
                  </a:lnTo>
                  <a:close/>
                </a:path>
                <a:path w="1510029" h="595629">
                  <a:moveTo>
                    <a:pt x="114427" y="90678"/>
                  </a:moveTo>
                  <a:lnTo>
                    <a:pt x="75819" y="57658"/>
                  </a:lnTo>
                  <a:lnTo>
                    <a:pt x="67564" y="67310"/>
                  </a:lnTo>
                  <a:lnTo>
                    <a:pt x="106172" y="100330"/>
                  </a:lnTo>
                  <a:lnTo>
                    <a:pt x="114427" y="90678"/>
                  </a:lnTo>
                  <a:close/>
                </a:path>
                <a:path w="1510029" h="595629">
                  <a:moveTo>
                    <a:pt x="182118" y="148336"/>
                  </a:moveTo>
                  <a:lnTo>
                    <a:pt x="143383" y="115443"/>
                  </a:lnTo>
                  <a:lnTo>
                    <a:pt x="135128" y="125095"/>
                  </a:lnTo>
                  <a:lnTo>
                    <a:pt x="173863" y="157988"/>
                  </a:lnTo>
                  <a:lnTo>
                    <a:pt x="182118" y="148336"/>
                  </a:lnTo>
                  <a:close/>
                </a:path>
                <a:path w="1510029" h="595629">
                  <a:moveTo>
                    <a:pt x="249682" y="206121"/>
                  </a:moveTo>
                  <a:lnTo>
                    <a:pt x="211074" y="173101"/>
                  </a:lnTo>
                  <a:lnTo>
                    <a:pt x="202819" y="182753"/>
                  </a:lnTo>
                  <a:lnTo>
                    <a:pt x="241427" y="215773"/>
                  </a:lnTo>
                  <a:lnTo>
                    <a:pt x="249682" y="206121"/>
                  </a:lnTo>
                  <a:close/>
                </a:path>
                <a:path w="1510029" h="595629">
                  <a:moveTo>
                    <a:pt x="317373" y="263779"/>
                  </a:moveTo>
                  <a:lnTo>
                    <a:pt x="278638" y="230886"/>
                  </a:lnTo>
                  <a:lnTo>
                    <a:pt x="270383" y="240538"/>
                  </a:lnTo>
                  <a:lnTo>
                    <a:pt x="309118" y="273431"/>
                  </a:lnTo>
                  <a:lnTo>
                    <a:pt x="317373" y="263779"/>
                  </a:lnTo>
                  <a:close/>
                </a:path>
                <a:path w="1510029" h="595629">
                  <a:moveTo>
                    <a:pt x="384937" y="321564"/>
                  </a:moveTo>
                  <a:lnTo>
                    <a:pt x="346329" y="288544"/>
                  </a:lnTo>
                  <a:lnTo>
                    <a:pt x="338074" y="298196"/>
                  </a:lnTo>
                  <a:lnTo>
                    <a:pt x="376682" y="331216"/>
                  </a:lnTo>
                  <a:lnTo>
                    <a:pt x="384937" y="321564"/>
                  </a:lnTo>
                  <a:close/>
                </a:path>
                <a:path w="1510029" h="595629">
                  <a:moveTo>
                    <a:pt x="535940" y="458724"/>
                  </a:moveTo>
                  <a:lnTo>
                    <a:pt x="506336" y="388874"/>
                  </a:lnTo>
                  <a:lnTo>
                    <a:pt x="480568" y="328041"/>
                  </a:lnTo>
                  <a:lnTo>
                    <a:pt x="443496" y="371449"/>
                  </a:lnTo>
                  <a:lnTo>
                    <a:pt x="413893" y="346202"/>
                  </a:lnTo>
                  <a:lnTo>
                    <a:pt x="405638" y="355854"/>
                  </a:lnTo>
                  <a:lnTo>
                    <a:pt x="435254" y="381114"/>
                  </a:lnTo>
                  <a:lnTo>
                    <a:pt x="398145" y="424561"/>
                  </a:lnTo>
                  <a:lnTo>
                    <a:pt x="535940" y="458724"/>
                  </a:lnTo>
                  <a:close/>
                </a:path>
                <a:path w="1510029" h="595629">
                  <a:moveTo>
                    <a:pt x="1510030" y="373380"/>
                  </a:moveTo>
                  <a:lnTo>
                    <a:pt x="1197864" y="373380"/>
                  </a:lnTo>
                  <a:lnTo>
                    <a:pt x="1197864" y="316230"/>
                  </a:lnTo>
                  <a:lnTo>
                    <a:pt x="1070864" y="379730"/>
                  </a:lnTo>
                  <a:lnTo>
                    <a:pt x="1150112" y="419354"/>
                  </a:lnTo>
                  <a:lnTo>
                    <a:pt x="1070864" y="458978"/>
                  </a:lnTo>
                  <a:lnTo>
                    <a:pt x="1144016" y="495554"/>
                  </a:lnTo>
                  <a:lnTo>
                    <a:pt x="1070864" y="532130"/>
                  </a:lnTo>
                  <a:lnTo>
                    <a:pt x="1197864" y="595630"/>
                  </a:lnTo>
                  <a:lnTo>
                    <a:pt x="1197864" y="538480"/>
                  </a:lnTo>
                  <a:lnTo>
                    <a:pt x="1510030" y="538480"/>
                  </a:lnTo>
                  <a:lnTo>
                    <a:pt x="1510030" y="525780"/>
                  </a:lnTo>
                  <a:lnTo>
                    <a:pt x="1197864" y="525780"/>
                  </a:lnTo>
                  <a:lnTo>
                    <a:pt x="1197864" y="522478"/>
                  </a:lnTo>
                  <a:lnTo>
                    <a:pt x="1197864" y="468630"/>
                  </a:lnTo>
                  <a:lnTo>
                    <a:pt x="1197864" y="465328"/>
                  </a:lnTo>
                  <a:lnTo>
                    <a:pt x="1510030" y="465328"/>
                  </a:lnTo>
                  <a:lnTo>
                    <a:pt x="1510030" y="452628"/>
                  </a:lnTo>
                  <a:lnTo>
                    <a:pt x="1197864" y="452628"/>
                  </a:lnTo>
                  <a:lnTo>
                    <a:pt x="1197864" y="443230"/>
                  </a:lnTo>
                  <a:lnTo>
                    <a:pt x="1197864" y="395478"/>
                  </a:lnTo>
                  <a:lnTo>
                    <a:pt x="1197864" y="386080"/>
                  </a:lnTo>
                  <a:lnTo>
                    <a:pt x="1510030" y="386080"/>
                  </a:lnTo>
                  <a:lnTo>
                    <a:pt x="1510030" y="373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200900" y="5163311"/>
              <a:ext cx="536575" cy="294640"/>
            </a:xfrm>
            <a:custGeom>
              <a:avLst/>
              <a:gdLst/>
              <a:ahLst/>
              <a:cxnLst/>
              <a:rect l="l" t="t" r="r" b="b"/>
              <a:pathLst>
                <a:path w="536575" h="294639">
                  <a:moveTo>
                    <a:pt x="536448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536448" y="294131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200900" y="5163311"/>
              <a:ext cx="536575" cy="294640"/>
            </a:xfrm>
            <a:custGeom>
              <a:avLst/>
              <a:gdLst/>
              <a:ahLst/>
              <a:cxnLst/>
              <a:rect l="l" t="t" r="r" b="b"/>
              <a:pathLst>
                <a:path w="536575" h="294639">
                  <a:moveTo>
                    <a:pt x="0" y="294131"/>
                  </a:moveTo>
                  <a:lnTo>
                    <a:pt x="536448" y="294131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413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795516" y="4774818"/>
              <a:ext cx="1478280" cy="673100"/>
            </a:xfrm>
            <a:custGeom>
              <a:avLst/>
              <a:gdLst/>
              <a:ahLst/>
              <a:cxnLst/>
              <a:rect l="l" t="t" r="r" b="b"/>
              <a:pathLst>
                <a:path w="1478279" h="673100">
                  <a:moveTo>
                    <a:pt x="405638" y="461645"/>
                  </a:moveTo>
                  <a:lnTo>
                    <a:pt x="392938" y="455295"/>
                  </a:lnTo>
                  <a:lnTo>
                    <a:pt x="278638" y="398145"/>
                  </a:lnTo>
                  <a:lnTo>
                    <a:pt x="278638" y="455295"/>
                  </a:lnTo>
                  <a:lnTo>
                    <a:pt x="0" y="455295"/>
                  </a:lnTo>
                  <a:lnTo>
                    <a:pt x="0" y="467995"/>
                  </a:lnTo>
                  <a:lnTo>
                    <a:pt x="278638" y="467995"/>
                  </a:lnTo>
                  <a:lnTo>
                    <a:pt x="278638" y="474345"/>
                  </a:lnTo>
                  <a:lnTo>
                    <a:pt x="278638" y="525145"/>
                  </a:lnTo>
                  <a:lnTo>
                    <a:pt x="278638" y="531495"/>
                  </a:lnTo>
                  <a:lnTo>
                    <a:pt x="0" y="531495"/>
                  </a:lnTo>
                  <a:lnTo>
                    <a:pt x="0" y="544195"/>
                  </a:lnTo>
                  <a:lnTo>
                    <a:pt x="278638" y="544195"/>
                  </a:lnTo>
                  <a:lnTo>
                    <a:pt x="278638" y="545973"/>
                  </a:lnTo>
                  <a:lnTo>
                    <a:pt x="278638" y="601345"/>
                  </a:lnTo>
                  <a:lnTo>
                    <a:pt x="278638" y="603123"/>
                  </a:lnTo>
                  <a:lnTo>
                    <a:pt x="0" y="603123"/>
                  </a:lnTo>
                  <a:lnTo>
                    <a:pt x="0" y="615823"/>
                  </a:lnTo>
                  <a:lnTo>
                    <a:pt x="278638" y="615823"/>
                  </a:lnTo>
                  <a:lnTo>
                    <a:pt x="278638" y="672973"/>
                  </a:lnTo>
                  <a:lnTo>
                    <a:pt x="392938" y="615823"/>
                  </a:lnTo>
                  <a:lnTo>
                    <a:pt x="405638" y="609473"/>
                  </a:lnTo>
                  <a:lnTo>
                    <a:pt x="392938" y="603123"/>
                  </a:lnTo>
                  <a:lnTo>
                    <a:pt x="334010" y="573659"/>
                  </a:lnTo>
                  <a:lnTo>
                    <a:pt x="392938" y="544195"/>
                  </a:lnTo>
                  <a:lnTo>
                    <a:pt x="405638" y="537845"/>
                  </a:lnTo>
                  <a:lnTo>
                    <a:pt x="392938" y="531495"/>
                  </a:lnTo>
                  <a:lnTo>
                    <a:pt x="329438" y="499745"/>
                  </a:lnTo>
                  <a:lnTo>
                    <a:pt x="392938" y="467995"/>
                  </a:lnTo>
                  <a:lnTo>
                    <a:pt x="405638" y="461645"/>
                  </a:lnTo>
                  <a:close/>
                </a:path>
                <a:path w="1478279" h="673100">
                  <a:moveTo>
                    <a:pt x="1076579" y="491439"/>
                  </a:moveTo>
                  <a:lnTo>
                    <a:pt x="1045146" y="460006"/>
                  </a:lnTo>
                  <a:lnTo>
                    <a:pt x="1036167" y="451027"/>
                  </a:lnTo>
                  <a:lnTo>
                    <a:pt x="1038225" y="448970"/>
                  </a:lnTo>
                  <a:lnTo>
                    <a:pt x="1029208" y="439978"/>
                  </a:lnTo>
                  <a:lnTo>
                    <a:pt x="1027163" y="442023"/>
                  </a:lnTo>
                  <a:lnTo>
                    <a:pt x="986790" y="401637"/>
                  </a:lnTo>
                  <a:lnTo>
                    <a:pt x="941832" y="536346"/>
                  </a:lnTo>
                  <a:lnTo>
                    <a:pt x="1076579" y="491439"/>
                  </a:lnTo>
                  <a:close/>
                </a:path>
                <a:path w="1478279" h="673100">
                  <a:moveTo>
                    <a:pt x="1101090" y="386105"/>
                  </a:moveTo>
                  <a:lnTo>
                    <a:pt x="1092073" y="377126"/>
                  </a:lnTo>
                  <a:lnTo>
                    <a:pt x="1056132" y="413042"/>
                  </a:lnTo>
                  <a:lnTo>
                    <a:pt x="1065149" y="422021"/>
                  </a:lnTo>
                  <a:lnTo>
                    <a:pt x="1101090" y="386105"/>
                  </a:lnTo>
                  <a:close/>
                </a:path>
                <a:path w="1478279" h="673100">
                  <a:moveTo>
                    <a:pt x="1163955" y="323240"/>
                  </a:moveTo>
                  <a:lnTo>
                    <a:pt x="1154938" y="314261"/>
                  </a:lnTo>
                  <a:lnTo>
                    <a:pt x="1118997" y="350177"/>
                  </a:lnTo>
                  <a:lnTo>
                    <a:pt x="1128014" y="359168"/>
                  </a:lnTo>
                  <a:lnTo>
                    <a:pt x="1163955" y="323240"/>
                  </a:lnTo>
                  <a:close/>
                </a:path>
                <a:path w="1478279" h="673100">
                  <a:moveTo>
                    <a:pt x="1226820" y="260375"/>
                  </a:moveTo>
                  <a:lnTo>
                    <a:pt x="1217803" y="251396"/>
                  </a:lnTo>
                  <a:lnTo>
                    <a:pt x="1181862" y="287324"/>
                  </a:lnTo>
                  <a:lnTo>
                    <a:pt x="1190879" y="296303"/>
                  </a:lnTo>
                  <a:lnTo>
                    <a:pt x="1226820" y="260375"/>
                  </a:lnTo>
                  <a:close/>
                </a:path>
                <a:path w="1478279" h="673100">
                  <a:moveTo>
                    <a:pt x="1289685" y="197523"/>
                  </a:moveTo>
                  <a:lnTo>
                    <a:pt x="1280668" y="188544"/>
                  </a:lnTo>
                  <a:lnTo>
                    <a:pt x="1244727" y="224459"/>
                  </a:lnTo>
                  <a:lnTo>
                    <a:pt x="1253744" y="233438"/>
                  </a:lnTo>
                  <a:lnTo>
                    <a:pt x="1289685" y="197523"/>
                  </a:lnTo>
                  <a:close/>
                </a:path>
                <a:path w="1478279" h="673100">
                  <a:moveTo>
                    <a:pt x="1352550" y="134658"/>
                  </a:moveTo>
                  <a:lnTo>
                    <a:pt x="1343533" y="125730"/>
                  </a:lnTo>
                  <a:lnTo>
                    <a:pt x="1307592" y="161594"/>
                  </a:lnTo>
                  <a:lnTo>
                    <a:pt x="1316609" y="170573"/>
                  </a:lnTo>
                  <a:lnTo>
                    <a:pt x="1352550" y="134658"/>
                  </a:lnTo>
                  <a:close/>
                </a:path>
                <a:path w="1478279" h="673100">
                  <a:moveTo>
                    <a:pt x="1415415" y="71755"/>
                  </a:moveTo>
                  <a:lnTo>
                    <a:pt x="1406398" y="62865"/>
                  </a:lnTo>
                  <a:lnTo>
                    <a:pt x="1370457" y="98679"/>
                  </a:lnTo>
                  <a:lnTo>
                    <a:pt x="1379474" y="107696"/>
                  </a:lnTo>
                  <a:lnTo>
                    <a:pt x="1415415" y="71755"/>
                  </a:lnTo>
                  <a:close/>
                </a:path>
                <a:path w="1478279" h="673100">
                  <a:moveTo>
                    <a:pt x="1478280" y="8890"/>
                  </a:moveTo>
                  <a:lnTo>
                    <a:pt x="1469263" y="0"/>
                  </a:lnTo>
                  <a:lnTo>
                    <a:pt x="1433322" y="35814"/>
                  </a:lnTo>
                  <a:lnTo>
                    <a:pt x="1442339" y="44831"/>
                  </a:lnTo>
                  <a:lnTo>
                    <a:pt x="1478280" y="8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992112" y="4553711"/>
              <a:ext cx="2020570" cy="490855"/>
            </a:xfrm>
            <a:custGeom>
              <a:avLst/>
              <a:gdLst/>
              <a:ahLst/>
              <a:cxnLst/>
              <a:rect l="l" t="t" r="r" b="b"/>
              <a:pathLst>
                <a:path w="2020570" h="490854">
                  <a:moveTo>
                    <a:pt x="0" y="0"/>
                  </a:moveTo>
                  <a:lnTo>
                    <a:pt x="2020189" y="0"/>
                  </a:lnTo>
                </a:path>
                <a:path w="2020570" h="490854">
                  <a:moveTo>
                    <a:pt x="0" y="490728"/>
                  </a:moveTo>
                  <a:lnTo>
                    <a:pt x="2020189" y="490728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359531" y="5186482"/>
            <a:ext cx="457906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218</a:t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6981330" y="4682151"/>
            <a:ext cx="44661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81330" y="5778105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4233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USER</a:t>
            </a:r>
            <a:r>
              <a:rPr spc="-72" dirty="0"/>
              <a:t> </a:t>
            </a:r>
            <a:r>
              <a:rPr dirty="0"/>
              <a:t>HINTS</a:t>
            </a:r>
          </a:p>
          <a:p>
            <a:pPr marL="4233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Read</a:t>
            </a:r>
            <a:r>
              <a:rPr sz="2667" b="0" spc="-39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Mostly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1103488" y="2489342"/>
            <a:ext cx="3088217" cy="49381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char</a:t>
            </a:r>
            <a:r>
              <a:rPr sz="1556" spc="11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*data;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cudaMallocManaged(&amp;data,</a:t>
            </a:r>
            <a:r>
              <a:rPr sz="1556" spc="17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488" y="3200541"/>
            <a:ext cx="21046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init_data(data,</a:t>
            </a:r>
            <a:r>
              <a:rPr sz="1556" spc="-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88" y="3674956"/>
            <a:ext cx="5385506" cy="73252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cudaMemAdvise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N,</a:t>
            </a:r>
            <a:r>
              <a:rPr sz="1556" spc="33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..SetReadMostly,</a:t>
            </a:r>
            <a:r>
              <a:rPr sz="1556" spc="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myGpuId); </a:t>
            </a:r>
            <a:r>
              <a:rPr sz="1556" spc="-8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cudaMemPrefetchAsync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N,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myGpuId,</a:t>
            </a:r>
            <a:r>
              <a:rPr sz="1556" spc="17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s); </a:t>
            </a:r>
            <a:r>
              <a:rPr sz="1556" spc="6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mykernel&lt;&lt;&lt;..., s&gt;&gt;&gt;(data,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488" y="4859951"/>
            <a:ext cx="1995311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use_data(data,</a:t>
            </a:r>
            <a:r>
              <a:rPr sz="1556" spc="-5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488" y="5334791"/>
            <a:ext cx="16679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cudaFree(data);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8131" y="2149912"/>
            <a:ext cx="348050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2000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this</a:t>
            </a:r>
            <a:r>
              <a:rPr sz="2000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case</a:t>
            </a:r>
            <a:r>
              <a:rPr sz="2000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prefetch creates</a:t>
            </a:r>
            <a:r>
              <a:rPr sz="2000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6"/>
              </a:spcBef>
            </a:pP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copy</a:t>
            </a:r>
            <a:r>
              <a:rPr sz="2000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instead</a:t>
            </a:r>
            <a:r>
              <a:rPr sz="2000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000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moving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48132" y="3065075"/>
            <a:ext cx="3472039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Both</a:t>
            </a:r>
            <a:r>
              <a:rPr sz="2000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processors</a:t>
            </a:r>
            <a:r>
              <a:rPr sz="2000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000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read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/>
            <a:r>
              <a:rPr sz="2000" b="1" dirty="0">
                <a:solidFill>
                  <a:prstClr val="black"/>
                </a:solidFill>
                <a:latin typeface="Trebuchet MS"/>
                <a:cs typeface="Trebuchet MS"/>
              </a:rPr>
              <a:t>simultaneously</a:t>
            </a:r>
            <a:r>
              <a:rPr sz="2000" b="1" spc="-8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without</a:t>
            </a:r>
            <a:r>
              <a:rPr sz="2000" spc="-6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faults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48131" y="3979756"/>
            <a:ext cx="3650544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Writes are allowed but they are </a:t>
            </a:r>
            <a:r>
              <a:rPr sz="2000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expensive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79920" y="5181600"/>
            <a:ext cx="2719917" cy="879122"/>
            <a:chOff x="6281928" y="4663440"/>
            <a:chExt cx="2447925" cy="791210"/>
          </a:xfrm>
        </p:grpSpPr>
        <p:sp>
          <p:nvSpPr>
            <p:cNvPr id="12" name="object 12"/>
            <p:cNvSpPr/>
            <p:nvPr/>
          </p:nvSpPr>
          <p:spPr>
            <a:xfrm>
              <a:off x="6687312" y="4668012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536448" y="295656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687312" y="4668012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6"/>
                  </a:moveTo>
                  <a:lnTo>
                    <a:pt x="536448" y="295656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281928" y="4677664"/>
              <a:ext cx="405765" cy="273685"/>
            </a:xfrm>
            <a:custGeom>
              <a:avLst/>
              <a:gdLst/>
              <a:ahLst/>
              <a:cxnLst/>
              <a:rect l="l" t="t" r="r" b="b"/>
              <a:pathLst>
                <a:path w="405765" h="273685">
                  <a:moveTo>
                    <a:pt x="405638" y="63500"/>
                  </a:moveTo>
                  <a:lnTo>
                    <a:pt x="392938" y="57150"/>
                  </a:lnTo>
                  <a:lnTo>
                    <a:pt x="278638" y="0"/>
                  </a:lnTo>
                  <a:lnTo>
                    <a:pt x="278638" y="57150"/>
                  </a:lnTo>
                  <a:lnTo>
                    <a:pt x="0" y="57150"/>
                  </a:lnTo>
                  <a:lnTo>
                    <a:pt x="0" y="69850"/>
                  </a:lnTo>
                  <a:lnTo>
                    <a:pt x="278638" y="69850"/>
                  </a:lnTo>
                  <a:lnTo>
                    <a:pt x="278638" y="74676"/>
                  </a:lnTo>
                  <a:lnTo>
                    <a:pt x="278638" y="127000"/>
                  </a:lnTo>
                  <a:lnTo>
                    <a:pt x="278638" y="131826"/>
                  </a:lnTo>
                  <a:lnTo>
                    <a:pt x="0" y="131826"/>
                  </a:lnTo>
                  <a:lnTo>
                    <a:pt x="0" y="144526"/>
                  </a:lnTo>
                  <a:lnTo>
                    <a:pt x="278638" y="144526"/>
                  </a:lnTo>
                  <a:lnTo>
                    <a:pt x="278638" y="146304"/>
                  </a:lnTo>
                  <a:lnTo>
                    <a:pt x="278638" y="201676"/>
                  </a:lnTo>
                  <a:lnTo>
                    <a:pt x="278638" y="203454"/>
                  </a:lnTo>
                  <a:lnTo>
                    <a:pt x="0" y="203454"/>
                  </a:lnTo>
                  <a:lnTo>
                    <a:pt x="0" y="216154"/>
                  </a:lnTo>
                  <a:lnTo>
                    <a:pt x="278638" y="216154"/>
                  </a:lnTo>
                  <a:lnTo>
                    <a:pt x="278638" y="273304"/>
                  </a:lnTo>
                  <a:lnTo>
                    <a:pt x="392938" y="216154"/>
                  </a:lnTo>
                  <a:lnTo>
                    <a:pt x="405638" y="209804"/>
                  </a:lnTo>
                  <a:lnTo>
                    <a:pt x="392938" y="203454"/>
                  </a:lnTo>
                  <a:lnTo>
                    <a:pt x="334010" y="173990"/>
                  </a:lnTo>
                  <a:lnTo>
                    <a:pt x="392938" y="144526"/>
                  </a:lnTo>
                  <a:lnTo>
                    <a:pt x="405638" y="138176"/>
                  </a:lnTo>
                  <a:lnTo>
                    <a:pt x="392938" y="131826"/>
                  </a:lnTo>
                  <a:lnTo>
                    <a:pt x="330962" y="100838"/>
                  </a:lnTo>
                  <a:lnTo>
                    <a:pt x="392938" y="69850"/>
                  </a:lnTo>
                  <a:lnTo>
                    <a:pt x="405638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755636" y="5154168"/>
              <a:ext cx="535305" cy="295910"/>
            </a:xfrm>
            <a:custGeom>
              <a:avLst/>
              <a:gdLst/>
              <a:ahLst/>
              <a:cxnLst/>
              <a:rect l="l" t="t" r="r" b="b"/>
              <a:pathLst>
                <a:path w="535304" h="295910">
                  <a:moveTo>
                    <a:pt x="534924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534924" y="295655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755636" y="5154168"/>
              <a:ext cx="535305" cy="295910"/>
            </a:xfrm>
            <a:custGeom>
              <a:avLst/>
              <a:gdLst/>
              <a:ahLst/>
              <a:cxnLst/>
              <a:rect l="l" t="t" r="r" b="b"/>
              <a:pathLst>
                <a:path w="535304" h="295910">
                  <a:moveTo>
                    <a:pt x="0" y="295655"/>
                  </a:moveTo>
                  <a:lnTo>
                    <a:pt x="534924" y="295655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290560" y="5160772"/>
              <a:ext cx="439420" cy="279400"/>
            </a:xfrm>
            <a:custGeom>
              <a:avLst/>
              <a:gdLst/>
              <a:ahLst/>
              <a:cxnLst/>
              <a:rect l="l" t="t" r="r" b="b"/>
              <a:pathLst>
                <a:path w="439420" h="279400">
                  <a:moveTo>
                    <a:pt x="439166" y="57150"/>
                  </a:moveTo>
                  <a:lnTo>
                    <a:pt x="127000" y="57150"/>
                  </a:lnTo>
                  <a:lnTo>
                    <a:pt x="127000" y="0"/>
                  </a:lnTo>
                  <a:lnTo>
                    <a:pt x="0" y="63500"/>
                  </a:lnTo>
                  <a:lnTo>
                    <a:pt x="77724" y="102362"/>
                  </a:lnTo>
                  <a:lnTo>
                    <a:pt x="0" y="141224"/>
                  </a:lnTo>
                  <a:lnTo>
                    <a:pt x="74676" y="178562"/>
                  </a:lnTo>
                  <a:lnTo>
                    <a:pt x="0" y="215900"/>
                  </a:lnTo>
                  <a:lnTo>
                    <a:pt x="127000" y="279400"/>
                  </a:lnTo>
                  <a:lnTo>
                    <a:pt x="127000" y="222250"/>
                  </a:lnTo>
                  <a:lnTo>
                    <a:pt x="439166" y="222250"/>
                  </a:lnTo>
                  <a:lnTo>
                    <a:pt x="439166" y="209550"/>
                  </a:lnTo>
                  <a:lnTo>
                    <a:pt x="127000" y="209550"/>
                  </a:lnTo>
                  <a:lnTo>
                    <a:pt x="127000" y="204724"/>
                  </a:lnTo>
                  <a:lnTo>
                    <a:pt x="127000" y="152400"/>
                  </a:lnTo>
                  <a:lnTo>
                    <a:pt x="127000" y="147574"/>
                  </a:lnTo>
                  <a:lnTo>
                    <a:pt x="439166" y="147574"/>
                  </a:lnTo>
                  <a:lnTo>
                    <a:pt x="439166" y="134874"/>
                  </a:lnTo>
                  <a:lnTo>
                    <a:pt x="127000" y="134874"/>
                  </a:lnTo>
                  <a:lnTo>
                    <a:pt x="127000" y="127000"/>
                  </a:lnTo>
                  <a:lnTo>
                    <a:pt x="127000" y="77724"/>
                  </a:lnTo>
                  <a:lnTo>
                    <a:pt x="127000" y="69850"/>
                  </a:lnTo>
                  <a:lnTo>
                    <a:pt x="439166" y="69850"/>
                  </a:lnTo>
                  <a:lnTo>
                    <a:pt x="439166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687312" y="5154168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536448" y="295655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687312" y="5154168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5"/>
                  </a:moveTo>
                  <a:lnTo>
                    <a:pt x="536448" y="295655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81928" y="4811141"/>
              <a:ext cx="1473835" cy="628015"/>
            </a:xfrm>
            <a:custGeom>
              <a:avLst/>
              <a:gdLst/>
              <a:ahLst/>
              <a:cxnLst/>
              <a:rect l="l" t="t" r="r" b="b"/>
              <a:pathLst>
                <a:path w="1473834" h="628014">
                  <a:moveTo>
                    <a:pt x="405638" y="417703"/>
                  </a:moveTo>
                  <a:lnTo>
                    <a:pt x="392938" y="411353"/>
                  </a:lnTo>
                  <a:lnTo>
                    <a:pt x="278638" y="354203"/>
                  </a:lnTo>
                  <a:lnTo>
                    <a:pt x="278638" y="411353"/>
                  </a:lnTo>
                  <a:lnTo>
                    <a:pt x="0" y="411353"/>
                  </a:lnTo>
                  <a:lnTo>
                    <a:pt x="0" y="424053"/>
                  </a:lnTo>
                  <a:lnTo>
                    <a:pt x="278638" y="424053"/>
                  </a:lnTo>
                  <a:lnTo>
                    <a:pt x="278638" y="428879"/>
                  </a:lnTo>
                  <a:lnTo>
                    <a:pt x="278638" y="481203"/>
                  </a:lnTo>
                  <a:lnTo>
                    <a:pt x="278638" y="486029"/>
                  </a:lnTo>
                  <a:lnTo>
                    <a:pt x="0" y="486029"/>
                  </a:lnTo>
                  <a:lnTo>
                    <a:pt x="0" y="498729"/>
                  </a:lnTo>
                  <a:lnTo>
                    <a:pt x="278638" y="498729"/>
                  </a:lnTo>
                  <a:lnTo>
                    <a:pt x="278638" y="500507"/>
                  </a:lnTo>
                  <a:lnTo>
                    <a:pt x="278638" y="555879"/>
                  </a:lnTo>
                  <a:lnTo>
                    <a:pt x="278638" y="557657"/>
                  </a:lnTo>
                  <a:lnTo>
                    <a:pt x="0" y="557657"/>
                  </a:lnTo>
                  <a:lnTo>
                    <a:pt x="0" y="570357"/>
                  </a:lnTo>
                  <a:lnTo>
                    <a:pt x="278638" y="570357"/>
                  </a:lnTo>
                  <a:lnTo>
                    <a:pt x="278638" y="627507"/>
                  </a:lnTo>
                  <a:lnTo>
                    <a:pt x="392938" y="570357"/>
                  </a:lnTo>
                  <a:lnTo>
                    <a:pt x="405638" y="564007"/>
                  </a:lnTo>
                  <a:lnTo>
                    <a:pt x="392938" y="557657"/>
                  </a:lnTo>
                  <a:lnTo>
                    <a:pt x="334010" y="528193"/>
                  </a:lnTo>
                  <a:lnTo>
                    <a:pt x="392938" y="498729"/>
                  </a:lnTo>
                  <a:lnTo>
                    <a:pt x="405638" y="492379"/>
                  </a:lnTo>
                  <a:lnTo>
                    <a:pt x="392938" y="486029"/>
                  </a:lnTo>
                  <a:lnTo>
                    <a:pt x="330962" y="455041"/>
                  </a:lnTo>
                  <a:lnTo>
                    <a:pt x="392938" y="424053"/>
                  </a:lnTo>
                  <a:lnTo>
                    <a:pt x="405638" y="417703"/>
                  </a:lnTo>
                  <a:close/>
                </a:path>
                <a:path w="1473834" h="628014">
                  <a:moveTo>
                    <a:pt x="983615" y="34290"/>
                  </a:moveTo>
                  <a:lnTo>
                    <a:pt x="946150" y="0"/>
                  </a:lnTo>
                  <a:lnTo>
                    <a:pt x="937514" y="9398"/>
                  </a:lnTo>
                  <a:lnTo>
                    <a:pt x="975106" y="43688"/>
                  </a:lnTo>
                  <a:lnTo>
                    <a:pt x="983615" y="34290"/>
                  </a:lnTo>
                  <a:close/>
                </a:path>
                <a:path w="1473834" h="628014">
                  <a:moveTo>
                    <a:pt x="1049274" y="94246"/>
                  </a:moveTo>
                  <a:lnTo>
                    <a:pt x="1011682" y="59944"/>
                  </a:lnTo>
                  <a:lnTo>
                    <a:pt x="1003173" y="69342"/>
                  </a:lnTo>
                  <a:lnTo>
                    <a:pt x="1040638" y="103619"/>
                  </a:lnTo>
                  <a:lnTo>
                    <a:pt x="1049274" y="94246"/>
                  </a:lnTo>
                  <a:close/>
                </a:path>
                <a:path w="1473834" h="628014">
                  <a:moveTo>
                    <a:pt x="1114933" y="154203"/>
                  </a:moveTo>
                  <a:lnTo>
                    <a:pt x="1077341" y="119938"/>
                  </a:lnTo>
                  <a:lnTo>
                    <a:pt x="1068832" y="129324"/>
                  </a:lnTo>
                  <a:lnTo>
                    <a:pt x="1106297" y="163588"/>
                  </a:lnTo>
                  <a:lnTo>
                    <a:pt x="1114933" y="154203"/>
                  </a:lnTo>
                  <a:close/>
                </a:path>
                <a:path w="1473834" h="628014">
                  <a:moveTo>
                    <a:pt x="1180465" y="214172"/>
                  </a:moveTo>
                  <a:lnTo>
                    <a:pt x="1143000" y="179908"/>
                  </a:lnTo>
                  <a:lnTo>
                    <a:pt x="1134491" y="189280"/>
                  </a:lnTo>
                  <a:lnTo>
                    <a:pt x="1171956" y="223545"/>
                  </a:lnTo>
                  <a:lnTo>
                    <a:pt x="1180465" y="214172"/>
                  </a:lnTo>
                  <a:close/>
                </a:path>
                <a:path w="1473834" h="628014">
                  <a:moveTo>
                    <a:pt x="1246124" y="274142"/>
                  </a:moveTo>
                  <a:lnTo>
                    <a:pt x="1208659" y="239877"/>
                  </a:lnTo>
                  <a:lnTo>
                    <a:pt x="1200023" y="249250"/>
                  </a:lnTo>
                  <a:lnTo>
                    <a:pt x="1237615" y="283514"/>
                  </a:lnTo>
                  <a:lnTo>
                    <a:pt x="1246124" y="274142"/>
                  </a:lnTo>
                  <a:close/>
                </a:path>
                <a:path w="1473834" h="628014">
                  <a:moveTo>
                    <a:pt x="1311783" y="334111"/>
                  </a:moveTo>
                  <a:lnTo>
                    <a:pt x="1274318" y="299834"/>
                  </a:lnTo>
                  <a:lnTo>
                    <a:pt x="1265682" y="309219"/>
                  </a:lnTo>
                  <a:lnTo>
                    <a:pt x="1303147" y="343484"/>
                  </a:lnTo>
                  <a:lnTo>
                    <a:pt x="1311783" y="334111"/>
                  </a:lnTo>
                  <a:close/>
                </a:path>
                <a:path w="1473834" h="628014">
                  <a:moveTo>
                    <a:pt x="1377442" y="394068"/>
                  </a:moveTo>
                  <a:lnTo>
                    <a:pt x="1339850" y="359803"/>
                  </a:lnTo>
                  <a:lnTo>
                    <a:pt x="1331341" y="369189"/>
                  </a:lnTo>
                  <a:lnTo>
                    <a:pt x="1368806" y="403453"/>
                  </a:lnTo>
                  <a:lnTo>
                    <a:pt x="1377442" y="394068"/>
                  </a:lnTo>
                  <a:close/>
                </a:path>
                <a:path w="1473834" h="628014">
                  <a:moveTo>
                    <a:pt x="1473708" y="490702"/>
                  </a:moveTo>
                  <a:lnTo>
                    <a:pt x="1422781" y="358152"/>
                  </a:lnTo>
                  <a:lnTo>
                    <a:pt x="1337183" y="451904"/>
                  </a:lnTo>
                  <a:lnTo>
                    <a:pt x="1473708" y="490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788878" y="5768622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219</a:t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6411100" y="5228449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11100" y="5768622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C7C42C-2E64-4156-AA3B-AEBD13D12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9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6809" y="701548"/>
            <a:ext cx="2882194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62794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USER</a:t>
            </a:r>
            <a:r>
              <a:rPr spc="-61" dirty="0"/>
              <a:t> </a:t>
            </a:r>
            <a:r>
              <a:rPr dirty="0"/>
              <a:t>HINTS</a:t>
            </a:r>
          </a:p>
          <a:p>
            <a:pPr marL="14111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Preferred</a:t>
            </a:r>
            <a:r>
              <a:rPr sz="2667" b="0" spc="-39" dirty="0">
                <a:solidFill>
                  <a:srgbClr val="76B800"/>
                </a:solidFill>
              </a:rPr>
              <a:t> </a:t>
            </a:r>
            <a:r>
              <a:rPr sz="2667" b="0" spc="-11" dirty="0">
                <a:solidFill>
                  <a:srgbClr val="76B800"/>
                </a:solidFill>
              </a:rPr>
              <a:t>Location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1103488" y="2489342"/>
            <a:ext cx="3088217" cy="49381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char</a:t>
            </a:r>
            <a:r>
              <a:rPr sz="1556" spc="11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*data;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cudaMallocManaged(&amp;data,</a:t>
            </a:r>
            <a:r>
              <a:rPr sz="1556" spc="17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488" y="3200541"/>
            <a:ext cx="21046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init_data(data,</a:t>
            </a:r>
            <a:r>
              <a:rPr sz="1556" spc="-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88" y="3674956"/>
            <a:ext cx="66978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cudaMemAdvise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6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N,</a:t>
            </a:r>
            <a:r>
              <a:rPr sz="1556" spc="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..PreferredLocation,</a:t>
            </a:r>
            <a:r>
              <a:rPr sz="1556" spc="6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cudaCpuDeviceId);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488" y="4149090"/>
            <a:ext cx="3307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mykernel&lt;&lt;&lt;...,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s&gt;&gt;&gt;(data,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488" y="4859951"/>
            <a:ext cx="1995311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use_data(data,</a:t>
            </a:r>
            <a:r>
              <a:rPr sz="1556" spc="-5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488" y="5334791"/>
            <a:ext cx="16679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cudaFree(data);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48132" y="2149912"/>
            <a:ext cx="3644194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Here the kernel will </a:t>
            </a:r>
            <a:r>
              <a:rPr sz="2000" i="1" dirty="0">
                <a:solidFill>
                  <a:prstClr val="black"/>
                </a:solidFill>
                <a:latin typeface="Trebuchet MS"/>
                <a:cs typeface="Trebuchet MS"/>
              </a:rPr>
              <a:t>page </a:t>
            </a:r>
            <a:r>
              <a:rPr sz="2000" i="1" spc="-6" dirty="0">
                <a:solidFill>
                  <a:prstClr val="black"/>
                </a:solidFill>
                <a:latin typeface="Trebuchet MS"/>
                <a:cs typeface="Trebuchet MS"/>
              </a:rPr>
              <a:t>fault </a:t>
            </a:r>
            <a:r>
              <a:rPr sz="2000" i="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generate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direct mapping to </a:t>
            </a:r>
            <a:r>
              <a:rPr sz="2000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000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CPU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48132" y="3369873"/>
            <a:ext cx="3421239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driver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will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“resist”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migrating data away 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from the </a:t>
            </a:r>
            <a:r>
              <a:rPr sz="2000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preferred</a:t>
            </a:r>
            <a:r>
              <a:rPr sz="2000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location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79921" y="5181600"/>
            <a:ext cx="1051983" cy="338667"/>
            <a:chOff x="6281928" y="4663440"/>
            <a:chExt cx="946785" cy="304800"/>
          </a:xfrm>
        </p:grpSpPr>
        <p:sp>
          <p:nvSpPr>
            <p:cNvPr id="12" name="object 12"/>
            <p:cNvSpPr/>
            <p:nvPr/>
          </p:nvSpPr>
          <p:spPr>
            <a:xfrm>
              <a:off x="6687312" y="4668012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536448" y="295656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687312" y="4668012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6"/>
                  </a:moveTo>
                  <a:lnTo>
                    <a:pt x="536448" y="295656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281928" y="4677664"/>
              <a:ext cx="405765" cy="273685"/>
            </a:xfrm>
            <a:custGeom>
              <a:avLst/>
              <a:gdLst/>
              <a:ahLst/>
              <a:cxnLst/>
              <a:rect l="l" t="t" r="r" b="b"/>
              <a:pathLst>
                <a:path w="405765" h="273685">
                  <a:moveTo>
                    <a:pt x="405638" y="63500"/>
                  </a:moveTo>
                  <a:lnTo>
                    <a:pt x="392938" y="57150"/>
                  </a:lnTo>
                  <a:lnTo>
                    <a:pt x="278638" y="0"/>
                  </a:lnTo>
                  <a:lnTo>
                    <a:pt x="278638" y="57150"/>
                  </a:lnTo>
                  <a:lnTo>
                    <a:pt x="0" y="57150"/>
                  </a:lnTo>
                  <a:lnTo>
                    <a:pt x="0" y="69850"/>
                  </a:lnTo>
                  <a:lnTo>
                    <a:pt x="278638" y="69850"/>
                  </a:lnTo>
                  <a:lnTo>
                    <a:pt x="278638" y="74676"/>
                  </a:lnTo>
                  <a:lnTo>
                    <a:pt x="278638" y="127000"/>
                  </a:lnTo>
                  <a:lnTo>
                    <a:pt x="278638" y="131826"/>
                  </a:lnTo>
                  <a:lnTo>
                    <a:pt x="0" y="131826"/>
                  </a:lnTo>
                  <a:lnTo>
                    <a:pt x="0" y="144526"/>
                  </a:lnTo>
                  <a:lnTo>
                    <a:pt x="278638" y="144526"/>
                  </a:lnTo>
                  <a:lnTo>
                    <a:pt x="278638" y="146304"/>
                  </a:lnTo>
                  <a:lnTo>
                    <a:pt x="278638" y="201676"/>
                  </a:lnTo>
                  <a:lnTo>
                    <a:pt x="278638" y="203454"/>
                  </a:lnTo>
                  <a:lnTo>
                    <a:pt x="0" y="203454"/>
                  </a:lnTo>
                  <a:lnTo>
                    <a:pt x="0" y="216154"/>
                  </a:lnTo>
                  <a:lnTo>
                    <a:pt x="278638" y="216154"/>
                  </a:lnTo>
                  <a:lnTo>
                    <a:pt x="278638" y="273304"/>
                  </a:lnTo>
                  <a:lnTo>
                    <a:pt x="392938" y="216154"/>
                  </a:lnTo>
                  <a:lnTo>
                    <a:pt x="405638" y="209804"/>
                  </a:lnTo>
                  <a:lnTo>
                    <a:pt x="392938" y="203454"/>
                  </a:lnTo>
                  <a:lnTo>
                    <a:pt x="334010" y="173990"/>
                  </a:lnTo>
                  <a:lnTo>
                    <a:pt x="392938" y="144526"/>
                  </a:lnTo>
                  <a:lnTo>
                    <a:pt x="405638" y="138176"/>
                  </a:lnTo>
                  <a:lnTo>
                    <a:pt x="392938" y="131826"/>
                  </a:lnTo>
                  <a:lnTo>
                    <a:pt x="330962" y="100838"/>
                  </a:lnTo>
                  <a:lnTo>
                    <a:pt x="392938" y="69850"/>
                  </a:lnTo>
                  <a:lnTo>
                    <a:pt x="405638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979920" y="5721773"/>
            <a:ext cx="2719917" cy="338667"/>
            <a:chOff x="6281928" y="5149596"/>
            <a:chExt cx="2447925" cy="304800"/>
          </a:xfrm>
        </p:grpSpPr>
        <p:sp>
          <p:nvSpPr>
            <p:cNvPr id="16" name="object 16"/>
            <p:cNvSpPr/>
            <p:nvPr/>
          </p:nvSpPr>
          <p:spPr>
            <a:xfrm>
              <a:off x="7755636" y="5154168"/>
              <a:ext cx="535305" cy="295910"/>
            </a:xfrm>
            <a:custGeom>
              <a:avLst/>
              <a:gdLst/>
              <a:ahLst/>
              <a:cxnLst/>
              <a:rect l="l" t="t" r="r" b="b"/>
              <a:pathLst>
                <a:path w="535304" h="295910">
                  <a:moveTo>
                    <a:pt x="0" y="295655"/>
                  </a:moveTo>
                  <a:lnTo>
                    <a:pt x="534924" y="295655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290560" y="5160772"/>
              <a:ext cx="439420" cy="279400"/>
            </a:xfrm>
            <a:custGeom>
              <a:avLst/>
              <a:gdLst/>
              <a:ahLst/>
              <a:cxnLst/>
              <a:rect l="l" t="t" r="r" b="b"/>
              <a:pathLst>
                <a:path w="439420" h="279400">
                  <a:moveTo>
                    <a:pt x="439166" y="57150"/>
                  </a:moveTo>
                  <a:lnTo>
                    <a:pt x="127000" y="57150"/>
                  </a:lnTo>
                  <a:lnTo>
                    <a:pt x="127000" y="0"/>
                  </a:lnTo>
                  <a:lnTo>
                    <a:pt x="0" y="63500"/>
                  </a:lnTo>
                  <a:lnTo>
                    <a:pt x="77724" y="102362"/>
                  </a:lnTo>
                  <a:lnTo>
                    <a:pt x="0" y="141224"/>
                  </a:lnTo>
                  <a:lnTo>
                    <a:pt x="74676" y="178562"/>
                  </a:lnTo>
                  <a:lnTo>
                    <a:pt x="0" y="215900"/>
                  </a:lnTo>
                  <a:lnTo>
                    <a:pt x="127000" y="279400"/>
                  </a:lnTo>
                  <a:lnTo>
                    <a:pt x="127000" y="222250"/>
                  </a:lnTo>
                  <a:lnTo>
                    <a:pt x="439166" y="222250"/>
                  </a:lnTo>
                  <a:lnTo>
                    <a:pt x="439166" y="209550"/>
                  </a:lnTo>
                  <a:lnTo>
                    <a:pt x="127000" y="209550"/>
                  </a:lnTo>
                  <a:lnTo>
                    <a:pt x="127000" y="204724"/>
                  </a:lnTo>
                  <a:lnTo>
                    <a:pt x="127000" y="152400"/>
                  </a:lnTo>
                  <a:lnTo>
                    <a:pt x="127000" y="147574"/>
                  </a:lnTo>
                  <a:lnTo>
                    <a:pt x="439166" y="147574"/>
                  </a:lnTo>
                  <a:lnTo>
                    <a:pt x="439166" y="134874"/>
                  </a:lnTo>
                  <a:lnTo>
                    <a:pt x="127000" y="134874"/>
                  </a:lnTo>
                  <a:lnTo>
                    <a:pt x="127000" y="127000"/>
                  </a:lnTo>
                  <a:lnTo>
                    <a:pt x="127000" y="77724"/>
                  </a:lnTo>
                  <a:lnTo>
                    <a:pt x="127000" y="69850"/>
                  </a:lnTo>
                  <a:lnTo>
                    <a:pt x="439166" y="69850"/>
                  </a:lnTo>
                  <a:lnTo>
                    <a:pt x="439166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687312" y="5154168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536448" y="295655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687312" y="5154168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5"/>
                  </a:moveTo>
                  <a:lnTo>
                    <a:pt x="536448" y="295655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81928" y="5164315"/>
              <a:ext cx="1473835" cy="276860"/>
            </a:xfrm>
            <a:custGeom>
              <a:avLst/>
              <a:gdLst/>
              <a:ahLst/>
              <a:cxnLst/>
              <a:rect l="l" t="t" r="r" b="b"/>
              <a:pathLst>
                <a:path w="1473834" h="276860">
                  <a:moveTo>
                    <a:pt x="405638" y="64528"/>
                  </a:moveTo>
                  <a:lnTo>
                    <a:pt x="392938" y="58178"/>
                  </a:lnTo>
                  <a:lnTo>
                    <a:pt x="278638" y="1028"/>
                  </a:lnTo>
                  <a:lnTo>
                    <a:pt x="278638" y="58178"/>
                  </a:lnTo>
                  <a:lnTo>
                    <a:pt x="0" y="58178"/>
                  </a:lnTo>
                  <a:lnTo>
                    <a:pt x="0" y="70878"/>
                  </a:lnTo>
                  <a:lnTo>
                    <a:pt x="278638" y="70878"/>
                  </a:lnTo>
                  <a:lnTo>
                    <a:pt x="278638" y="75704"/>
                  </a:lnTo>
                  <a:lnTo>
                    <a:pt x="278638" y="128028"/>
                  </a:lnTo>
                  <a:lnTo>
                    <a:pt x="278638" y="132854"/>
                  </a:lnTo>
                  <a:lnTo>
                    <a:pt x="0" y="132854"/>
                  </a:lnTo>
                  <a:lnTo>
                    <a:pt x="0" y="145554"/>
                  </a:lnTo>
                  <a:lnTo>
                    <a:pt x="278638" y="145554"/>
                  </a:lnTo>
                  <a:lnTo>
                    <a:pt x="278638" y="147332"/>
                  </a:lnTo>
                  <a:lnTo>
                    <a:pt x="278638" y="202704"/>
                  </a:lnTo>
                  <a:lnTo>
                    <a:pt x="278638" y="204482"/>
                  </a:lnTo>
                  <a:lnTo>
                    <a:pt x="0" y="204482"/>
                  </a:lnTo>
                  <a:lnTo>
                    <a:pt x="0" y="217182"/>
                  </a:lnTo>
                  <a:lnTo>
                    <a:pt x="278638" y="217182"/>
                  </a:lnTo>
                  <a:lnTo>
                    <a:pt x="278638" y="274332"/>
                  </a:lnTo>
                  <a:lnTo>
                    <a:pt x="392938" y="217182"/>
                  </a:lnTo>
                  <a:lnTo>
                    <a:pt x="405638" y="210832"/>
                  </a:lnTo>
                  <a:lnTo>
                    <a:pt x="392938" y="204482"/>
                  </a:lnTo>
                  <a:lnTo>
                    <a:pt x="334010" y="175018"/>
                  </a:lnTo>
                  <a:lnTo>
                    <a:pt x="392938" y="145554"/>
                  </a:lnTo>
                  <a:lnTo>
                    <a:pt x="405638" y="139204"/>
                  </a:lnTo>
                  <a:lnTo>
                    <a:pt x="392938" y="132854"/>
                  </a:lnTo>
                  <a:lnTo>
                    <a:pt x="330962" y="101866"/>
                  </a:lnTo>
                  <a:lnTo>
                    <a:pt x="392938" y="70878"/>
                  </a:lnTo>
                  <a:lnTo>
                    <a:pt x="405638" y="64528"/>
                  </a:lnTo>
                  <a:close/>
                </a:path>
                <a:path w="1473834" h="276860">
                  <a:moveTo>
                    <a:pt x="1473708" y="58750"/>
                  </a:moveTo>
                  <a:lnTo>
                    <a:pt x="1068857" y="57150"/>
                  </a:lnTo>
                  <a:lnTo>
                    <a:pt x="1069086" y="0"/>
                  </a:lnTo>
                  <a:lnTo>
                    <a:pt x="941832" y="63004"/>
                  </a:lnTo>
                  <a:lnTo>
                    <a:pt x="1016495" y="100711"/>
                  </a:lnTo>
                  <a:lnTo>
                    <a:pt x="941832" y="137680"/>
                  </a:lnTo>
                  <a:lnTo>
                    <a:pt x="1016495" y="175387"/>
                  </a:lnTo>
                  <a:lnTo>
                    <a:pt x="941832" y="212356"/>
                  </a:lnTo>
                  <a:lnTo>
                    <a:pt x="1068578" y="276352"/>
                  </a:lnTo>
                  <a:lnTo>
                    <a:pt x="1068806" y="219202"/>
                  </a:lnTo>
                  <a:lnTo>
                    <a:pt x="1473708" y="220802"/>
                  </a:lnTo>
                  <a:lnTo>
                    <a:pt x="1473708" y="208102"/>
                  </a:lnTo>
                  <a:lnTo>
                    <a:pt x="1068857" y="206502"/>
                  </a:lnTo>
                  <a:lnTo>
                    <a:pt x="1069086" y="149352"/>
                  </a:lnTo>
                  <a:lnTo>
                    <a:pt x="1068781" y="149504"/>
                  </a:lnTo>
                  <a:lnTo>
                    <a:pt x="1068806" y="144526"/>
                  </a:lnTo>
                  <a:lnTo>
                    <a:pt x="1473708" y="146126"/>
                  </a:lnTo>
                  <a:lnTo>
                    <a:pt x="1473708" y="133426"/>
                  </a:lnTo>
                  <a:lnTo>
                    <a:pt x="1068857" y="131826"/>
                  </a:lnTo>
                  <a:lnTo>
                    <a:pt x="1069086" y="74676"/>
                  </a:lnTo>
                  <a:lnTo>
                    <a:pt x="1068781" y="74828"/>
                  </a:lnTo>
                  <a:lnTo>
                    <a:pt x="1068806" y="69850"/>
                  </a:lnTo>
                  <a:lnTo>
                    <a:pt x="1473708" y="71450"/>
                  </a:lnTo>
                  <a:lnTo>
                    <a:pt x="1473708" y="58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788878" y="5768622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220</a:t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6411100" y="5228449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11100" y="5768622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4233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USER</a:t>
            </a:r>
            <a:r>
              <a:rPr spc="-72" dirty="0"/>
              <a:t> </a:t>
            </a:r>
            <a:r>
              <a:rPr dirty="0"/>
              <a:t>HINTS</a:t>
            </a:r>
          </a:p>
          <a:p>
            <a:pPr marL="4233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Accessed</a:t>
            </a:r>
            <a:r>
              <a:rPr sz="2667" b="0" spc="-33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By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1103488" y="2489342"/>
            <a:ext cx="3088217" cy="49381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char</a:t>
            </a:r>
            <a:r>
              <a:rPr sz="1556" spc="11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*data;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cudaMallocManaged(&amp;data,</a:t>
            </a:r>
            <a:r>
              <a:rPr sz="1556" spc="17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488" y="3200541"/>
            <a:ext cx="21046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init_data(data,</a:t>
            </a:r>
            <a:r>
              <a:rPr sz="1556" spc="-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88" y="3674956"/>
            <a:ext cx="53855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cudaMemAdvise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N,</a:t>
            </a:r>
            <a:r>
              <a:rPr sz="1556" spc="33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..SetAccessedBy,</a:t>
            </a:r>
            <a:r>
              <a:rPr sz="1556" spc="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myGpuId);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488" y="4149090"/>
            <a:ext cx="3307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mykernel&lt;&lt;&lt;...,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s&gt;&gt;&gt;(data,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488" y="4859951"/>
            <a:ext cx="1995311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use_data(data,</a:t>
            </a:r>
            <a:r>
              <a:rPr sz="1556" spc="-5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488" y="5334791"/>
            <a:ext cx="16679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cudaFree(data);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19246" y="2149912"/>
            <a:ext cx="4192411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algn="just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GPU will establish direct mapping of </a:t>
            </a:r>
            <a:r>
              <a:rPr sz="2000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data in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CPU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memory, </a:t>
            </a:r>
            <a:r>
              <a:rPr sz="2000" b="1" dirty="0">
                <a:solidFill>
                  <a:prstClr val="black"/>
                </a:solidFill>
                <a:latin typeface="Trebuchet MS"/>
                <a:cs typeface="Trebuchet MS"/>
              </a:rPr>
              <a:t>no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page faults </a:t>
            </a:r>
            <a:r>
              <a:rPr sz="2000" b="1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will</a:t>
            </a:r>
            <a:r>
              <a:rPr sz="2000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be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generated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19245" y="3369873"/>
            <a:ext cx="3881967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algn="just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Memory can move freely to 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other </a:t>
            </a:r>
            <a:r>
              <a:rPr sz="2000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processors</a:t>
            </a:r>
            <a:r>
              <a:rPr sz="2000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000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mapping</a:t>
            </a:r>
            <a:r>
              <a:rPr sz="2000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will</a:t>
            </a:r>
            <a:r>
              <a:rPr sz="2000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carry </a:t>
            </a:r>
            <a:r>
              <a:rPr sz="2000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over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79921" y="5181600"/>
            <a:ext cx="1051983" cy="338667"/>
            <a:chOff x="6281928" y="4663440"/>
            <a:chExt cx="946785" cy="304800"/>
          </a:xfrm>
        </p:grpSpPr>
        <p:sp>
          <p:nvSpPr>
            <p:cNvPr id="12" name="object 12"/>
            <p:cNvSpPr/>
            <p:nvPr/>
          </p:nvSpPr>
          <p:spPr>
            <a:xfrm>
              <a:off x="6687312" y="4668012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536448" y="295656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687312" y="4668012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6"/>
                  </a:moveTo>
                  <a:lnTo>
                    <a:pt x="536448" y="295656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281928" y="4677664"/>
              <a:ext cx="405765" cy="273685"/>
            </a:xfrm>
            <a:custGeom>
              <a:avLst/>
              <a:gdLst/>
              <a:ahLst/>
              <a:cxnLst/>
              <a:rect l="l" t="t" r="r" b="b"/>
              <a:pathLst>
                <a:path w="405765" h="273685">
                  <a:moveTo>
                    <a:pt x="405638" y="63500"/>
                  </a:moveTo>
                  <a:lnTo>
                    <a:pt x="392938" y="57150"/>
                  </a:lnTo>
                  <a:lnTo>
                    <a:pt x="278638" y="0"/>
                  </a:lnTo>
                  <a:lnTo>
                    <a:pt x="278638" y="57150"/>
                  </a:lnTo>
                  <a:lnTo>
                    <a:pt x="0" y="57150"/>
                  </a:lnTo>
                  <a:lnTo>
                    <a:pt x="0" y="69850"/>
                  </a:lnTo>
                  <a:lnTo>
                    <a:pt x="278638" y="69850"/>
                  </a:lnTo>
                  <a:lnTo>
                    <a:pt x="278638" y="74676"/>
                  </a:lnTo>
                  <a:lnTo>
                    <a:pt x="278638" y="127000"/>
                  </a:lnTo>
                  <a:lnTo>
                    <a:pt x="278638" y="131826"/>
                  </a:lnTo>
                  <a:lnTo>
                    <a:pt x="0" y="131826"/>
                  </a:lnTo>
                  <a:lnTo>
                    <a:pt x="0" y="144526"/>
                  </a:lnTo>
                  <a:lnTo>
                    <a:pt x="278638" y="144526"/>
                  </a:lnTo>
                  <a:lnTo>
                    <a:pt x="278638" y="146304"/>
                  </a:lnTo>
                  <a:lnTo>
                    <a:pt x="278638" y="201676"/>
                  </a:lnTo>
                  <a:lnTo>
                    <a:pt x="278638" y="203454"/>
                  </a:lnTo>
                  <a:lnTo>
                    <a:pt x="0" y="203454"/>
                  </a:lnTo>
                  <a:lnTo>
                    <a:pt x="0" y="216154"/>
                  </a:lnTo>
                  <a:lnTo>
                    <a:pt x="278638" y="216154"/>
                  </a:lnTo>
                  <a:lnTo>
                    <a:pt x="278638" y="273304"/>
                  </a:lnTo>
                  <a:lnTo>
                    <a:pt x="392938" y="216154"/>
                  </a:lnTo>
                  <a:lnTo>
                    <a:pt x="405638" y="209804"/>
                  </a:lnTo>
                  <a:lnTo>
                    <a:pt x="392938" y="203454"/>
                  </a:lnTo>
                  <a:lnTo>
                    <a:pt x="334010" y="173990"/>
                  </a:lnTo>
                  <a:lnTo>
                    <a:pt x="392938" y="144526"/>
                  </a:lnTo>
                  <a:lnTo>
                    <a:pt x="405638" y="138176"/>
                  </a:lnTo>
                  <a:lnTo>
                    <a:pt x="392938" y="131826"/>
                  </a:lnTo>
                  <a:lnTo>
                    <a:pt x="330962" y="100838"/>
                  </a:lnTo>
                  <a:lnTo>
                    <a:pt x="392938" y="69850"/>
                  </a:lnTo>
                  <a:lnTo>
                    <a:pt x="405638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979920" y="5721773"/>
            <a:ext cx="2721328" cy="338667"/>
            <a:chOff x="6281928" y="5149596"/>
            <a:chExt cx="2449195" cy="304800"/>
          </a:xfrm>
        </p:grpSpPr>
        <p:sp>
          <p:nvSpPr>
            <p:cNvPr id="16" name="object 16"/>
            <p:cNvSpPr/>
            <p:nvPr/>
          </p:nvSpPr>
          <p:spPr>
            <a:xfrm>
              <a:off x="7755636" y="5154168"/>
              <a:ext cx="535305" cy="295910"/>
            </a:xfrm>
            <a:custGeom>
              <a:avLst/>
              <a:gdLst/>
              <a:ahLst/>
              <a:cxnLst/>
              <a:rect l="l" t="t" r="r" b="b"/>
              <a:pathLst>
                <a:path w="535304" h="295910">
                  <a:moveTo>
                    <a:pt x="0" y="295655"/>
                  </a:moveTo>
                  <a:lnTo>
                    <a:pt x="534924" y="295655"/>
                  </a:lnTo>
                  <a:lnTo>
                    <a:pt x="534924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687312" y="5154168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536448" y="295655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687312" y="5154168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5"/>
                  </a:moveTo>
                  <a:lnTo>
                    <a:pt x="536448" y="295655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281928" y="5159248"/>
              <a:ext cx="2449195" cy="279400"/>
            </a:xfrm>
            <a:custGeom>
              <a:avLst/>
              <a:gdLst/>
              <a:ahLst/>
              <a:cxnLst/>
              <a:rect l="l" t="t" r="r" b="b"/>
              <a:pathLst>
                <a:path w="2449195" h="279400">
                  <a:moveTo>
                    <a:pt x="405638" y="69596"/>
                  </a:moveTo>
                  <a:lnTo>
                    <a:pt x="392938" y="63246"/>
                  </a:lnTo>
                  <a:lnTo>
                    <a:pt x="278638" y="6096"/>
                  </a:lnTo>
                  <a:lnTo>
                    <a:pt x="278638" y="63246"/>
                  </a:lnTo>
                  <a:lnTo>
                    <a:pt x="0" y="63246"/>
                  </a:lnTo>
                  <a:lnTo>
                    <a:pt x="0" y="75946"/>
                  </a:lnTo>
                  <a:lnTo>
                    <a:pt x="278638" y="75946"/>
                  </a:lnTo>
                  <a:lnTo>
                    <a:pt x="278638" y="80772"/>
                  </a:lnTo>
                  <a:lnTo>
                    <a:pt x="278638" y="133096"/>
                  </a:lnTo>
                  <a:lnTo>
                    <a:pt x="278638" y="137922"/>
                  </a:lnTo>
                  <a:lnTo>
                    <a:pt x="0" y="137922"/>
                  </a:lnTo>
                  <a:lnTo>
                    <a:pt x="0" y="150622"/>
                  </a:lnTo>
                  <a:lnTo>
                    <a:pt x="278638" y="150622"/>
                  </a:lnTo>
                  <a:lnTo>
                    <a:pt x="278638" y="152400"/>
                  </a:lnTo>
                  <a:lnTo>
                    <a:pt x="278638" y="207772"/>
                  </a:lnTo>
                  <a:lnTo>
                    <a:pt x="278638" y="209550"/>
                  </a:lnTo>
                  <a:lnTo>
                    <a:pt x="0" y="209550"/>
                  </a:lnTo>
                  <a:lnTo>
                    <a:pt x="0" y="222250"/>
                  </a:lnTo>
                  <a:lnTo>
                    <a:pt x="278638" y="222250"/>
                  </a:lnTo>
                  <a:lnTo>
                    <a:pt x="278638" y="279400"/>
                  </a:lnTo>
                  <a:lnTo>
                    <a:pt x="392938" y="222250"/>
                  </a:lnTo>
                  <a:lnTo>
                    <a:pt x="405638" y="215900"/>
                  </a:lnTo>
                  <a:lnTo>
                    <a:pt x="392938" y="209550"/>
                  </a:lnTo>
                  <a:lnTo>
                    <a:pt x="334010" y="180086"/>
                  </a:lnTo>
                  <a:lnTo>
                    <a:pt x="392938" y="150622"/>
                  </a:lnTo>
                  <a:lnTo>
                    <a:pt x="405638" y="144272"/>
                  </a:lnTo>
                  <a:lnTo>
                    <a:pt x="392938" y="137922"/>
                  </a:lnTo>
                  <a:lnTo>
                    <a:pt x="330962" y="106934"/>
                  </a:lnTo>
                  <a:lnTo>
                    <a:pt x="392938" y="75946"/>
                  </a:lnTo>
                  <a:lnTo>
                    <a:pt x="405638" y="69596"/>
                  </a:lnTo>
                  <a:close/>
                </a:path>
                <a:path w="2449195" h="279400">
                  <a:moveTo>
                    <a:pt x="2448687" y="57150"/>
                  </a:moveTo>
                  <a:lnTo>
                    <a:pt x="1068832" y="57150"/>
                  </a:lnTo>
                  <a:lnTo>
                    <a:pt x="1068832" y="0"/>
                  </a:lnTo>
                  <a:lnTo>
                    <a:pt x="941832" y="63500"/>
                  </a:lnTo>
                  <a:lnTo>
                    <a:pt x="1021080" y="103124"/>
                  </a:lnTo>
                  <a:lnTo>
                    <a:pt x="941832" y="142748"/>
                  </a:lnTo>
                  <a:lnTo>
                    <a:pt x="1014984" y="179324"/>
                  </a:lnTo>
                  <a:lnTo>
                    <a:pt x="941832" y="215900"/>
                  </a:lnTo>
                  <a:lnTo>
                    <a:pt x="1068832" y="279400"/>
                  </a:lnTo>
                  <a:lnTo>
                    <a:pt x="1068832" y="222250"/>
                  </a:lnTo>
                  <a:lnTo>
                    <a:pt x="2448687" y="222250"/>
                  </a:lnTo>
                  <a:lnTo>
                    <a:pt x="2448687" y="209550"/>
                  </a:lnTo>
                  <a:lnTo>
                    <a:pt x="1068832" y="209550"/>
                  </a:lnTo>
                  <a:lnTo>
                    <a:pt x="1068832" y="206248"/>
                  </a:lnTo>
                  <a:lnTo>
                    <a:pt x="1068832" y="152400"/>
                  </a:lnTo>
                  <a:lnTo>
                    <a:pt x="1068832" y="149098"/>
                  </a:lnTo>
                  <a:lnTo>
                    <a:pt x="2448687" y="149098"/>
                  </a:lnTo>
                  <a:lnTo>
                    <a:pt x="2448687" y="136398"/>
                  </a:lnTo>
                  <a:lnTo>
                    <a:pt x="1068832" y="136398"/>
                  </a:lnTo>
                  <a:lnTo>
                    <a:pt x="1068832" y="127000"/>
                  </a:lnTo>
                  <a:lnTo>
                    <a:pt x="1068832" y="79248"/>
                  </a:lnTo>
                  <a:lnTo>
                    <a:pt x="1068832" y="69850"/>
                  </a:lnTo>
                  <a:lnTo>
                    <a:pt x="2448687" y="69850"/>
                  </a:lnTo>
                  <a:lnTo>
                    <a:pt x="2448687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788878" y="5768622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221</a:t>
            </a:fld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6411100" y="5228449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11100" y="5768622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4233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USER</a:t>
            </a:r>
            <a:r>
              <a:rPr spc="-44" dirty="0"/>
              <a:t> </a:t>
            </a:r>
            <a:r>
              <a:rPr dirty="0"/>
              <a:t>HINTS</a:t>
            </a:r>
          </a:p>
          <a:p>
            <a:pPr marL="2117"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Accessed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By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on</a:t>
            </a:r>
            <a:r>
              <a:rPr sz="2667" b="0" spc="-28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Volta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1103488" y="2489342"/>
            <a:ext cx="3088217" cy="49381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char</a:t>
            </a:r>
            <a:r>
              <a:rPr sz="1556" spc="11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*data; 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cudaMallocManaged(&amp;data,</a:t>
            </a:r>
            <a:r>
              <a:rPr sz="1556" spc="17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488" y="3200541"/>
            <a:ext cx="21046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init_data(data,</a:t>
            </a:r>
            <a:r>
              <a:rPr sz="1556" spc="-28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88" y="3674956"/>
            <a:ext cx="53855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76B800"/>
                </a:solidFill>
                <a:latin typeface="Consolas"/>
                <a:cs typeface="Consolas"/>
              </a:rPr>
              <a:t>cudaMemAdvise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(data,</a:t>
            </a:r>
            <a:r>
              <a:rPr sz="1556" spc="39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N,</a:t>
            </a:r>
            <a:r>
              <a:rPr sz="1556" spc="33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..SetAccessedBy,</a:t>
            </a:r>
            <a:r>
              <a:rPr sz="1556" spc="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505050"/>
                </a:solidFill>
                <a:latin typeface="Consolas"/>
                <a:cs typeface="Consolas"/>
              </a:rPr>
              <a:t>myGpuId);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488" y="4149090"/>
            <a:ext cx="3307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mykernel&lt;&lt;&lt;...,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s&gt;&gt;&gt;(data,</a:t>
            </a:r>
            <a:r>
              <a:rPr sz="1556" spc="6" dirty="0">
                <a:solidFill>
                  <a:srgbClr val="007450"/>
                </a:solidFill>
                <a:latin typeface="Consolas"/>
                <a:cs typeface="Consolas"/>
              </a:rPr>
              <a:t> 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488" y="4859951"/>
            <a:ext cx="1995311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use_data(data,</a:t>
            </a:r>
            <a:r>
              <a:rPr sz="1556" spc="-56" dirty="0">
                <a:solidFill>
                  <a:srgbClr val="00745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N);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488" y="5334791"/>
            <a:ext cx="16679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007450"/>
                </a:solidFill>
                <a:latin typeface="Consolas"/>
                <a:cs typeface="Consolas"/>
              </a:rPr>
              <a:t>cudaFree(data);</a:t>
            </a:r>
            <a:endParaRPr sz="1556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19246" y="2149912"/>
            <a:ext cx="4192411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algn="just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GPU will establish direct mapping of </a:t>
            </a:r>
            <a:r>
              <a:rPr sz="2000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data in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CPU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memory, </a:t>
            </a:r>
            <a:r>
              <a:rPr sz="2000" b="1" dirty="0">
                <a:solidFill>
                  <a:prstClr val="black"/>
                </a:solidFill>
                <a:latin typeface="Trebuchet MS"/>
                <a:cs typeface="Trebuchet MS"/>
              </a:rPr>
              <a:t>no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page faults </a:t>
            </a:r>
            <a:r>
              <a:rPr sz="2000" b="1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will</a:t>
            </a:r>
            <a:r>
              <a:rPr sz="2000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be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generated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19246" y="3369873"/>
            <a:ext cx="4064000" cy="9375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Access counters may eventually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trigger migration 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this memory to </a:t>
            </a:r>
            <a:r>
              <a:rPr sz="2000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91774" y="4883572"/>
            <a:ext cx="1051983" cy="338667"/>
            <a:chOff x="6292596" y="4395215"/>
            <a:chExt cx="946785" cy="304800"/>
          </a:xfrm>
        </p:grpSpPr>
        <p:sp>
          <p:nvSpPr>
            <p:cNvPr id="12" name="object 12"/>
            <p:cNvSpPr/>
            <p:nvPr/>
          </p:nvSpPr>
          <p:spPr>
            <a:xfrm>
              <a:off x="6697980" y="4399787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536448" y="295656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697980" y="4399787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6"/>
                  </a:moveTo>
                  <a:lnTo>
                    <a:pt x="536448" y="295656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292596" y="4409439"/>
              <a:ext cx="405765" cy="273685"/>
            </a:xfrm>
            <a:custGeom>
              <a:avLst/>
              <a:gdLst/>
              <a:ahLst/>
              <a:cxnLst/>
              <a:rect l="l" t="t" r="r" b="b"/>
              <a:pathLst>
                <a:path w="405765" h="273685">
                  <a:moveTo>
                    <a:pt x="405638" y="63500"/>
                  </a:moveTo>
                  <a:lnTo>
                    <a:pt x="392938" y="57150"/>
                  </a:lnTo>
                  <a:lnTo>
                    <a:pt x="278625" y="0"/>
                  </a:lnTo>
                  <a:lnTo>
                    <a:pt x="278625" y="57150"/>
                  </a:lnTo>
                  <a:lnTo>
                    <a:pt x="0" y="57150"/>
                  </a:lnTo>
                  <a:lnTo>
                    <a:pt x="0" y="69850"/>
                  </a:lnTo>
                  <a:lnTo>
                    <a:pt x="278625" y="69850"/>
                  </a:lnTo>
                  <a:lnTo>
                    <a:pt x="278625" y="74676"/>
                  </a:lnTo>
                  <a:lnTo>
                    <a:pt x="278625" y="127000"/>
                  </a:lnTo>
                  <a:lnTo>
                    <a:pt x="278625" y="131838"/>
                  </a:lnTo>
                  <a:lnTo>
                    <a:pt x="0" y="131838"/>
                  </a:lnTo>
                  <a:lnTo>
                    <a:pt x="0" y="144526"/>
                  </a:lnTo>
                  <a:lnTo>
                    <a:pt x="278625" y="144526"/>
                  </a:lnTo>
                  <a:lnTo>
                    <a:pt x="278625" y="146304"/>
                  </a:lnTo>
                  <a:lnTo>
                    <a:pt x="278625" y="201676"/>
                  </a:lnTo>
                  <a:lnTo>
                    <a:pt x="278625" y="203454"/>
                  </a:lnTo>
                  <a:lnTo>
                    <a:pt x="0" y="203454"/>
                  </a:lnTo>
                  <a:lnTo>
                    <a:pt x="0" y="216154"/>
                  </a:lnTo>
                  <a:lnTo>
                    <a:pt x="278625" y="216154"/>
                  </a:lnTo>
                  <a:lnTo>
                    <a:pt x="278625" y="273304"/>
                  </a:lnTo>
                  <a:lnTo>
                    <a:pt x="392938" y="216154"/>
                  </a:lnTo>
                  <a:lnTo>
                    <a:pt x="405638" y="209804"/>
                  </a:lnTo>
                  <a:lnTo>
                    <a:pt x="392938" y="203454"/>
                  </a:lnTo>
                  <a:lnTo>
                    <a:pt x="333997" y="173990"/>
                  </a:lnTo>
                  <a:lnTo>
                    <a:pt x="392938" y="144526"/>
                  </a:lnTo>
                  <a:lnTo>
                    <a:pt x="405638" y="138176"/>
                  </a:lnTo>
                  <a:lnTo>
                    <a:pt x="392938" y="131838"/>
                  </a:lnTo>
                  <a:lnTo>
                    <a:pt x="330949" y="100850"/>
                  </a:lnTo>
                  <a:lnTo>
                    <a:pt x="392938" y="69850"/>
                  </a:lnTo>
                  <a:lnTo>
                    <a:pt x="405638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991774" y="5423746"/>
            <a:ext cx="2722033" cy="843844"/>
            <a:chOff x="6292596" y="4881371"/>
            <a:chExt cx="2449830" cy="759460"/>
          </a:xfrm>
        </p:grpSpPr>
        <p:sp>
          <p:nvSpPr>
            <p:cNvPr id="16" name="object 16"/>
            <p:cNvSpPr/>
            <p:nvPr/>
          </p:nvSpPr>
          <p:spPr>
            <a:xfrm>
              <a:off x="7766304" y="4885943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5"/>
                  </a:moveTo>
                  <a:lnTo>
                    <a:pt x="536448" y="295655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697980" y="4885943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536448" y="295655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697980" y="4885943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5"/>
                  </a:moveTo>
                  <a:lnTo>
                    <a:pt x="536448" y="295655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292596" y="4892547"/>
              <a:ext cx="2449195" cy="278130"/>
            </a:xfrm>
            <a:custGeom>
              <a:avLst/>
              <a:gdLst/>
              <a:ahLst/>
              <a:cxnLst/>
              <a:rect l="l" t="t" r="r" b="b"/>
              <a:pathLst>
                <a:path w="2449195" h="278129">
                  <a:moveTo>
                    <a:pt x="405638" y="68072"/>
                  </a:moveTo>
                  <a:lnTo>
                    <a:pt x="392938" y="61722"/>
                  </a:lnTo>
                  <a:lnTo>
                    <a:pt x="278625" y="4572"/>
                  </a:lnTo>
                  <a:lnTo>
                    <a:pt x="278625" y="61722"/>
                  </a:lnTo>
                  <a:lnTo>
                    <a:pt x="0" y="61722"/>
                  </a:lnTo>
                  <a:lnTo>
                    <a:pt x="0" y="74422"/>
                  </a:lnTo>
                  <a:lnTo>
                    <a:pt x="278625" y="74422"/>
                  </a:lnTo>
                  <a:lnTo>
                    <a:pt x="278625" y="80772"/>
                  </a:lnTo>
                  <a:lnTo>
                    <a:pt x="278625" y="131572"/>
                  </a:lnTo>
                  <a:lnTo>
                    <a:pt x="278625" y="137922"/>
                  </a:lnTo>
                  <a:lnTo>
                    <a:pt x="0" y="137922"/>
                  </a:lnTo>
                  <a:lnTo>
                    <a:pt x="0" y="150622"/>
                  </a:lnTo>
                  <a:lnTo>
                    <a:pt x="278625" y="150622"/>
                  </a:lnTo>
                  <a:lnTo>
                    <a:pt x="278625" y="150876"/>
                  </a:lnTo>
                  <a:lnTo>
                    <a:pt x="278625" y="207772"/>
                  </a:lnTo>
                  <a:lnTo>
                    <a:pt x="278625" y="208026"/>
                  </a:lnTo>
                  <a:lnTo>
                    <a:pt x="0" y="208026"/>
                  </a:lnTo>
                  <a:lnTo>
                    <a:pt x="0" y="220726"/>
                  </a:lnTo>
                  <a:lnTo>
                    <a:pt x="278625" y="220726"/>
                  </a:lnTo>
                  <a:lnTo>
                    <a:pt x="278625" y="277876"/>
                  </a:lnTo>
                  <a:lnTo>
                    <a:pt x="392938" y="220726"/>
                  </a:lnTo>
                  <a:lnTo>
                    <a:pt x="405638" y="214376"/>
                  </a:lnTo>
                  <a:lnTo>
                    <a:pt x="392938" y="208026"/>
                  </a:lnTo>
                  <a:lnTo>
                    <a:pt x="335521" y="179324"/>
                  </a:lnTo>
                  <a:lnTo>
                    <a:pt x="392938" y="150622"/>
                  </a:lnTo>
                  <a:lnTo>
                    <a:pt x="405638" y="144272"/>
                  </a:lnTo>
                  <a:lnTo>
                    <a:pt x="392938" y="137922"/>
                  </a:lnTo>
                  <a:lnTo>
                    <a:pt x="329425" y="106172"/>
                  </a:lnTo>
                  <a:lnTo>
                    <a:pt x="392938" y="74422"/>
                  </a:lnTo>
                  <a:lnTo>
                    <a:pt x="405638" y="68072"/>
                  </a:lnTo>
                  <a:close/>
                </a:path>
                <a:path w="2449195" h="278129">
                  <a:moveTo>
                    <a:pt x="2448687" y="57150"/>
                  </a:moveTo>
                  <a:lnTo>
                    <a:pt x="1068832" y="57150"/>
                  </a:lnTo>
                  <a:lnTo>
                    <a:pt x="1068832" y="0"/>
                  </a:lnTo>
                  <a:lnTo>
                    <a:pt x="941832" y="63500"/>
                  </a:lnTo>
                  <a:lnTo>
                    <a:pt x="1019556" y="102362"/>
                  </a:lnTo>
                  <a:lnTo>
                    <a:pt x="941832" y="141224"/>
                  </a:lnTo>
                  <a:lnTo>
                    <a:pt x="1014984" y="177800"/>
                  </a:lnTo>
                  <a:lnTo>
                    <a:pt x="941832" y="214376"/>
                  </a:lnTo>
                  <a:lnTo>
                    <a:pt x="1068832" y="277876"/>
                  </a:lnTo>
                  <a:lnTo>
                    <a:pt x="1068832" y="220726"/>
                  </a:lnTo>
                  <a:lnTo>
                    <a:pt x="2448687" y="220726"/>
                  </a:lnTo>
                  <a:lnTo>
                    <a:pt x="2448687" y="208026"/>
                  </a:lnTo>
                  <a:lnTo>
                    <a:pt x="1068832" y="208026"/>
                  </a:lnTo>
                  <a:lnTo>
                    <a:pt x="1068832" y="204724"/>
                  </a:lnTo>
                  <a:lnTo>
                    <a:pt x="1068832" y="150876"/>
                  </a:lnTo>
                  <a:lnTo>
                    <a:pt x="1068832" y="147574"/>
                  </a:lnTo>
                  <a:lnTo>
                    <a:pt x="2448687" y="147574"/>
                  </a:lnTo>
                  <a:lnTo>
                    <a:pt x="2448687" y="134874"/>
                  </a:lnTo>
                  <a:lnTo>
                    <a:pt x="1068832" y="134874"/>
                  </a:lnTo>
                  <a:lnTo>
                    <a:pt x="1068832" y="127000"/>
                  </a:lnTo>
                  <a:lnTo>
                    <a:pt x="1068832" y="77724"/>
                  </a:lnTo>
                  <a:lnTo>
                    <a:pt x="1068832" y="69850"/>
                  </a:lnTo>
                  <a:lnTo>
                    <a:pt x="2448687" y="69850"/>
                  </a:lnTo>
                  <a:lnTo>
                    <a:pt x="2448687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766304" y="5340095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536448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536448" y="295655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766304" y="5340095"/>
              <a:ext cx="536575" cy="295910"/>
            </a:xfrm>
            <a:custGeom>
              <a:avLst/>
              <a:gdLst/>
              <a:ahLst/>
              <a:cxnLst/>
              <a:rect l="l" t="t" r="r" b="b"/>
              <a:pathLst>
                <a:path w="536575" h="295910">
                  <a:moveTo>
                    <a:pt x="0" y="295655"/>
                  </a:moveTo>
                  <a:lnTo>
                    <a:pt x="536448" y="295655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2956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247890" y="5174614"/>
              <a:ext cx="1494155" cy="451484"/>
            </a:xfrm>
            <a:custGeom>
              <a:avLst/>
              <a:gdLst/>
              <a:ahLst/>
              <a:cxnLst/>
              <a:rect l="l" t="t" r="r" b="b"/>
              <a:pathLst>
                <a:path w="1494154" h="451485">
                  <a:moveTo>
                    <a:pt x="50165" y="26022"/>
                  </a:moveTo>
                  <a:lnTo>
                    <a:pt x="6604" y="0"/>
                  </a:lnTo>
                  <a:lnTo>
                    <a:pt x="0" y="10909"/>
                  </a:lnTo>
                  <a:lnTo>
                    <a:pt x="43688" y="36931"/>
                  </a:lnTo>
                  <a:lnTo>
                    <a:pt x="50165" y="26022"/>
                  </a:lnTo>
                  <a:close/>
                </a:path>
                <a:path w="1494154" h="451485">
                  <a:moveTo>
                    <a:pt x="126492" y="71564"/>
                  </a:moveTo>
                  <a:lnTo>
                    <a:pt x="82931" y="45542"/>
                  </a:lnTo>
                  <a:lnTo>
                    <a:pt x="76454" y="56451"/>
                  </a:lnTo>
                  <a:lnTo>
                    <a:pt x="120015" y="82473"/>
                  </a:lnTo>
                  <a:lnTo>
                    <a:pt x="126492" y="71564"/>
                  </a:lnTo>
                  <a:close/>
                </a:path>
                <a:path w="1494154" h="451485">
                  <a:moveTo>
                    <a:pt x="202946" y="117094"/>
                  </a:moveTo>
                  <a:lnTo>
                    <a:pt x="159258" y="91071"/>
                  </a:lnTo>
                  <a:lnTo>
                    <a:pt x="152781" y="101981"/>
                  </a:lnTo>
                  <a:lnTo>
                    <a:pt x="196342" y="128003"/>
                  </a:lnTo>
                  <a:lnTo>
                    <a:pt x="202946" y="117094"/>
                  </a:lnTo>
                  <a:close/>
                </a:path>
                <a:path w="1494154" h="451485">
                  <a:moveTo>
                    <a:pt x="279273" y="162636"/>
                  </a:moveTo>
                  <a:lnTo>
                    <a:pt x="235585" y="136613"/>
                  </a:lnTo>
                  <a:lnTo>
                    <a:pt x="229108" y="147523"/>
                  </a:lnTo>
                  <a:lnTo>
                    <a:pt x="272669" y="173545"/>
                  </a:lnTo>
                  <a:lnTo>
                    <a:pt x="279273" y="162636"/>
                  </a:lnTo>
                  <a:close/>
                </a:path>
                <a:path w="1494154" h="451485">
                  <a:moveTo>
                    <a:pt x="355600" y="208165"/>
                  </a:moveTo>
                  <a:lnTo>
                    <a:pt x="311912" y="182143"/>
                  </a:lnTo>
                  <a:lnTo>
                    <a:pt x="305435" y="193052"/>
                  </a:lnTo>
                  <a:lnTo>
                    <a:pt x="349123" y="219075"/>
                  </a:lnTo>
                  <a:lnTo>
                    <a:pt x="355600" y="208165"/>
                  </a:lnTo>
                  <a:close/>
                </a:path>
                <a:path w="1494154" h="451485">
                  <a:moveTo>
                    <a:pt x="518414" y="312661"/>
                  </a:moveTo>
                  <a:lnTo>
                    <a:pt x="484403" y="259562"/>
                  </a:lnTo>
                  <a:lnTo>
                    <a:pt x="441833" y="193065"/>
                  </a:lnTo>
                  <a:lnTo>
                    <a:pt x="412584" y="242138"/>
                  </a:lnTo>
                  <a:lnTo>
                    <a:pt x="388366" y="227685"/>
                  </a:lnTo>
                  <a:lnTo>
                    <a:pt x="381762" y="238594"/>
                  </a:lnTo>
                  <a:lnTo>
                    <a:pt x="406057" y="253085"/>
                  </a:lnTo>
                  <a:lnTo>
                    <a:pt x="376809" y="302145"/>
                  </a:lnTo>
                  <a:lnTo>
                    <a:pt x="518414" y="312661"/>
                  </a:lnTo>
                  <a:close/>
                </a:path>
                <a:path w="1494154" h="451485">
                  <a:moveTo>
                    <a:pt x="1494028" y="229235"/>
                  </a:moveTo>
                  <a:lnTo>
                    <a:pt x="1181862" y="229235"/>
                  </a:lnTo>
                  <a:lnTo>
                    <a:pt x="1181862" y="172085"/>
                  </a:lnTo>
                  <a:lnTo>
                    <a:pt x="1054862" y="235585"/>
                  </a:lnTo>
                  <a:lnTo>
                    <a:pt x="1132586" y="274447"/>
                  </a:lnTo>
                  <a:lnTo>
                    <a:pt x="1054862" y="313309"/>
                  </a:lnTo>
                  <a:lnTo>
                    <a:pt x="1129538" y="350647"/>
                  </a:lnTo>
                  <a:lnTo>
                    <a:pt x="1054862" y="387985"/>
                  </a:lnTo>
                  <a:lnTo>
                    <a:pt x="1181862" y="451485"/>
                  </a:lnTo>
                  <a:lnTo>
                    <a:pt x="1181862" y="394335"/>
                  </a:lnTo>
                  <a:lnTo>
                    <a:pt x="1494028" y="394335"/>
                  </a:lnTo>
                  <a:lnTo>
                    <a:pt x="1494028" y="381635"/>
                  </a:lnTo>
                  <a:lnTo>
                    <a:pt x="1181862" y="381635"/>
                  </a:lnTo>
                  <a:lnTo>
                    <a:pt x="1181862" y="376809"/>
                  </a:lnTo>
                  <a:lnTo>
                    <a:pt x="1181862" y="324485"/>
                  </a:lnTo>
                  <a:lnTo>
                    <a:pt x="1181862" y="319659"/>
                  </a:lnTo>
                  <a:lnTo>
                    <a:pt x="1494028" y="319659"/>
                  </a:lnTo>
                  <a:lnTo>
                    <a:pt x="1494028" y="306959"/>
                  </a:lnTo>
                  <a:lnTo>
                    <a:pt x="1181862" y="306959"/>
                  </a:lnTo>
                  <a:lnTo>
                    <a:pt x="1181862" y="299085"/>
                  </a:lnTo>
                  <a:lnTo>
                    <a:pt x="1181862" y="249809"/>
                  </a:lnTo>
                  <a:lnTo>
                    <a:pt x="1181862" y="241935"/>
                  </a:lnTo>
                  <a:lnTo>
                    <a:pt x="1494028" y="241935"/>
                  </a:lnTo>
                  <a:lnTo>
                    <a:pt x="1494028" y="2292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801437" y="5470934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222</a:t>
            </a:fld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6423237" y="4930705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23237" y="5470934"/>
            <a:ext cx="44591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556" dirty="0">
                <a:solidFill>
                  <a:prstClr val="black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01437" y="5975210"/>
            <a:ext cx="4579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706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PERFORMANCE</a:t>
            </a:r>
          </a:p>
          <a:p>
            <a:pPr marL="3528" algn="ctr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Page</a:t>
            </a:r>
            <a:r>
              <a:rPr sz="2667" b="0" spc="-44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Fault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Cost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7751232" cy="35691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How long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does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page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fault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take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serve?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We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measure!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52928" y="3212042"/>
          <a:ext cx="10078152" cy="4395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94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894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9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457959" y="3652519"/>
            <a:ext cx="2392539" cy="450850"/>
            <a:chOff x="1312163" y="3287267"/>
            <a:chExt cx="2153285" cy="405765"/>
          </a:xfrm>
        </p:grpSpPr>
        <p:sp>
          <p:nvSpPr>
            <p:cNvPr id="6" name="object 6"/>
            <p:cNvSpPr/>
            <p:nvPr/>
          </p:nvSpPr>
          <p:spPr>
            <a:xfrm>
              <a:off x="2380106" y="3291839"/>
              <a:ext cx="1080770" cy="396240"/>
            </a:xfrm>
            <a:custGeom>
              <a:avLst/>
              <a:gdLst/>
              <a:ahLst/>
              <a:cxnLst/>
              <a:rect l="l" t="t" r="r" b="b"/>
              <a:pathLst>
                <a:path w="1080770" h="396239">
                  <a:moveTo>
                    <a:pt x="1013841" y="0"/>
                  </a:moveTo>
                  <a:lnTo>
                    <a:pt x="882650" y="99060"/>
                  </a:lnTo>
                  <a:lnTo>
                    <a:pt x="932180" y="99060"/>
                  </a:lnTo>
                  <a:lnTo>
                    <a:pt x="913554" y="123896"/>
                  </a:lnTo>
                  <a:lnTo>
                    <a:pt x="864899" y="171229"/>
                  </a:lnTo>
                  <a:lnTo>
                    <a:pt x="802046" y="215120"/>
                  </a:lnTo>
                  <a:lnTo>
                    <a:pt x="765673" y="235654"/>
                  </a:lnTo>
                  <a:lnTo>
                    <a:pt x="726203" y="255183"/>
                  </a:lnTo>
                  <a:lnTo>
                    <a:pt x="683788" y="273659"/>
                  </a:lnTo>
                  <a:lnTo>
                    <a:pt x="638578" y="291034"/>
                  </a:lnTo>
                  <a:lnTo>
                    <a:pt x="590724" y="307260"/>
                  </a:lnTo>
                  <a:lnTo>
                    <a:pt x="540378" y="322289"/>
                  </a:lnTo>
                  <a:lnTo>
                    <a:pt x="487690" y="336072"/>
                  </a:lnTo>
                  <a:lnTo>
                    <a:pt x="432811" y="348562"/>
                  </a:lnTo>
                  <a:lnTo>
                    <a:pt x="375892" y="359710"/>
                  </a:lnTo>
                  <a:lnTo>
                    <a:pt x="317085" y="369468"/>
                  </a:lnTo>
                  <a:lnTo>
                    <a:pt x="256539" y="377789"/>
                  </a:lnTo>
                  <a:lnTo>
                    <a:pt x="194407" y="384624"/>
                  </a:lnTo>
                  <a:lnTo>
                    <a:pt x="130839" y="389924"/>
                  </a:lnTo>
                  <a:lnTo>
                    <a:pt x="65986" y="393643"/>
                  </a:lnTo>
                  <a:lnTo>
                    <a:pt x="0" y="395732"/>
                  </a:lnTo>
                  <a:lnTo>
                    <a:pt x="62346" y="396191"/>
                  </a:lnTo>
                  <a:lnTo>
                    <a:pt x="124001" y="395177"/>
                  </a:lnTo>
                  <a:lnTo>
                    <a:pt x="184835" y="392726"/>
                  </a:lnTo>
                  <a:lnTo>
                    <a:pt x="244720" y="388876"/>
                  </a:lnTo>
                  <a:lnTo>
                    <a:pt x="303528" y="383662"/>
                  </a:lnTo>
                  <a:lnTo>
                    <a:pt x="361129" y="377123"/>
                  </a:lnTo>
                  <a:lnTo>
                    <a:pt x="417394" y="369295"/>
                  </a:lnTo>
                  <a:lnTo>
                    <a:pt x="472197" y="360216"/>
                  </a:lnTo>
                  <a:lnTo>
                    <a:pt x="525406" y="349923"/>
                  </a:lnTo>
                  <a:lnTo>
                    <a:pt x="576895" y="338452"/>
                  </a:lnTo>
                  <a:lnTo>
                    <a:pt x="626535" y="325840"/>
                  </a:lnTo>
                  <a:lnTo>
                    <a:pt x="674196" y="312126"/>
                  </a:lnTo>
                  <a:lnTo>
                    <a:pt x="719750" y="297345"/>
                  </a:lnTo>
                  <a:lnTo>
                    <a:pt x="763069" y="281536"/>
                  </a:lnTo>
                  <a:lnTo>
                    <a:pt x="804023" y="264734"/>
                  </a:lnTo>
                  <a:lnTo>
                    <a:pt x="842485" y="246978"/>
                  </a:lnTo>
                  <a:lnTo>
                    <a:pt x="878325" y="228303"/>
                  </a:lnTo>
                  <a:lnTo>
                    <a:pt x="911415" y="208748"/>
                  </a:lnTo>
                  <a:lnTo>
                    <a:pt x="968831" y="167144"/>
                  </a:lnTo>
                  <a:lnTo>
                    <a:pt x="1013702" y="122462"/>
                  </a:lnTo>
                  <a:lnTo>
                    <a:pt x="1031113" y="99060"/>
                  </a:lnTo>
                  <a:lnTo>
                    <a:pt x="1080770" y="99060"/>
                  </a:lnTo>
                  <a:lnTo>
                    <a:pt x="1013841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16735" y="3291839"/>
              <a:ext cx="1113155" cy="396240"/>
            </a:xfrm>
            <a:custGeom>
              <a:avLst/>
              <a:gdLst/>
              <a:ahLst/>
              <a:cxnLst/>
              <a:rect l="l" t="t" r="r" b="b"/>
              <a:pathLst>
                <a:path w="1113155" h="396239">
                  <a:moveTo>
                    <a:pt x="99059" y="0"/>
                  </a:moveTo>
                  <a:lnTo>
                    <a:pt x="0" y="0"/>
                  </a:lnTo>
                  <a:lnTo>
                    <a:pt x="2156" y="26051"/>
                  </a:lnTo>
                  <a:lnTo>
                    <a:pt x="19007" y="76751"/>
                  </a:lnTo>
                  <a:lnTo>
                    <a:pt x="51684" y="125236"/>
                  </a:lnTo>
                  <a:lnTo>
                    <a:pt x="99120" y="171086"/>
                  </a:lnTo>
                  <a:lnTo>
                    <a:pt x="160246" y="213883"/>
                  </a:lnTo>
                  <a:lnTo>
                    <a:pt x="195608" y="234007"/>
                  </a:lnTo>
                  <a:lnTo>
                    <a:pt x="233992" y="253210"/>
                  </a:lnTo>
                  <a:lnTo>
                    <a:pt x="275264" y="271442"/>
                  </a:lnTo>
                  <a:lnTo>
                    <a:pt x="319291" y="288650"/>
                  </a:lnTo>
                  <a:lnTo>
                    <a:pt x="365938" y="304781"/>
                  </a:lnTo>
                  <a:lnTo>
                    <a:pt x="415073" y="319783"/>
                  </a:lnTo>
                  <a:lnTo>
                    <a:pt x="466562" y="333605"/>
                  </a:lnTo>
                  <a:lnTo>
                    <a:pt x="520271" y="346193"/>
                  </a:lnTo>
                  <a:lnTo>
                    <a:pt x="576066" y="357496"/>
                  </a:lnTo>
                  <a:lnTo>
                    <a:pt x="633815" y="367462"/>
                  </a:lnTo>
                  <a:lnTo>
                    <a:pt x="693383" y="376037"/>
                  </a:lnTo>
                  <a:lnTo>
                    <a:pt x="754637" y="383171"/>
                  </a:lnTo>
                  <a:lnTo>
                    <a:pt x="817443" y="388810"/>
                  </a:lnTo>
                  <a:lnTo>
                    <a:pt x="881668" y="392903"/>
                  </a:lnTo>
                  <a:lnTo>
                    <a:pt x="947179" y="395397"/>
                  </a:lnTo>
                  <a:lnTo>
                    <a:pt x="1013840" y="396240"/>
                  </a:lnTo>
                  <a:lnTo>
                    <a:pt x="1112901" y="396240"/>
                  </a:lnTo>
                  <a:lnTo>
                    <a:pt x="1046239" y="395397"/>
                  </a:lnTo>
                  <a:lnTo>
                    <a:pt x="980728" y="392903"/>
                  </a:lnTo>
                  <a:lnTo>
                    <a:pt x="916503" y="388810"/>
                  </a:lnTo>
                  <a:lnTo>
                    <a:pt x="853697" y="383171"/>
                  </a:lnTo>
                  <a:lnTo>
                    <a:pt x="792443" y="376037"/>
                  </a:lnTo>
                  <a:lnTo>
                    <a:pt x="732875" y="367462"/>
                  </a:lnTo>
                  <a:lnTo>
                    <a:pt x="675126" y="357496"/>
                  </a:lnTo>
                  <a:lnTo>
                    <a:pt x="619331" y="346193"/>
                  </a:lnTo>
                  <a:lnTo>
                    <a:pt x="565622" y="333605"/>
                  </a:lnTo>
                  <a:lnTo>
                    <a:pt x="514133" y="319783"/>
                  </a:lnTo>
                  <a:lnTo>
                    <a:pt x="464998" y="304781"/>
                  </a:lnTo>
                  <a:lnTo>
                    <a:pt x="418351" y="288650"/>
                  </a:lnTo>
                  <a:lnTo>
                    <a:pt x="374324" y="271442"/>
                  </a:lnTo>
                  <a:lnTo>
                    <a:pt x="333052" y="253210"/>
                  </a:lnTo>
                  <a:lnTo>
                    <a:pt x="294668" y="234007"/>
                  </a:lnTo>
                  <a:lnTo>
                    <a:pt x="259306" y="213883"/>
                  </a:lnTo>
                  <a:lnTo>
                    <a:pt x="227099" y="192892"/>
                  </a:lnTo>
                  <a:lnTo>
                    <a:pt x="172684" y="148516"/>
                  </a:lnTo>
                  <a:lnTo>
                    <a:pt x="132494" y="101297"/>
                  </a:lnTo>
                  <a:lnTo>
                    <a:pt x="107596" y="51652"/>
                  </a:lnTo>
                  <a:lnTo>
                    <a:pt x="101216" y="26051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16735" y="3291839"/>
              <a:ext cx="2144395" cy="396240"/>
            </a:xfrm>
            <a:custGeom>
              <a:avLst/>
              <a:gdLst/>
              <a:ahLst/>
              <a:cxnLst/>
              <a:rect l="l" t="t" r="r" b="b"/>
              <a:pathLst>
                <a:path w="2144395" h="396239">
                  <a:moveTo>
                    <a:pt x="1063370" y="395732"/>
                  </a:moveTo>
                  <a:lnTo>
                    <a:pt x="1129357" y="393643"/>
                  </a:lnTo>
                  <a:lnTo>
                    <a:pt x="1194210" y="389924"/>
                  </a:lnTo>
                  <a:lnTo>
                    <a:pt x="1257778" y="384624"/>
                  </a:lnTo>
                  <a:lnTo>
                    <a:pt x="1319910" y="377789"/>
                  </a:lnTo>
                  <a:lnTo>
                    <a:pt x="1380456" y="369468"/>
                  </a:lnTo>
                  <a:lnTo>
                    <a:pt x="1439263" y="359710"/>
                  </a:lnTo>
                  <a:lnTo>
                    <a:pt x="1496182" y="348562"/>
                  </a:lnTo>
                  <a:lnTo>
                    <a:pt x="1551061" y="336072"/>
                  </a:lnTo>
                  <a:lnTo>
                    <a:pt x="1603749" y="322289"/>
                  </a:lnTo>
                  <a:lnTo>
                    <a:pt x="1654095" y="307260"/>
                  </a:lnTo>
                  <a:lnTo>
                    <a:pt x="1701949" y="291034"/>
                  </a:lnTo>
                  <a:lnTo>
                    <a:pt x="1747159" y="273659"/>
                  </a:lnTo>
                  <a:lnTo>
                    <a:pt x="1789574" y="255183"/>
                  </a:lnTo>
                  <a:lnTo>
                    <a:pt x="1829044" y="235654"/>
                  </a:lnTo>
                  <a:lnTo>
                    <a:pt x="1865417" y="215120"/>
                  </a:lnTo>
                  <a:lnTo>
                    <a:pt x="1898543" y="193629"/>
                  </a:lnTo>
                  <a:lnTo>
                    <a:pt x="1954448" y="147969"/>
                  </a:lnTo>
                  <a:lnTo>
                    <a:pt x="1995551" y="99060"/>
                  </a:lnTo>
                  <a:lnTo>
                    <a:pt x="1946021" y="99060"/>
                  </a:lnTo>
                  <a:lnTo>
                    <a:pt x="2077212" y="0"/>
                  </a:lnTo>
                  <a:lnTo>
                    <a:pt x="2144141" y="99060"/>
                  </a:lnTo>
                  <a:lnTo>
                    <a:pt x="2094484" y="99060"/>
                  </a:lnTo>
                  <a:lnTo>
                    <a:pt x="2076959" y="122590"/>
                  </a:lnTo>
                  <a:lnTo>
                    <a:pt x="2031712" y="167530"/>
                  </a:lnTo>
                  <a:lnTo>
                    <a:pt x="1973728" y="209381"/>
                  </a:lnTo>
                  <a:lnTo>
                    <a:pt x="1940283" y="229051"/>
                  </a:lnTo>
                  <a:lnTo>
                    <a:pt x="1904043" y="247831"/>
                  </a:lnTo>
                  <a:lnTo>
                    <a:pt x="1865135" y="265683"/>
                  </a:lnTo>
                  <a:lnTo>
                    <a:pt x="1823691" y="282567"/>
                  </a:lnTo>
                  <a:lnTo>
                    <a:pt x="1779839" y="298445"/>
                  </a:lnTo>
                  <a:lnTo>
                    <a:pt x="1733708" y="313277"/>
                  </a:lnTo>
                  <a:lnTo>
                    <a:pt x="1685429" y="327024"/>
                  </a:lnTo>
                  <a:lnTo>
                    <a:pt x="1635129" y="339647"/>
                  </a:lnTo>
                  <a:lnTo>
                    <a:pt x="1582940" y="351108"/>
                  </a:lnTo>
                  <a:lnTo>
                    <a:pt x="1528989" y="361367"/>
                  </a:lnTo>
                  <a:lnTo>
                    <a:pt x="1473408" y="370384"/>
                  </a:lnTo>
                  <a:lnTo>
                    <a:pt x="1416324" y="378122"/>
                  </a:lnTo>
                  <a:lnTo>
                    <a:pt x="1357867" y="384540"/>
                  </a:lnTo>
                  <a:lnTo>
                    <a:pt x="1298167" y="389600"/>
                  </a:lnTo>
                  <a:lnTo>
                    <a:pt x="1237353" y="393262"/>
                  </a:lnTo>
                  <a:lnTo>
                    <a:pt x="1175554" y="395489"/>
                  </a:lnTo>
                  <a:lnTo>
                    <a:pt x="1112901" y="396240"/>
                  </a:lnTo>
                  <a:lnTo>
                    <a:pt x="1013840" y="396240"/>
                  </a:lnTo>
                  <a:lnTo>
                    <a:pt x="947179" y="395397"/>
                  </a:lnTo>
                  <a:lnTo>
                    <a:pt x="881668" y="392903"/>
                  </a:lnTo>
                  <a:lnTo>
                    <a:pt x="817443" y="388810"/>
                  </a:lnTo>
                  <a:lnTo>
                    <a:pt x="754637" y="383171"/>
                  </a:lnTo>
                  <a:lnTo>
                    <a:pt x="693383" y="376037"/>
                  </a:lnTo>
                  <a:lnTo>
                    <a:pt x="633815" y="367462"/>
                  </a:lnTo>
                  <a:lnTo>
                    <a:pt x="576066" y="357496"/>
                  </a:lnTo>
                  <a:lnTo>
                    <a:pt x="520271" y="346193"/>
                  </a:lnTo>
                  <a:lnTo>
                    <a:pt x="466562" y="333605"/>
                  </a:lnTo>
                  <a:lnTo>
                    <a:pt x="415073" y="319783"/>
                  </a:lnTo>
                  <a:lnTo>
                    <a:pt x="365938" y="304781"/>
                  </a:lnTo>
                  <a:lnTo>
                    <a:pt x="319291" y="288650"/>
                  </a:lnTo>
                  <a:lnTo>
                    <a:pt x="275264" y="271442"/>
                  </a:lnTo>
                  <a:lnTo>
                    <a:pt x="233992" y="253210"/>
                  </a:lnTo>
                  <a:lnTo>
                    <a:pt x="195608" y="234007"/>
                  </a:lnTo>
                  <a:lnTo>
                    <a:pt x="160246" y="213883"/>
                  </a:lnTo>
                  <a:lnTo>
                    <a:pt x="128039" y="192892"/>
                  </a:lnTo>
                  <a:lnTo>
                    <a:pt x="73624" y="148516"/>
                  </a:lnTo>
                  <a:lnTo>
                    <a:pt x="33434" y="101297"/>
                  </a:lnTo>
                  <a:lnTo>
                    <a:pt x="8536" y="51652"/>
                  </a:lnTo>
                  <a:lnTo>
                    <a:pt x="0" y="0"/>
                  </a:lnTo>
                  <a:lnTo>
                    <a:pt x="99059" y="0"/>
                  </a:lnTo>
                  <a:lnTo>
                    <a:pt x="101216" y="26051"/>
                  </a:lnTo>
                  <a:lnTo>
                    <a:pt x="107596" y="51652"/>
                  </a:lnTo>
                  <a:lnTo>
                    <a:pt x="132494" y="101297"/>
                  </a:lnTo>
                  <a:lnTo>
                    <a:pt x="172684" y="148516"/>
                  </a:lnTo>
                  <a:lnTo>
                    <a:pt x="227099" y="192892"/>
                  </a:lnTo>
                  <a:lnTo>
                    <a:pt x="259306" y="213883"/>
                  </a:lnTo>
                  <a:lnTo>
                    <a:pt x="294668" y="234007"/>
                  </a:lnTo>
                  <a:lnTo>
                    <a:pt x="333052" y="253210"/>
                  </a:lnTo>
                  <a:lnTo>
                    <a:pt x="374324" y="271442"/>
                  </a:lnTo>
                  <a:lnTo>
                    <a:pt x="418351" y="288650"/>
                  </a:lnTo>
                  <a:lnTo>
                    <a:pt x="464998" y="304781"/>
                  </a:lnTo>
                  <a:lnTo>
                    <a:pt x="514133" y="319783"/>
                  </a:lnTo>
                  <a:lnTo>
                    <a:pt x="565622" y="333605"/>
                  </a:lnTo>
                  <a:lnTo>
                    <a:pt x="619331" y="346193"/>
                  </a:lnTo>
                  <a:lnTo>
                    <a:pt x="675126" y="357496"/>
                  </a:lnTo>
                  <a:lnTo>
                    <a:pt x="732875" y="367462"/>
                  </a:lnTo>
                  <a:lnTo>
                    <a:pt x="792443" y="376037"/>
                  </a:lnTo>
                  <a:lnTo>
                    <a:pt x="853697" y="383171"/>
                  </a:lnTo>
                  <a:lnTo>
                    <a:pt x="916503" y="388810"/>
                  </a:lnTo>
                  <a:lnTo>
                    <a:pt x="980728" y="392903"/>
                  </a:lnTo>
                  <a:lnTo>
                    <a:pt x="1046239" y="395397"/>
                  </a:lnTo>
                  <a:lnTo>
                    <a:pt x="1112901" y="396240"/>
                  </a:lnTo>
                </a:path>
              </a:pathLst>
            </a:custGeom>
            <a:ln w="9143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84413" y="3652519"/>
            <a:ext cx="2392539" cy="450850"/>
            <a:chOff x="3585971" y="3287267"/>
            <a:chExt cx="2153285" cy="405765"/>
          </a:xfrm>
        </p:grpSpPr>
        <p:sp>
          <p:nvSpPr>
            <p:cNvPr id="10" name="object 10"/>
            <p:cNvSpPr/>
            <p:nvPr/>
          </p:nvSpPr>
          <p:spPr>
            <a:xfrm>
              <a:off x="4653914" y="3291839"/>
              <a:ext cx="1080770" cy="396240"/>
            </a:xfrm>
            <a:custGeom>
              <a:avLst/>
              <a:gdLst/>
              <a:ahLst/>
              <a:cxnLst/>
              <a:rect l="l" t="t" r="r" b="b"/>
              <a:pathLst>
                <a:path w="1080770" h="396239">
                  <a:moveTo>
                    <a:pt x="1013840" y="0"/>
                  </a:moveTo>
                  <a:lnTo>
                    <a:pt x="882650" y="99060"/>
                  </a:lnTo>
                  <a:lnTo>
                    <a:pt x="932180" y="99060"/>
                  </a:lnTo>
                  <a:lnTo>
                    <a:pt x="913554" y="123896"/>
                  </a:lnTo>
                  <a:lnTo>
                    <a:pt x="864899" y="171229"/>
                  </a:lnTo>
                  <a:lnTo>
                    <a:pt x="802046" y="215120"/>
                  </a:lnTo>
                  <a:lnTo>
                    <a:pt x="765673" y="235654"/>
                  </a:lnTo>
                  <a:lnTo>
                    <a:pt x="726203" y="255183"/>
                  </a:lnTo>
                  <a:lnTo>
                    <a:pt x="683788" y="273659"/>
                  </a:lnTo>
                  <a:lnTo>
                    <a:pt x="638578" y="291034"/>
                  </a:lnTo>
                  <a:lnTo>
                    <a:pt x="590724" y="307260"/>
                  </a:lnTo>
                  <a:lnTo>
                    <a:pt x="540378" y="322289"/>
                  </a:lnTo>
                  <a:lnTo>
                    <a:pt x="487690" y="336072"/>
                  </a:lnTo>
                  <a:lnTo>
                    <a:pt x="432811" y="348562"/>
                  </a:lnTo>
                  <a:lnTo>
                    <a:pt x="375892" y="359710"/>
                  </a:lnTo>
                  <a:lnTo>
                    <a:pt x="317085" y="369468"/>
                  </a:lnTo>
                  <a:lnTo>
                    <a:pt x="256539" y="377789"/>
                  </a:lnTo>
                  <a:lnTo>
                    <a:pt x="194407" y="384624"/>
                  </a:lnTo>
                  <a:lnTo>
                    <a:pt x="130839" y="389924"/>
                  </a:lnTo>
                  <a:lnTo>
                    <a:pt x="65986" y="393643"/>
                  </a:lnTo>
                  <a:lnTo>
                    <a:pt x="0" y="395732"/>
                  </a:lnTo>
                  <a:lnTo>
                    <a:pt x="62346" y="396191"/>
                  </a:lnTo>
                  <a:lnTo>
                    <a:pt x="124001" y="395177"/>
                  </a:lnTo>
                  <a:lnTo>
                    <a:pt x="184835" y="392726"/>
                  </a:lnTo>
                  <a:lnTo>
                    <a:pt x="244720" y="388876"/>
                  </a:lnTo>
                  <a:lnTo>
                    <a:pt x="303528" y="383662"/>
                  </a:lnTo>
                  <a:lnTo>
                    <a:pt x="361129" y="377123"/>
                  </a:lnTo>
                  <a:lnTo>
                    <a:pt x="417394" y="369295"/>
                  </a:lnTo>
                  <a:lnTo>
                    <a:pt x="472197" y="360216"/>
                  </a:lnTo>
                  <a:lnTo>
                    <a:pt x="525406" y="349923"/>
                  </a:lnTo>
                  <a:lnTo>
                    <a:pt x="576895" y="338452"/>
                  </a:lnTo>
                  <a:lnTo>
                    <a:pt x="626535" y="325840"/>
                  </a:lnTo>
                  <a:lnTo>
                    <a:pt x="674196" y="312126"/>
                  </a:lnTo>
                  <a:lnTo>
                    <a:pt x="719750" y="297345"/>
                  </a:lnTo>
                  <a:lnTo>
                    <a:pt x="763069" y="281536"/>
                  </a:lnTo>
                  <a:lnTo>
                    <a:pt x="804023" y="264734"/>
                  </a:lnTo>
                  <a:lnTo>
                    <a:pt x="842485" y="246978"/>
                  </a:lnTo>
                  <a:lnTo>
                    <a:pt x="878325" y="228303"/>
                  </a:lnTo>
                  <a:lnTo>
                    <a:pt x="911415" y="208748"/>
                  </a:lnTo>
                  <a:lnTo>
                    <a:pt x="968831" y="167144"/>
                  </a:lnTo>
                  <a:lnTo>
                    <a:pt x="1013702" y="122462"/>
                  </a:lnTo>
                  <a:lnTo>
                    <a:pt x="1031113" y="99060"/>
                  </a:lnTo>
                  <a:lnTo>
                    <a:pt x="1080643" y="99060"/>
                  </a:lnTo>
                  <a:lnTo>
                    <a:pt x="101384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90543" y="3291839"/>
              <a:ext cx="1113155" cy="396240"/>
            </a:xfrm>
            <a:custGeom>
              <a:avLst/>
              <a:gdLst/>
              <a:ahLst/>
              <a:cxnLst/>
              <a:rect l="l" t="t" r="r" b="b"/>
              <a:pathLst>
                <a:path w="1113154" h="396239">
                  <a:moveTo>
                    <a:pt x="99059" y="0"/>
                  </a:moveTo>
                  <a:lnTo>
                    <a:pt x="0" y="0"/>
                  </a:lnTo>
                  <a:lnTo>
                    <a:pt x="2156" y="26051"/>
                  </a:lnTo>
                  <a:lnTo>
                    <a:pt x="19007" y="76751"/>
                  </a:lnTo>
                  <a:lnTo>
                    <a:pt x="51684" y="125236"/>
                  </a:lnTo>
                  <a:lnTo>
                    <a:pt x="99120" y="171086"/>
                  </a:lnTo>
                  <a:lnTo>
                    <a:pt x="160246" y="213883"/>
                  </a:lnTo>
                  <a:lnTo>
                    <a:pt x="195608" y="234007"/>
                  </a:lnTo>
                  <a:lnTo>
                    <a:pt x="233992" y="253210"/>
                  </a:lnTo>
                  <a:lnTo>
                    <a:pt x="275264" y="271442"/>
                  </a:lnTo>
                  <a:lnTo>
                    <a:pt x="319291" y="288650"/>
                  </a:lnTo>
                  <a:lnTo>
                    <a:pt x="365938" y="304781"/>
                  </a:lnTo>
                  <a:lnTo>
                    <a:pt x="415073" y="319783"/>
                  </a:lnTo>
                  <a:lnTo>
                    <a:pt x="466562" y="333605"/>
                  </a:lnTo>
                  <a:lnTo>
                    <a:pt x="520271" y="346193"/>
                  </a:lnTo>
                  <a:lnTo>
                    <a:pt x="576066" y="357496"/>
                  </a:lnTo>
                  <a:lnTo>
                    <a:pt x="633815" y="367462"/>
                  </a:lnTo>
                  <a:lnTo>
                    <a:pt x="693383" y="376037"/>
                  </a:lnTo>
                  <a:lnTo>
                    <a:pt x="754637" y="383171"/>
                  </a:lnTo>
                  <a:lnTo>
                    <a:pt x="817443" y="388810"/>
                  </a:lnTo>
                  <a:lnTo>
                    <a:pt x="881668" y="392903"/>
                  </a:lnTo>
                  <a:lnTo>
                    <a:pt x="947179" y="395397"/>
                  </a:lnTo>
                  <a:lnTo>
                    <a:pt x="1013840" y="396240"/>
                  </a:lnTo>
                  <a:lnTo>
                    <a:pt x="1112901" y="396240"/>
                  </a:lnTo>
                  <a:lnTo>
                    <a:pt x="1046239" y="395397"/>
                  </a:lnTo>
                  <a:lnTo>
                    <a:pt x="980728" y="392903"/>
                  </a:lnTo>
                  <a:lnTo>
                    <a:pt x="916503" y="388810"/>
                  </a:lnTo>
                  <a:lnTo>
                    <a:pt x="853697" y="383171"/>
                  </a:lnTo>
                  <a:lnTo>
                    <a:pt x="792443" y="376037"/>
                  </a:lnTo>
                  <a:lnTo>
                    <a:pt x="732875" y="367462"/>
                  </a:lnTo>
                  <a:lnTo>
                    <a:pt x="675126" y="357496"/>
                  </a:lnTo>
                  <a:lnTo>
                    <a:pt x="619331" y="346193"/>
                  </a:lnTo>
                  <a:lnTo>
                    <a:pt x="565622" y="333605"/>
                  </a:lnTo>
                  <a:lnTo>
                    <a:pt x="514133" y="319783"/>
                  </a:lnTo>
                  <a:lnTo>
                    <a:pt x="464998" y="304781"/>
                  </a:lnTo>
                  <a:lnTo>
                    <a:pt x="418351" y="288650"/>
                  </a:lnTo>
                  <a:lnTo>
                    <a:pt x="374324" y="271442"/>
                  </a:lnTo>
                  <a:lnTo>
                    <a:pt x="333052" y="253210"/>
                  </a:lnTo>
                  <a:lnTo>
                    <a:pt x="294668" y="234007"/>
                  </a:lnTo>
                  <a:lnTo>
                    <a:pt x="259306" y="213883"/>
                  </a:lnTo>
                  <a:lnTo>
                    <a:pt x="227099" y="192892"/>
                  </a:lnTo>
                  <a:lnTo>
                    <a:pt x="172684" y="148516"/>
                  </a:lnTo>
                  <a:lnTo>
                    <a:pt x="132494" y="101297"/>
                  </a:lnTo>
                  <a:lnTo>
                    <a:pt x="107596" y="51652"/>
                  </a:lnTo>
                  <a:lnTo>
                    <a:pt x="101216" y="26051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90543" y="3291839"/>
              <a:ext cx="2144395" cy="396240"/>
            </a:xfrm>
            <a:custGeom>
              <a:avLst/>
              <a:gdLst/>
              <a:ahLst/>
              <a:cxnLst/>
              <a:rect l="l" t="t" r="r" b="b"/>
              <a:pathLst>
                <a:path w="2144395" h="396239">
                  <a:moveTo>
                    <a:pt x="1063370" y="395732"/>
                  </a:moveTo>
                  <a:lnTo>
                    <a:pt x="1129357" y="393643"/>
                  </a:lnTo>
                  <a:lnTo>
                    <a:pt x="1194210" y="389924"/>
                  </a:lnTo>
                  <a:lnTo>
                    <a:pt x="1257778" y="384624"/>
                  </a:lnTo>
                  <a:lnTo>
                    <a:pt x="1319910" y="377789"/>
                  </a:lnTo>
                  <a:lnTo>
                    <a:pt x="1380456" y="369468"/>
                  </a:lnTo>
                  <a:lnTo>
                    <a:pt x="1439263" y="359710"/>
                  </a:lnTo>
                  <a:lnTo>
                    <a:pt x="1496182" y="348562"/>
                  </a:lnTo>
                  <a:lnTo>
                    <a:pt x="1551061" y="336072"/>
                  </a:lnTo>
                  <a:lnTo>
                    <a:pt x="1603749" y="322289"/>
                  </a:lnTo>
                  <a:lnTo>
                    <a:pt x="1654095" y="307260"/>
                  </a:lnTo>
                  <a:lnTo>
                    <a:pt x="1701949" y="291034"/>
                  </a:lnTo>
                  <a:lnTo>
                    <a:pt x="1747159" y="273659"/>
                  </a:lnTo>
                  <a:lnTo>
                    <a:pt x="1789574" y="255183"/>
                  </a:lnTo>
                  <a:lnTo>
                    <a:pt x="1829044" y="235654"/>
                  </a:lnTo>
                  <a:lnTo>
                    <a:pt x="1865417" y="215120"/>
                  </a:lnTo>
                  <a:lnTo>
                    <a:pt x="1898543" y="193629"/>
                  </a:lnTo>
                  <a:lnTo>
                    <a:pt x="1954448" y="147969"/>
                  </a:lnTo>
                  <a:lnTo>
                    <a:pt x="1995551" y="99060"/>
                  </a:lnTo>
                  <a:lnTo>
                    <a:pt x="1946020" y="99060"/>
                  </a:lnTo>
                  <a:lnTo>
                    <a:pt x="2077211" y="0"/>
                  </a:lnTo>
                  <a:lnTo>
                    <a:pt x="2144014" y="99060"/>
                  </a:lnTo>
                  <a:lnTo>
                    <a:pt x="2094483" y="99060"/>
                  </a:lnTo>
                  <a:lnTo>
                    <a:pt x="2076959" y="122590"/>
                  </a:lnTo>
                  <a:lnTo>
                    <a:pt x="2031712" y="167530"/>
                  </a:lnTo>
                  <a:lnTo>
                    <a:pt x="1973728" y="209381"/>
                  </a:lnTo>
                  <a:lnTo>
                    <a:pt x="1940283" y="229051"/>
                  </a:lnTo>
                  <a:lnTo>
                    <a:pt x="1904043" y="247831"/>
                  </a:lnTo>
                  <a:lnTo>
                    <a:pt x="1865135" y="265683"/>
                  </a:lnTo>
                  <a:lnTo>
                    <a:pt x="1823691" y="282567"/>
                  </a:lnTo>
                  <a:lnTo>
                    <a:pt x="1779839" y="298445"/>
                  </a:lnTo>
                  <a:lnTo>
                    <a:pt x="1733708" y="313277"/>
                  </a:lnTo>
                  <a:lnTo>
                    <a:pt x="1685429" y="327024"/>
                  </a:lnTo>
                  <a:lnTo>
                    <a:pt x="1635129" y="339647"/>
                  </a:lnTo>
                  <a:lnTo>
                    <a:pt x="1582940" y="351108"/>
                  </a:lnTo>
                  <a:lnTo>
                    <a:pt x="1528989" y="361367"/>
                  </a:lnTo>
                  <a:lnTo>
                    <a:pt x="1473408" y="370384"/>
                  </a:lnTo>
                  <a:lnTo>
                    <a:pt x="1416324" y="378122"/>
                  </a:lnTo>
                  <a:lnTo>
                    <a:pt x="1357867" y="384540"/>
                  </a:lnTo>
                  <a:lnTo>
                    <a:pt x="1298167" y="389600"/>
                  </a:lnTo>
                  <a:lnTo>
                    <a:pt x="1237353" y="393262"/>
                  </a:lnTo>
                  <a:lnTo>
                    <a:pt x="1175554" y="395489"/>
                  </a:lnTo>
                  <a:lnTo>
                    <a:pt x="1112901" y="396240"/>
                  </a:lnTo>
                  <a:lnTo>
                    <a:pt x="1013840" y="396240"/>
                  </a:lnTo>
                  <a:lnTo>
                    <a:pt x="947179" y="395397"/>
                  </a:lnTo>
                  <a:lnTo>
                    <a:pt x="881668" y="392903"/>
                  </a:lnTo>
                  <a:lnTo>
                    <a:pt x="817443" y="388810"/>
                  </a:lnTo>
                  <a:lnTo>
                    <a:pt x="754637" y="383171"/>
                  </a:lnTo>
                  <a:lnTo>
                    <a:pt x="693383" y="376037"/>
                  </a:lnTo>
                  <a:lnTo>
                    <a:pt x="633815" y="367462"/>
                  </a:lnTo>
                  <a:lnTo>
                    <a:pt x="576066" y="357496"/>
                  </a:lnTo>
                  <a:lnTo>
                    <a:pt x="520271" y="346193"/>
                  </a:lnTo>
                  <a:lnTo>
                    <a:pt x="466562" y="333605"/>
                  </a:lnTo>
                  <a:lnTo>
                    <a:pt x="415073" y="319783"/>
                  </a:lnTo>
                  <a:lnTo>
                    <a:pt x="365938" y="304781"/>
                  </a:lnTo>
                  <a:lnTo>
                    <a:pt x="319291" y="288650"/>
                  </a:lnTo>
                  <a:lnTo>
                    <a:pt x="275264" y="271442"/>
                  </a:lnTo>
                  <a:lnTo>
                    <a:pt x="233992" y="253210"/>
                  </a:lnTo>
                  <a:lnTo>
                    <a:pt x="195608" y="234007"/>
                  </a:lnTo>
                  <a:lnTo>
                    <a:pt x="160246" y="213883"/>
                  </a:lnTo>
                  <a:lnTo>
                    <a:pt x="128039" y="192892"/>
                  </a:lnTo>
                  <a:lnTo>
                    <a:pt x="73624" y="148516"/>
                  </a:lnTo>
                  <a:lnTo>
                    <a:pt x="33434" y="101297"/>
                  </a:lnTo>
                  <a:lnTo>
                    <a:pt x="8536" y="51652"/>
                  </a:lnTo>
                  <a:lnTo>
                    <a:pt x="0" y="0"/>
                  </a:lnTo>
                  <a:lnTo>
                    <a:pt x="99059" y="0"/>
                  </a:lnTo>
                  <a:lnTo>
                    <a:pt x="101216" y="26051"/>
                  </a:lnTo>
                  <a:lnTo>
                    <a:pt x="107596" y="51652"/>
                  </a:lnTo>
                  <a:lnTo>
                    <a:pt x="132494" y="101297"/>
                  </a:lnTo>
                  <a:lnTo>
                    <a:pt x="172684" y="148516"/>
                  </a:lnTo>
                  <a:lnTo>
                    <a:pt x="227099" y="192892"/>
                  </a:lnTo>
                  <a:lnTo>
                    <a:pt x="259306" y="213883"/>
                  </a:lnTo>
                  <a:lnTo>
                    <a:pt x="294668" y="234007"/>
                  </a:lnTo>
                  <a:lnTo>
                    <a:pt x="333052" y="253210"/>
                  </a:lnTo>
                  <a:lnTo>
                    <a:pt x="374324" y="271442"/>
                  </a:lnTo>
                  <a:lnTo>
                    <a:pt x="418351" y="288650"/>
                  </a:lnTo>
                  <a:lnTo>
                    <a:pt x="464998" y="304781"/>
                  </a:lnTo>
                  <a:lnTo>
                    <a:pt x="514133" y="319783"/>
                  </a:lnTo>
                  <a:lnTo>
                    <a:pt x="565622" y="333605"/>
                  </a:lnTo>
                  <a:lnTo>
                    <a:pt x="619331" y="346193"/>
                  </a:lnTo>
                  <a:lnTo>
                    <a:pt x="675126" y="357496"/>
                  </a:lnTo>
                  <a:lnTo>
                    <a:pt x="732875" y="367462"/>
                  </a:lnTo>
                  <a:lnTo>
                    <a:pt x="792443" y="376037"/>
                  </a:lnTo>
                  <a:lnTo>
                    <a:pt x="853697" y="383171"/>
                  </a:lnTo>
                  <a:lnTo>
                    <a:pt x="916503" y="388810"/>
                  </a:lnTo>
                  <a:lnTo>
                    <a:pt x="980728" y="392903"/>
                  </a:lnTo>
                  <a:lnTo>
                    <a:pt x="1046239" y="395397"/>
                  </a:lnTo>
                  <a:lnTo>
                    <a:pt x="1112901" y="396240"/>
                  </a:lnTo>
                </a:path>
              </a:pathLst>
            </a:custGeom>
            <a:ln w="9143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509173" y="3652519"/>
            <a:ext cx="2392539" cy="450850"/>
            <a:chOff x="5858255" y="3287267"/>
            <a:chExt cx="2153285" cy="405765"/>
          </a:xfrm>
        </p:grpSpPr>
        <p:sp>
          <p:nvSpPr>
            <p:cNvPr id="14" name="object 14"/>
            <p:cNvSpPr/>
            <p:nvPr/>
          </p:nvSpPr>
          <p:spPr>
            <a:xfrm>
              <a:off x="6926198" y="3291839"/>
              <a:ext cx="1080770" cy="396240"/>
            </a:xfrm>
            <a:custGeom>
              <a:avLst/>
              <a:gdLst/>
              <a:ahLst/>
              <a:cxnLst/>
              <a:rect l="l" t="t" r="r" b="b"/>
              <a:pathLst>
                <a:path w="1080770" h="396239">
                  <a:moveTo>
                    <a:pt x="1013841" y="0"/>
                  </a:moveTo>
                  <a:lnTo>
                    <a:pt x="882650" y="99060"/>
                  </a:lnTo>
                  <a:lnTo>
                    <a:pt x="932179" y="99060"/>
                  </a:lnTo>
                  <a:lnTo>
                    <a:pt x="913554" y="123896"/>
                  </a:lnTo>
                  <a:lnTo>
                    <a:pt x="864899" y="171229"/>
                  </a:lnTo>
                  <a:lnTo>
                    <a:pt x="802046" y="215120"/>
                  </a:lnTo>
                  <a:lnTo>
                    <a:pt x="765673" y="235654"/>
                  </a:lnTo>
                  <a:lnTo>
                    <a:pt x="726203" y="255183"/>
                  </a:lnTo>
                  <a:lnTo>
                    <a:pt x="683788" y="273659"/>
                  </a:lnTo>
                  <a:lnTo>
                    <a:pt x="638578" y="291034"/>
                  </a:lnTo>
                  <a:lnTo>
                    <a:pt x="590724" y="307260"/>
                  </a:lnTo>
                  <a:lnTo>
                    <a:pt x="540378" y="322289"/>
                  </a:lnTo>
                  <a:lnTo>
                    <a:pt x="487690" y="336072"/>
                  </a:lnTo>
                  <a:lnTo>
                    <a:pt x="432811" y="348562"/>
                  </a:lnTo>
                  <a:lnTo>
                    <a:pt x="375892" y="359710"/>
                  </a:lnTo>
                  <a:lnTo>
                    <a:pt x="317085" y="369468"/>
                  </a:lnTo>
                  <a:lnTo>
                    <a:pt x="256539" y="377789"/>
                  </a:lnTo>
                  <a:lnTo>
                    <a:pt x="194407" y="384624"/>
                  </a:lnTo>
                  <a:lnTo>
                    <a:pt x="130839" y="389924"/>
                  </a:lnTo>
                  <a:lnTo>
                    <a:pt x="65986" y="393643"/>
                  </a:lnTo>
                  <a:lnTo>
                    <a:pt x="0" y="395732"/>
                  </a:lnTo>
                  <a:lnTo>
                    <a:pt x="62346" y="396191"/>
                  </a:lnTo>
                  <a:lnTo>
                    <a:pt x="124001" y="395177"/>
                  </a:lnTo>
                  <a:lnTo>
                    <a:pt x="184835" y="392726"/>
                  </a:lnTo>
                  <a:lnTo>
                    <a:pt x="244721" y="388876"/>
                  </a:lnTo>
                  <a:lnTo>
                    <a:pt x="303529" y="383662"/>
                  </a:lnTo>
                  <a:lnTo>
                    <a:pt x="361131" y="377123"/>
                  </a:lnTo>
                  <a:lnTo>
                    <a:pt x="417398" y="369295"/>
                  </a:lnTo>
                  <a:lnTo>
                    <a:pt x="472202" y="360216"/>
                  </a:lnTo>
                  <a:lnTo>
                    <a:pt x="525414" y="349923"/>
                  </a:lnTo>
                  <a:lnTo>
                    <a:pt x="576906" y="338452"/>
                  </a:lnTo>
                  <a:lnTo>
                    <a:pt x="626549" y="325840"/>
                  </a:lnTo>
                  <a:lnTo>
                    <a:pt x="674214" y="312126"/>
                  </a:lnTo>
                  <a:lnTo>
                    <a:pt x="719773" y="297345"/>
                  </a:lnTo>
                  <a:lnTo>
                    <a:pt x="763097" y="281536"/>
                  </a:lnTo>
                  <a:lnTo>
                    <a:pt x="804058" y="264734"/>
                  </a:lnTo>
                  <a:lnTo>
                    <a:pt x="842527" y="246978"/>
                  </a:lnTo>
                  <a:lnTo>
                    <a:pt x="878376" y="228303"/>
                  </a:lnTo>
                  <a:lnTo>
                    <a:pt x="911476" y="208748"/>
                  </a:lnTo>
                  <a:lnTo>
                    <a:pt x="968914" y="167144"/>
                  </a:lnTo>
                  <a:lnTo>
                    <a:pt x="1013813" y="122462"/>
                  </a:lnTo>
                  <a:lnTo>
                    <a:pt x="1031240" y="99060"/>
                  </a:lnTo>
                  <a:lnTo>
                    <a:pt x="1080643" y="99060"/>
                  </a:lnTo>
                  <a:lnTo>
                    <a:pt x="1013841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862827" y="3291839"/>
              <a:ext cx="1113155" cy="396240"/>
            </a:xfrm>
            <a:custGeom>
              <a:avLst/>
              <a:gdLst/>
              <a:ahLst/>
              <a:cxnLst/>
              <a:rect l="l" t="t" r="r" b="b"/>
              <a:pathLst>
                <a:path w="1113154" h="396239">
                  <a:moveTo>
                    <a:pt x="99060" y="0"/>
                  </a:moveTo>
                  <a:lnTo>
                    <a:pt x="0" y="0"/>
                  </a:lnTo>
                  <a:lnTo>
                    <a:pt x="2156" y="26051"/>
                  </a:lnTo>
                  <a:lnTo>
                    <a:pt x="19007" y="76751"/>
                  </a:lnTo>
                  <a:lnTo>
                    <a:pt x="51684" y="125236"/>
                  </a:lnTo>
                  <a:lnTo>
                    <a:pt x="99120" y="171086"/>
                  </a:lnTo>
                  <a:lnTo>
                    <a:pt x="160246" y="213883"/>
                  </a:lnTo>
                  <a:lnTo>
                    <a:pt x="195608" y="234007"/>
                  </a:lnTo>
                  <a:lnTo>
                    <a:pt x="233992" y="253210"/>
                  </a:lnTo>
                  <a:lnTo>
                    <a:pt x="275264" y="271442"/>
                  </a:lnTo>
                  <a:lnTo>
                    <a:pt x="319291" y="288650"/>
                  </a:lnTo>
                  <a:lnTo>
                    <a:pt x="365938" y="304781"/>
                  </a:lnTo>
                  <a:lnTo>
                    <a:pt x="415073" y="319783"/>
                  </a:lnTo>
                  <a:lnTo>
                    <a:pt x="466562" y="333605"/>
                  </a:lnTo>
                  <a:lnTo>
                    <a:pt x="520271" y="346193"/>
                  </a:lnTo>
                  <a:lnTo>
                    <a:pt x="576066" y="357496"/>
                  </a:lnTo>
                  <a:lnTo>
                    <a:pt x="633815" y="367462"/>
                  </a:lnTo>
                  <a:lnTo>
                    <a:pt x="693383" y="376037"/>
                  </a:lnTo>
                  <a:lnTo>
                    <a:pt x="754637" y="383171"/>
                  </a:lnTo>
                  <a:lnTo>
                    <a:pt x="817443" y="388810"/>
                  </a:lnTo>
                  <a:lnTo>
                    <a:pt x="881668" y="392903"/>
                  </a:lnTo>
                  <a:lnTo>
                    <a:pt x="947179" y="395397"/>
                  </a:lnTo>
                  <a:lnTo>
                    <a:pt x="1013841" y="396240"/>
                  </a:lnTo>
                  <a:lnTo>
                    <a:pt x="1112901" y="396240"/>
                  </a:lnTo>
                  <a:lnTo>
                    <a:pt x="1046239" y="395397"/>
                  </a:lnTo>
                  <a:lnTo>
                    <a:pt x="980728" y="392903"/>
                  </a:lnTo>
                  <a:lnTo>
                    <a:pt x="916503" y="388810"/>
                  </a:lnTo>
                  <a:lnTo>
                    <a:pt x="853697" y="383171"/>
                  </a:lnTo>
                  <a:lnTo>
                    <a:pt x="792443" y="376037"/>
                  </a:lnTo>
                  <a:lnTo>
                    <a:pt x="732875" y="367462"/>
                  </a:lnTo>
                  <a:lnTo>
                    <a:pt x="675126" y="357496"/>
                  </a:lnTo>
                  <a:lnTo>
                    <a:pt x="619331" y="346193"/>
                  </a:lnTo>
                  <a:lnTo>
                    <a:pt x="565622" y="333605"/>
                  </a:lnTo>
                  <a:lnTo>
                    <a:pt x="514133" y="319783"/>
                  </a:lnTo>
                  <a:lnTo>
                    <a:pt x="464998" y="304781"/>
                  </a:lnTo>
                  <a:lnTo>
                    <a:pt x="418351" y="288650"/>
                  </a:lnTo>
                  <a:lnTo>
                    <a:pt x="374324" y="271442"/>
                  </a:lnTo>
                  <a:lnTo>
                    <a:pt x="333052" y="253210"/>
                  </a:lnTo>
                  <a:lnTo>
                    <a:pt x="294668" y="234007"/>
                  </a:lnTo>
                  <a:lnTo>
                    <a:pt x="259306" y="213883"/>
                  </a:lnTo>
                  <a:lnTo>
                    <a:pt x="227099" y="192892"/>
                  </a:lnTo>
                  <a:lnTo>
                    <a:pt x="172684" y="148516"/>
                  </a:lnTo>
                  <a:lnTo>
                    <a:pt x="132494" y="101297"/>
                  </a:lnTo>
                  <a:lnTo>
                    <a:pt x="107596" y="51652"/>
                  </a:lnTo>
                  <a:lnTo>
                    <a:pt x="101216" y="26051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862827" y="3291839"/>
              <a:ext cx="2144395" cy="396240"/>
            </a:xfrm>
            <a:custGeom>
              <a:avLst/>
              <a:gdLst/>
              <a:ahLst/>
              <a:cxnLst/>
              <a:rect l="l" t="t" r="r" b="b"/>
              <a:pathLst>
                <a:path w="2144395" h="396239">
                  <a:moveTo>
                    <a:pt x="1063371" y="395732"/>
                  </a:moveTo>
                  <a:lnTo>
                    <a:pt x="1129357" y="393643"/>
                  </a:lnTo>
                  <a:lnTo>
                    <a:pt x="1194210" y="389924"/>
                  </a:lnTo>
                  <a:lnTo>
                    <a:pt x="1257778" y="384624"/>
                  </a:lnTo>
                  <a:lnTo>
                    <a:pt x="1319910" y="377789"/>
                  </a:lnTo>
                  <a:lnTo>
                    <a:pt x="1380456" y="369468"/>
                  </a:lnTo>
                  <a:lnTo>
                    <a:pt x="1439263" y="359710"/>
                  </a:lnTo>
                  <a:lnTo>
                    <a:pt x="1496182" y="348562"/>
                  </a:lnTo>
                  <a:lnTo>
                    <a:pt x="1551061" y="336072"/>
                  </a:lnTo>
                  <a:lnTo>
                    <a:pt x="1603749" y="322289"/>
                  </a:lnTo>
                  <a:lnTo>
                    <a:pt x="1654095" y="307260"/>
                  </a:lnTo>
                  <a:lnTo>
                    <a:pt x="1701949" y="291034"/>
                  </a:lnTo>
                  <a:lnTo>
                    <a:pt x="1747159" y="273659"/>
                  </a:lnTo>
                  <a:lnTo>
                    <a:pt x="1789574" y="255183"/>
                  </a:lnTo>
                  <a:lnTo>
                    <a:pt x="1829044" y="235654"/>
                  </a:lnTo>
                  <a:lnTo>
                    <a:pt x="1865417" y="215120"/>
                  </a:lnTo>
                  <a:lnTo>
                    <a:pt x="1898543" y="193629"/>
                  </a:lnTo>
                  <a:lnTo>
                    <a:pt x="1954448" y="147969"/>
                  </a:lnTo>
                  <a:lnTo>
                    <a:pt x="1995551" y="99060"/>
                  </a:lnTo>
                  <a:lnTo>
                    <a:pt x="1946021" y="99060"/>
                  </a:lnTo>
                  <a:lnTo>
                    <a:pt x="2077212" y="0"/>
                  </a:lnTo>
                  <a:lnTo>
                    <a:pt x="2144014" y="99060"/>
                  </a:lnTo>
                  <a:lnTo>
                    <a:pt x="2094611" y="99060"/>
                  </a:lnTo>
                  <a:lnTo>
                    <a:pt x="2077070" y="122590"/>
                  </a:lnTo>
                  <a:lnTo>
                    <a:pt x="2031794" y="167530"/>
                  </a:lnTo>
                  <a:lnTo>
                    <a:pt x="1973787" y="209381"/>
                  </a:lnTo>
                  <a:lnTo>
                    <a:pt x="1940332" y="229051"/>
                  </a:lnTo>
                  <a:lnTo>
                    <a:pt x="1904083" y="247831"/>
                  </a:lnTo>
                  <a:lnTo>
                    <a:pt x="1865168" y="265683"/>
                  </a:lnTo>
                  <a:lnTo>
                    <a:pt x="1823717" y="282567"/>
                  </a:lnTo>
                  <a:lnTo>
                    <a:pt x="1779859" y="298445"/>
                  </a:lnTo>
                  <a:lnTo>
                    <a:pt x="1733724" y="313277"/>
                  </a:lnTo>
                  <a:lnTo>
                    <a:pt x="1685441" y="327024"/>
                  </a:lnTo>
                  <a:lnTo>
                    <a:pt x="1635138" y="339647"/>
                  </a:lnTo>
                  <a:lnTo>
                    <a:pt x="1582946" y="351108"/>
                  </a:lnTo>
                  <a:lnTo>
                    <a:pt x="1528993" y="361367"/>
                  </a:lnTo>
                  <a:lnTo>
                    <a:pt x="1473410" y="370384"/>
                  </a:lnTo>
                  <a:lnTo>
                    <a:pt x="1416325" y="378122"/>
                  </a:lnTo>
                  <a:lnTo>
                    <a:pt x="1357868" y="384540"/>
                  </a:lnTo>
                  <a:lnTo>
                    <a:pt x="1298167" y="389600"/>
                  </a:lnTo>
                  <a:lnTo>
                    <a:pt x="1237353" y="393262"/>
                  </a:lnTo>
                  <a:lnTo>
                    <a:pt x="1175554" y="395489"/>
                  </a:lnTo>
                  <a:lnTo>
                    <a:pt x="1112901" y="396240"/>
                  </a:lnTo>
                  <a:lnTo>
                    <a:pt x="1013841" y="396240"/>
                  </a:lnTo>
                  <a:lnTo>
                    <a:pt x="947179" y="395397"/>
                  </a:lnTo>
                  <a:lnTo>
                    <a:pt x="881668" y="392903"/>
                  </a:lnTo>
                  <a:lnTo>
                    <a:pt x="817443" y="388810"/>
                  </a:lnTo>
                  <a:lnTo>
                    <a:pt x="754637" y="383171"/>
                  </a:lnTo>
                  <a:lnTo>
                    <a:pt x="693383" y="376037"/>
                  </a:lnTo>
                  <a:lnTo>
                    <a:pt x="633815" y="367462"/>
                  </a:lnTo>
                  <a:lnTo>
                    <a:pt x="576066" y="357496"/>
                  </a:lnTo>
                  <a:lnTo>
                    <a:pt x="520271" y="346193"/>
                  </a:lnTo>
                  <a:lnTo>
                    <a:pt x="466562" y="333605"/>
                  </a:lnTo>
                  <a:lnTo>
                    <a:pt x="415073" y="319783"/>
                  </a:lnTo>
                  <a:lnTo>
                    <a:pt x="365938" y="304781"/>
                  </a:lnTo>
                  <a:lnTo>
                    <a:pt x="319291" y="288650"/>
                  </a:lnTo>
                  <a:lnTo>
                    <a:pt x="275264" y="271442"/>
                  </a:lnTo>
                  <a:lnTo>
                    <a:pt x="233992" y="253210"/>
                  </a:lnTo>
                  <a:lnTo>
                    <a:pt x="195608" y="234007"/>
                  </a:lnTo>
                  <a:lnTo>
                    <a:pt x="160246" y="213883"/>
                  </a:lnTo>
                  <a:lnTo>
                    <a:pt x="128039" y="192892"/>
                  </a:lnTo>
                  <a:lnTo>
                    <a:pt x="73624" y="148516"/>
                  </a:lnTo>
                  <a:lnTo>
                    <a:pt x="33434" y="101297"/>
                  </a:lnTo>
                  <a:lnTo>
                    <a:pt x="8536" y="51652"/>
                  </a:lnTo>
                  <a:lnTo>
                    <a:pt x="0" y="0"/>
                  </a:lnTo>
                  <a:lnTo>
                    <a:pt x="99060" y="0"/>
                  </a:lnTo>
                  <a:lnTo>
                    <a:pt x="101216" y="26051"/>
                  </a:lnTo>
                  <a:lnTo>
                    <a:pt x="107596" y="51652"/>
                  </a:lnTo>
                  <a:lnTo>
                    <a:pt x="132494" y="101297"/>
                  </a:lnTo>
                  <a:lnTo>
                    <a:pt x="172684" y="148516"/>
                  </a:lnTo>
                  <a:lnTo>
                    <a:pt x="227099" y="192892"/>
                  </a:lnTo>
                  <a:lnTo>
                    <a:pt x="259306" y="213883"/>
                  </a:lnTo>
                  <a:lnTo>
                    <a:pt x="294668" y="234007"/>
                  </a:lnTo>
                  <a:lnTo>
                    <a:pt x="333052" y="253210"/>
                  </a:lnTo>
                  <a:lnTo>
                    <a:pt x="374324" y="271442"/>
                  </a:lnTo>
                  <a:lnTo>
                    <a:pt x="418351" y="288650"/>
                  </a:lnTo>
                  <a:lnTo>
                    <a:pt x="464998" y="304781"/>
                  </a:lnTo>
                  <a:lnTo>
                    <a:pt x="514133" y="319783"/>
                  </a:lnTo>
                  <a:lnTo>
                    <a:pt x="565622" y="333605"/>
                  </a:lnTo>
                  <a:lnTo>
                    <a:pt x="619331" y="346193"/>
                  </a:lnTo>
                  <a:lnTo>
                    <a:pt x="675126" y="357496"/>
                  </a:lnTo>
                  <a:lnTo>
                    <a:pt x="732875" y="367462"/>
                  </a:lnTo>
                  <a:lnTo>
                    <a:pt x="792443" y="376037"/>
                  </a:lnTo>
                  <a:lnTo>
                    <a:pt x="853697" y="383171"/>
                  </a:lnTo>
                  <a:lnTo>
                    <a:pt x="916503" y="388810"/>
                  </a:lnTo>
                  <a:lnTo>
                    <a:pt x="980728" y="392903"/>
                  </a:lnTo>
                  <a:lnTo>
                    <a:pt x="1046239" y="395397"/>
                  </a:lnTo>
                  <a:lnTo>
                    <a:pt x="1112901" y="396240"/>
                  </a:lnTo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96863" y="4196504"/>
            <a:ext cx="815975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Linked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list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traversal</a:t>
            </a:r>
            <a:r>
              <a:rPr sz="2000" spc="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with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some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 large</a:t>
            </a:r>
            <a:r>
              <a:rPr sz="2000" spc="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stride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000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avoid</a:t>
            </a:r>
            <a:r>
              <a:rPr sz="2000" spc="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prefetching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effects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223</a:t>
            </a:fld>
            <a:endParaRPr dirty="0"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317679" y="4859513"/>
          <a:ext cx="7556499" cy="1319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8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8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Page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fault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cost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(us)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5956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DtoH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5956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HtoD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5956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x86</a:t>
                      </a:r>
                      <a:r>
                        <a:rPr sz="1600" spc="-1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600" spc="-10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PCIe</a:t>
                      </a:r>
                      <a:r>
                        <a:rPr sz="1600" spc="-40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600" spc="-1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GP100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6661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b="1" spc="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20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6661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b="1" spc="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30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6661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P8</a:t>
                      </a:r>
                      <a:r>
                        <a:rPr sz="1600" spc="-2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600" spc="-1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NVLINK</a:t>
                      </a:r>
                      <a:r>
                        <a:rPr sz="1600" spc="-4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600" spc="-1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GP100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6661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b="1" spc="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20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6661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b="1" spc="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20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6661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52</a:t>
            </a:r>
            <a:endParaRPr sz="9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739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739" y="70104"/>
                  </a:lnTo>
                  <a:lnTo>
                    <a:pt x="70739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97717" y="4463947"/>
            <a:ext cx="205121" cy="396522"/>
          </a:xfrm>
          <a:prstGeom prst="rect">
            <a:avLst/>
          </a:prstGeom>
        </p:spPr>
        <p:txBody>
          <a:bodyPr vert="vert270" wrap="square" lIns="0" tIns="4233" rIns="0" bIns="0" rtlCol="0">
            <a:spAutoFit/>
          </a:bodyPr>
          <a:lstStyle/>
          <a:p>
            <a:pPr marL="14111" defTabSz="1015990">
              <a:spcBef>
                <a:spcPts val="33"/>
              </a:spcBef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333" spc="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333" spc="-11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4811" y="4464283"/>
            <a:ext cx="205121" cy="396522"/>
          </a:xfrm>
          <a:prstGeom prst="rect">
            <a:avLst/>
          </a:prstGeom>
        </p:spPr>
        <p:txBody>
          <a:bodyPr vert="vert270" wrap="square" lIns="0" tIns="3528" rIns="0" bIns="0" rtlCol="0">
            <a:spAutoFit/>
          </a:bodyPr>
          <a:lstStyle/>
          <a:p>
            <a:pPr marL="14111" defTabSz="1015990">
              <a:spcBef>
                <a:spcPts val="28"/>
              </a:spcBef>
            </a:pP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GB</a:t>
            </a:r>
            <a:r>
              <a:rPr sz="1333" spc="-11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13220" y="2782147"/>
            <a:ext cx="4328583" cy="3313994"/>
            <a:chOff x="6041897" y="2503932"/>
            <a:chExt cx="3895725" cy="2982595"/>
          </a:xfrm>
        </p:grpSpPr>
        <p:sp>
          <p:nvSpPr>
            <p:cNvPr id="9" name="object 9"/>
            <p:cNvSpPr/>
            <p:nvPr/>
          </p:nvSpPr>
          <p:spPr>
            <a:xfrm>
              <a:off x="6042659" y="2505456"/>
              <a:ext cx="3893820" cy="2970530"/>
            </a:xfrm>
            <a:custGeom>
              <a:avLst/>
              <a:gdLst/>
              <a:ahLst/>
              <a:cxnLst/>
              <a:rect l="l" t="t" r="r" b="b"/>
              <a:pathLst>
                <a:path w="3893820" h="2970529">
                  <a:moveTo>
                    <a:pt x="3893820" y="0"/>
                  </a:moveTo>
                  <a:lnTo>
                    <a:pt x="0" y="0"/>
                  </a:lnTo>
                  <a:lnTo>
                    <a:pt x="0" y="2970276"/>
                  </a:lnTo>
                  <a:lnTo>
                    <a:pt x="3893820" y="2970276"/>
                  </a:lnTo>
                  <a:lnTo>
                    <a:pt x="38938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042659" y="2505456"/>
              <a:ext cx="3893820" cy="2377440"/>
            </a:xfrm>
            <a:custGeom>
              <a:avLst/>
              <a:gdLst/>
              <a:ahLst/>
              <a:cxnLst/>
              <a:rect l="l" t="t" r="r" b="b"/>
              <a:pathLst>
                <a:path w="3893820" h="2377440">
                  <a:moveTo>
                    <a:pt x="0" y="2377440"/>
                  </a:moveTo>
                  <a:lnTo>
                    <a:pt x="3893819" y="2377440"/>
                  </a:lnTo>
                </a:path>
                <a:path w="3893820" h="2377440">
                  <a:moveTo>
                    <a:pt x="0" y="1783080"/>
                  </a:moveTo>
                  <a:lnTo>
                    <a:pt x="3893819" y="1783080"/>
                  </a:lnTo>
                </a:path>
                <a:path w="3893820" h="2377440">
                  <a:moveTo>
                    <a:pt x="0" y="1188720"/>
                  </a:moveTo>
                  <a:lnTo>
                    <a:pt x="3893819" y="1188720"/>
                  </a:lnTo>
                </a:path>
                <a:path w="3893820" h="2377440">
                  <a:moveTo>
                    <a:pt x="0" y="594360"/>
                  </a:moveTo>
                  <a:lnTo>
                    <a:pt x="3893819" y="594360"/>
                  </a:lnTo>
                </a:path>
                <a:path w="3893820" h="2377440">
                  <a:moveTo>
                    <a:pt x="0" y="0"/>
                  </a:moveTo>
                  <a:lnTo>
                    <a:pt x="3893819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041897" y="5466588"/>
              <a:ext cx="3895725" cy="20320"/>
            </a:xfrm>
            <a:custGeom>
              <a:avLst/>
              <a:gdLst/>
              <a:ahLst/>
              <a:cxnLst/>
              <a:rect l="l" t="t" r="r" b="b"/>
              <a:pathLst>
                <a:path w="3895725" h="20320">
                  <a:moveTo>
                    <a:pt x="0" y="19812"/>
                  </a:moveTo>
                  <a:lnTo>
                    <a:pt x="3895344" y="19812"/>
                  </a:lnTo>
                  <a:lnTo>
                    <a:pt x="3895344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163817" y="4991861"/>
              <a:ext cx="3651885" cy="245745"/>
            </a:xfrm>
            <a:custGeom>
              <a:avLst/>
              <a:gdLst/>
              <a:ahLst/>
              <a:cxnLst/>
              <a:rect l="l" t="t" r="r" b="b"/>
              <a:pathLst>
                <a:path w="3651884" h="245745">
                  <a:moveTo>
                    <a:pt x="0" y="147828"/>
                  </a:moveTo>
                  <a:lnTo>
                    <a:pt x="243840" y="137159"/>
                  </a:lnTo>
                  <a:lnTo>
                    <a:pt x="487680" y="149351"/>
                  </a:lnTo>
                  <a:lnTo>
                    <a:pt x="729996" y="185928"/>
                  </a:lnTo>
                  <a:lnTo>
                    <a:pt x="973836" y="245363"/>
                  </a:lnTo>
                  <a:lnTo>
                    <a:pt x="1217676" y="163068"/>
                  </a:lnTo>
                  <a:lnTo>
                    <a:pt x="1461515" y="64007"/>
                  </a:lnTo>
                  <a:lnTo>
                    <a:pt x="1703832" y="30479"/>
                  </a:lnTo>
                  <a:lnTo>
                    <a:pt x="1947672" y="12191"/>
                  </a:lnTo>
                  <a:lnTo>
                    <a:pt x="2191512" y="4571"/>
                  </a:lnTo>
                  <a:lnTo>
                    <a:pt x="2433828" y="3047"/>
                  </a:lnTo>
                  <a:lnTo>
                    <a:pt x="2677667" y="1524"/>
                  </a:lnTo>
                  <a:lnTo>
                    <a:pt x="2921508" y="0"/>
                  </a:lnTo>
                  <a:lnTo>
                    <a:pt x="3165348" y="115824"/>
                  </a:lnTo>
                  <a:lnTo>
                    <a:pt x="3407664" y="0"/>
                  </a:lnTo>
                  <a:lnTo>
                    <a:pt x="3651504" y="0"/>
                  </a:lnTo>
                </a:path>
              </a:pathLst>
            </a:custGeom>
            <a:ln w="38099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163817" y="3938778"/>
              <a:ext cx="3651885" cy="1268095"/>
            </a:xfrm>
            <a:custGeom>
              <a:avLst/>
              <a:gdLst/>
              <a:ahLst/>
              <a:cxnLst/>
              <a:rect l="l" t="t" r="r" b="b"/>
              <a:pathLst>
                <a:path w="3651884" h="1268095">
                  <a:moveTo>
                    <a:pt x="0" y="1179576"/>
                  </a:moveTo>
                  <a:lnTo>
                    <a:pt x="243840" y="1135380"/>
                  </a:lnTo>
                  <a:lnTo>
                    <a:pt x="487680" y="1153668"/>
                  </a:lnTo>
                  <a:lnTo>
                    <a:pt x="729996" y="1199388"/>
                  </a:lnTo>
                  <a:lnTo>
                    <a:pt x="973836" y="1267968"/>
                  </a:lnTo>
                  <a:lnTo>
                    <a:pt x="1217676" y="1048512"/>
                  </a:lnTo>
                  <a:lnTo>
                    <a:pt x="1461515" y="618744"/>
                  </a:lnTo>
                  <a:lnTo>
                    <a:pt x="1703832" y="423672"/>
                  </a:lnTo>
                  <a:lnTo>
                    <a:pt x="1947672" y="233172"/>
                  </a:lnTo>
                  <a:lnTo>
                    <a:pt x="2191512" y="111252"/>
                  </a:lnTo>
                  <a:lnTo>
                    <a:pt x="2433828" y="64008"/>
                  </a:lnTo>
                  <a:lnTo>
                    <a:pt x="2677667" y="45720"/>
                  </a:lnTo>
                  <a:lnTo>
                    <a:pt x="2921508" y="22860"/>
                  </a:lnTo>
                  <a:lnTo>
                    <a:pt x="3165348" y="0"/>
                  </a:lnTo>
                  <a:lnTo>
                    <a:pt x="3407664" y="74676"/>
                  </a:lnTo>
                  <a:lnTo>
                    <a:pt x="3651504" y="102108"/>
                  </a:lnTo>
                </a:path>
              </a:pathLst>
            </a:custGeom>
            <a:ln w="38100">
              <a:solidFill>
                <a:srgbClr val="76B8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163817" y="4577333"/>
              <a:ext cx="3651885" cy="478790"/>
            </a:xfrm>
            <a:custGeom>
              <a:avLst/>
              <a:gdLst/>
              <a:ahLst/>
              <a:cxnLst/>
              <a:rect l="l" t="t" r="r" b="b"/>
              <a:pathLst>
                <a:path w="3651884" h="478789">
                  <a:moveTo>
                    <a:pt x="0" y="478535"/>
                  </a:moveTo>
                  <a:lnTo>
                    <a:pt x="243840" y="478535"/>
                  </a:lnTo>
                  <a:lnTo>
                    <a:pt x="487680" y="477011"/>
                  </a:lnTo>
                  <a:lnTo>
                    <a:pt x="729996" y="475487"/>
                  </a:lnTo>
                  <a:lnTo>
                    <a:pt x="973836" y="13715"/>
                  </a:lnTo>
                  <a:lnTo>
                    <a:pt x="1217676" y="1523"/>
                  </a:lnTo>
                  <a:lnTo>
                    <a:pt x="1461515" y="6095"/>
                  </a:lnTo>
                  <a:lnTo>
                    <a:pt x="1703832" y="7619"/>
                  </a:lnTo>
                  <a:lnTo>
                    <a:pt x="1947672" y="7619"/>
                  </a:lnTo>
                  <a:lnTo>
                    <a:pt x="2191512" y="6095"/>
                  </a:lnTo>
                  <a:lnTo>
                    <a:pt x="2433828" y="3047"/>
                  </a:lnTo>
                  <a:lnTo>
                    <a:pt x="2677667" y="3047"/>
                  </a:lnTo>
                  <a:lnTo>
                    <a:pt x="2921508" y="137159"/>
                  </a:lnTo>
                  <a:lnTo>
                    <a:pt x="3165348" y="0"/>
                  </a:lnTo>
                  <a:lnTo>
                    <a:pt x="3407664" y="3047"/>
                  </a:lnTo>
                  <a:lnTo>
                    <a:pt x="3651504" y="3047"/>
                  </a:lnTo>
                </a:path>
              </a:pathLst>
            </a:custGeom>
            <a:ln w="38100">
              <a:solidFill>
                <a:srgbClr val="0070C5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163817" y="3207258"/>
              <a:ext cx="3651885" cy="1584960"/>
            </a:xfrm>
            <a:custGeom>
              <a:avLst/>
              <a:gdLst/>
              <a:ahLst/>
              <a:cxnLst/>
              <a:rect l="l" t="t" r="r" b="b"/>
              <a:pathLst>
                <a:path w="3651884" h="1584960">
                  <a:moveTo>
                    <a:pt x="0" y="1188720"/>
                  </a:moveTo>
                  <a:lnTo>
                    <a:pt x="243840" y="1101852"/>
                  </a:lnTo>
                  <a:lnTo>
                    <a:pt x="487680" y="1584960"/>
                  </a:lnTo>
                  <a:lnTo>
                    <a:pt x="729996" y="1312164"/>
                  </a:lnTo>
                  <a:lnTo>
                    <a:pt x="973836" y="1306068"/>
                  </a:lnTo>
                  <a:lnTo>
                    <a:pt x="1217676" y="669036"/>
                  </a:lnTo>
                  <a:lnTo>
                    <a:pt x="1461515" y="222504"/>
                  </a:lnTo>
                  <a:lnTo>
                    <a:pt x="1703832" y="80772"/>
                  </a:lnTo>
                  <a:lnTo>
                    <a:pt x="1947672" y="99060"/>
                  </a:lnTo>
                  <a:lnTo>
                    <a:pt x="2191512" y="112775"/>
                  </a:lnTo>
                  <a:lnTo>
                    <a:pt x="2433828" y="115824"/>
                  </a:lnTo>
                  <a:lnTo>
                    <a:pt x="2677667" y="64008"/>
                  </a:lnTo>
                  <a:lnTo>
                    <a:pt x="2921508" y="0"/>
                  </a:lnTo>
                  <a:lnTo>
                    <a:pt x="3165348" y="65531"/>
                  </a:lnTo>
                  <a:lnTo>
                    <a:pt x="3407664" y="118872"/>
                  </a:lnTo>
                  <a:lnTo>
                    <a:pt x="3651504" y="57912"/>
                  </a:lnTo>
                </a:path>
              </a:pathLst>
            </a:custGeom>
            <a:ln w="38100">
              <a:solidFill>
                <a:srgbClr val="0070C5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20556" y="5937955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20556" y="5277556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16980" y="3957039"/>
            <a:ext cx="234949" cy="93341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/>
            <a:endParaRPr sz="177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272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16980" y="3296639"/>
            <a:ext cx="23494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16980" y="2636236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67876" y="6184166"/>
            <a:ext cx="452896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  <a:tabLst>
                <a:tab pos="915802" algn="l"/>
                <a:tab pos="1727183" algn="l"/>
                <a:tab pos="2486353" algn="l"/>
                <a:tab pos="3246229" algn="l"/>
                <a:tab pos="4164852" algn="l"/>
              </a:tabLst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56" spc="6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	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1M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	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8M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	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	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56" spc="6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56" spc="-17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	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4G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14877" y="1891170"/>
            <a:ext cx="155222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b="1" dirty="0">
                <a:solidFill>
                  <a:prstClr val="black"/>
                </a:solidFill>
                <a:latin typeface="Trebuchet MS"/>
                <a:cs typeface="Trebuchet MS"/>
              </a:rPr>
              <a:t>CPU</a:t>
            </a:r>
            <a:r>
              <a:rPr sz="2000" b="1" spc="-9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87539" y="2412153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38100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69528" y="2217279"/>
            <a:ext cx="1364544" cy="52740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lnSpc>
                <a:spcPct val="132400"/>
              </a:lnSpc>
              <a:spcBef>
                <a:spcPts val="111"/>
              </a:spcBef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on-demand</a:t>
            </a:r>
            <a:r>
              <a:rPr sz="1333" spc="-7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single </a:t>
            </a:r>
            <a:r>
              <a:rPr sz="1333" spc="-38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explicit</a:t>
            </a:r>
            <a:r>
              <a:rPr sz="1333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single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21140" y="2412153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76B800"/>
            </a:solidFill>
            <a:prstDash val="dash"/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03128" y="2217279"/>
            <a:ext cx="1325739" cy="52740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lnSpc>
                <a:spcPct val="132400"/>
              </a:lnSpc>
              <a:spcBef>
                <a:spcPts val="111"/>
              </a:spcBef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on-demand</a:t>
            </a:r>
            <a:r>
              <a:rPr sz="1333" spc="-7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multi </a:t>
            </a:r>
            <a:r>
              <a:rPr sz="1333" spc="-3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explicit</a:t>
            </a:r>
            <a:r>
              <a:rPr sz="1333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multi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87539" y="2679699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38100">
            <a:solidFill>
              <a:srgbClr val="0070C5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121140" y="2679699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0070C5"/>
            </a:solidFill>
            <a:prstDash val="dash"/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70752" y="2782147"/>
            <a:ext cx="4291893" cy="3313994"/>
            <a:chOff x="1233677" y="2503932"/>
            <a:chExt cx="3862704" cy="2982595"/>
          </a:xfrm>
        </p:grpSpPr>
        <p:sp>
          <p:nvSpPr>
            <p:cNvPr id="30" name="object 30"/>
            <p:cNvSpPr/>
            <p:nvPr/>
          </p:nvSpPr>
          <p:spPr>
            <a:xfrm>
              <a:off x="1234439" y="2505456"/>
              <a:ext cx="3862070" cy="2970530"/>
            </a:xfrm>
            <a:custGeom>
              <a:avLst/>
              <a:gdLst/>
              <a:ahLst/>
              <a:cxnLst/>
              <a:rect l="l" t="t" r="r" b="b"/>
              <a:pathLst>
                <a:path w="3862070" h="2970529">
                  <a:moveTo>
                    <a:pt x="3861816" y="0"/>
                  </a:moveTo>
                  <a:lnTo>
                    <a:pt x="0" y="0"/>
                  </a:lnTo>
                  <a:lnTo>
                    <a:pt x="0" y="2970276"/>
                  </a:lnTo>
                  <a:lnTo>
                    <a:pt x="3861816" y="2970276"/>
                  </a:lnTo>
                  <a:lnTo>
                    <a:pt x="38618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234439" y="2505456"/>
              <a:ext cx="3862070" cy="1981200"/>
            </a:xfrm>
            <a:custGeom>
              <a:avLst/>
              <a:gdLst/>
              <a:ahLst/>
              <a:cxnLst/>
              <a:rect l="l" t="t" r="r" b="b"/>
              <a:pathLst>
                <a:path w="3862070" h="1981200">
                  <a:moveTo>
                    <a:pt x="0" y="1981200"/>
                  </a:moveTo>
                  <a:lnTo>
                    <a:pt x="3861816" y="1981200"/>
                  </a:lnTo>
                </a:path>
                <a:path w="3862070" h="1981200">
                  <a:moveTo>
                    <a:pt x="0" y="990600"/>
                  </a:moveTo>
                  <a:lnTo>
                    <a:pt x="3861816" y="990600"/>
                  </a:lnTo>
                </a:path>
                <a:path w="3862070" h="1981200">
                  <a:moveTo>
                    <a:pt x="0" y="0"/>
                  </a:moveTo>
                  <a:lnTo>
                    <a:pt x="3861816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233677" y="5466588"/>
              <a:ext cx="3862070" cy="20320"/>
            </a:xfrm>
            <a:custGeom>
              <a:avLst/>
              <a:gdLst/>
              <a:ahLst/>
              <a:cxnLst/>
              <a:rect l="l" t="t" r="r" b="b"/>
              <a:pathLst>
                <a:path w="3862070" h="20320">
                  <a:moveTo>
                    <a:pt x="0" y="19812"/>
                  </a:moveTo>
                  <a:lnTo>
                    <a:pt x="3861816" y="19812"/>
                  </a:lnTo>
                  <a:lnTo>
                    <a:pt x="3861816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54073" y="4511802"/>
              <a:ext cx="3621404" cy="690880"/>
            </a:xfrm>
            <a:custGeom>
              <a:avLst/>
              <a:gdLst/>
              <a:ahLst/>
              <a:cxnLst/>
              <a:rect l="l" t="t" r="r" b="b"/>
              <a:pathLst>
                <a:path w="3621404" h="690879">
                  <a:moveTo>
                    <a:pt x="0" y="601980"/>
                  </a:moveTo>
                  <a:lnTo>
                    <a:pt x="242315" y="475488"/>
                  </a:lnTo>
                  <a:lnTo>
                    <a:pt x="483107" y="440436"/>
                  </a:lnTo>
                  <a:lnTo>
                    <a:pt x="725424" y="463296"/>
                  </a:lnTo>
                  <a:lnTo>
                    <a:pt x="966215" y="690372"/>
                  </a:lnTo>
                  <a:lnTo>
                    <a:pt x="1207008" y="521208"/>
                  </a:lnTo>
                  <a:lnTo>
                    <a:pt x="1449324" y="222504"/>
                  </a:lnTo>
                  <a:lnTo>
                    <a:pt x="1690115" y="83820"/>
                  </a:lnTo>
                  <a:lnTo>
                    <a:pt x="1930908" y="36576"/>
                  </a:lnTo>
                  <a:lnTo>
                    <a:pt x="2173224" y="27431"/>
                  </a:lnTo>
                  <a:lnTo>
                    <a:pt x="2414016" y="18287"/>
                  </a:lnTo>
                  <a:lnTo>
                    <a:pt x="2654808" y="3048"/>
                  </a:lnTo>
                  <a:lnTo>
                    <a:pt x="2897124" y="0"/>
                  </a:lnTo>
                  <a:lnTo>
                    <a:pt x="3137916" y="68580"/>
                  </a:lnTo>
                  <a:lnTo>
                    <a:pt x="3378708" y="10668"/>
                  </a:lnTo>
                  <a:lnTo>
                    <a:pt x="3621024" y="12192"/>
                  </a:lnTo>
                </a:path>
              </a:pathLst>
            </a:custGeom>
            <a:ln w="38100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354073" y="3830574"/>
              <a:ext cx="3621404" cy="1237615"/>
            </a:xfrm>
            <a:custGeom>
              <a:avLst/>
              <a:gdLst/>
              <a:ahLst/>
              <a:cxnLst/>
              <a:rect l="l" t="t" r="r" b="b"/>
              <a:pathLst>
                <a:path w="3621404" h="1237614">
                  <a:moveTo>
                    <a:pt x="0" y="1237488"/>
                  </a:moveTo>
                  <a:lnTo>
                    <a:pt x="242315" y="1059180"/>
                  </a:lnTo>
                  <a:lnTo>
                    <a:pt x="483107" y="966216"/>
                  </a:lnTo>
                  <a:lnTo>
                    <a:pt x="725424" y="999744"/>
                  </a:lnTo>
                  <a:lnTo>
                    <a:pt x="966215" y="1156716"/>
                  </a:lnTo>
                  <a:lnTo>
                    <a:pt x="1207008" y="896112"/>
                  </a:lnTo>
                  <a:lnTo>
                    <a:pt x="1449324" y="521207"/>
                  </a:lnTo>
                  <a:lnTo>
                    <a:pt x="1690115" y="266700"/>
                  </a:lnTo>
                  <a:lnTo>
                    <a:pt x="1930908" y="134112"/>
                  </a:lnTo>
                  <a:lnTo>
                    <a:pt x="2173224" y="70103"/>
                  </a:lnTo>
                  <a:lnTo>
                    <a:pt x="2414016" y="33527"/>
                  </a:lnTo>
                  <a:lnTo>
                    <a:pt x="2654808" y="15239"/>
                  </a:lnTo>
                  <a:lnTo>
                    <a:pt x="2897124" y="7619"/>
                  </a:lnTo>
                  <a:lnTo>
                    <a:pt x="3137916" y="1524"/>
                  </a:lnTo>
                  <a:lnTo>
                    <a:pt x="3378708" y="1524"/>
                  </a:lnTo>
                  <a:lnTo>
                    <a:pt x="3621024" y="0"/>
                  </a:lnTo>
                </a:path>
              </a:pathLst>
            </a:custGeom>
            <a:ln w="38100">
              <a:solidFill>
                <a:srgbClr val="9A4216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354073" y="2812542"/>
              <a:ext cx="3621404" cy="2222500"/>
            </a:xfrm>
            <a:custGeom>
              <a:avLst/>
              <a:gdLst/>
              <a:ahLst/>
              <a:cxnLst/>
              <a:rect l="l" t="t" r="r" b="b"/>
              <a:pathLst>
                <a:path w="3621404" h="2222500">
                  <a:moveTo>
                    <a:pt x="0" y="2221992"/>
                  </a:moveTo>
                  <a:lnTo>
                    <a:pt x="242315" y="2182368"/>
                  </a:lnTo>
                  <a:lnTo>
                    <a:pt x="483107" y="2170176"/>
                  </a:lnTo>
                  <a:lnTo>
                    <a:pt x="725424" y="2165604"/>
                  </a:lnTo>
                  <a:lnTo>
                    <a:pt x="966215" y="2174748"/>
                  </a:lnTo>
                  <a:lnTo>
                    <a:pt x="1207008" y="1863852"/>
                  </a:lnTo>
                  <a:lnTo>
                    <a:pt x="1449324" y="1549908"/>
                  </a:lnTo>
                  <a:lnTo>
                    <a:pt x="1690115" y="1237488"/>
                  </a:lnTo>
                  <a:lnTo>
                    <a:pt x="1930908" y="975360"/>
                  </a:lnTo>
                  <a:lnTo>
                    <a:pt x="2173224" y="672084"/>
                  </a:lnTo>
                  <a:lnTo>
                    <a:pt x="2414016" y="381000"/>
                  </a:lnTo>
                  <a:lnTo>
                    <a:pt x="2654808" y="131064"/>
                  </a:lnTo>
                  <a:lnTo>
                    <a:pt x="2897124" y="0"/>
                  </a:lnTo>
                  <a:lnTo>
                    <a:pt x="3137916" y="6096"/>
                  </a:lnTo>
                  <a:lnTo>
                    <a:pt x="3378708" y="22860"/>
                  </a:lnTo>
                  <a:lnTo>
                    <a:pt x="3621024" y="59436"/>
                  </a:lnTo>
                </a:path>
              </a:pathLst>
            </a:custGeom>
            <a:ln w="38100">
              <a:solidFill>
                <a:srgbClr val="0070C5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77072" y="5937955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73440" y="4837289"/>
            <a:ext cx="23494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9808" y="3736905"/>
            <a:ext cx="33866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100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6177" y="2636236"/>
            <a:ext cx="4437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1556" spc="6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23039" y="6124560"/>
            <a:ext cx="4519083" cy="617776"/>
          </a:xfrm>
          <a:prstGeom prst="rect">
            <a:avLst/>
          </a:prstGeom>
        </p:spPr>
        <p:txBody>
          <a:bodyPr vert="horz" wrap="square" lIns="0" tIns="74083" rIns="0" bIns="0" rtlCol="0">
            <a:spAutoFit/>
          </a:bodyPr>
          <a:lstStyle/>
          <a:p>
            <a:pPr marL="14111" defTabSz="1015990">
              <a:spcBef>
                <a:spcPts val="583"/>
              </a:spcBef>
              <a:tabLst>
                <a:tab pos="908746" algn="l"/>
                <a:tab pos="1713777" algn="l"/>
                <a:tab pos="2466598" algn="l"/>
                <a:tab pos="3218712" algn="l"/>
                <a:tab pos="4130281" algn="l"/>
              </a:tabLst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128KB	1MB	8MB	64MB	512MB	4GB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79397" defTabSz="1015990">
              <a:spcBef>
                <a:spcPts val="472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cudaMallocManaged/cudaMalloc</a:t>
            </a:r>
            <a:r>
              <a:rPr sz="1556" spc="-39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505050"/>
                </a:solidFill>
                <a:latin typeface="Arial"/>
                <a:cs typeface="Arial"/>
              </a:rPr>
              <a:t>+</a:t>
            </a: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 cudaMemset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548552" y="2505286"/>
            <a:ext cx="270933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38100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031914" y="2505286"/>
            <a:ext cx="270933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38100">
            <a:solidFill>
              <a:srgbClr val="9A421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33598" y="1891170"/>
            <a:ext cx="2298700" cy="706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745059" defTabSz="1015990">
              <a:spcBef>
                <a:spcPts val="111"/>
              </a:spcBef>
            </a:pP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000" b="1" spc="-8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422"/>
              </a:spcBef>
              <a:tabLst>
                <a:tab pos="1497879" algn="l"/>
              </a:tabLst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on-demand	prefetch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18846" y="2505286"/>
            <a:ext cx="270933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38100">
            <a:solidFill>
              <a:srgbClr val="0070C5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04596" y="2376594"/>
            <a:ext cx="596194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ex</a:t>
            </a:r>
            <a:r>
              <a:rPr sz="1333" spc="-1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1333" spc="-1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333" spc="-11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4331689" y="701548"/>
            <a:ext cx="3529894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PERFORMANCE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986247" y="1300565"/>
            <a:ext cx="4222044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Page</a:t>
            </a:r>
            <a:r>
              <a:rPr sz="2667" spc="-44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Allocation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Throughput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18206" y="6481516"/>
            <a:ext cx="3930650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cudaMallocManaged/mmap</a:t>
            </a:r>
            <a:r>
              <a:rPr sz="1556" spc="-67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505050"/>
                </a:solidFill>
                <a:latin typeface="Arial"/>
                <a:cs typeface="Arial"/>
              </a:rPr>
              <a:t>+</a:t>
            </a:r>
            <a:r>
              <a:rPr sz="1556" spc="-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505050"/>
                </a:solidFill>
                <a:latin typeface="Arial"/>
                <a:cs typeface="Arial"/>
              </a:rPr>
              <a:t>fill</a:t>
            </a: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505050"/>
                </a:solidFill>
                <a:latin typeface="Arial"/>
                <a:cs typeface="Arial"/>
              </a:rPr>
              <a:t>on</a:t>
            </a:r>
            <a:r>
              <a:rPr sz="1556" spc="-11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505050"/>
                </a:solidFill>
                <a:latin typeface="Arial"/>
                <a:cs typeface="Arial"/>
              </a:rPr>
              <a:t>the</a:t>
            </a:r>
            <a:r>
              <a:rPr sz="1556" spc="-39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srgbClr val="505050"/>
                </a:solidFill>
                <a:latin typeface="Arial"/>
                <a:cs typeface="Arial"/>
              </a:rPr>
              <a:t>CPU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371599" y="2980408"/>
            <a:ext cx="4291189" cy="73323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726009" marR="1713072" defTabSz="1015990">
              <a:spcBef>
                <a:spcPts val="117"/>
              </a:spcBef>
            </a:pPr>
            <a:r>
              <a:rPr sz="1556" dirty="0">
                <a:solidFill>
                  <a:srgbClr val="0070C5"/>
                </a:solidFill>
                <a:latin typeface="Arial"/>
                <a:cs typeface="Arial"/>
              </a:rPr>
              <a:t>cudaMalloc is using </a:t>
            </a:r>
            <a:r>
              <a:rPr sz="1556" spc="6" dirty="0">
                <a:solidFill>
                  <a:srgbClr val="0070C5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0070C5"/>
                </a:solidFill>
                <a:latin typeface="Arial"/>
                <a:cs typeface="Arial"/>
              </a:rPr>
              <a:t>pr</a:t>
            </a:r>
            <a:r>
              <a:rPr sz="1556" spc="-6" dirty="0">
                <a:solidFill>
                  <a:srgbClr val="0070C5"/>
                </a:solidFill>
                <a:latin typeface="Arial"/>
                <a:cs typeface="Arial"/>
              </a:rPr>
              <a:t>e</a:t>
            </a:r>
            <a:r>
              <a:rPr sz="1556" dirty="0">
                <a:solidFill>
                  <a:srgbClr val="0070C5"/>
                </a:solidFill>
                <a:latin typeface="Arial"/>
                <a:cs typeface="Arial"/>
              </a:rPr>
              <a:t>all</a:t>
            </a:r>
            <a:r>
              <a:rPr sz="1556" spc="-6" dirty="0">
                <a:solidFill>
                  <a:srgbClr val="0070C5"/>
                </a:solidFill>
                <a:latin typeface="Arial"/>
                <a:cs typeface="Arial"/>
              </a:rPr>
              <a:t>o</a:t>
            </a:r>
            <a:r>
              <a:rPr sz="1556" dirty="0">
                <a:solidFill>
                  <a:srgbClr val="0070C5"/>
                </a:solidFill>
                <a:latin typeface="Arial"/>
                <a:cs typeface="Arial"/>
              </a:rPr>
              <a:t>ca</a:t>
            </a:r>
            <a:r>
              <a:rPr sz="1556" spc="-11" dirty="0">
                <a:solidFill>
                  <a:srgbClr val="0070C5"/>
                </a:solidFill>
                <a:latin typeface="Arial"/>
                <a:cs typeface="Arial"/>
              </a:rPr>
              <a:t>t</a:t>
            </a:r>
            <a:r>
              <a:rPr sz="1556" dirty="0">
                <a:solidFill>
                  <a:srgbClr val="0070C5"/>
                </a:solidFill>
                <a:latin typeface="Arial"/>
                <a:cs typeface="Arial"/>
              </a:rPr>
              <a:t>ed</a:t>
            </a:r>
            <a:r>
              <a:rPr sz="1556" spc="-50" dirty="0">
                <a:solidFill>
                  <a:srgbClr val="0070C5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srgbClr val="0070C5"/>
                </a:solidFill>
                <a:latin typeface="Arial"/>
                <a:cs typeface="Arial"/>
              </a:rPr>
              <a:t>m</a:t>
            </a:r>
            <a:r>
              <a:rPr sz="1556" dirty="0">
                <a:solidFill>
                  <a:srgbClr val="0070C5"/>
                </a:solidFill>
                <a:latin typeface="Arial"/>
                <a:cs typeface="Arial"/>
              </a:rPr>
              <a:t>e</a:t>
            </a:r>
            <a:r>
              <a:rPr sz="1556" spc="-6" dirty="0">
                <a:solidFill>
                  <a:srgbClr val="0070C5"/>
                </a:solidFill>
                <a:latin typeface="Arial"/>
                <a:cs typeface="Arial"/>
              </a:rPr>
              <a:t>m</a:t>
            </a:r>
            <a:r>
              <a:rPr sz="1556" dirty="0">
                <a:solidFill>
                  <a:srgbClr val="0070C5"/>
                </a:solidFill>
                <a:latin typeface="Arial"/>
                <a:cs typeface="Arial"/>
              </a:rPr>
              <a:t>ory  for</a:t>
            </a:r>
            <a:r>
              <a:rPr sz="1556" spc="-33" dirty="0">
                <a:solidFill>
                  <a:srgbClr val="0070C5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0070C5"/>
                </a:solidFill>
                <a:latin typeface="Arial"/>
                <a:cs typeface="Arial"/>
              </a:rPr>
              <a:t>large</a:t>
            </a:r>
            <a:r>
              <a:rPr sz="1556" spc="-39" dirty="0">
                <a:solidFill>
                  <a:srgbClr val="0070C5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0070C5"/>
                </a:solidFill>
                <a:latin typeface="Arial"/>
                <a:cs typeface="Arial"/>
              </a:rPr>
              <a:t>sizes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1689" y="701548"/>
            <a:ext cx="3529894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63321" y="2782147"/>
            <a:ext cx="4328583" cy="3313994"/>
            <a:chOff x="1046988" y="2503932"/>
            <a:chExt cx="3895725" cy="2982595"/>
          </a:xfrm>
        </p:grpSpPr>
        <p:sp>
          <p:nvSpPr>
            <p:cNvPr id="4" name="object 4"/>
            <p:cNvSpPr/>
            <p:nvPr/>
          </p:nvSpPr>
          <p:spPr>
            <a:xfrm>
              <a:off x="1046988" y="2505456"/>
              <a:ext cx="3895725" cy="2970530"/>
            </a:xfrm>
            <a:custGeom>
              <a:avLst/>
              <a:gdLst/>
              <a:ahLst/>
              <a:cxnLst/>
              <a:rect l="l" t="t" r="r" b="b"/>
              <a:pathLst>
                <a:path w="3895725" h="2970529">
                  <a:moveTo>
                    <a:pt x="3895344" y="0"/>
                  </a:moveTo>
                  <a:lnTo>
                    <a:pt x="0" y="0"/>
                  </a:lnTo>
                  <a:lnTo>
                    <a:pt x="0" y="2970276"/>
                  </a:lnTo>
                  <a:lnTo>
                    <a:pt x="3895344" y="2970276"/>
                  </a:lnTo>
                  <a:lnTo>
                    <a:pt x="3895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46988" y="2505456"/>
              <a:ext cx="3895725" cy="2546985"/>
            </a:xfrm>
            <a:custGeom>
              <a:avLst/>
              <a:gdLst/>
              <a:ahLst/>
              <a:cxnLst/>
              <a:rect l="l" t="t" r="r" b="b"/>
              <a:pathLst>
                <a:path w="3895725" h="2546985">
                  <a:moveTo>
                    <a:pt x="0" y="2546604"/>
                  </a:moveTo>
                  <a:lnTo>
                    <a:pt x="3895344" y="2546604"/>
                  </a:lnTo>
                </a:path>
                <a:path w="3895725" h="2546985">
                  <a:moveTo>
                    <a:pt x="0" y="2122932"/>
                  </a:moveTo>
                  <a:lnTo>
                    <a:pt x="3895344" y="2122932"/>
                  </a:lnTo>
                </a:path>
                <a:path w="3895725" h="2546985">
                  <a:moveTo>
                    <a:pt x="0" y="1697736"/>
                  </a:moveTo>
                  <a:lnTo>
                    <a:pt x="3895344" y="1697736"/>
                  </a:lnTo>
                </a:path>
                <a:path w="3895725" h="2546985">
                  <a:moveTo>
                    <a:pt x="0" y="1274064"/>
                  </a:moveTo>
                  <a:lnTo>
                    <a:pt x="3895344" y="1274064"/>
                  </a:lnTo>
                </a:path>
                <a:path w="3895725" h="2546985">
                  <a:moveTo>
                    <a:pt x="0" y="848868"/>
                  </a:moveTo>
                  <a:lnTo>
                    <a:pt x="3895344" y="848868"/>
                  </a:lnTo>
                </a:path>
                <a:path w="3895725" h="2546985">
                  <a:moveTo>
                    <a:pt x="0" y="425196"/>
                  </a:moveTo>
                  <a:lnTo>
                    <a:pt x="3895344" y="425196"/>
                  </a:lnTo>
                </a:path>
                <a:path w="3895725" h="2546985">
                  <a:moveTo>
                    <a:pt x="0" y="0"/>
                  </a:moveTo>
                  <a:lnTo>
                    <a:pt x="3895344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47750" y="5466588"/>
              <a:ext cx="3893820" cy="20320"/>
            </a:xfrm>
            <a:custGeom>
              <a:avLst/>
              <a:gdLst/>
              <a:ahLst/>
              <a:cxnLst/>
              <a:rect l="l" t="t" r="r" b="b"/>
              <a:pathLst>
                <a:path w="3893820" h="20320">
                  <a:moveTo>
                    <a:pt x="0" y="19812"/>
                  </a:moveTo>
                  <a:lnTo>
                    <a:pt x="3893820" y="19812"/>
                  </a:lnTo>
                  <a:lnTo>
                    <a:pt x="3893820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62050" y="4028694"/>
              <a:ext cx="3665220" cy="1226820"/>
            </a:xfrm>
            <a:custGeom>
              <a:avLst/>
              <a:gdLst/>
              <a:ahLst/>
              <a:cxnLst/>
              <a:rect l="l" t="t" r="r" b="b"/>
              <a:pathLst>
                <a:path w="3665220" h="1226820">
                  <a:moveTo>
                    <a:pt x="0" y="1226819"/>
                  </a:moveTo>
                  <a:lnTo>
                    <a:pt x="228600" y="1103375"/>
                  </a:lnTo>
                  <a:lnTo>
                    <a:pt x="458724" y="952499"/>
                  </a:lnTo>
                  <a:lnTo>
                    <a:pt x="687324" y="751331"/>
                  </a:lnTo>
                  <a:lnTo>
                    <a:pt x="915924" y="554735"/>
                  </a:lnTo>
                  <a:lnTo>
                    <a:pt x="1146048" y="536447"/>
                  </a:lnTo>
                  <a:lnTo>
                    <a:pt x="1374648" y="509015"/>
                  </a:lnTo>
                  <a:lnTo>
                    <a:pt x="1603248" y="502919"/>
                  </a:lnTo>
                  <a:lnTo>
                    <a:pt x="1831848" y="617219"/>
                  </a:lnTo>
                  <a:lnTo>
                    <a:pt x="2061972" y="502919"/>
                  </a:lnTo>
                  <a:lnTo>
                    <a:pt x="2290572" y="423671"/>
                  </a:lnTo>
                  <a:lnTo>
                    <a:pt x="2519172" y="454151"/>
                  </a:lnTo>
                  <a:lnTo>
                    <a:pt x="2749296" y="388619"/>
                  </a:lnTo>
                  <a:lnTo>
                    <a:pt x="2977896" y="242315"/>
                  </a:lnTo>
                  <a:lnTo>
                    <a:pt x="3206496" y="102107"/>
                  </a:lnTo>
                  <a:lnTo>
                    <a:pt x="3436620" y="0"/>
                  </a:lnTo>
                  <a:lnTo>
                    <a:pt x="3665220" y="1523"/>
                  </a:lnTo>
                </a:path>
              </a:pathLst>
            </a:custGeom>
            <a:ln w="38100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162050" y="3565398"/>
              <a:ext cx="3665220" cy="1811020"/>
            </a:xfrm>
            <a:custGeom>
              <a:avLst/>
              <a:gdLst/>
              <a:ahLst/>
              <a:cxnLst/>
              <a:rect l="l" t="t" r="r" b="b"/>
              <a:pathLst>
                <a:path w="3665220" h="1811020">
                  <a:moveTo>
                    <a:pt x="0" y="1810512"/>
                  </a:moveTo>
                  <a:lnTo>
                    <a:pt x="228600" y="1542288"/>
                  </a:lnTo>
                  <a:lnTo>
                    <a:pt x="458724" y="1205483"/>
                  </a:lnTo>
                  <a:lnTo>
                    <a:pt x="687324" y="990599"/>
                  </a:lnTo>
                  <a:lnTo>
                    <a:pt x="915924" y="774191"/>
                  </a:lnTo>
                  <a:lnTo>
                    <a:pt x="1146048" y="385571"/>
                  </a:lnTo>
                  <a:lnTo>
                    <a:pt x="1374648" y="68579"/>
                  </a:lnTo>
                  <a:lnTo>
                    <a:pt x="1603248" y="0"/>
                  </a:lnTo>
                  <a:lnTo>
                    <a:pt x="1831848" y="252983"/>
                  </a:lnTo>
                  <a:lnTo>
                    <a:pt x="2061972" y="254507"/>
                  </a:lnTo>
                  <a:lnTo>
                    <a:pt x="2290572" y="138683"/>
                  </a:lnTo>
                  <a:lnTo>
                    <a:pt x="2519172" y="478535"/>
                  </a:lnTo>
                  <a:lnTo>
                    <a:pt x="2749296" y="388619"/>
                  </a:lnTo>
                  <a:lnTo>
                    <a:pt x="2977896" y="210312"/>
                  </a:lnTo>
                  <a:lnTo>
                    <a:pt x="3206496" y="91439"/>
                  </a:lnTo>
                  <a:lnTo>
                    <a:pt x="3436620" y="47243"/>
                  </a:lnTo>
                  <a:lnTo>
                    <a:pt x="3665220" y="1524"/>
                  </a:lnTo>
                </a:path>
              </a:pathLst>
            </a:custGeom>
            <a:ln w="38100">
              <a:solidFill>
                <a:srgbClr val="76B8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162050" y="3100578"/>
              <a:ext cx="3665220" cy="1804670"/>
            </a:xfrm>
            <a:custGeom>
              <a:avLst/>
              <a:gdLst/>
              <a:ahLst/>
              <a:cxnLst/>
              <a:rect l="l" t="t" r="r" b="b"/>
              <a:pathLst>
                <a:path w="3665220" h="1804670">
                  <a:moveTo>
                    <a:pt x="0" y="1804416"/>
                  </a:moveTo>
                  <a:lnTo>
                    <a:pt x="228600" y="1467612"/>
                  </a:lnTo>
                  <a:lnTo>
                    <a:pt x="458724" y="1175004"/>
                  </a:lnTo>
                  <a:lnTo>
                    <a:pt x="687324" y="932688"/>
                  </a:lnTo>
                  <a:lnTo>
                    <a:pt x="915924" y="757428"/>
                  </a:lnTo>
                  <a:lnTo>
                    <a:pt x="1146048" y="431292"/>
                  </a:lnTo>
                  <a:lnTo>
                    <a:pt x="1374648" y="236220"/>
                  </a:lnTo>
                  <a:lnTo>
                    <a:pt x="1603248" y="123444"/>
                  </a:lnTo>
                  <a:lnTo>
                    <a:pt x="1831848" y="54864"/>
                  </a:lnTo>
                  <a:lnTo>
                    <a:pt x="2061972" y="27432"/>
                  </a:lnTo>
                  <a:lnTo>
                    <a:pt x="2290572" y="19812"/>
                  </a:lnTo>
                  <a:lnTo>
                    <a:pt x="2519172" y="10668"/>
                  </a:lnTo>
                  <a:lnTo>
                    <a:pt x="2749296" y="4572"/>
                  </a:lnTo>
                  <a:lnTo>
                    <a:pt x="2977896" y="1524"/>
                  </a:lnTo>
                  <a:lnTo>
                    <a:pt x="3206496" y="0"/>
                  </a:lnTo>
                  <a:lnTo>
                    <a:pt x="3436620" y="0"/>
                  </a:lnTo>
                  <a:lnTo>
                    <a:pt x="3665220" y="0"/>
                  </a:lnTo>
                </a:path>
              </a:pathLst>
            </a:custGeom>
            <a:ln w="38100">
              <a:solidFill>
                <a:srgbClr val="9A4216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62050" y="3016758"/>
              <a:ext cx="3665220" cy="1049020"/>
            </a:xfrm>
            <a:custGeom>
              <a:avLst/>
              <a:gdLst/>
              <a:ahLst/>
              <a:cxnLst/>
              <a:rect l="l" t="t" r="r" b="b"/>
              <a:pathLst>
                <a:path w="3665220" h="1049020">
                  <a:moveTo>
                    <a:pt x="0" y="1048512"/>
                  </a:moveTo>
                  <a:lnTo>
                    <a:pt x="228600" y="714756"/>
                  </a:lnTo>
                  <a:lnTo>
                    <a:pt x="458724" y="393192"/>
                  </a:lnTo>
                  <a:lnTo>
                    <a:pt x="687324" y="234696"/>
                  </a:lnTo>
                  <a:lnTo>
                    <a:pt x="915924" y="131064"/>
                  </a:lnTo>
                  <a:lnTo>
                    <a:pt x="1146048" y="94487"/>
                  </a:lnTo>
                  <a:lnTo>
                    <a:pt x="1374648" y="47243"/>
                  </a:lnTo>
                  <a:lnTo>
                    <a:pt x="1603248" y="36575"/>
                  </a:lnTo>
                  <a:lnTo>
                    <a:pt x="1831848" y="19812"/>
                  </a:lnTo>
                  <a:lnTo>
                    <a:pt x="2061972" y="10668"/>
                  </a:lnTo>
                  <a:lnTo>
                    <a:pt x="2290572" y="4572"/>
                  </a:lnTo>
                  <a:lnTo>
                    <a:pt x="2519172" y="4572"/>
                  </a:lnTo>
                  <a:lnTo>
                    <a:pt x="2749296" y="1524"/>
                  </a:lnTo>
                  <a:lnTo>
                    <a:pt x="2977896" y="1524"/>
                  </a:lnTo>
                  <a:lnTo>
                    <a:pt x="3206496" y="0"/>
                  </a:lnTo>
                  <a:lnTo>
                    <a:pt x="3436620" y="0"/>
                  </a:lnTo>
                  <a:lnTo>
                    <a:pt x="3665220" y="18287"/>
                  </a:lnTo>
                </a:path>
              </a:pathLst>
            </a:custGeom>
            <a:ln w="38100">
              <a:solidFill>
                <a:srgbClr val="0070C5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69808" y="5937955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9808" y="5466193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9808" y="4994148"/>
            <a:ext cx="13264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808" y="4523034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9808" y="4051300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6177" y="3579085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177" y="3108113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12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6177" y="2636236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14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9000" y="6184166"/>
            <a:ext cx="5658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56" spc="6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63090" y="6184166"/>
            <a:ext cx="196356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  <a:tabLst>
                <a:tab pos="777514" algn="l"/>
                <a:tab pos="1489413" algn="l"/>
              </a:tabLst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1M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	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8M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	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MB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50594" y="6184166"/>
            <a:ext cx="124812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  <a:tabLst>
                <a:tab pos="884052" algn="l"/>
              </a:tabLst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56" spc="6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56" spc="-17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	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4G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08099" y="2371512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43393" y="2371512"/>
            <a:ext cx="35560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76B800"/>
            </a:solidFill>
            <a:prstDash val="dash"/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08099" y="2639060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9A421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43393" y="2639060"/>
            <a:ext cx="35560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0070C5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88395" y="2176498"/>
            <a:ext cx="3763433" cy="52740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lnSpc>
                <a:spcPct val="132300"/>
              </a:lnSpc>
              <a:spcBef>
                <a:spcPts val="111"/>
              </a:spcBef>
              <a:tabLst>
                <a:tab pos="2149806" algn="l"/>
              </a:tabLst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on-demand</a:t>
            </a:r>
            <a:r>
              <a:rPr sz="1333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stream	on-demand</a:t>
            </a:r>
            <a:r>
              <a:rPr sz="1333" spc="-7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warp-64k </a:t>
            </a:r>
            <a:r>
              <a:rPr sz="1333" spc="-38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prefetch	memcpy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7717" y="4463947"/>
            <a:ext cx="205121" cy="396522"/>
          </a:xfrm>
          <a:prstGeom prst="rect">
            <a:avLst/>
          </a:prstGeom>
        </p:spPr>
        <p:txBody>
          <a:bodyPr vert="vert270" wrap="square" lIns="0" tIns="4233" rIns="0" bIns="0" rtlCol="0">
            <a:spAutoFit/>
          </a:bodyPr>
          <a:lstStyle/>
          <a:p>
            <a:pPr marL="14111" defTabSz="1015990">
              <a:spcBef>
                <a:spcPts val="33"/>
              </a:spcBef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333" spc="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333" spc="-11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713220" y="2782147"/>
            <a:ext cx="4328583" cy="3313994"/>
            <a:chOff x="6041897" y="2503932"/>
            <a:chExt cx="3895725" cy="2982595"/>
          </a:xfrm>
        </p:grpSpPr>
        <p:sp>
          <p:nvSpPr>
            <p:cNvPr id="29" name="object 29"/>
            <p:cNvSpPr/>
            <p:nvPr/>
          </p:nvSpPr>
          <p:spPr>
            <a:xfrm>
              <a:off x="6042659" y="2505456"/>
              <a:ext cx="3893820" cy="2970530"/>
            </a:xfrm>
            <a:custGeom>
              <a:avLst/>
              <a:gdLst/>
              <a:ahLst/>
              <a:cxnLst/>
              <a:rect l="l" t="t" r="r" b="b"/>
              <a:pathLst>
                <a:path w="3893820" h="2970529">
                  <a:moveTo>
                    <a:pt x="3893820" y="0"/>
                  </a:moveTo>
                  <a:lnTo>
                    <a:pt x="0" y="0"/>
                  </a:lnTo>
                  <a:lnTo>
                    <a:pt x="0" y="2970276"/>
                  </a:lnTo>
                  <a:lnTo>
                    <a:pt x="3893820" y="2970276"/>
                  </a:lnTo>
                  <a:lnTo>
                    <a:pt x="38938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042659" y="2505456"/>
              <a:ext cx="3893820" cy="2546985"/>
            </a:xfrm>
            <a:custGeom>
              <a:avLst/>
              <a:gdLst/>
              <a:ahLst/>
              <a:cxnLst/>
              <a:rect l="l" t="t" r="r" b="b"/>
              <a:pathLst>
                <a:path w="3893820" h="2546985">
                  <a:moveTo>
                    <a:pt x="0" y="2546604"/>
                  </a:moveTo>
                  <a:lnTo>
                    <a:pt x="3893819" y="2546604"/>
                  </a:lnTo>
                </a:path>
                <a:path w="3893820" h="2546985">
                  <a:moveTo>
                    <a:pt x="0" y="2122932"/>
                  </a:moveTo>
                  <a:lnTo>
                    <a:pt x="3893819" y="2122932"/>
                  </a:lnTo>
                </a:path>
                <a:path w="3893820" h="2546985">
                  <a:moveTo>
                    <a:pt x="0" y="1697736"/>
                  </a:moveTo>
                  <a:lnTo>
                    <a:pt x="3893819" y="1697736"/>
                  </a:lnTo>
                </a:path>
                <a:path w="3893820" h="2546985">
                  <a:moveTo>
                    <a:pt x="0" y="1274064"/>
                  </a:moveTo>
                  <a:lnTo>
                    <a:pt x="3893819" y="1274064"/>
                  </a:lnTo>
                </a:path>
                <a:path w="3893820" h="2546985">
                  <a:moveTo>
                    <a:pt x="0" y="848868"/>
                  </a:moveTo>
                  <a:lnTo>
                    <a:pt x="3893819" y="848868"/>
                  </a:lnTo>
                </a:path>
                <a:path w="3893820" h="2546985">
                  <a:moveTo>
                    <a:pt x="0" y="425196"/>
                  </a:moveTo>
                  <a:lnTo>
                    <a:pt x="3893819" y="425196"/>
                  </a:lnTo>
                </a:path>
                <a:path w="3893820" h="2546985">
                  <a:moveTo>
                    <a:pt x="0" y="0"/>
                  </a:moveTo>
                  <a:lnTo>
                    <a:pt x="3893819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041897" y="5466588"/>
              <a:ext cx="3895725" cy="20320"/>
            </a:xfrm>
            <a:custGeom>
              <a:avLst/>
              <a:gdLst/>
              <a:ahLst/>
              <a:cxnLst/>
              <a:rect l="l" t="t" r="r" b="b"/>
              <a:pathLst>
                <a:path w="3895725" h="20320">
                  <a:moveTo>
                    <a:pt x="0" y="19812"/>
                  </a:moveTo>
                  <a:lnTo>
                    <a:pt x="3895344" y="19812"/>
                  </a:lnTo>
                  <a:lnTo>
                    <a:pt x="3895344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163817" y="4722114"/>
              <a:ext cx="3651885" cy="448309"/>
            </a:xfrm>
            <a:custGeom>
              <a:avLst/>
              <a:gdLst/>
              <a:ahLst/>
              <a:cxnLst/>
              <a:rect l="l" t="t" r="r" b="b"/>
              <a:pathLst>
                <a:path w="3651884" h="448310">
                  <a:moveTo>
                    <a:pt x="0" y="448056"/>
                  </a:moveTo>
                  <a:lnTo>
                    <a:pt x="243840" y="416052"/>
                  </a:lnTo>
                  <a:lnTo>
                    <a:pt x="487680" y="160020"/>
                  </a:lnTo>
                  <a:lnTo>
                    <a:pt x="729996" y="83820"/>
                  </a:lnTo>
                  <a:lnTo>
                    <a:pt x="973836" y="47244"/>
                  </a:lnTo>
                  <a:lnTo>
                    <a:pt x="1217676" y="35052"/>
                  </a:lnTo>
                  <a:lnTo>
                    <a:pt x="1461515" y="28956"/>
                  </a:lnTo>
                  <a:lnTo>
                    <a:pt x="1703832" y="25908"/>
                  </a:lnTo>
                  <a:lnTo>
                    <a:pt x="1947672" y="12192"/>
                  </a:lnTo>
                  <a:lnTo>
                    <a:pt x="2191512" y="0"/>
                  </a:lnTo>
                  <a:lnTo>
                    <a:pt x="2433828" y="16764"/>
                  </a:lnTo>
                  <a:lnTo>
                    <a:pt x="2677667" y="35052"/>
                  </a:lnTo>
                  <a:lnTo>
                    <a:pt x="2921508" y="15240"/>
                  </a:lnTo>
                  <a:lnTo>
                    <a:pt x="3165348" y="6096"/>
                  </a:lnTo>
                  <a:lnTo>
                    <a:pt x="3407664" y="4572"/>
                  </a:lnTo>
                  <a:lnTo>
                    <a:pt x="3651504" y="4572"/>
                  </a:lnTo>
                </a:path>
              </a:pathLst>
            </a:custGeom>
            <a:ln w="38100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163817" y="3033522"/>
              <a:ext cx="3651885" cy="2390140"/>
            </a:xfrm>
            <a:custGeom>
              <a:avLst/>
              <a:gdLst/>
              <a:ahLst/>
              <a:cxnLst/>
              <a:rect l="l" t="t" r="r" b="b"/>
              <a:pathLst>
                <a:path w="3651884" h="2390140">
                  <a:moveTo>
                    <a:pt x="0" y="2389632"/>
                  </a:moveTo>
                  <a:lnTo>
                    <a:pt x="243840" y="2328672"/>
                  </a:lnTo>
                  <a:lnTo>
                    <a:pt x="487680" y="2040636"/>
                  </a:lnTo>
                  <a:lnTo>
                    <a:pt x="729996" y="2205228"/>
                  </a:lnTo>
                  <a:lnTo>
                    <a:pt x="973836" y="2250947"/>
                  </a:lnTo>
                  <a:lnTo>
                    <a:pt x="1217676" y="1725167"/>
                  </a:lnTo>
                  <a:lnTo>
                    <a:pt x="1461515" y="1586483"/>
                  </a:lnTo>
                  <a:lnTo>
                    <a:pt x="1703832" y="1560575"/>
                  </a:lnTo>
                  <a:lnTo>
                    <a:pt x="1947672" y="1190244"/>
                  </a:lnTo>
                  <a:lnTo>
                    <a:pt x="2191512" y="772667"/>
                  </a:lnTo>
                  <a:lnTo>
                    <a:pt x="2433828" y="789432"/>
                  </a:lnTo>
                  <a:lnTo>
                    <a:pt x="2677667" y="635507"/>
                  </a:lnTo>
                  <a:lnTo>
                    <a:pt x="2921508" y="525779"/>
                  </a:lnTo>
                  <a:lnTo>
                    <a:pt x="3165348" y="207263"/>
                  </a:lnTo>
                  <a:lnTo>
                    <a:pt x="3407664" y="86867"/>
                  </a:lnTo>
                  <a:lnTo>
                    <a:pt x="3651504" y="0"/>
                  </a:lnTo>
                </a:path>
              </a:pathLst>
            </a:custGeom>
            <a:ln w="38100">
              <a:solidFill>
                <a:srgbClr val="76B8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163817" y="2893314"/>
              <a:ext cx="3651885" cy="1911350"/>
            </a:xfrm>
            <a:custGeom>
              <a:avLst/>
              <a:gdLst/>
              <a:ahLst/>
              <a:cxnLst/>
              <a:rect l="l" t="t" r="r" b="b"/>
              <a:pathLst>
                <a:path w="3651884" h="1911350">
                  <a:moveTo>
                    <a:pt x="0" y="1911096"/>
                  </a:moveTo>
                  <a:lnTo>
                    <a:pt x="243840" y="1560576"/>
                  </a:lnTo>
                  <a:lnTo>
                    <a:pt x="487680" y="1365504"/>
                  </a:lnTo>
                  <a:lnTo>
                    <a:pt x="729996" y="1106424"/>
                  </a:lnTo>
                  <a:lnTo>
                    <a:pt x="973836" y="1039368"/>
                  </a:lnTo>
                  <a:lnTo>
                    <a:pt x="1217676" y="676656"/>
                  </a:lnTo>
                  <a:lnTo>
                    <a:pt x="1461515" y="400812"/>
                  </a:lnTo>
                  <a:lnTo>
                    <a:pt x="1703832" y="217931"/>
                  </a:lnTo>
                  <a:lnTo>
                    <a:pt x="1947672" y="102108"/>
                  </a:lnTo>
                  <a:lnTo>
                    <a:pt x="2191512" y="51816"/>
                  </a:lnTo>
                  <a:lnTo>
                    <a:pt x="2433828" y="30480"/>
                  </a:lnTo>
                  <a:lnTo>
                    <a:pt x="2677667" y="15239"/>
                  </a:lnTo>
                  <a:lnTo>
                    <a:pt x="2921508" y="7620"/>
                  </a:lnTo>
                  <a:lnTo>
                    <a:pt x="3165348" y="3048"/>
                  </a:lnTo>
                  <a:lnTo>
                    <a:pt x="3407664" y="0"/>
                  </a:lnTo>
                  <a:lnTo>
                    <a:pt x="3651504" y="0"/>
                  </a:lnTo>
                </a:path>
              </a:pathLst>
            </a:custGeom>
            <a:ln w="38100">
              <a:solidFill>
                <a:srgbClr val="9A4216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163817" y="2868930"/>
              <a:ext cx="3651885" cy="1039494"/>
            </a:xfrm>
            <a:custGeom>
              <a:avLst/>
              <a:gdLst/>
              <a:ahLst/>
              <a:cxnLst/>
              <a:rect l="l" t="t" r="r" b="b"/>
              <a:pathLst>
                <a:path w="3651884" h="1039495">
                  <a:moveTo>
                    <a:pt x="0" y="1039368"/>
                  </a:moveTo>
                  <a:lnTo>
                    <a:pt x="243840" y="681228"/>
                  </a:lnTo>
                  <a:lnTo>
                    <a:pt x="487680" y="345948"/>
                  </a:lnTo>
                  <a:lnTo>
                    <a:pt x="729996" y="204216"/>
                  </a:lnTo>
                  <a:lnTo>
                    <a:pt x="973836" y="112776"/>
                  </a:lnTo>
                  <a:lnTo>
                    <a:pt x="1217676" y="88392"/>
                  </a:lnTo>
                  <a:lnTo>
                    <a:pt x="1461515" y="30480"/>
                  </a:lnTo>
                  <a:lnTo>
                    <a:pt x="1703832" y="19812"/>
                  </a:lnTo>
                  <a:lnTo>
                    <a:pt x="1947672" y="9144"/>
                  </a:lnTo>
                  <a:lnTo>
                    <a:pt x="2191512" y="4572"/>
                  </a:lnTo>
                  <a:lnTo>
                    <a:pt x="2433828" y="3048"/>
                  </a:lnTo>
                  <a:lnTo>
                    <a:pt x="2677667" y="3048"/>
                  </a:lnTo>
                  <a:lnTo>
                    <a:pt x="2921508" y="0"/>
                  </a:lnTo>
                  <a:lnTo>
                    <a:pt x="3165348" y="0"/>
                  </a:lnTo>
                  <a:lnTo>
                    <a:pt x="3407664" y="0"/>
                  </a:lnTo>
                  <a:lnTo>
                    <a:pt x="3651504" y="0"/>
                  </a:lnTo>
                </a:path>
              </a:pathLst>
            </a:custGeom>
            <a:ln w="38100">
              <a:solidFill>
                <a:srgbClr val="0070C5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65117" y="1300565"/>
            <a:ext cx="6944783" cy="92481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18532" algn="ctr" defTabSz="1015990">
              <a:spcBef>
                <a:spcPts val="111"/>
              </a:spcBef>
            </a:pP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Page</a:t>
            </a:r>
            <a:r>
              <a:rPr sz="2667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Migration Throughput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(PCIe)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450"/>
              </a:spcBef>
              <a:tabLst>
                <a:tab pos="5564661" algn="l"/>
              </a:tabLst>
            </a:pPr>
            <a:r>
              <a:rPr sz="2000" b="1" dirty="0">
                <a:solidFill>
                  <a:prstClr val="black"/>
                </a:solidFill>
                <a:latin typeface="Trebuchet MS"/>
                <a:cs typeface="Trebuchet MS"/>
              </a:rPr>
              <a:t>CPU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to GPU	GPU</a:t>
            </a:r>
            <a:r>
              <a:rPr sz="2000" b="1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000" b="1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prstClr val="black"/>
                </a:solidFill>
                <a:latin typeface="Trebuchet MS"/>
                <a:cs typeface="Trebuchet MS"/>
              </a:rPr>
              <a:t>CPU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20556" y="5937955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20556" y="5466193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20556" y="4994148"/>
            <a:ext cx="13264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20556" y="4523034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20556" y="4051300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316980" y="3579085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16980" y="3108113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12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16980" y="2636236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14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567876" y="6184166"/>
            <a:ext cx="12869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  <a:tabLst>
                <a:tab pos="915802" algn="l"/>
              </a:tabLst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56" spc="6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	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1MB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81246" y="6184166"/>
            <a:ext cx="124742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  <a:tabLst>
                <a:tab pos="773281" algn="l"/>
              </a:tabLst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8M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	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MB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00730" y="6184166"/>
            <a:ext cx="129610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  <a:tabLst>
                <a:tab pos="932030" algn="l"/>
              </a:tabLst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56" spc="6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56" spc="-17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	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4G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87539" y="2412153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38100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69528" y="2217279"/>
            <a:ext cx="1364544" cy="52740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lnSpc>
                <a:spcPct val="132400"/>
              </a:lnSpc>
              <a:spcBef>
                <a:spcPts val="111"/>
              </a:spcBef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on-demand</a:t>
            </a:r>
            <a:r>
              <a:rPr sz="1333" spc="-7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single </a:t>
            </a:r>
            <a:r>
              <a:rPr sz="1333" spc="-38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prefetch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121140" y="2412153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76B800"/>
            </a:solidFill>
            <a:prstDash val="dash"/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503128" y="2217279"/>
            <a:ext cx="1325739" cy="52740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lnSpc>
                <a:spcPct val="132400"/>
              </a:lnSpc>
              <a:spcBef>
                <a:spcPts val="111"/>
              </a:spcBef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on-demand</a:t>
            </a:r>
            <a:r>
              <a:rPr sz="1333" spc="-7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multi </a:t>
            </a:r>
            <a:r>
              <a:rPr sz="1333" spc="-3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memcpy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87539" y="2679699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38100">
            <a:solidFill>
              <a:srgbClr val="9A421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121140" y="2679699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0070C5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148810" y="4464283"/>
            <a:ext cx="205121" cy="396522"/>
          </a:xfrm>
          <a:prstGeom prst="rect">
            <a:avLst/>
          </a:prstGeom>
        </p:spPr>
        <p:txBody>
          <a:bodyPr vert="vert270" wrap="square" lIns="0" tIns="3528" rIns="0" bIns="0" rtlCol="0">
            <a:spAutoFit/>
          </a:bodyPr>
          <a:lstStyle/>
          <a:p>
            <a:pPr marL="14111" defTabSz="1015990">
              <a:spcBef>
                <a:spcPts val="28"/>
              </a:spcBef>
            </a:pP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GB</a:t>
            </a:r>
            <a:r>
              <a:rPr sz="1333" spc="-11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225</a:t>
            </a:fld>
            <a:endParaRPr dirty="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1689" y="701548"/>
            <a:ext cx="3529894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PERFORMANCE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63320" y="2782147"/>
            <a:ext cx="4333522" cy="3313994"/>
            <a:chOff x="1046988" y="2503932"/>
            <a:chExt cx="3900170" cy="2982595"/>
          </a:xfrm>
        </p:grpSpPr>
        <p:sp>
          <p:nvSpPr>
            <p:cNvPr id="4" name="object 4"/>
            <p:cNvSpPr/>
            <p:nvPr/>
          </p:nvSpPr>
          <p:spPr>
            <a:xfrm>
              <a:off x="1046988" y="2505456"/>
              <a:ext cx="3900170" cy="2970530"/>
            </a:xfrm>
            <a:custGeom>
              <a:avLst/>
              <a:gdLst/>
              <a:ahLst/>
              <a:cxnLst/>
              <a:rect l="l" t="t" r="r" b="b"/>
              <a:pathLst>
                <a:path w="3900170" h="2970529">
                  <a:moveTo>
                    <a:pt x="3899916" y="0"/>
                  </a:moveTo>
                  <a:lnTo>
                    <a:pt x="0" y="0"/>
                  </a:lnTo>
                  <a:lnTo>
                    <a:pt x="0" y="2970276"/>
                  </a:lnTo>
                  <a:lnTo>
                    <a:pt x="3899916" y="2970276"/>
                  </a:lnTo>
                  <a:lnTo>
                    <a:pt x="38999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46988" y="2505456"/>
              <a:ext cx="3900170" cy="2476500"/>
            </a:xfrm>
            <a:custGeom>
              <a:avLst/>
              <a:gdLst/>
              <a:ahLst/>
              <a:cxnLst/>
              <a:rect l="l" t="t" r="r" b="b"/>
              <a:pathLst>
                <a:path w="3900170" h="2476500">
                  <a:moveTo>
                    <a:pt x="0" y="2476500"/>
                  </a:moveTo>
                  <a:lnTo>
                    <a:pt x="3899916" y="2476500"/>
                  </a:lnTo>
                </a:path>
                <a:path w="3900170" h="2476500">
                  <a:moveTo>
                    <a:pt x="0" y="1981200"/>
                  </a:moveTo>
                  <a:lnTo>
                    <a:pt x="3899916" y="1981200"/>
                  </a:lnTo>
                </a:path>
                <a:path w="3900170" h="2476500">
                  <a:moveTo>
                    <a:pt x="0" y="1485900"/>
                  </a:moveTo>
                  <a:lnTo>
                    <a:pt x="3899916" y="1485900"/>
                  </a:lnTo>
                </a:path>
                <a:path w="3900170" h="2476500">
                  <a:moveTo>
                    <a:pt x="0" y="990600"/>
                  </a:moveTo>
                  <a:lnTo>
                    <a:pt x="3899916" y="990600"/>
                  </a:lnTo>
                </a:path>
                <a:path w="3900170" h="2476500">
                  <a:moveTo>
                    <a:pt x="0" y="495300"/>
                  </a:moveTo>
                  <a:lnTo>
                    <a:pt x="3899916" y="495300"/>
                  </a:lnTo>
                </a:path>
                <a:path w="3900170" h="2476500">
                  <a:moveTo>
                    <a:pt x="0" y="0"/>
                  </a:moveTo>
                  <a:lnTo>
                    <a:pt x="3899916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47750" y="5466588"/>
              <a:ext cx="3898900" cy="20320"/>
            </a:xfrm>
            <a:custGeom>
              <a:avLst/>
              <a:gdLst/>
              <a:ahLst/>
              <a:cxnLst/>
              <a:rect l="l" t="t" r="r" b="b"/>
              <a:pathLst>
                <a:path w="3898900" h="20320">
                  <a:moveTo>
                    <a:pt x="0" y="19812"/>
                  </a:moveTo>
                  <a:lnTo>
                    <a:pt x="3898391" y="19812"/>
                  </a:lnTo>
                  <a:lnTo>
                    <a:pt x="3898391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77290" y="4359402"/>
              <a:ext cx="3639820" cy="1005840"/>
            </a:xfrm>
            <a:custGeom>
              <a:avLst/>
              <a:gdLst/>
              <a:ahLst/>
              <a:cxnLst/>
              <a:rect l="l" t="t" r="r" b="b"/>
              <a:pathLst>
                <a:path w="3639820" h="1005839">
                  <a:moveTo>
                    <a:pt x="0" y="1005840"/>
                  </a:moveTo>
                  <a:lnTo>
                    <a:pt x="260603" y="918972"/>
                  </a:lnTo>
                  <a:lnTo>
                    <a:pt x="519684" y="868680"/>
                  </a:lnTo>
                  <a:lnTo>
                    <a:pt x="780287" y="720852"/>
                  </a:lnTo>
                  <a:lnTo>
                    <a:pt x="1039367" y="553212"/>
                  </a:lnTo>
                  <a:lnTo>
                    <a:pt x="1299972" y="536448"/>
                  </a:lnTo>
                  <a:lnTo>
                    <a:pt x="1559052" y="539496"/>
                  </a:lnTo>
                  <a:lnTo>
                    <a:pt x="1819655" y="516636"/>
                  </a:lnTo>
                  <a:lnTo>
                    <a:pt x="2080260" y="531876"/>
                  </a:lnTo>
                  <a:lnTo>
                    <a:pt x="2339340" y="434340"/>
                  </a:lnTo>
                  <a:lnTo>
                    <a:pt x="2599944" y="417576"/>
                  </a:lnTo>
                  <a:lnTo>
                    <a:pt x="2859024" y="271272"/>
                  </a:lnTo>
                  <a:lnTo>
                    <a:pt x="3119628" y="202692"/>
                  </a:lnTo>
                  <a:lnTo>
                    <a:pt x="3378708" y="123443"/>
                  </a:lnTo>
                  <a:lnTo>
                    <a:pt x="3639312" y="0"/>
                  </a:lnTo>
                </a:path>
              </a:pathLst>
            </a:custGeom>
            <a:ln w="38100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177290" y="3618738"/>
              <a:ext cx="3639820" cy="1717675"/>
            </a:xfrm>
            <a:custGeom>
              <a:avLst/>
              <a:gdLst/>
              <a:ahLst/>
              <a:cxnLst/>
              <a:rect l="l" t="t" r="r" b="b"/>
              <a:pathLst>
                <a:path w="3639820" h="1717675">
                  <a:moveTo>
                    <a:pt x="0" y="1717548"/>
                  </a:moveTo>
                  <a:lnTo>
                    <a:pt x="260603" y="1546860"/>
                  </a:lnTo>
                  <a:lnTo>
                    <a:pt x="519684" y="1458468"/>
                  </a:lnTo>
                  <a:lnTo>
                    <a:pt x="780287" y="1295400"/>
                  </a:lnTo>
                  <a:lnTo>
                    <a:pt x="1039367" y="1036320"/>
                  </a:lnTo>
                  <a:lnTo>
                    <a:pt x="1299972" y="687324"/>
                  </a:lnTo>
                  <a:lnTo>
                    <a:pt x="1559052" y="643128"/>
                  </a:lnTo>
                  <a:lnTo>
                    <a:pt x="1819655" y="496824"/>
                  </a:lnTo>
                  <a:lnTo>
                    <a:pt x="2080260" y="371856"/>
                  </a:lnTo>
                  <a:lnTo>
                    <a:pt x="2339340" y="201168"/>
                  </a:lnTo>
                  <a:lnTo>
                    <a:pt x="2599944" y="143256"/>
                  </a:lnTo>
                  <a:lnTo>
                    <a:pt x="2859024" y="109728"/>
                  </a:lnTo>
                  <a:lnTo>
                    <a:pt x="3119628" y="76200"/>
                  </a:lnTo>
                  <a:lnTo>
                    <a:pt x="3378708" y="27431"/>
                  </a:lnTo>
                  <a:lnTo>
                    <a:pt x="3639312" y="0"/>
                  </a:lnTo>
                </a:path>
              </a:pathLst>
            </a:custGeom>
            <a:ln w="38100">
              <a:solidFill>
                <a:srgbClr val="76B8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177290" y="2879598"/>
              <a:ext cx="3639820" cy="2214880"/>
            </a:xfrm>
            <a:custGeom>
              <a:avLst/>
              <a:gdLst/>
              <a:ahLst/>
              <a:cxnLst/>
              <a:rect l="l" t="t" r="r" b="b"/>
              <a:pathLst>
                <a:path w="3639820" h="2214879">
                  <a:moveTo>
                    <a:pt x="0" y="2214372"/>
                  </a:moveTo>
                  <a:lnTo>
                    <a:pt x="260603" y="1914143"/>
                  </a:lnTo>
                  <a:lnTo>
                    <a:pt x="519684" y="1694688"/>
                  </a:lnTo>
                  <a:lnTo>
                    <a:pt x="780287" y="1261871"/>
                  </a:lnTo>
                  <a:lnTo>
                    <a:pt x="1039367" y="848868"/>
                  </a:lnTo>
                  <a:lnTo>
                    <a:pt x="1299972" y="445007"/>
                  </a:lnTo>
                  <a:lnTo>
                    <a:pt x="1559052" y="367283"/>
                  </a:lnTo>
                  <a:lnTo>
                    <a:pt x="1819655" y="225551"/>
                  </a:lnTo>
                  <a:lnTo>
                    <a:pt x="2080260" y="155447"/>
                  </a:lnTo>
                  <a:lnTo>
                    <a:pt x="2339340" y="4572"/>
                  </a:lnTo>
                  <a:lnTo>
                    <a:pt x="2599944" y="0"/>
                  </a:lnTo>
                  <a:lnTo>
                    <a:pt x="2859024" y="9143"/>
                  </a:lnTo>
                  <a:lnTo>
                    <a:pt x="3119628" y="12191"/>
                  </a:lnTo>
                  <a:lnTo>
                    <a:pt x="3378708" y="12191"/>
                  </a:lnTo>
                  <a:lnTo>
                    <a:pt x="3639312" y="15239"/>
                  </a:lnTo>
                </a:path>
              </a:pathLst>
            </a:custGeom>
            <a:ln w="38100">
              <a:solidFill>
                <a:srgbClr val="9A4216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77290" y="2731770"/>
              <a:ext cx="3639820" cy="1854835"/>
            </a:xfrm>
            <a:custGeom>
              <a:avLst/>
              <a:gdLst/>
              <a:ahLst/>
              <a:cxnLst/>
              <a:rect l="l" t="t" r="r" b="b"/>
              <a:pathLst>
                <a:path w="3639820" h="1854835">
                  <a:moveTo>
                    <a:pt x="0" y="1854707"/>
                  </a:moveTo>
                  <a:lnTo>
                    <a:pt x="260603" y="1470659"/>
                  </a:lnTo>
                  <a:lnTo>
                    <a:pt x="519684" y="1019555"/>
                  </a:lnTo>
                  <a:lnTo>
                    <a:pt x="780287" y="652271"/>
                  </a:lnTo>
                  <a:lnTo>
                    <a:pt x="1039367" y="361187"/>
                  </a:lnTo>
                  <a:lnTo>
                    <a:pt x="1299972" y="196595"/>
                  </a:lnTo>
                  <a:lnTo>
                    <a:pt x="1559052" y="204215"/>
                  </a:lnTo>
                  <a:lnTo>
                    <a:pt x="1819655" y="135635"/>
                  </a:lnTo>
                  <a:lnTo>
                    <a:pt x="2080260" y="59435"/>
                  </a:lnTo>
                  <a:lnTo>
                    <a:pt x="2339340" y="0"/>
                  </a:lnTo>
                  <a:lnTo>
                    <a:pt x="2599944" y="9143"/>
                  </a:lnTo>
                  <a:lnTo>
                    <a:pt x="2859024" y="22859"/>
                  </a:lnTo>
                  <a:lnTo>
                    <a:pt x="3119628" y="28955"/>
                  </a:lnTo>
                  <a:lnTo>
                    <a:pt x="3378708" y="35051"/>
                  </a:lnTo>
                  <a:lnTo>
                    <a:pt x="3639312" y="28955"/>
                  </a:lnTo>
                </a:path>
              </a:pathLst>
            </a:custGeom>
            <a:ln w="38100">
              <a:solidFill>
                <a:srgbClr val="0070C5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69808" y="5937955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9808" y="5387622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6177" y="4837289"/>
            <a:ext cx="23494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6177" y="4286616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15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6177" y="3736905"/>
            <a:ext cx="23494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6177" y="3186571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177" y="2636236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30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6272" y="6184166"/>
            <a:ext cx="5658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56" spc="6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83034" y="6184166"/>
            <a:ext cx="3852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1MB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49598" y="6184166"/>
            <a:ext cx="3852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8MB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64514" y="6184166"/>
            <a:ext cx="48753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MB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79008" y="6184166"/>
            <a:ext cx="5912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56" spc="6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56" spc="-17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08099" y="2371512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43393" y="2371512"/>
            <a:ext cx="35560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76B800"/>
            </a:solidFill>
            <a:prstDash val="dash"/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08099" y="2639060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9A421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43393" y="2639060"/>
            <a:ext cx="35560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0070C5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88395" y="2176498"/>
            <a:ext cx="3763433" cy="52740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lnSpc>
                <a:spcPct val="132300"/>
              </a:lnSpc>
              <a:spcBef>
                <a:spcPts val="111"/>
              </a:spcBef>
              <a:tabLst>
                <a:tab pos="2149806" algn="l"/>
              </a:tabLst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on-demand</a:t>
            </a:r>
            <a:r>
              <a:rPr sz="1333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stream	on-demand</a:t>
            </a:r>
            <a:r>
              <a:rPr sz="1333" spc="-7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warp-64k </a:t>
            </a:r>
            <a:r>
              <a:rPr sz="1333" spc="-38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prefetch	memcpy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7717" y="4463947"/>
            <a:ext cx="205121" cy="396522"/>
          </a:xfrm>
          <a:prstGeom prst="rect">
            <a:avLst/>
          </a:prstGeom>
        </p:spPr>
        <p:txBody>
          <a:bodyPr vert="vert270" wrap="square" lIns="0" tIns="4233" rIns="0" bIns="0" rtlCol="0">
            <a:spAutoFit/>
          </a:bodyPr>
          <a:lstStyle/>
          <a:p>
            <a:pPr marL="14111" defTabSz="1015990">
              <a:spcBef>
                <a:spcPts val="33"/>
              </a:spcBef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333" spc="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r>
              <a:rPr sz="1333" spc="-11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713219" y="2782147"/>
            <a:ext cx="4333522" cy="3313994"/>
            <a:chOff x="6041897" y="2503932"/>
            <a:chExt cx="3900170" cy="2982595"/>
          </a:xfrm>
        </p:grpSpPr>
        <p:sp>
          <p:nvSpPr>
            <p:cNvPr id="30" name="object 30"/>
            <p:cNvSpPr/>
            <p:nvPr/>
          </p:nvSpPr>
          <p:spPr>
            <a:xfrm>
              <a:off x="6042659" y="2505456"/>
              <a:ext cx="3898900" cy="2970530"/>
            </a:xfrm>
            <a:custGeom>
              <a:avLst/>
              <a:gdLst/>
              <a:ahLst/>
              <a:cxnLst/>
              <a:rect l="l" t="t" r="r" b="b"/>
              <a:pathLst>
                <a:path w="3898900" h="2970529">
                  <a:moveTo>
                    <a:pt x="3898391" y="0"/>
                  </a:moveTo>
                  <a:lnTo>
                    <a:pt x="0" y="0"/>
                  </a:lnTo>
                  <a:lnTo>
                    <a:pt x="0" y="2970276"/>
                  </a:lnTo>
                  <a:lnTo>
                    <a:pt x="3898391" y="2970276"/>
                  </a:lnTo>
                  <a:lnTo>
                    <a:pt x="38983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042659" y="2505456"/>
              <a:ext cx="3898900" cy="2377440"/>
            </a:xfrm>
            <a:custGeom>
              <a:avLst/>
              <a:gdLst/>
              <a:ahLst/>
              <a:cxnLst/>
              <a:rect l="l" t="t" r="r" b="b"/>
              <a:pathLst>
                <a:path w="3898900" h="2377440">
                  <a:moveTo>
                    <a:pt x="0" y="2377440"/>
                  </a:moveTo>
                  <a:lnTo>
                    <a:pt x="3898391" y="2377440"/>
                  </a:lnTo>
                </a:path>
                <a:path w="3898900" h="2377440">
                  <a:moveTo>
                    <a:pt x="0" y="1783080"/>
                  </a:moveTo>
                  <a:lnTo>
                    <a:pt x="3898391" y="1783080"/>
                  </a:lnTo>
                </a:path>
                <a:path w="3898900" h="2377440">
                  <a:moveTo>
                    <a:pt x="0" y="1188720"/>
                  </a:moveTo>
                  <a:lnTo>
                    <a:pt x="3898391" y="1188720"/>
                  </a:lnTo>
                </a:path>
                <a:path w="3898900" h="2377440">
                  <a:moveTo>
                    <a:pt x="0" y="594360"/>
                  </a:moveTo>
                  <a:lnTo>
                    <a:pt x="3898391" y="594360"/>
                  </a:lnTo>
                </a:path>
                <a:path w="3898900" h="2377440">
                  <a:moveTo>
                    <a:pt x="0" y="0"/>
                  </a:moveTo>
                  <a:lnTo>
                    <a:pt x="3898391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041897" y="5466588"/>
              <a:ext cx="3900170" cy="20320"/>
            </a:xfrm>
            <a:custGeom>
              <a:avLst/>
              <a:gdLst/>
              <a:ahLst/>
              <a:cxnLst/>
              <a:rect l="l" t="t" r="r" b="b"/>
              <a:pathLst>
                <a:path w="3900170" h="20320">
                  <a:moveTo>
                    <a:pt x="0" y="19812"/>
                  </a:moveTo>
                  <a:lnTo>
                    <a:pt x="3899916" y="19812"/>
                  </a:lnTo>
                  <a:lnTo>
                    <a:pt x="3899916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172961" y="5115305"/>
              <a:ext cx="3637915" cy="186055"/>
            </a:xfrm>
            <a:custGeom>
              <a:avLst/>
              <a:gdLst/>
              <a:ahLst/>
              <a:cxnLst/>
              <a:rect l="l" t="t" r="r" b="b"/>
              <a:pathLst>
                <a:path w="3637915" h="186054">
                  <a:moveTo>
                    <a:pt x="0" y="185928"/>
                  </a:moveTo>
                  <a:lnTo>
                    <a:pt x="259079" y="118872"/>
                  </a:lnTo>
                  <a:lnTo>
                    <a:pt x="519684" y="77724"/>
                  </a:lnTo>
                  <a:lnTo>
                    <a:pt x="778763" y="102108"/>
                  </a:lnTo>
                  <a:lnTo>
                    <a:pt x="1039367" y="44196"/>
                  </a:lnTo>
                  <a:lnTo>
                    <a:pt x="1298447" y="12192"/>
                  </a:lnTo>
                  <a:lnTo>
                    <a:pt x="1559052" y="143256"/>
                  </a:lnTo>
                  <a:lnTo>
                    <a:pt x="1818132" y="6096"/>
                  </a:lnTo>
                  <a:lnTo>
                    <a:pt x="2078736" y="94488"/>
                  </a:lnTo>
                  <a:lnTo>
                    <a:pt x="2339340" y="54864"/>
                  </a:lnTo>
                  <a:lnTo>
                    <a:pt x="2598419" y="7620"/>
                  </a:lnTo>
                  <a:lnTo>
                    <a:pt x="2859023" y="1524"/>
                  </a:lnTo>
                  <a:lnTo>
                    <a:pt x="3118104" y="13716"/>
                  </a:lnTo>
                  <a:lnTo>
                    <a:pt x="3378708" y="0"/>
                  </a:lnTo>
                  <a:lnTo>
                    <a:pt x="3637788" y="24384"/>
                  </a:lnTo>
                </a:path>
              </a:pathLst>
            </a:custGeom>
            <a:ln w="38100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172961" y="3745230"/>
              <a:ext cx="3637915" cy="1722120"/>
            </a:xfrm>
            <a:custGeom>
              <a:avLst/>
              <a:gdLst/>
              <a:ahLst/>
              <a:cxnLst/>
              <a:rect l="l" t="t" r="r" b="b"/>
              <a:pathLst>
                <a:path w="3637915" h="1722120">
                  <a:moveTo>
                    <a:pt x="0" y="1722120"/>
                  </a:moveTo>
                  <a:lnTo>
                    <a:pt x="259079" y="1714500"/>
                  </a:lnTo>
                  <a:lnTo>
                    <a:pt x="519684" y="1699260"/>
                  </a:lnTo>
                  <a:lnTo>
                    <a:pt x="778763" y="1680972"/>
                  </a:lnTo>
                  <a:lnTo>
                    <a:pt x="1039367" y="1641348"/>
                  </a:lnTo>
                  <a:lnTo>
                    <a:pt x="1298447" y="1530096"/>
                  </a:lnTo>
                  <a:lnTo>
                    <a:pt x="1559052" y="1392936"/>
                  </a:lnTo>
                  <a:lnTo>
                    <a:pt x="1818132" y="1011936"/>
                  </a:lnTo>
                  <a:lnTo>
                    <a:pt x="2078736" y="502920"/>
                  </a:lnTo>
                  <a:lnTo>
                    <a:pt x="2339340" y="185928"/>
                  </a:lnTo>
                  <a:lnTo>
                    <a:pt x="2598419" y="60960"/>
                  </a:lnTo>
                  <a:lnTo>
                    <a:pt x="2859023" y="45720"/>
                  </a:lnTo>
                  <a:lnTo>
                    <a:pt x="3118104" y="57912"/>
                  </a:lnTo>
                  <a:lnTo>
                    <a:pt x="3378708" y="13716"/>
                  </a:lnTo>
                  <a:lnTo>
                    <a:pt x="3637788" y="0"/>
                  </a:lnTo>
                </a:path>
              </a:pathLst>
            </a:custGeom>
            <a:ln w="38100">
              <a:solidFill>
                <a:srgbClr val="76B8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172961" y="3077718"/>
              <a:ext cx="3637915" cy="2036445"/>
            </a:xfrm>
            <a:custGeom>
              <a:avLst/>
              <a:gdLst/>
              <a:ahLst/>
              <a:cxnLst/>
              <a:rect l="l" t="t" r="r" b="b"/>
              <a:pathLst>
                <a:path w="3637915" h="2036445">
                  <a:moveTo>
                    <a:pt x="0" y="2036064"/>
                  </a:moveTo>
                  <a:lnTo>
                    <a:pt x="259079" y="1722120"/>
                  </a:lnTo>
                  <a:lnTo>
                    <a:pt x="519684" y="1482852"/>
                  </a:lnTo>
                  <a:lnTo>
                    <a:pt x="778763" y="1072895"/>
                  </a:lnTo>
                  <a:lnTo>
                    <a:pt x="1039367" y="800100"/>
                  </a:lnTo>
                  <a:lnTo>
                    <a:pt x="1298447" y="551688"/>
                  </a:lnTo>
                  <a:lnTo>
                    <a:pt x="1559052" y="384048"/>
                  </a:lnTo>
                  <a:lnTo>
                    <a:pt x="1818132" y="178307"/>
                  </a:lnTo>
                  <a:lnTo>
                    <a:pt x="2078736" y="152400"/>
                  </a:lnTo>
                  <a:lnTo>
                    <a:pt x="2339340" y="48768"/>
                  </a:lnTo>
                  <a:lnTo>
                    <a:pt x="2598419" y="25907"/>
                  </a:lnTo>
                  <a:lnTo>
                    <a:pt x="2859023" y="9143"/>
                  </a:lnTo>
                  <a:lnTo>
                    <a:pt x="3118104" y="4571"/>
                  </a:lnTo>
                  <a:lnTo>
                    <a:pt x="3378708" y="0"/>
                  </a:lnTo>
                  <a:lnTo>
                    <a:pt x="3637788" y="16763"/>
                  </a:lnTo>
                </a:path>
              </a:pathLst>
            </a:custGeom>
            <a:ln w="38100">
              <a:solidFill>
                <a:srgbClr val="9A4216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172961" y="3056382"/>
              <a:ext cx="3637915" cy="1469390"/>
            </a:xfrm>
            <a:custGeom>
              <a:avLst/>
              <a:gdLst/>
              <a:ahLst/>
              <a:cxnLst/>
              <a:rect l="l" t="t" r="r" b="b"/>
              <a:pathLst>
                <a:path w="3637915" h="1469389">
                  <a:moveTo>
                    <a:pt x="0" y="1469136"/>
                  </a:moveTo>
                  <a:lnTo>
                    <a:pt x="259079" y="1045463"/>
                  </a:lnTo>
                  <a:lnTo>
                    <a:pt x="519684" y="664463"/>
                  </a:lnTo>
                  <a:lnTo>
                    <a:pt x="778763" y="525780"/>
                  </a:lnTo>
                  <a:lnTo>
                    <a:pt x="1039367" y="425195"/>
                  </a:lnTo>
                  <a:lnTo>
                    <a:pt x="1298447" y="373380"/>
                  </a:lnTo>
                  <a:lnTo>
                    <a:pt x="1559052" y="278892"/>
                  </a:lnTo>
                  <a:lnTo>
                    <a:pt x="1818132" y="146304"/>
                  </a:lnTo>
                  <a:lnTo>
                    <a:pt x="2078736" y="71628"/>
                  </a:lnTo>
                  <a:lnTo>
                    <a:pt x="2339340" y="38100"/>
                  </a:lnTo>
                  <a:lnTo>
                    <a:pt x="2598419" y="18287"/>
                  </a:lnTo>
                  <a:lnTo>
                    <a:pt x="2859023" y="9143"/>
                  </a:lnTo>
                  <a:lnTo>
                    <a:pt x="3118104" y="3048"/>
                  </a:lnTo>
                  <a:lnTo>
                    <a:pt x="3378708" y="1524"/>
                  </a:lnTo>
                  <a:lnTo>
                    <a:pt x="3637788" y="0"/>
                  </a:lnTo>
                </a:path>
              </a:pathLst>
            </a:custGeom>
            <a:ln w="38100">
              <a:solidFill>
                <a:srgbClr val="0070C5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565117" y="1300565"/>
            <a:ext cx="6944783" cy="92481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541861" defTabSz="1015990">
              <a:spcBef>
                <a:spcPts val="111"/>
              </a:spcBef>
            </a:pP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Page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Migration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Throughput</a:t>
            </a:r>
            <a:r>
              <a:rPr sz="2667" spc="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(2x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NVLINK)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450"/>
              </a:spcBef>
              <a:tabLst>
                <a:tab pos="5564661" algn="l"/>
              </a:tabLst>
            </a:pPr>
            <a:r>
              <a:rPr sz="2000" b="1" dirty="0">
                <a:solidFill>
                  <a:prstClr val="black"/>
                </a:solidFill>
                <a:latin typeface="Trebuchet MS"/>
                <a:cs typeface="Trebuchet MS"/>
              </a:rPr>
              <a:t>CPU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to GPU	GPU</a:t>
            </a:r>
            <a:r>
              <a:rPr sz="2000" b="1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000" b="1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prstClr val="black"/>
                </a:solidFill>
                <a:latin typeface="Trebuchet MS"/>
                <a:cs typeface="Trebuchet MS"/>
              </a:rPr>
              <a:t>CPU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20556" y="5937955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20556" y="5277556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16980" y="4617156"/>
            <a:ext cx="23494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16980" y="3957039"/>
            <a:ext cx="23494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316980" y="3296639"/>
            <a:ext cx="23494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16980" y="2636236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77046" y="6184166"/>
            <a:ext cx="5658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56" spc="6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533781" y="6184166"/>
            <a:ext cx="3852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1MB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00344" y="6184166"/>
            <a:ext cx="3852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8MB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14838" y="6184166"/>
            <a:ext cx="48753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6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4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MB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029754" y="6184166"/>
            <a:ext cx="5912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1</a:t>
            </a:r>
            <a:r>
              <a:rPr sz="1556" spc="6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56" spc="-17" dirty="0">
                <a:solidFill>
                  <a:prstClr val="black"/>
                </a:solidFill>
                <a:latin typeface="Trebuchet MS"/>
                <a:cs typeface="Trebuchet MS"/>
              </a:rPr>
              <a:t>M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987539" y="2412153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38100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69528" y="2217279"/>
            <a:ext cx="1364544" cy="52740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lnSpc>
                <a:spcPct val="132400"/>
              </a:lnSpc>
              <a:spcBef>
                <a:spcPts val="111"/>
              </a:spcBef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on-demand</a:t>
            </a:r>
            <a:r>
              <a:rPr sz="1333" spc="-7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single </a:t>
            </a:r>
            <a:r>
              <a:rPr sz="1333" spc="-38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prefetch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121140" y="2412153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76B800"/>
            </a:solidFill>
            <a:prstDash val="dash"/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503128" y="2217279"/>
            <a:ext cx="1325739" cy="52740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lnSpc>
                <a:spcPct val="132400"/>
              </a:lnSpc>
              <a:spcBef>
                <a:spcPts val="111"/>
              </a:spcBef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on-demand</a:t>
            </a:r>
            <a:r>
              <a:rPr sz="1333" spc="-7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multi </a:t>
            </a:r>
            <a:r>
              <a:rPr sz="1333" spc="-3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memcpy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987539" y="2679699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38100">
            <a:solidFill>
              <a:srgbClr val="9A421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121140" y="2679699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0070C5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148810" y="4464283"/>
            <a:ext cx="205121" cy="396522"/>
          </a:xfrm>
          <a:prstGeom prst="rect">
            <a:avLst/>
          </a:prstGeom>
        </p:spPr>
        <p:txBody>
          <a:bodyPr vert="vert270" wrap="square" lIns="0" tIns="3528" rIns="0" bIns="0" rtlCol="0">
            <a:spAutoFit/>
          </a:bodyPr>
          <a:lstStyle/>
          <a:p>
            <a:pPr marL="14111" defTabSz="1015990">
              <a:spcBef>
                <a:spcPts val="28"/>
              </a:spcBef>
            </a:pP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GB</a:t>
            </a:r>
            <a:r>
              <a:rPr sz="1333" spc="-11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226</a:t>
            </a:fld>
            <a:endParaRPr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1689" y="701548"/>
            <a:ext cx="3529894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PERFORMANCE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1300565"/>
            <a:ext cx="9889772" cy="378361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3387338" defTabSz="1015990">
              <a:spcBef>
                <a:spcPts val="111"/>
              </a:spcBef>
            </a:pP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Page</a:t>
            </a:r>
            <a:r>
              <a:rPr sz="2667" spc="-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Granularity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Overhead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>
              <a:spcBef>
                <a:spcPts val="6"/>
              </a:spcBef>
            </a:pPr>
            <a:endParaRPr sz="2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1400" marR="5644" indent="-507995" defTabSz="1015990">
              <a:lnSpc>
                <a:spcPct val="173000"/>
              </a:lnSpc>
              <a:spcBef>
                <a:spcPts val="6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cudaMallocManaged </a:t>
            </a:r>
            <a:r>
              <a:rPr sz="2222" i="1" spc="-6" dirty="0">
                <a:solidFill>
                  <a:prstClr val="black"/>
                </a:solidFill>
                <a:latin typeface="Trebuchet MS"/>
                <a:cs typeface="Trebuchet MS"/>
              </a:rPr>
              <a:t>alignment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: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512B on Pascal/Volta,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4KB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Kepler/Maxwell </a:t>
            </a:r>
            <a:r>
              <a:rPr sz="2222" spc="-6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Too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many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small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allocations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will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use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up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many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pages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56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cudaMallocManaged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222" spc="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moved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at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dirty="0">
                <a:solidFill>
                  <a:prstClr val="black"/>
                </a:solidFill>
                <a:latin typeface="Trebuchet MS"/>
                <a:cs typeface="Trebuchet MS"/>
              </a:rPr>
              <a:t>system</a:t>
            </a:r>
            <a:r>
              <a:rPr sz="2222" i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spc="-6" dirty="0">
                <a:solidFill>
                  <a:prstClr val="black"/>
                </a:solidFill>
                <a:latin typeface="Trebuchet MS"/>
                <a:cs typeface="Trebuchet MS"/>
              </a:rPr>
              <a:t>page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granularity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1400" defTabSz="1015990">
              <a:spcBef>
                <a:spcPts val="1967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small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allocations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more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could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be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moved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than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necessary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44"/>
              </a:spcBef>
            </a:pP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Solution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use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cached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allocator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or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pools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2605" y="3067050"/>
            <a:ext cx="22295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4000" b="1" spc="-6" dirty="0">
                <a:solidFill>
                  <a:srgbClr val="FFFFFF"/>
                </a:solidFill>
                <a:latin typeface="Arial"/>
                <a:cs typeface="Arial"/>
              </a:rPr>
              <a:t>AGENDA</a:t>
            </a:r>
            <a:endParaRPr sz="4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8873" y="2382662"/>
            <a:ext cx="5112456" cy="196915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Unified</a:t>
            </a:r>
            <a:r>
              <a:rPr sz="2222" b="0" spc="-22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Memory</a:t>
            </a:r>
            <a:r>
              <a:rPr sz="2222" b="0" spc="-6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Fundamentals</a:t>
            </a:r>
            <a:endParaRPr sz="2222">
              <a:latin typeface="Arial"/>
              <a:cs typeface="Arial"/>
            </a:endParaRPr>
          </a:p>
          <a:p>
            <a:pPr marL="14111">
              <a:spcBef>
                <a:spcPts val="1728"/>
              </a:spcBef>
            </a:pP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Under</a:t>
            </a:r>
            <a:r>
              <a:rPr sz="2222" b="0" spc="-56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the</a:t>
            </a:r>
            <a:r>
              <a:rPr sz="2222" b="0" spc="-44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Hood</a:t>
            </a:r>
            <a:r>
              <a:rPr sz="2222" b="0" spc="-44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Details</a:t>
            </a:r>
            <a:endParaRPr sz="2222">
              <a:latin typeface="Arial"/>
              <a:cs typeface="Arial"/>
            </a:endParaRPr>
          </a:p>
          <a:p>
            <a:pPr marL="14111" marR="5644">
              <a:lnSpc>
                <a:spcPct val="165000"/>
              </a:lnSpc>
              <a:spcBef>
                <a:spcPts val="6"/>
              </a:spcBef>
            </a:pP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Performance</a:t>
            </a:r>
            <a:r>
              <a:rPr sz="2222" b="0" spc="-6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Analysis</a:t>
            </a:r>
            <a:r>
              <a:rPr sz="2222" b="0" spc="-1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and</a:t>
            </a:r>
            <a:r>
              <a:rPr sz="2222" b="0" spc="-33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Optimizations </a:t>
            </a:r>
            <a:r>
              <a:rPr sz="2222" b="0" spc="-60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Applications</a:t>
            </a:r>
            <a:r>
              <a:rPr sz="2222" b="0" spc="-22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Deep</a:t>
            </a:r>
            <a:r>
              <a:rPr sz="2222" b="0" spc="-17" dirty="0">
                <a:latin typeface="Arial"/>
                <a:cs typeface="Arial"/>
              </a:rPr>
              <a:t> </a:t>
            </a:r>
            <a:r>
              <a:rPr sz="2222" b="0" dirty="0">
                <a:latin typeface="Arial"/>
                <a:cs typeface="Arial"/>
              </a:rPr>
              <a:t>Dive</a:t>
            </a:r>
            <a:endParaRPr sz="222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0607" y="701548"/>
            <a:ext cx="3035300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dirty="0"/>
              <a:t>HPC:</a:t>
            </a:r>
            <a:r>
              <a:rPr spc="-89" dirty="0"/>
              <a:t> </a:t>
            </a:r>
            <a:r>
              <a:rPr dirty="0"/>
              <a:t>HPGMG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35408" y="1445072"/>
            <a:ext cx="7986104" cy="319114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3697074">
              <a:spcBef>
                <a:spcPts val="111"/>
              </a:spcBef>
            </a:pPr>
            <a:r>
              <a:rPr spc="-6" dirty="0"/>
              <a:t>Combustion</a:t>
            </a:r>
            <a:r>
              <a:rPr spc="-56" dirty="0"/>
              <a:t> </a:t>
            </a:r>
            <a:r>
              <a:rPr spc="-6" dirty="0"/>
              <a:t>Simulation</a:t>
            </a:r>
          </a:p>
          <a:p>
            <a:pPr>
              <a:spcBef>
                <a:spcPts val="6"/>
              </a:spcBef>
            </a:pPr>
            <a:endParaRPr sz="2556"/>
          </a:p>
          <a:p>
            <a:pPr marL="14111" marR="1626995">
              <a:lnSpc>
                <a:spcPct val="173200"/>
              </a:lnSpc>
            </a:pPr>
            <a:r>
              <a:rPr sz="2222" spc="-6" dirty="0">
                <a:solidFill>
                  <a:srgbClr val="000000"/>
                </a:solidFill>
              </a:rPr>
              <a:t>High-Performance Geometric </a:t>
            </a:r>
            <a:r>
              <a:rPr sz="2222" dirty="0">
                <a:solidFill>
                  <a:srgbClr val="000000"/>
                </a:solidFill>
              </a:rPr>
              <a:t>Multigrid </a:t>
            </a:r>
            <a:r>
              <a:rPr sz="2222" spc="6" dirty="0">
                <a:solidFill>
                  <a:srgbClr val="000000"/>
                </a:solidFill>
              </a:rPr>
              <a:t> </a:t>
            </a:r>
            <a:r>
              <a:rPr sz="2222" dirty="0">
                <a:solidFill>
                  <a:srgbClr val="000000"/>
                </a:solidFill>
              </a:rPr>
              <a:t>Proxy</a:t>
            </a:r>
            <a:r>
              <a:rPr sz="2222" spc="-39" dirty="0">
                <a:solidFill>
                  <a:srgbClr val="000000"/>
                </a:solidFill>
              </a:rPr>
              <a:t> </a:t>
            </a:r>
            <a:r>
              <a:rPr sz="2222" dirty="0">
                <a:solidFill>
                  <a:srgbClr val="000000"/>
                </a:solidFill>
              </a:rPr>
              <a:t>AMR</a:t>
            </a:r>
            <a:r>
              <a:rPr sz="2222" spc="6" dirty="0">
                <a:solidFill>
                  <a:srgbClr val="000000"/>
                </a:solidFill>
              </a:rPr>
              <a:t> </a:t>
            </a:r>
            <a:r>
              <a:rPr sz="2222" spc="-6" dirty="0">
                <a:solidFill>
                  <a:srgbClr val="000000"/>
                </a:solidFill>
              </a:rPr>
              <a:t>and</a:t>
            </a:r>
            <a:r>
              <a:rPr sz="2222" spc="-22" dirty="0">
                <a:solidFill>
                  <a:srgbClr val="000000"/>
                </a:solidFill>
              </a:rPr>
              <a:t> </a:t>
            </a:r>
            <a:r>
              <a:rPr sz="2222" dirty="0">
                <a:solidFill>
                  <a:srgbClr val="000000"/>
                </a:solidFill>
              </a:rPr>
              <a:t>Low</a:t>
            </a:r>
            <a:r>
              <a:rPr sz="2222" spc="-17" dirty="0">
                <a:solidFill>
                  <a:srgbClr val="000000"/>
                </a:solidFill>
              </a:rPr>
              <a:t> </a:t>
            </a:r>
            <a:r>
              <a:rPr sz="2222" spc="-6" dirty="0">
                <a:solidFill>
                  <a:srgbClr val="000000"/>
                </a:solidFill>
              </a:rPr>
              <a:t>Mach</a:t>
            </a:r>
            <a:r>
              <a:rPr sz="2222" spc="-22" dirty="0">
                <a:solidFill>
                  <a:srgbClr val="000000"/>
                </a:solidFill>
              </a:rPr>
              <a:t> </a:t>
            </a:r>
            <a:r>
              <a:rPr sz="2222" spc="-6" dirty="0">
                <a:solidFill>
                  <a:srgbClr val="000000"/>
                </a:solidFill>
              </a:rPr>
              <a:t>Combustion</a:t>
            </a:r>
            <a:r>
              <a:rPr sz="2222" spc="-44" dirty="0">
                <a:solidFill>
                  <a:srgbClr val="000000"/>
                </a:solidFill>
              </a:rPr>
              <a:t> </a:t>
            </a:r>
            <a:r>
              <a:rPr sz="2222" spc="-6" dirty="0">
                <a:solidFill>
                  <a:srgbClr val="000000"/>
                </a:solidFill>
              </a:rPr>
              <a:t>codes </a:t>
            </a:r>
            <a:r>
              <a:rPr sz="2222" spc="-656" dirty="0">
                <a:solidFill>
                  <a:srgbClr val="000000"/>
                </a:solidFill>
              </a:rPr>
              <a:t> </a:t>
            </a:r>
            <a:r>
              <a:rPr sz="2222" spc="-6" dirty="0">
                <a:solidFill>
                  <a:srgbClr val="000000"/>
                </a:solidFill>
              </a:rPr>
              <a:t>Used</a:t>
            </a:r>
            <a:r>
              <a:rPr sz="2222" spc="-33" dirty="0">
                <a:solidFill>
                  <a:srgbClr val="000000"/>
                </a:solidFill>
              </a:rPr>
              <a:t> </a:t>
            </a:r>
            <a:r>
              <a:rPr sz="2222" dirty="0">
                <a:solidFill>
                  <a:srgbClr val="000000"/>
                </a:solidFill>
              </a:rPr>
              <a:t>in Top500</a:t>
            </a:r>
            <a:r>
              <a:rPr sz="2222" spc="-22" dirty="0">
                <a:solidFill>
                  <a:srgbClr val="000000"/>
                </a:solidFill>
              </a:rPr>
              <a:t> </a:t>
            </a:r>
            <a:r>
              <a:rPr sz="2222" spc="-6" dirty="0">
                <a:solidFill>
                  <a:srgbClr val="000000"/>
                </a:solidFill>
              </a:rPr>
              <a:t>benchmarking</a:t>
            </a:r>
            <a:endParaRPr sz="2222"/>
          </a:p>
          <a:p>
            <a:pPr marL="14111">
              <a:spcBef>
                <a:spcPts val="1960"/>
              </a:spcBef>
            </a:pPr>
            <a:r>
              <a:rPr sz="2222" spc="-6" dirty="0">
                <a:solidFill>
                  <a:srgbClr val="000000"/>
                </a:solidFill>
              </a:rPr>
              <a:t>High</a:t>
            </a:r>
            <a:r>
              <a:rPr sz="2222" spc="-22" dirty="0">
                <a:solidFill>
                  <a:srgbClr val="000000"/>
                </a:solidFill>
              </a:rPr>
              <a:t> </a:t>
            </a:r>
            <a:r>
              <a:rPr sz="2222" dirty="0">
                <a:solidFill>
                  <a:srgbClr val="000000"/>
                </a:solidFill>
              </a:rPr>
              <a:t>memory</a:t>
            </a:r>
            <a:r>
              <a:rPr sz="2222" spc="-33" dirty="0">
                <a:solidFill>
                  <a:srgbClr val="000000"/>
                </a:solidFill>
              </a:rPr>
              <a:t> </a:t>
            </a:r>
            <a:r>
              <a:rPr sz="2222" dirty="0">
                <a:solidFill>
                  <a:srgbClr val="000000"/>
                </a:solidFill>
              </a:rPr>
              <a:t>usage</a:t>
            </a:r>
            <a:r>
              <a:rPr sz="2222" spc="-39" dirty="0">
                <a:solidFill>
                  <a:srgbClr val="000000"/>
                </a:solidFill>
              </a:rPr>
              <a:t> </a:t>
            </a:r>
            <a:r>
              <a:rPr sz="2222" spc="-6" dirty="0">
                <a:solidFill>
                  <a:srgbClr val="000000"/>
                </a:solidFill>
              </a:rPr>
              <a:t>requirements</a:t>
            </a:r>
            <a:endParaRPr sz="2222"/>
          </a:p>
        </p:txBody>
      </p:sp>
      <p:sp>
        <p:nvSpPr>
          <p:cNvPr id="4" name="object 4"/>
          <p:cNvSpPr txBox="1"/>
          <p:nvPr/>
        </p:nvSpPr>
        <p:spPr>
          <a:xfrm>
            <a:off x="661867" y="5910524"/>
            <a:ext cx="9470672" cy="3562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222" u="sng" spc="-6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Trebuchet MS"/>
                <a:cs typeface="Trebuchet MS"/>
                <a:hlinkClick r:id="rId2"/>
              </a:rPr>
              <a:t>http://crd.lbl.gov/departments/computer-science/PAR/research/hpgmg/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2613" y="2113279"/>
            <a:ext cx="3302000" cy="351874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229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1BA0663-340F-41FB-B242-9D3E1DDD1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1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22" algn="ctr">
              <a:lnSpc>
                <a:spcPts val="4761"/>
              </a:lnSpc>
              <a:spcBef>
                <a:spcPts val="111"/>
              </a:spcBef>
            </a:pPr>
            <a:r>
              <a:rPr dirty="0"/>
              <a:t>HPC:</a:t>
            </a:r>
            <a:r>
              <a:rPr spc="-50" dirty="0"/>
              <a:t> </a:t>
            </a:r>
            <a:r>
              <a:rPr dirty="0"/>
              <a:t>HPGMG</a:t>
            </a:r>
          </a:p>
          <a:p>
            <a:pPr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Taking Advantage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of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the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CPU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and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the GPU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661867" y="5075767"/>
            <a:ext cx="8497006" cy="91616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Hybrid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implementation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requires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very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careful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management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733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Frequent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sharing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crossing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CPU-GPU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threshold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7692" y="4074161"/>
            <a:ext cx="1301044" cy="436739"/>
          </a:xfrm>
          <a:custGeom>
            <a:avLst/>
            <a:gdLst/>
            <a:ahLst/>
            <a:cxnLst/>
            <a:rect l="l" t="t" r="r" b="b"/>
            <a:pathLst>
              <a:path w="1170939" h="393064">
                <a:moveTo>
                  <a:pt x="1524" y="0"/>
                </a:moveTo>
                <a:lnTo>
                  <a:pt x="779907" y="1015"/>
                </a:lnTo>
              </a:path>
              <a:path w="1170939" h="393064">
                <a:moveTo>
                  <a:pt x="0" y="1523"/>
                </a:moveTo>
                <a:lnTo>
                  <a:pt x="392049" y="392556"/>
                </a:lnTo>
              </a:path>
              <a:path w="1170939" h="393064">
                <a:moveTo>
                  <a:pt x="196595" y="196595"/>
                </a:moveTo>
                <a:lnTo>
                  <a:pt x="974978" y="197611"/>
                </a:lnTo>
              </a:path>
              <a:path w="1170939" h="393064">
                <a:moveTo>
                  <a:pt x="388619" y="1523"/>
                </a:moveTo>
                <a:lnTo>
                  <a:pt x="780669" y="392556"/>
                </a:lnTo>
              </a:path>
              <a:path w="1170939" h="393064">
                <a:moveTo>
                  <a:pt x="390144" y="390143"/>
                </a:moveTo>
                <a:lnTo>
                  <a:pt x="1168527" y="391159"/>
                </a:lnTo>
              </a:path>
              <a:path w="1170939" h="393064">
                <a:moveTo>
                  <a:pt x="778763" y="1523"/>
                </a:moveTo>
                <a:lnTo>
                  <a:pt x="1170813" y="392556"/>
                </a:lnTo>
              </a:path>
            </a:pathLst>
          </a:custGeom>
          <a:ln w="9144">
            <a:solidFill>
              <a:srgbClr val="0D3481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2374" y="3359574"/>
            <a:ext cx="2544233" cy="438150"/>
          </a:xfrm>
          <a:custGeom>
            <a:avLst/>
            <a:gdLst/>
            <a:ahLst/>
            <a:cxnLst/>
            <a:rect l="l" t="t" r="r" b="b"/>
            <a:pathLst>
              <a:path w="2289810" h="394335">
                <a:moveTo>
                  <a:pt x="1315212" y="1523"/>
                </a:moveTo>
                <a:lnTo>
                  <a:pt x="1707261" y="392556"/>
                </a:lnTo>
              </a:path>
              <a:path w="2289810" h="394335">
                <a:moveTo>
                  <a:pt x="1121664" y="0"/>
                </a:moveTo>
                <a:lnTo>
                  <a:pt x="1900047" y="1015"/>
                </a:lnTo>
              </a:path>
              <a:path w="2289810" h="394335">
                <a:moveTo>
                  <a:pt x="1217676" y="99059"/>
                </a:moveTo>
                <a:lnTo>
                  <a:pt x="1996059" y="100075"/>
                </a:lnTo>
              </a:path>
              <a:path w="2289810" h="394335">
                <a:moveTo>
                  <a:pt x="1120139" y="1523"/>
                </a:moveTo>
                <a:lnTo>
                  <a:pt x="1512189" y="392556"/>
                </a:lnTo>
              </a:path>
              <a:path w="2289810" h="394335">
                <a:moveTo>
                  <a:pt x="1316736" y="196595"/>
                </a:moveTo>
                <a:lnTo>
                  <a:pt x="2095118" y="197611"/>
                </a:lnTo>
              </a:path>
              <a:path w="2289810" h="394335">
                <a:moveTo>
                  <a:pt x="1507236" y="1523"/>
                </a:moveTo>
                <a:lnTo>
                  <a:pt x="1899285" y="392556"/>
                </a:lnTo>
              </a:path>
              <a:path w="2289810" h="394335">
                <a:moveTo>
                  <a:pt x="1414271" y="292607"/>
                </a:moveTo>
                <a:lnTo>
                  <a:pt x="2192654" y="293623"/>
                </a:lnTo>
              </a:path>
              <a:path w="2289810" h="394335">
                <a:moveTo>
                  <a:pt x="1510283" y="390144"/>
                </a:moveTo>
                <a:lnTo>
                  <a:pt x="2288666" y="391159"/>
                </a:lnTo>
              </a:path>
              <a:path w="2289810" h="394335">
                <a:moveTo>
                  <a:pt x="1702308" y="1523"/>
                </a:moveTo>
                <a:lnTo>
                  <a:pt x="2094356" y="392556"/>
                </a:lnTo>
              </a:path>
              <a:path w="2289810" h="394335">
                <a:moveTo>
                  <a:pt x="1897379" y="1523"/>
                </a:moveTo>
                <a:lnTo>
                  <a:pt x="2289429" y="392556"/>
                </a:lnTo>
              </a:path>
              <a:path w="2289810" h="394335">
                <a:moveTo>
                  <a:pt x="195071" y="3047"/>
                </a:moveTo>
                <a:lnTo>
                  <a:pt x="587120" y="394081"/>
                </a:lnTo>
              </a:path>
              <a:path w="2289810" h="394335">
                <a:moveTo>
                  <a:pt x="1523" y="3047"/>
                </a:moveTo>
                <a:lnTo>
                  <a:pt x="779907" y="4063"/>
                </a:lnTo>
              </a:path>
              <a:path w="2289810" h="394335">
                <a:moveTo>
                  <a:pt x="97535" y="100583"/>
                </a:moveTo>
                <a:lnTo>
                  <a:pt x="875919" y="101600"/>
                </a:lnTo>
              </a:path>
              <a:path w="2289810" h="394335">
                <a:moveTo>
                  <a:pt x="0" y="3047"/>
                </a:moveTo>
                <a:lnTo>
                  <a:pt x="392049" y="394081"/>
                </a:lnTo>
              </a:path>
              <a:path w="2289810" h="394335">
                <a:moveTo>
                  <a:pt x="196595" y="198119"/>
                </a:moveTo>
                <a:lnTo>
                  <a:pt x="974978" y="199135"/>
                </a:lnTo>
              </a:path>
              <a:path w="2289810" h="394335">
                <a:moveTo>
                  <a:pt x="387095" y="3047"/>
                </a:moveTo>
                <a:lnTo>
                  <a:pt x="779144" y="394081"/>
                </a:lnTo>
              </a:path>
              <a:path w="2289810" h="394335">
                <a:moveTo>
                  <a:pt x="294131" y="295656"/>
                </a:moveTo>
                <a:lnTo>
                  <a:pt x="1072514" y="296671"/>
                </a:lnTo>
              </a:path>
              <a:path w="2289810" h="394335">
                <a:moveTo>
                  <a:pt x="390144" y="393191"/>
                </a:moveTo>
                <a:lnTo>
                  <a:pt x="1168527" y="394207"/>
                </a:lnTo>
              </a:path>
              <a:path w="2289810" h="394335">
                <a:moveTo>
                  <a:pt x="582168" y="3047"/>
                </a:moveTo>
                <a:lnTo>
                  <a:pt x="974216" y="394081"/>
                </a:lnTo>
              </a:path>
              <a:path w="2289810" h="394335">
                <a:moveTo>
                  <a:pt x="777239" y="3047"/>
                </a:moveTo>
                <a:lnTo>
                  <a:pt x="1169289" y="394081"/>
                </a:lnTo>
              </a:path>
            </a:pathLst>
          </a:custGeom>
          <a:ln w="9144">
            <a:solidFill>
              <a:srgbClr val="0D3481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4839" y="2780453"/>
            <a:ext cx="1301044" cy="436739"/>
          </a:xfrm>
          <a:custGeom>
            <a:avLst/>
            <a:gdLst/>
            <a:ahLst/>
            <a:cxnLst/>
            <a:rect l="l" t="t" r="r" b="b"/>
            <a:pathLst>
              <a:path w="1170939" h="393064">
                <a:moveTo>
                  <a:pt x="48768" y="50291"/>
                </a:moveTo>
                <a:lnTo>
                  <a:pt x="827151" y="51307"/>
                </a:lnTo>
              </a:path>
              <a:path w="1170939" h="393064">
                <a:moveTo>
                  <a:pt x="195071" y="1524"/>
                </a:moveTo>
                <a:lnTo>
                  <a:pt x="587120" y="392556"/>
                </a:lnTo>
              </a:path>
              <a:path w="1170939" h="393064">
                <a:moveTo>
                  <a:pt x="1524" y="0"/>
                </a:moveTo>
                <a:lnTo>
                  <a:pt x="779907" y="1015"/>
                </a:lnTo>
              </a:path>
              <a:path w="1170939" h="393064">
                <a:moveTo>
                  <a:pt x="97536" y="99059"/>
                </a:moveTo>
                <a:lnTo>
                  <a:pt x="875919" y="100075"/>
                </a:lnTo>
              </a:path>
              <a:path w="1170939" h="393064">
                <a:moveTo>
                  <a:pt x="0" y="1524"/>
                </a:moveTo>
                <a:lnTo>
                  <a:pt x="392049" y="392556"/>
                </a:lnTo>
              </a:path>
              <a:path w="1170939" h="393064">
                <a:moveTo>
                  <a:pt x="146304" y="147827"/>
                </a:moveTo>
                <a:lnTo>
                  <a:pt x="924686" y="148843"/>
                </a:lnTo>
              </a:path>
              <a:path w="1170939" h="393064">
                <a:moveTo>
                  <a:pt x="196595" y="196595"/>
                </a:moveTo>
                <a:lnTo>
                  <a:pt x="974979" y="197612"/>
                </a:lnTo>
              </a:path>
              <a:path w="1170939" h="393064">
                <a:moveTo>
                  <a:pt x="96012" y="1524"/>
                </a:moveTo>
                <a:lnTo>
                  <a:pt x="488060" y="392556"/>
                </a:lnTo>
              </a:path>
              <a:path w="1170939" h="393064">
                <a:moveTo>
                  <a:pt x="291083" y="1524"/>
                </a:moveTo>
                <a:lnTo>
                  <a:pt x="683132" y="392556"/>
                </a:lnTo>
              </a:path>
              <a:path w="1170939" h="393064">
                <a:moveTo>
                  <a:pt x="388619" y="1524"/>
                </a:moveTo>
                <a:lnTo>
                  <a:pt x="780669" y="392556"/>
                </a:lnTo>
              </a:path>
              <a:path w="1170939" h="393064">
                <a:moveTo>
                  <a:pt x="243839" y="245363"/>
                </a:moveTo>
                <a:lnTo>
                  <a:pt x="1022222" y="246379"/>
                </a:lnTo>
              </a:path>
              <a:path w="1170939" h="393064">
                <a:moveTo>
                  <a:pt x="294131" y="292607"/>
                </a:moveTo>
                <a:lnTo>
                  <a:pt x="1072515" y="293624"/>
                </a:lnTo>
              </a:path>
              <a:path w="1170939" h="393064">
                <a:moveTo>
                  <a:pt x="341375" y="341375"/>
                </a:moveTo>
                <a:lnTo>
                  <a:pt x="1119758" y="342391"/>
                </a:lnTo>
              </a:path>
              <a:path w="1170939" h="393064">
                <a:moveTo>
                  <a:pt x="390144" y="390143"/>
                </a:moveTo>
                <a:lnTo>
                  <a:pt x="1168527" y="391159"/>
                </a:lnTo>
              </a:path>
              <a:path w="1170939" h="393064">
                <a:moveTo>
                  <a:pt x="486156" y="1524"/>
                </a:moveTo>
                <a:lnTo>
                  <a:pt x="878205" y="392556"/>
                </a:lnTo>
              </a:path>
              <a:path w="1170939" h="393064">
                <a:moveTo>
                  <a:pt x="583692" y="1524"/>
                </a:moveTo>
                <a:lnTo>
                  <a:pt x="975741" y="392556"/>
                </a:lnTo>
              </a:path>
              <a:path w="1170939" h="393064">
                <a:moveTo>
                  <a:pt x="681228" y="1524"/>
                </a:moveTo>
                <a:lnTo>
                  <a:pt x="1073277" y="392556"/>
                </a:lnTo>
              </a:path>
              <a:path w="1170939" h="393064">
                <a:moveTo>
                  <a:pt x="778764" y="1524"/>
                </a:moveTo>
                <a:lnTo>
                  <a:pt x="1170813" y="392556"/>
                </a:lnTo>
              </a:path>
            </a:pathLst>
          </a:custGeom>
          <a:ln w="9144">
            <a:solidFill>
              <a:srgbClr val="0D3481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2200" y="2778759"/>
            <a:ext cx="1299633" cy="436739"/>
          </a:xfrm>
          <a:custGeom>
            <a:avLst/>
            <a:gdLst/>
            <a:ahLst/>
            <a:cxnLst/>
            <a:rect l="l" t="t" r="r" b="b"/>
            <a:pathLst>
              <a:path w="1169670" h="393064">
                <a:moveTo>
                  <a:pt x="48767" y="50291"/>
                </a:moveTo>
                <a:lnTo>
                  <a:pt x="827151" y="51307"/>
                </a:lnTo>
              </a:path>
              <a:path w="1169670" h="393064">
                <a:moveTo>
                  <a:pt x="195072" y="1524"/>
                </a:moveTo>
                <a:lnTo>
                  <a:pt x="587120" y="392556"/>
                </a:lnTo>
              </a:path>
              <a:path w="1169670" h="393064">
                <a:moveTo>
                  <a:pt x="1523" y="0"/>
                </a:moveTo>
                <a:lnTo>
                  <a:pt x="779907" y="1015"/>
                </a:lnTo>
              </a:path>
              <a:path w="1169670" h="393064">
                <a:moveTo>
                  <a:pt x="97535" y="99060"/>
                </a:moveTo>
                <a:lnTo>
                  <a:pt x="875919" y="100075"/>
                </a:lnTo>
              </a:path>
              <a:path w="1169670" h="393064">
                <a:moveTo>
                  <a:pt x="0" y="1524"/>
                </a:moveTo>
                <a:lnTo>
                  <a:pt x="392048" y="392556"/>
                </a:lnTo>
              </a:path>
              <a:path w="1169670" h="393064">
                <a:moveTo>
                  <a:pt x="146303" y="147827"/>
                </a:moveTo>
                <a:lnTo>
                  <a:pt x="924687" y="148843"/>
                </a:lnTo>
              </a:path>
              <a:path w="1169670" h="393064">
                <a:moveTo>
                  <a:pt x="196595" y="196595"/>
                </a:moveTo>
                <a:lnTo>
                  <a:pt x="974978" y="197612"/>
                </a:lnTo>
              </a:path>
              <a:path w="1169670" h="393064">
                <a:moveTo>
                  <a:pt x="94487" y="1524"/>
                </a:moveTo>
                <a:lnTo>
                  <a:pt x="486536" y="392556"/>
                </a:lnTo>
              </a:path>
              <a:path w="1169670" h="393064">
                <a:moveTo>
                  <a:pt x="289559" y="1524"/>
                </a:moveTo>
                <a:lnTo>
                  <a:pt x="681608" y="392556"/>
                </a:lnTo>
              </a:path>
              <a:path w="1169670" h="393064">
                <a:moveTo>
                  <a:pt x="387095" y="1524"/>
                </a:moveTo>
                <a:lnTo>
                  <a:pt x="779144" y="392556"/>
                </a:lnTo>
              </a:path>
              <a:path w="1169670" h="393064">
                <a:moveTo>
                  <a:pt x="243839" y="245363"/>
                </a:moveTo>
                <a:lnTo>
                  <a:pt x="1022222" y="246379"/>
                </a:lnTo>
              </a:path>
              <a:path w="1169670" h="393064">
                <a:moveTo>
                  <a:pt x="294131" y="294131"/>
                </a:moveTo>
                <a:lnTo>
                  <a:pt x="1072514" y="295148"/>
                </a:lnTo>
              </a:path>
              <a:path w="1169670" h="393064">
                <a:moveTo>
                  <a:pt x="341375" y="341375"/>
                </a:moveTo>
                <a:lnTo>
                  <a:pt x="1119758" y="342391"/>
                </a:lnTo>
              </a:path>
              <a:path w="1169670" h="393064">
                <a:moveTo>
                  <a:pt x="390144" y="390143"/>
                </a:moveTo>
                <a:lnTo>
                  <a:pt x="1168527" y="391160"/>
                </a:lnTo>
              </a:path>
              <a:path w="1169670" h="393064">
                <a:moveTo>
                  <a:pt x="484631" y="1524"/>
                </a:moveTo>
                <a:lnTo>
                  <a:pt x="876681" y="392556"/>
                </a:lnTo>
              </a:path>
              <a:path w="1169670" h="393064">
                <a:moveTo>
                  <a:pt x="582167" y="1524"/>
                </a:moveTo>
                <a:lnTo>
                  <a:pt x="974217" y="392556"/>
                </a:lnTo>
              </a:path>
              <a:path w="1169670" h="393064">
                <a:moveTo>
                  <a:pt x="679703" y="1524"/>
                </a:moveTo>
                <a:lnTo>
                  <a:pt x="1071752" y="392556"/>
                </a:lnTo>
              </a:path>
              <a:path w="1169670" h="393064">
                <a:moveTo>
                  <a:pt x="777239" y="1524"/>
                </a:moveTo>
                <a:lnTo>
                  <a:pt x="1169289" y="392556"/>
                </a:lnTo>
              </a:path>
            </a:pathLst>
          </a:custGeom>
          <a:ln w="9144">
            <a:solidFill>
              <a:srgbClr val="0D3481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0647" y="2383931"/>
            <a:ext cx="750006" cy="235777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 defTabSz="1015990">
              <a:spcBef>
                <a:spcPts val="106"/>
              </a:spcBef>
            </a:pPr>
            <a:r>
              <a:rPr sz="1444" b="1" spc="-11" dirty="0">
                <a:solidFill>
                  <a:srgbClr val="505050"/>
                </a:solidFill>
                <a:latin typeface="Trebuchet MS"/>
                <a:cs typeface="Trebuchet MS"/>
              </a:rPr>
              <a:t>V</a:t>
            </a:r>
            <a:r>
              <a:rPr sz="1444" b="1" spc="-6" dirty="0">
                <a:solidFill>
                  <a:srgbClr val="505050"/>
                </a:solidFill>
                <a:latin typeface="Trebuchet MS"/>
                <a:cs typeface="Trebuchet MS"/>
              </a:rPr>
              <a:t>-CY</a:t>
            </a:r>
            <a:r>
              <a:rPr sz="1444" b="1" spc="-11" dirty="0">
                <a:solidFill>
                  <a:srgbClr val="505050"/>
                </a:solidFill>
                <a:latin typeface="Trebuchet MS"/>
                <a:cs typeface="Trebuchet MS"/>
              </a:rPr>
              <a:t>C</a:t>
            </a:r>
            <a:r>
              <a:rPr sz="1444" b="1" spc="-6" dirty="0">
                <a:solidFill>
                  <a:srgbClr val="505050"/>
                </a:solidFill>
                <a:latin typeface="Trebuchet MS"/>
                <a:cs typeface="Trebuchet MS"/>
              </a:rPr>
              <a:t>LE</a:t>
            </a:r>
            <a:endParaRPr sz="14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62973" y="2764366"/>
            <a:ext cx="5832122" cy="1950154"/>
            <a:chOff x="4646676" y="2487929"/>
            <a:chExt cx="5248910" cy="175513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8908" y="2490215"/>
              <a:ext cx="4586194" cy="1752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22114" y="3393185"/>
              <a:ext cx="5128895" cy="0"/>
            </a:xfrm>
            <a:custGeom>
              <a:avLst/>
              <a:gdLst/>
              <a:ahLst/>
              <a:cxnLst/>
              <a:rect l="l" t="t" r="r" b="b"/>
              <a:pathLst>
                <a:path w="5128895">
                  <a:moveTo>
                    <a:pt x="5128514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05050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4455" y="2487929"/>
              <a:ext cx="150875" cy="9051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6676" y="3393185"/>
              <a:ext cx="150875" cy="84023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995095" y="3059214"/>
            <a:ext cx="230832" cy="45790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 defTabSz="1015990">
              <a:lnSpc>
                <a:spcPts val="1833"/>
              </a:lnSpc>
            </a:pPr>
            <a:r>
              <a:rPr sz="1556" b="1" spc="-6" dirty="0">
                <a:solidFill>
                  <a:srgbClr val="76B800"/>
                </a:solidFill>
                <a:latin typeface="Arial"/>
                <a:cs typeface="Arial"/>
              </a:rPr>
              <a:t>GPU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230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915134" y="3954357"/>
            <a:ext cx="230832" cy="445911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4111" defTabSz="1015990">
              <a:lnSpc>
                <a:spcPts val="1833"/>
              </a:lnSpc>
            </a:pPr>
            <a:r>
              <a:rPr sz="1556" b="1" spc="-11" dirty="0">
                <a:solidFill>
                  <a:srgbClr val="0D3481"/>
                </a:solidFill>
                <a:latin typeface="Arial"/>
                <a:cs typeface="Arial"/>
              </a:rPr>
              <a:t>C</a:t>
            </a:r>
            <a:r>
              <a:rPr sz="1556" b="1" dirty="0">
                <a:solidFill>
                  <a:srgbClr val="0D3481"/>
                </a:solidFill>
                <a:latin typeface="Arial"/>
                <a:cs typeface="Arial"/>
              </a:rPr>
              <a:t>PU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56247" y="3477542"/>
            <a:ext cx="1166283" cy="235777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 defTabSz="1015990">
              <a:spcBef>
                <a:spcPts val="106"/>
              </a:spcBef>
            </a:pPr>
            <a:r>
              <a:rPr sz="1444" b="1" spc="-6" dirty="0">
                <a:solidFill>
                  <a:srgbClr val="505050"/>
                </a:solidFill>
                <a:latin typeface="Arial"/>
                <a:cs typeface="Arial"/>
              </a:rPr>
              <a:t>THRESHOLD</a:t>
            </a:r>
            <a:endParaRPr sz="144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68449" y="2383931"/>
            <a:ext cx="821267" cy="235777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 defTabSz="1015990">
              <a:spcBef>
                <a:spcPts val="106"/>
              </a:spcBef>
            </a:pPr>
            <a:r>
              <a:rPr sz="1444" b="1" spc="-6" dirty="0">
                <a:solidFill>
                  <a:srgbClr val="505050"/>
                </a:solidFill>
                <a:latin typeface="Arial"/>
                <a:cs typeface="Arial"/>
              </a:rPr>
              <a:t>F-CYCLE</a:t>
            </a:r>
            <a:endParaRPr sz="1444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59</a:t>
            </a:r>
            <a:endParaRPr sz="9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739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739" y="70104"/>
                  </a:lnTo>
                  <a:lnTo>
                    <a:pt x="70739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706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HPGMG:</a:t>
            </a:r>
            <a:r>
              <a:rPr spc="-28" dirty="0"/>
              <a:t> </a:t>
            </a:r>
            <a:r>
              <a:rPr spc="-6" dirty="0"/>
              <a:t>AMR</a:t>
            </a:r>
            <a:r>
              <a:rPr spc="-17" dirty="0"/>
              <a:t> </a:t>
            </a:r>
            <a:r>
              <a:rPr spc="-6" dirty="0"/>
              <a:t>PROXY</a:t>
            </a:r>
          </a:p>
          <a:p>
            <a:pPr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Data</a:t>
            </a:r>
            <a:r>
              <a:rPr sz="2667" b="0" spc="-17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Locality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and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Reuse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of</a:t>
            </a:r>
            <a:r>
              <a:rPr sz="2667" b="0" spc="-22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AMR</a:t>
            </a:r>
            <a:r>
              <a:rPr sz="2667" b="0" spc="-6" dirty="0">
                <a:solidFill>
                  <a:srgbClr val="76B800"/>
                </a:solidFill>
              </a:rPr>
              <a:t> Levels</a:t>
            </a:r>
            <a:endParaRPr sz="2667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346" y="2349076"/>
            <a:ext cx="7037916" cy="382058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72170" y="2561731"/>
            <a:ext cx="3163711" cy="279283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defTabSz="1015990">
              <a:spcBef>
                <a:spcPts val="111"/>
              </a:spcBef>
            </a:pP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Optimization: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prefetch the </a:t>
            </a:r>
            <a:r>
              <a:rPr sz="2000" spc="-5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next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AMR level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while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 running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computations on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current level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>
              <a:spcBef>
                <a:spcPts val="11"/>
              </a:spcBef>
            </a:pPr>
            <a:endParaRPr sz="20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marR="130526" defTabSz="1015990">
              <a:spcBef>
                <a:spcPts val="6"/>
              </a:spcBef>
            </a:pP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We can use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a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separate </a:t>
            </a:r>
            <a:r>
              <a:rPr sz="20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non-blocking</a:t>
            </a:r>
            <a:r>
              <a:rPr sz="2000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CUDA</a:t>
            </a:r>
            <a:r>
              <a:rPr sz="2000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stream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/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000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overlap with</a:t>
            </a:r>
            <a:r>
              <a:rPr sz="2000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000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default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/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stream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5905" y="6487612"/>
            <a:ext cx="8022871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u="sng" spc="-6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Arial"/>
                <a:cs typeface="Arial"/>
                <a:hlinkClick r:id="rId4"/>
              </a:rPr>
              <a:t>https://devblogs.nvidia.com/parallelforall/beyond-gpu-memory-limits-unified-memory-pascal/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60</a:t>
            </a:r>
            <a:endParaRPr sz="9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739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739" y="70104"/>
                  </a:lnTo>
                  <a:lnTo>
                    <a:pt x="70739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435099" y="1796626"/>
            <a:ext cx="9543344" cy="4208639"/>
            <a:chOff x="1291589" y="1616963"/>
            <a:chExt cx="8589010" cy="3787775"/>
          </a:xfrm>
        </p:grpSpPr>
        <p:sp>
          <p:nvSpPr>
            <p:cNvPr id="7" name="object 7"/>
            <p:cNvSpPr/>
            <p:nvPr/>
          </p:nvSpPr>
          <p:spPr>
            <a:xfrm>
              <a:off x="1292351" y="1618487"/>
              <a:ext cx="8587740" cy="3649979"/>
            </a:xfrm>
            <a:custGeom>
              <a:avLst/>
              <a:gdLst/>
              <a:ahLst/>
              <a:cxnLst/>
              <a:rect l="l" t="t" r="r" b="b"/>
              <a:pathLst>
                <a:path w="8587740" h="3649979">
                  <a:moveTo>
                    <a:pt x="8587740" y="0"/>
                  </a:moveTo>
                  <a:lnTo>
                    <a:pt x="0" y="0"/>
                  </a:lnTo>
                  <a:lnTo>
                    <a:pt x="0" y="3649979"/>
                  </a:lnTo>
                  <a:lnTo>
                    <a:pt x="8587740" y="3649979"/>
                  </a:lnTo>
                  <a:lnTo>
                    <a:pt x="858774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292351" y="2348483"/>
              <a:ext cx="8587740" cy="2554605"/>
            </a:xfrm>
            <a:custGeom>
              <a:avLst/>
              <a:gdLst/>
              <a:ahLst/>
              <a:cxnLst/>
              <a:rect l="l" t="t" r="r" b="b"/>
              <a:pathLst>
                <a:path w="8587740" h="2554604">
                  <a:moveTo>
                    <a:pt x="0" y="2554224"/>
                  </a:moveTo>
                  <a:lnTo>
                    <a:pt x="105156" y="2554224"/>
                  </a:lnTo>
                </a:path>
                <a:path w="8587740" h="2554604">
                  <a:moveTo>
                    <a:pt x="1610867" y="2554224"/>
                  </a:moveTo>
                  <a:lnTo>
                    <a:pt x="2074164" y="2554224"/>
                  </a:lnTo>
                </a:path>
                <a:path w="8587740" h="2554604">
                  <a:moveTo>
                    <a:pt x="3328416" y="2554224"/>
                  </a:moveTo>
                  <a:lnTo>
                    <a:pt x="3541776" y="2554224"/>
                  </a:lnTo>
                </a:path>
                <a:path w="8587740" h="2554604">
                  <a:moveTo>
                    <a:pt x="5045964" y="2554224"/>
                  </a:moveTo>
                  <a:lnTo>
                    <a:pt x="5259324" y="2554224"/>
                  </a:lnTo>
                </a:path>
                <a:path w="8587740" h="2554604">
                  <a:moveTo>
                    <a:pt x="5509259" y="2554224"/>
                  </a:moveTo>
                  <a:lnTo>
                    <a:pt x="5760720" y="2554224"/>
                  </a:lnTo>
                </a:path>
                <a:path w="8587740" h="2554604">
                  <a:moveTo>
                    <a:pt x="6763512" y="2554224"/>
                  </a:moveTo>
                  <a:lnTo>
                    <a:pt x="6976872" y="2554224"/>
                  </a:lnTo>
                </a:path>
                <a:path w="8587740" h="2554604">
                  <a:moveTo>
                    <a:pt x="7226808" y="2554224"/>
                  </a:moveTo>
                  <a:lnTo>
                    <a:pt x="7478268" y="2554224"/>
                  </a:lnTo>
                </a:path>
                <a:path w="8587740" h="2554604">
                  <a:moveTo>
                    <a:pt x="8481060" y="2554224"/>
                  </a:moveTo>
                  <a:lnTo>
                    <a:pt x="8587740" y="2554224"/>
                  </a:lnTo>
                </a:path>
                <a:path w="8587740" h="2554604">
                  <a:moveTo>
                    <a:pt x="0" y="2189988"/>
                  </a:moveTo>
                  <a:lnTo>
                    <a:pt x="356616" y="2189988"/>
                  </a:lnTo>
                </a:path>
                <a:path w="8587740" h="2554604">
                  <a:moveTo>
                    <a:pt x="1610867" y="2189988"/>
                  </a:moveTo>
                  <a:lnTo>
                    <a:pt x="2074164" y="2189988"/>
                  </a:lnTo>
                </a:path>
                <a:path w="8587740" h="2554604">
                  <a:moveTo>
                    <a:pt x="3328416" y="2189988"/>
                  </a:moveTo>
                  <a:lnTo>
                    <a:pt x="3791712" y="2189988"/>
                  </a:lnTo>
                </a:path>
                <a:path w="8587740" h="2554604">
                  <a:moveTo>
                    <a:pt x="5045964" y="2189988"/>
                  </a:moveTo>
                  <a:lnTo>
                    <a:pt x="5760720" y="2189988"/>
                  </a:lnTo>
                </a:path>
                <a:path w="8587740" h="2554604">
                  <a:moveTo>
                    <a:pt x="6763512" y="2189988"/>
                  </a:moveTo>
                  <a:lnTo>
                    <a:pt x="7728204" y="2189988"/>
                  </a:lnTo>
                </a:path>
                <a:path w="8587740" h="2554604">
                  <a:moveTo>
                    <a:pt x="8481060" y="2189988"/>
                  </a:moveTo>
                  <a:lnTo>
                    <a:pt x="8587740" y="2189988"/>
                  </a:lnTo>
                </a:path>
                <a:path w="8587740" h="2554604">
                  <a:moveTo>
                    <a:pt x="0" y="1824227"/>
                  </a:moveTo>
                  <a:lnTo>
                    <a:pt x="608075" y="1824227"/>
                  </a:lnTo>
                </a:path>
                <a:path w="8587740" h="2554604">
                  <a:moveTo>
                    <a:pt x="1610867" y="1824227"/>
                  </a:moveTo>
                  <a:lnTo>
                    <a:pt x="2325624" y="1824227"/>
                  </a:lnTo>
                </a:path>
                <a:path w="8587740" h="2554604">
                  <a:moveTo>
                    <a:pt x="3328416" y="1824227"/>
                  </a:moveTo>
                  <a:lnTo>
                    <a:pt x="3791712" y="1824227"/>
                  </a:lnTo>
                </a:path>
                <a:path w="8587740" h="2554604">
                  <a:moveTo>
                    <a:pt x="5045964" y="1824227"/>
                  </a:moveTo>
                  <a:lnTo>
                    <a:pt x="6010656" y="1824227"/>
                  </a:lnTo>
                </a:path>
                <a:path w="8587740" h="2554604">
                  <a:moveTo>
                    <a:pt x="6763512" y="1824227"/>
                  </a:moveTo>
                  <a:lnTo>
                    <a:pt x="8229600" y="1824227"/>
                  </a:lnTo>
                </a:path>
                <a:path w="8587740" h="2554604">
                  <a:moveTo>
                    <a:pt x="8481060" y="1824227"/>
                  </a:moveTo>
                  <a:lnTo>
                    <a:pt x="8587740" y="1824227"/>
                  </a:lnTo>
                </a:path>
                <a:path w="8587740" h="2554604">
                  <a:moveTo>
                    <a:pt x="0" y="1459991"/>
                  </a:moveTo>
                  <a:lnTo>
                    <a:pt x="2325624" y="1459991"/>
                  </a:lnTo>
                </a:path>
                <a:path w="8587740" h="2554604">
                  <a:moveTo>
                    <a:pt x="3328416" y="1459991"/>
                  </a:moveTo>
                  <a:lnTo>
                    <a:pt x="4043172" y="1459991"/>
                  </a:lnTo>
                </a:path>
                <a:path w="8587740" h="2554604">
                  <a:moveTo>
                    <a:pt x="5045964" y="1459991"/>
                  </a:moveTo>
                  <a:lnTo>
                    <a:pt x="6010656" y="1459991"/>
                  </a:lnTo>
                </a:path>
                <a:path w="8587740" h="2554604">
                  <a:moveTo>
                    <a:pt x="6262116" y="1459991"/>
                  </a:moveTo>
                  <a:lnTo>
                    <a:pt x="6512052" y="1459991"/>
                  </a:lnTo>
                </a:path>
                <a:path w="8587740" h="2554604">
                  <a:moveTo>
                    <a:pt x="6763512" y="1459991"/>
                  </a:moveTo>
                  <a:lnTo>
                    <a:pt x="8229600" y="1459991"/>
                  </a:lnTo>
                </a:path>
                <a:path w="8587740" h="2554604">
                  <a:moveTo>
                    <a:pt x="8481060" y="1459991"/>
                  </a:moveTo>
                  <a:lnTo>
                    <a:pt x="8587740" y="1459991"/>
                  </a:lnTo>
                </a:path>
                <a:path w="8587740" h="2554604">
                  <a:moveTo>
                    <a:pt x="0" y="1094232"/>
                  </a:moveTo>
                  <a:lnTo>
                    <a:pt x="2325624" y="1094232"/>
                  </a:lnTo>
                </a:path>
                <a:path w="8587740" h="2554604">
                  <a:moveTo>
                    <a:pt x="3328416" y="1094232"/>
                  </a:moveTo>
                  <a:lnTo>
                    <a:pt x="4043172" y="1094232"/>
                  </a:lnTo>
                </a:path>
                <a:path w="8587740" h="2554604">
                  <a:moveTo>
                    <a:pt x="5045964" y="1094232"/>
                  </a:moveTo>
                  <a:lnTo>
                    <a:pt x="6512052" y="1094232"/>
                  </a:lnTo>
                </a:path>
                <a:path w="8587740" h="2554604">
                  <a:moveTo>
                    <a:pt x="6763512" y="1094232"/>
                  </a:moveTo>
                  <a:lnTo>
                    <a:pt x="8587740" y="1094232"/>
                  </a:lnTo>
                </a:path>
                <a:path w="8587740" h="2554604">
                  <a:moveTo>
                    <a:pt x="0" y="729995"/>
                  </a:moveTo>
                  <a:lnTo>
                    <a:pt x="2575560" y="729995"/>
                  </a:lnTo>
                </a:path>
                <a:path w="8587740" h="2554604">
                  <a:moveTo>
                    <a:pt x="2827020" y="729995"/>
                  </a:moveTo>
                  <a:lnTo>
                    <a:pt x="3076956" y="729995"/>
                  </a:lnTo>
                </a:path>
                <a:path w="8587740" h="2554604">
                  <a:moveTo>
                    <a:pt x="3328416" y="729995"/>
                  </a:moveTo>
                  <a:lnTo>
                    <a:pt x="4043172" y="729995"/>
                  </a:lnTo>
                </a:path>
                <a:path w="8587740" h="2554604">
                  <a:moveTo>
                    <a:pt x="5045964" y="729995"/>
                  </a:moveTo>
                  <a:lnTo>
                    <a:pt x="8587740" y="729995"/>
                  </a:lnTo>
                </a:path>
                <a:path w="8587740" h="2554604">
                  <a:moveTo>
                    <a:pt x="0" y="364236"/>
                  </a:moveTo>
                  <a:lnTo>
                    <a:pt x="4043172" y="364236"/>
                  </a:lnTo>
                </a:path>
                <a:path w="8587740" h="2554604">
                  <a:moveTo>
                    <a:pt x="5045964" y="364236"/>
                  </a:moveTo>
                  <a:lnTo>
                    <a:pt x="8587740" y="364236"/>
                  </a:lnTo>
                </a:path>
                <a:path w="8587740" h="2554604">
                  <a:moveTo>
                    <a:pt x="0" y="0"/>
                  </a:moveTo>
                  <a:lnTo>
                    <a:pt x="4293108" y="0"/>
                  </a:lnTo>
                </a:path>
                <a:path w="8587740" h="2554604">
                  <a:moveTo>
                    <a:pt x="5045964" y="0"/>
                  </a:moveTo>
                  <a:lnTo>
                    <a:pt x="8587740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292351" y="1618487"/>
              <a:ext cx="8587740" cy="365760"/>
            </a:xfrm>
            <a:custGeom>
              <a:avLst/>
              <a:gdLst/>
              <a:ahLst/>
              <a:cxnLst/>
              <a:rect l="l" t="t" r="r" b="b"/>
              <a:pathLst>
                <a:path w="8587740" h="365760">
                  <a:moveTo>
                    <a:pt x="0" y="365760"/>
                  </a:moveTo>
                  <a:lnTo>
                    <a:pt x="8587740" y="365760"/>
                  </a:lnTo>
                </a:path>
                <a:path w="8587740" h="365760">
                  <a:moveTo>
                    <a:pt x="0" y="0"/>
                  </a:moveTo>
                  <a:lnTo>
                    <a:pt x="8587740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97508" y="4792980"/>
              <a:ext cx="7122159" cy="475615"/>
            </a:xfrm>
            <a:custGeom>
              <a:avLst/>
              <a:gdLst/>
              <a:ahLst/>
              <a:cxnLst/>
              <a:rect l="l" t="t" r="r" b="b"/>
              <a:pathLst>
                <a:path w="7122159" h="475614">
                  <a:moveTo>
                    <a:pt x="251460" y="100584"/>
                  </a:moveTo>
                  <a:lnTo>
                    <a:pt x="0" y="100584"/>
                  </a:lnTo>
                  <a:lnTo>
                    <a:pt x="0" y="475488"/>
                  </a:lnTo>
                  <a:lnTo>
                    <a:pt x="251460" y="475488"/>
                  </a:lnTo>
                  <a:lnTo>
                    <a:pt x="251460" y="100584"/>
                  </a:lnTo>
                  <a:close/>
                </a:path>
                <a:path w="7122159" h="475614">
                  <a:moveTo>
                    <a:pt x="1969008" y="134112"/>
                  </a:moveTo>
                  <a:lnTo>
                    <a:pt x="1719072" y="134112"/>
                  </a:lnTo>
                  <a:lnTo>
                    <a:pt x="1719072" y="475488"/>
                  </a:lnTo>
                  <a:lnTo>
                    <a:pt x="1969008" y="475488"/>
                  </a:lnTo>
                  <a:lnTo>
                    <a:pt x="1969008" y="134112"/>
                  </a:lnTo>
                  <a:close/>
                </a:path>
                <a:path w="7122159" h="475614">
                  <a:moveTo>
                    <a:pt x="3686556" y="15240"/>
                  </a:moveTo>
                  <a:lnTo>
                    <a:pt x="3436620" y="15240"/>
                  </a:lnTo>
                  <a:lnTo>
                    <a:pt x="3436620" y="475488"/>
                  </a:lnTo>
                  <a:lnTo>
                    <a:pt x="3686556" y="475488"/>
                  </a:lnTo>
                  <a:lnTo>
                    <a:pt x="3686556" y="15240"/>
                  </a:lnTo>
                  <a:close/>
                </a:path>
                <a:path w="7122159" h="475614">
                  <a:moveTo>
                    <a:pt x="5404104" y="0"/>
                  </a:moveTo>
                  <a:lnTo>
                    <a:pt x="5154168" y="0"/>
                  </a:lnTo>
                  <a:lnTo>
                    <a:pt x="5154168" y="475488"/>
                  </a:lnTo>
                  <a:lnTo>
                    <a:pt x="5404104" y="475488"/>
                  </a:lnTo>
                  <a:lnTo>
                    <a:pt x="5404104" y="0"/>
                  </a:lnTo>
                  <a:close/>
                </a:path>
                <a:path w="7122159" h="475614">
                  <a:moveTo>
                    <a:pt x="7121652" y="30480"/>
                  </a:moveTo>
                  <a:lnTo>
                    <a:pt x="6871716" y="30480"/>
                  </a:lnTo>
                  <a:lnTo>
                    <a:pt x="6871716" y="475488"/>
                  </a:lnTo>
                  <a:lnTo>
                    <a:pt x="7121652" y="475488"/>
                  </a:lnTo>
                  <a:lnTo>
                    <a:pt x="7121652" y="3048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397507" y="4792980"/>
              <a:ext cx="7122159" cy="475615"/>
            </a:xfrm>
            <a:custGeom>
              <a:avLst/>
              <a:gdLst/>
              <a:ahLst/>
              <a:cxnLst/>
              <a:rect l="l" t="t" r="r" b="b"/>
              <a:pathLst>
                <a:path w="7122159" h="475614">
                  <a:moveTo>
                    <a:pt x="0" y="100584"/>
                  </a:moveTo>
                  <a:lnTo>
                    <a:pt x="251459" y="100584"/>
                  </a:lnTo>
                  <a:lnTo>
                    <a:pt x="251459" y="475488"/>
                  </a:lnTo>
                  <a:lnTo>
                    <a:pt x="0" y="475488"/>
                  </a:lnTo>
                  <a:lnTo>
                    <a:pt x="0" y="100584"/>
                  </a:lnTo>
                  <a:close/>
                </a:path>
                <a:path w="7122159" h="475614">
                  <a:moveTo>
                    <a:pt x="1719072" y="134112"/>
                  </a:moveTo>
                  <a:lnTo>
                    <a:pt x="1969007" y="134112"/>
                  </a:lnTo>
                  <a:lnTo>
                    <a:pt x="1969007" y="475488"/>
                  </a:lnTo>
                  <a:lnTo>
                    <a:pt x="1719072" y="475488"/>
                  </a:lnTo>
                  <a:lnTo>
                    <a:pt x="1719072" y="134112"/>
                  </a:lnTo>
                  <a:close/>
                </a:path>
                <a:path w="7122159" h="475614">
                  <a:moveTo>
                    <a:pt x="3436619" y="15240"/>
                  </a:moveTo>
                  <a:lnTo>
                    <a:pt x="3686555" y="15240"/>
                  </a:lnTo>
                  <a:lnTo>
                    <a:pt x="3686555" y="475488"/>
                  </a:lnTo>
                  <a:lnTo>
                    <a:pt x="3436619" y="475488"/>
                  </a:lnTo>
                  <a:lnTo>
                    <a:pt x="3436619" y="15240"/>
                  </a:lnTo>
                  <a:close/>
                </a:path>
                <a:path w="7122159" h="475614">
                  <a:moveTo>
                    <a:pt x="5154168" y="0"/>
                  </a:moveTo>
                  <a:lnTo>
                    <a:pt x="5404103" y="0"/>
                  </a:lnTo>
                  <a:lnTo>
                    <a:pt x="5404103" y="475488"/>
                  </a:lnTo>
                  <a:lnTo>
                    <a:pt x="5154168" y="475488"/>
                  </a:lnTo>
                  <a:lnTo>
                    <a:pt x="5154168" y="0"/>
                  </a:lnTo>
                  <a:close/>
                </a:path>
                <a:path w="7122159" h="475614">
                  <a:moveTo>
                    <a:pt x="6871716" y="30480"/>
                  </a:moveTo>
                  <a:lnTo>
                    <a:pt x="7121652" y="30480"/>
                  </a:lnTo>
                  <a:lnTo>
                    <a:pt x="7121652" y="475488"/>
                  </a:lnTo>
                  <a:lnTo>
                    <a:pt x="6871716" y="475488"/>
                  </a:lnTo>
                  <a:lnTo>
                    <a:pt x="6871716" y="3048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48968" y="4154423"/>
              <a:ext cx="3686810" cy="1114425"/>
            </a:xfrm>
            <a:custGeom>
              <a:avLst/>
              <a:gdLst/>
              <a:ahLst/>
              <a:cxnLst/>
              <a:rect l="l" t="t" r="r" b="b"/>
              <a:pathLst>
                <a:path w="3686810" h="1114425">
                  <a:moveTo>
                    <a:pt x="251460" y="365760"/>
                  </a:moveTo>
                  <a:lnTo>
                    <a:pt x="0" y="365760"/>
                  </a:lnTo>
                  <a:lnTo>
                    <a:pt x="0" y="1114044"/>
                  </a:lnTo>
                  <a:lnTo>
                    <a:pt x="251460" y="1114044"/>
                  </a:lnTo>
                  <a:lnTo>
                    <a:pt x="251460" y="365760"/>
                  </a:lnTo>
                  <a:close/>
                </a:path>
                <a:path w="3686810" h="1114425">
                  <a:moveTo>
                    <a:pt x="1969008" y="164592"/>
                  </a:moveTo>
                  <a:lnTo>
                    <a:pt x="1717548" y="164592"/>
                  </a:lnTo>
                  <a:lnTo>
                    <a:pt x="1717548" y="1114044"/>
                  </a:lnTo>
                  <a:lnTo>
                    <a:pt x="1969008" y="1114044"/>
                  </a:lnTo>
                  <a:lnTo>
                    <a:pt x="1969008" y="164592"/>
                  </a:lnTo>
                  <a:close/>
                </a:path>
                <a:path w="3686810" h="1114425">
                  <a:moveTo>
                    <a:pt x="3686556" y="0"/>
                  </a:moveTo>
                  <a:lnTo>
                    <a:pt x="3435096" y="0"/>
                  </a:lnTo>
                  <a:lnTo>
                    <a:pt x="3435096" y="1114044"/>
                  </a:lnTo>
                  <a:lnTo>
                    <a:pt x="3686556" y="1114044"/>
                  </a:lnTo>
                  <a:lnTo>
                    <a:pt x="3686556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48967" y="4154424"/>
              <a:ext cx="3686810" cy="1114425"/>
            </a:xfrm>
            <a:custGeom>
              <a:avLst/>
              <a:gdLst/>
              <a:ahLst/>
              <a:cxnLst/>
              <a:rect l="l" t="t" r="r" b="b"/>
              <a:pathLst>
                <a:path w="3686810" h="1114425">
                  <a:moveTo>
                    <a:pt x="0" y="365759"/>
                  </a:moveTo>
                  <a:lnTo>
                    <a:pt x="251459" y="365759"/>
                  </a:lnTo>
                  <a:lnTo>
                    <a:pt x="251459" y="1114044"/>
                  </a:lnTo>
                  <a:lnTo>
                    <a:pt x="0" y="1114044"/>
                  </a:lnTo>
                  <a:lnTo>
                    <a:pt x="0" y="365759"/>
                  </a:lnTo>
                  <a:close/>
                </a:path>
                <a:path w="3686810" h="1114425">
                  <a:moveTo>
                    <a:pt x="1717547" y="164592"/>
                  </a:moveTo>
                  <a:lnTo>
                    <a:pt x="1969008" y="164592"/>
                  </a:lnTo>
                  <a:lnTo>
                    <a:pt x="1969008" y="1114044"/>
                  </a:lnTo>
                  <a:lnTo>
                    <a:pt x="1717547" y="1114044"/>
                  </a:lnTo>
                  <a:lnTo>
                    <a:pt x="1717547" y="164592"/>
                  </a:lnTo>
                  <a:close/>
                </a:path>
                <a:path w="3686810" h="1114425">
                  <a:moveTo>
                    <a:pt x="3435096" y="0"/>
                  </a:moveTo>
                  <a:lnTo>
                    <a:pt x="3686555" y="0"/>
                  </a:lnTo>
                  <a:lnTo>
                    <a:pt x="3686555" y="1114044"/>
                  </a:lnTo>
                  <a:lnTo>
                    <a:pt x="3435096" y="1114044"/>
                  </a:lnTo>
                  <a:lnTo>
                    <a:pt x="3435096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900428" y="2494787"/>
              <a:ext cx="7120255" cy="2773680"/>
            </a:xfrm>
            <a:custGeom>
              <a:avLst/>
              <a:gdLst/>
              <a:ahLst/>
              <a:cxnLst/>
              <a:rect l="l" t="t" r="r" b="b"/>
              <a:pathLst>
                <a:path w="7120255" h="2773679">
                  <a:moveTo>
                    <a:pt x="249936" y="1519428"/>
                  </a:moveTo>
                  <a:lnTo>
                    <a:pt x="0" y="1519428"/>
                  </a:lnTo>
                  <a:lnTo>
                    <a:pt x="0" y="2773680"/>
                  </a:lnTo>
                  <a:lnTo>
                    <a:pt x="249936" y="2773680"/>
                  </a:lnTo>
                  <a:lnTo>
                    <a:pt x="249936" y="1519428"/>
                  </a:lnTo>
                  <a:close/>
                </a:path>
                <a:path w="7120255" h="2773679">
                  <a:moveTo>
                    <a:pt x="1967484" y="911352"/>
                  </a:moveTo>
                  <a:lnTo>
                    <a:pt x="1717548" y="911352"/>
                  </a:lnTo>
                  <a:lnTo>
                    <a:pt x="1717548" y="2773680"/>
                  </a:lnTo>
                  <a:lnTo>
                    <a:pt x="1967484" y="2773680"/>
                  </a:lnTo>
                  <a:lnTo>
                    <a:pt x="1967484" y="911352"/>
                  </a:lnTo>
                  <a:close/>
                </a:path>
                <a:path w="7120255" h="2773679">
                  <a:moveTo>
                    <a:pt x="3685032" y="0"/>
                  </a:moveTo>
                  <a:lnTo>
                    <a:pt x="3435096" y="0"/>
                  </a:lnTo>
                  <a:lnTo>
                    <a:pt x="3435096" y="2773680"/>
                  </a:lnTo>
                  <a:lnTo>
                    <a:pt x="3685032" y="2773680"/>
                  </a:lnTo>
                  <a:lnTo>
                    <a:pt x="3685032" y="0"/>
                  </a:lnTo>
                  <a:close/>
                </a:path>
                <a:path w="7120255" h="2773679">
                  <a:moveTo>
                    <a:pt x="5402580" y="1973580"/>
                  </a:moveTo>
                  <a:lnTo>
                    <a:pt x="5152644" y="1973580"/>
                  </a:lnTo>
                  <a:lnTo>
                    <a:pt x="5152644" y="2773680"/>
                  </a:lnTo>
                  <a:lnTo>
                    <a:pt x="5402580" y="2773680"/>
                  </a:lnTo>
                  <a:lnTo>
                    <a:pt x="5402580" y="1973580"/>
                  </a:lnTo>
                  <a:close/>
                </a:path>
                <a:path w="7120255" h="2773679">
                  <a:moveTo>
                    <a:pt x="7120128" y="2223516"/>
                  </a:moveTo>
                  <a:lnTo>
                    <a:pt x="6870192" y="2223516"/>
                  </a:lnTo>
                  <a:lnTo>
                    <a:pt x="6870192" y="2773680"/>
                  </a:lnTo>
                  <a:lnTo>
                    <a:pt x="7120128" y="2773680"/>
                  </a:lnTo>
                  <a:lnTo>
                    <a:pt x="7120128" y="2223516"/>
                  </a:lnTo>
                  <a:close/>
                </a:path>
              </a:pathLst>
            </a:custGeom>
            <a:solidFill>
              <a:srgbClr val="E6825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900427" y="2494788"/>
              <a:ext cx="7120255" cy="2773680"/>
            </a:xfrm>
            <a:custGeom>
              <a:avLst/>
              <a:gdLst/>
              <a:ahLst/>
              <a:cxnLst/>
              <a:rect l="l" t="t" r="r" b="b"/>
              <a:pathLst>
                <a:path w="7120255" h="2773679">
                  <a:moveTo>
                    <a:pt x="0" y="1519428"/>
                  </a:moveTo>
                  <a:lnTo>
                    <a:pt x="249936" y="1519428"/>
                  </a:lnTo>
                  <a:lnTo>
                    <a:pt x="249936" y="2773680"/>
                  </a:lnTo>
                  <a:lnTo>
                    <a:pt x="0" y="2773680"/>
                  </a:lnTo>
                  <a:lnTo>
                    <a:pt x="0" y="1519428"/>
                  </a:lnTo>
                  <a:close/>
                </a:path>
                <a:path w="7120255" h="2773679">
                  <a:moveTo>
                    <a:pt x="1717548" y="911351"/>
                  </a:moveTo>
                  <a:lnTo>
                    <a:pt x="1967484" y="911351"/>
                  </a:lnTo>
                  <a:lnTo>
                    <a:pt x="1967484" y="2773680"/>
                  </a:lnTo>
                  <a:lnTo>
                    <a:pt x="1717548" y="2773680"/>
                  </a:lnTo>
                  <a:lnTo>
                    <a:pt x="1717548" y="911351"/>
                  </a:lnTo>
                  <a:close/>
                </a:path>
                <a:path w="7120255" h="2773679">
                  <a:moveTo>
                    <a:pt x="3435096" y="0"/>
                  </a:moveTo>
                  <a:lnTo>
                    <a:pt x="3685032" y="0"/>
                  </a:lnTo>
                  <a:lnTo>
                    <a:pt x="3685032" y="2773680"/>
                  </a:lnTo>
                  <a:lnTo>
                    <a:pt x="3435096" y="2773680"/>
                  </a:lnTo>
                  <a:lnTo>
                    <a:pt x="3435096" y="0"/>
                  </a:lnTo>
                  <a:close/>
                </a:path>
                <a:path w="7120255" h="2773679">
                  <a:moveTo>
                    <a:pt x="5152644" y="1973580"/>
                  </a:moveTo>
                  <a:lnTo>
                    <a:pt x="5402580" y="1973580"/>
                  </a:lnTo>
                  <a:lnTo>
                    <a:pt x="5402580" y="2773680"/>
                  </a:lnTo>
                  <a:lnTo>
                    <a:pt x="5152644" y="2773680"/>
                  </a:lnTo>
                  <a:lnTo>
                    <a:pt x="5152644" y="1973580"/>
                  </a:lnTo>
                  <a:close/>
                </a:path>
                <a:path w="7120255" h="2773679">
                  <a:moveTo>
                    <a:pt x="6870192" y="2223516"/>
                  </a:moveTo>
                  <a:lnTo>
                    <a:pt x="7120128" y="2223516"/>
                  </a:lnTo>
                  <a:lnTo>
                    <a:pt x="7120128" y="2773680"/>
                  </a:lnTo>
                  <a:lnTo>
                    <a:pt x="6870192" y="2773680"/>
                  </a:lnTo>
                  <a:lnTo>
                    <a:pt x="6870192" y="222351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150364" y="2074163"/>
              <a:ext cx="7122159" cy="3194685"/>
            </a:xfrm>
            <a:custGeom>
              <a:avLst/>
              <a:gdLst/>
              <a:ahLst/>
              <a:cxnLst/>
              <a:rect l="l" t="t" r="r" b="b"/>
              <a:pathLst>
                <a:path w="7122159" h="3194685">
                  <a:moveTo>
                    <a:pt x="251460" y="1781556"/>
                  </a:moveTo>
                  <a:lnTo>
                    <a:pt x="0" y="1781556"/>
                  </a:lnTo>
                  <a:lnTo>
                    <a:pt x="0" y="3194304"/>
                  </a:lnTo>
                  <a:lnTo>
                    <a:pt x="251460" y="3194304"/>
                  </a:lnTo>
                  <a:lnTo>
                    <a:pt x="251460" y="1781556"/>
                  </a:lnTo>
                  <a:close/>
                </a:path>
                <a:path w="7122159" h="3194685">
                  <a:moveTo>
                    <a:pt x="1969008" y="894588"/>
                  </a:moveTo>
                  <a:lnTo>
                    <a:pt x="1717548" y="894588"/>
                  </a:lnTo>
                  <a:lnTo>
                    <a:pt x="1717548" y="3194304"/>
                  </a:lnTo>
                  <a:lnTo>
                    <a:pt x="1969008" y="3194304"/>
                  </a:lnTo>
                  <a:lnTo>
                    <a:pt x="1969008" y="894588"/>
                  </a:lnTo>
                  <a:close/>
                </a:path>
                <a:path w="7122159" h="3194685">
                  <a:moveTo>
                    <a:pt x="3686556" y="0"/>
                  </a:moveTo>
                  <a:lnTo>
                    <a:pt x="3435096" y="0"/>
                  </a:lnTo>
                  <a:lnTo>
                    <a:pt x="3435096" y="3194304"/>
                  </a:lnTo>
                  <a:lnTo>
                    <a:pt x="3686556" y="3194304"/>
                  </a:lnTo>
                  <a:lnTo>
                    <a:pt x="3686556" y="0"/>
                  </a:lnTo>
                  <a:close/>
                </a:path>
                <a:path w="7122159" h="3194685">
                  <a:moveTo>
                    <a:pt x="5404104" y="1655064"/>
                  </a:moveTo>
                  <a:lnTo>
                    <a:pt x="5152644" y="1655064"/>
                  </a:lnTo>
                  <a:lnTo>
                    <a:pt x="5152644" y="3194304"/>
                  </a:lnTo>
                  <a:lnTo>
                    <a:pt x="5404104" y="3194304"/>
                  </a:lnTo>
                  <a:lnTo>
                    <a:pt x="5404104" y="1655064"/>
                  </a:lnTo>
                  <a:close/>
                </a:path>
                <a:path w="7122159" h="3194685">
                  <a:moveTo>
                    <a:pt x="7121652" y="2450592"/>
                  </a:moveTo>
                  <a:lnTo>
                    <a:pt x="6870192" y="2450592"/>
                  </a:lnTo>
                  <a:lnTo>
                    <a:pt x="6870192" y="3194304"/>
                  </a:lnTo>
                  <a:lnTo>
                    <a:pt x="7121652" y="3194304"/>
                  </a:lnTo>
                  <a:lnTo>
                    <a:pt x="7121652" y="2450592"/>
                  </a:lnTo>
                  <a:close/>
                </a:path>
              </a:pathLst>
            </a:custGeom>
            <a:solidFill>
              <a:srgbClr val="9A4216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150363" y="2074163"/>
              <a:ext cx="7122159" cy="3194685"/>
            </a:xfrm>
            <a:custGeom>
              <a:avLst/>
              <a:gdLst/>
              <a:ahLst/>
              <a:cxnLst/>
              <a:rect l="l" t="t" r="r" b="b"/>
              <a:pathLst>
                <a:path w="7122159" h="3194685">
                  <a:moveTo>
                    <a:pt x="0" y="1781556"/>
                  </a:moveTo>
                  <a:lnTo>
                    <a:pt x="251460" y="1781556"/>
                  </a:lnTo>
                  <a:lnTo>
                    <a:pt x="251460" y="3194304"/>
                  </a:lnTo>
                  <a:lnTo>
                    <a:pt x="0" y="3194304"/>
                  </a:lnTo>
                  <a:lnTo>
                    <a:pt x="0" y="1781556"/>
                  </a:lnTo>
                  <a:close/>
                </a:path>
                <a:path w="7122159" h="3194685">
                  <a:moveTo>
                    <a:pt x="1717548" y="894588"/>
                  </a:moveTo>
                  <a:lnTo>
                    <a:pt x="1969008" y="894588"/>
                  </a:lnTo>
                  <a:lnTo>
                    <a:pt x="1969008" y="3194304"/>
                  </a:lnTo>
                  <a:lnTo>
                    <a:pt x="1717548" y="3194304"/>
                  </a:lnTo>
                  <a:lnTo>
                    <a:pt x="1717548" y="894588"/>
                  </a:lnTo>
                  <a:close/>
                </a:path>
                <a:path w="7122159" h="3194685">
                  <a:moveTo>
                    <a:pt x="3435096" y="0"/>
                  </a:moveTo>
                  <a:lnTo>
                    <a:pt x="3686556" y="0"/>
                  </a:lnTo>
                  <a:lnTo>
                    <a:pt x="3686556" y="3194304"/>
                  </a:lnTo>
                  <a:lnTo>
                    <a:pt x="3435096" y="3194304"/>
                  </a:lnTo>
                  <a:lnTo>
                    <a:pt x="3435096" y="0"/>
                  </a:lnTo>
                  <a:close/>
                </a:path>
                <a:path w="7122159" h="3194685">
                  <a:moveTo>
                    <a:pt x="5152644" y="1655064"/>
                  </a:moveTo>
                  <a:lnTo>
                    <a:pt x="5404104" y="1655064"/>
                  </a:lnTo>
                  <a:lnTo>
                    <a:pt x="5404104" y="3194304"/>
                  </a:lnTo>
                  <a:lnTo>
                    <a:pt x="5152644" y="3194304"/>
                  </a:lnTo>
                  <a:lnTo>
                    <a:pt x="5152644" y="1655064"/>
                  </a:lnTo>
                  <a:close/>
                </a:path>
                <a:path w="7122159" h="3194685">
                  <a:moveTo>
                    <a:pt x="6870192" y="2450592"/>
                  </a:moveTo>
                  <a:lnTo>
                    <a:pt x="7121652" y="2450592"/>
                  </a:lnTo>
                  <a:lnTo>
                    <a:pt x="7121652" y="3194304"/>
                  </a:lnTo>
                  <a:lnTo>
                    <a:pt x="6870192" y="3194304"/>
                  </a:lnTo>
                  <a:lnTo>
                    <a:pt x="6870192" y="245059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401824" y="2220467"/>
              <a:ext cx="7120255" cy="3048000"/>
            </a:xfrm>
            <a:custGeom>
              <a:avLst/>
              <a:gdLst/>
              <a:ahLst/>
              <a:cxnLst/>
              <a:rect l="l" t="t" r="r" b="b"/>
              <a:pathLst>
                <a:path w="7120255" h="3048000">
                  <a:moveTo>
                    <a:pt x="249936" y="1623060"/>
                  </a:moveTo>
                  <a:lnTo>
                    <a:pt x="0" y="1623060"/>
                  </a:lnTo>
                  <a:lnTo>
                    <a:pt x="0" y="3048000"/>
                  </a:lnTo>
                  <a:lnTo>
                    <a:pt x="249936" y="3048000"/>
                  </a:lnTo>
                  <a:lnTo>
                    <a:pt x="249936" y="1623060"/>
                  </a:lnTo>
                  <a:close/>
                </a:path>
                <a:path w="7120255" h="3048000">
                  <a:moveTo>
                    <a:pt x="1967484" y="894588"/>
                  </a:moveTo>
                  <a:lnTo>
                    <a:pt x="1717548" y="894588"/>
                  </a:lnTo>
                  <a:lnTo>
                    <a:pt x="1717548" y="3048000"/>
                  </a:lnTo>
                  <a:lnTo>
                    <a:pt x="1967484" y="3048000"/>
                  </a:lnTo>
                  <a:lnTo>
                    <a:pt x="1967484" y="894588"/>
                  </a:lnTo>
                  <a:close/>
                </a:path>
                <a:path w="7120255" h="3048000">
                  <a:moveTo>
                    <a:pt x="3685032" y="0"/>
                  </a:moveTo>
                  <a:lnTo>
                    <a:pt x="3435096" y="0"/>
                  </a:lnTo>
                  <a:lnTo>
                    <a:pt x="3435096" y="3048000"/>
                  </a:lnTo>
                  <a:lnTo>
                    <a:pt x="3685032" y="3048000"/>
                  </a:lnTo>
                  <a:lnTo>
                    <a:pt x="3685032" y="0"/>
                  </a:lnTo>
                  <a:close/>
                </a:path>
                <a:path w="7120255" h="3048000">
                  <a:moveTo>
                    <a:pt x="5402580" y="1842516"/>
                  </a:moveTo>
                  <a:lnTo>
                    <a:pt x="5152644" y="1842516"/>
                  </a:lnTo>
                  <a:lnTo>
                    <a:pt x="5152644" y="3048000"/>
                  </a:lnTo>
                  <a:lnTo>
                    <a:pt x="5402580" y="3048000"/>
                  </a:lnTo>
                  <a:lnTo>
                    <a:pt x="5402580" y="1842516"/>
                  </a:lnTo>
                  <a:close/>
                </a:path>
                <a:path w="7120255" h="3048000">
                  <a:moveTo>
                    <a:pt x="7120128" y="2193036"/>
                  </a:moveTo>
                  <a:lnTo>
                    <a:pt x="6870192" y="2193036"/>
                  </a:lnTo>
                  <a:lnTo>
                    <a:pt x="6870192" y="3048000"/>
                  </a:lnTo>
                  <a:lnTo>
                    <a:pt x="7120128" y="3048000"/>
                  </a:lnTo>
                  <a:lnTo>
                    <a:pt x="7120128" y="2193036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401823" y="2220468"/>
              <a:ext cx="7120255" cy="3048000"/>
            </a:xfrm>
            <a:custGeom>
              <a:avLst/>
              <a:gdLst/>
              <a:ahLst/>
              <a:cxnLst/>
              <a:rect l="l" t="t" r="r" b="b"/>
              <a:pathLst>
                <a:path w="7120255" h="3048000">
                  <a:moveTo>
                    <a:pt x="0" y="1623060"/>
                  </a:moveTo>
                  <a:lnTo>
                    <a:pt x="249936" y="1623060"/>
                  </a:lnTo>
                  <a:lnTo>
                    <a:pt x="249936" y="3048000"/>
                  </a:lnTo>
                  <a:lnTo>
                    <a:pt x="0" y="3048000"/>
                  </a:lnTo>
                  <a:lnTo>
                    <a:pt x="0" y="1623060"/>
                  </a:lnTo>
                  <a:close/>
                </a:path>
                <a:path w="7120255" h="3048000">
                  <a:moveTo>
                    <a:pt x="1717548" y="894588"/>
                  </a:moveTo>
                  <a:lnTo>
                    <a:pt x="1967484" y="894588"/>
                  </a:lnTo>
                  <a:lnTo>
                    <a:pt x="1967484" y="3048000"/>
                  </a:lnTo>
                  <a:lnTo>
                    <a:pt x="1717548" y="3048000"/>
                  </a:lnTo>
                  <a:lnTo>
                    <a:pt x="1717548" y="894588"/>
                  </a:lnTo>
                  <a:close/>
                </a:path>
                <a:path w="7120255" h="3048000">
                  <a:moveTo>
                    <a:pt x="3435096" y="0"/>
                  </a:moveTo>
                  <a:lnTo>
                    <a:pt x="3685031" y="0"/>
                  </a:lnTo>
                  <a:lnTo>
                    <a:pt x="3685031" y="3048000"/>
                  </a:lnTo>
                  <a:lnTo>
                    <a:pt x="3435096" y="3048000"/>
                  </a:lnTo>
                  <a:lnTo>
                    <a:pt x="3435096" y="0"/>
                  </a:lnTo>
                  <a:close/>
                </a:path>
                <a:path w="7120255" h="3048000">
                  <a:moveTo>
                    <a:pt x="5152644" y="1842516"/>
                  </a:moveTo>
                  <a:lnTo>
                    <a:pt x="5402580" y="1842516"/>
                  </a:lnTo>
                  <a:lnTo>
                    <a:pt x="5402580" y="3048000"/>
                  </a:lnTo>
                  <a:lnTo>
                    <a:pt x="5152644" y="3048000"/>
                  </a:lnTo>
                  <a:lnTo>
                    <a:pt x="5152644" y="1842516"/>
                  </a:lnTo>
                  <a:close/>
                </a:path>
                <a:path w="7120255" h="3048000">
                  <a:moveTo>
                    <a:pt x="6870192" y="2193036"/>
                  </a:moveTo>
                  <a:lnTo>
                    <a:pt x="7120128" y="2193036"/>
                  </a:lnTo>
                  <a:lnTo>
                    <a:pt x="7120128" y="3048000"/>
                  </a:lnTo>
                  <a:lnTo>
                    <a:pt x="6870192" y="3048000"/>
                  </a:lnTo>
                  <a:lnTo>
                    <a:pt x="6870192" y="219303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651760" y="2002535"/>
              <a:ext cx="7122159" cy="3266440"/>
            </a:xfrm>
            <a:custGeom>
              <a:avLst/>
              <a:gdLst/>
              <a:ahLst/>
              <a:cxnLst/>
              <a:rect l="l" t="t" r="r" b="b"/>
              <a:pathLst>
                <a:path w="7122159" h="3266440">
                  <a:moveTo>
                    <a:pt x="251460" y="1816608"/>
                  </a:moveTo>
                  <a:lnTo>
                    <a:pt x="0" y="1816608"/>
                  </a:lnTo>
                  <a:lnTo>
                    <a:pt x="0" y="3265932"/>
                  </a:lnTo>
                  <a:lnTo>
                    <a:pt x="251460" y="3265932"/>
                  </a:lnTo>
                  <a:lnTo>
                    <a:pt x="251460" y="1816608"/>
                  </a:lnTo>
                  <a:close/>
                </a:path>
                <a:path w="7122159" h="3266440">
                  <a:moveTo>
                    <a:pt x="1969008" y="1002792"/>
                  </a:moveTo>
                  <a:lnTo>
                    <a:pt x="1717548" y="1002792"/>
                  </a:lnTo>
                  <a:lnTo>
                    <a:pt x="1717548" y="3265932"/>
                  </a:lnTo>
                  <a:lnTo>
                    <a:pt x="1969008" y="3265932"/>
                  </a:lnTo>
                  <a:lnTo>
                    <a:pt x="1969008" y="1002792"/>
                  </a:lnTo>
                  <a:close/>
                </a:path>
                <a:path w="7122159" h="3266440">
                  <a:moveTo>
                    <a:pt x="3686556" y="0"/>
                  </a:moveTo>
                  <a:lnTo>
                    <a:pt x="3435096" y="12"/>
                  </a:lnTo>
                  <a:lnTo>
                    <a:pt x="3435096" y="3265932"/>
                  </a:lnTo>
                  <a:lnTo>
                    <a:pt x="3686556" y="3265932"/>
                  </a:lnTo>
                  <a:lnTo>
                    <a:pt x="3686556" y="0"/>
                  </a:lnTo>
                  <a:close/>
                </a:path>
                <a:path w="7122159" h="3266440">
                  <a:moveTo>
                    <a:pt x="5404104" y="1222248"/>
                  </a:moveTo>
                  <a:lnTo>
                    <a:pt x="5152644" y="1222248"/>
                  </a:lnTo>
                  <a:lnTo>
                    <a:pt x="5152644" y="3265932"/>
                  </a:lnTo>
                  <a:lnTo>
                    <a:pt x="5404104" y="3265932"/>
                  </a:lnTo>
                  <a:lnTo>
                    <a:pt x="5404104" y="1222248"/>
                  </a:lnTo>
                  <a:close/>
                </a:path>
                <a:path w="7122159" h="3266440">
                  <a:moveTo>
                    <a:pt x="7121652" y="1690116"/>
                  </a:moveTo>
                  <a:lnTo>
                    <a:pt x="6870192" y="1690116"/>
                  </a:lnTo>
                  <a:lnTo>
                    <a:pt x="6870192" y="3265932"/>
                  </a:lnTo>
                  <a:lnTo>
                    <a:pt x="7121652" y="3265932"/>
                  </a:lnTo>
                  <a:lnTo>
                    <a:pt x="7121652" y="1690116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651759" y="2002536"/>
              <a:ext cx="7122159" cy="3266440"/>
            </a:xfrm>
            <a:custGeom>
              <a:avLst/>
              <a:gdLst/>
              <a:ahLst/>
              <a:cxnLst/>
              <a:rect l="l" t="t" r="r" b="b"/>
              <a:pathLst>
                <a:path w="7122159" h="3266440">
                  <a:moveTo>
                    <a:pt x="0" y="1816608"/>
                  </a:moveTo>
                  <a:lnTo>
                    <a:pt x="251459" y="1816608"/>
                  </a:lnTo>
                  <a:lnTo>
                    <a:pt x="251459" y="3265931"/>
                  </a:lnTo>
                  <a:lnTo>
                    <a:pt x="0" y="3265931"/>
                  </a:lnTo>
                  <a:lnTo>
                    <a:pt x="0" y="1816608"/>
                  </a:lnTo>
                  <a:close/>
                </a:path>
                <a:path w="7122159" h="3266440">
                  <a:moveTo>
                    <a:pt x="1717548" y="1002791"/>
                  </a:moveTo>
                  <a:lnTo>
                    <a:pt x="1969007" y="1002791"/>
                  </a:lnTo>
                  <a:lnTo>
                    <a:pt x="1969007" y="3265931"/>
                  </a:lnTo>
                  <a:lnTo>
                    <a:pt x="1717548" y="3265931"/>
                  </a:lnTo>
                  <a:lnTo>
                    <a:pt x="1717548" y="1002791"/>
                  </a:lnTo>
                  <a:close/>
                </a:path>
                <a:path w="7122159" h="3266440">
                  <a:moveTo>
                    <a:pt x="3435095" y="0"/>
                  </a:moveTo>
                  <a:lnTo>
                    <a:pt x="3686555" y="0"/>
                  </a:lnTo>
                  <a:lnTo>
                    <a:pt x="3686555" y="3265931"/>
                  </a:lnTo>
                  <a:lnTo>
                    <a:pt x="3435095" y="3265931"/>
                  </a:lnTo>
                  <a:lnTo>
                    <a:pt x="3435095" y="0"/>
                  </a:lnTo>
                  <a:close/>
                </a:path>
                <a:path w="7122159" h="3266440">
                  <a:moveTo>
                    <a:pt x="5152644" y="1222247"/>
                  </a:moveTo>
                  <a:lnTo>
                    <a:pt x="5404104" y="1222247"/>
                  </a:lnTo>
                  <a:lnTo>
                    <a:pt x="5404104" y="3265931"/>
                  </a:lnTo>
                  <a:lnTo>
                    <a:pt x="5152644" y="3265931"/>
                  </a:lnTo>
                  <a:lnTo>
                    <a:pt x="5152644" y="1222247"/>
                  </a:lnTo>
                  <a:close/>
                </a:path>
                <a:path w="7122159" h="3266440">
                  <a:moveTo>
                    <a:pt x="6870192" y="1690115"/>
                  </a:moveTo>
                  <a:lnTo>
                    <a:pt x="7121652" y="1690115"/>
                  </a:lnTo>
                  <a:lnTo>
                    <a:pt x="7121652" y="3265931"/>
                  </a:lnTo>
                  <a:lnTo>
                    <a:pt x="6870192" y="3265931"/>
                  </a:lnTo>
                  <a:lnTo>
                    <a:pt x="6870192" y="169011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291589" y="5267705"/>
              <a:ext cx="8587740" cy="0"/>
            </a:xfrm>
            <a:custGeom>
              <a:avLst/>
              <a:gdLst/>
              <a:ahLst/>
              <a:cxnLst/>
              <a:rect l="l" t="t" r="r" b="b"/>
              <a:pathLst>
                <a:path w="8587740">
                  <a:moveTo>
                    <a:pt x="0" y="0"/>
                  </a:moveTo>
                  <a:lnTo>
                    <a:pt x="8587740" y="0"/>
                  </a:lnTo>
                </a:path>
              </a:pathLst>
            </a:custGeom>
            <a:ln w="19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460998" y="1773173"/>
              <a:ext cx="0" cy="3631565"/>
            </a:xfrm>
            <a:custGeom>
              <a:avLst/>
              <a:gdLst/>
              <a:ahLst/>
              <a:cxnLst/>
              <a:rect l="l" t="t" r="r" b="b"/>
              <a:pathLst>
                <a:path h="3631565">
                  <a:moveTo>
                    <a:pt x="0" y="0"/>
                  </a:moveTo>
                  <a:lnTo>
                    <a:pt x="0" y="3630993"/>
                  </a:lnTo>
                </a:path>
              </a:pathLst>
            </a:custGeom>
            <a:ln w="38100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4155" y="1650435"/>
            <a:ext cx="339372" cy="4315754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R="6350" algn="r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6350" algn="r" defTabSz="1015990">
              <a:spcBef>
                <a:spcPts val="1322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180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6350" algn="r" defTabSz="1015990">
              <a:spcBef>
                <a:spcPts val="1328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160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6350" algn="r" defTabSz="1015990">
              <a:spcBef>
                <a:spcPts val="1328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140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6350" algn="r" defTabSz="1015990">
              <a:spcBef>
                <a:spcPts val="1328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120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6350" algn="r" defTabSz="1015990">
              <a:spcBef>
                <a:spcPts val="1328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100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6350" algn="r" defTabSz="1015990">
              <a:spcBef>
                <a:spcPts val="1322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80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6350" algn="r" defTabSz="1015990">
              <a:spcBef>
                <a:spcPts val="1328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60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6350" algn="r" defTabSz="1015990">
              <a:spcBef>
                <a:spcPts val="1328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40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6350" algn="r" defTabSz="1015990">
              <a:spcBef>
                <a:spcPts val="1328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R="5644" algn="r" defTabSz="1015990">
              <a:spcBef>
                <a:spcPts val="1328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10407" y="5952519"/>
            <a:ext cx="4120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.9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19076" y="5952519"/>
            <a:ext cx="4120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8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.6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3081" y="1457960"/>
            <a:ext cx="88194" cy="88194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79247" y="0"/>
                </a:moveTo>
                <a:lnTo>
                  <a:pt x="0" y="0"/>
                </a:lnTo>
                <a:lnTo>
                  <a:pt x="0" y="79248"/>
                </a:lnTo>
                <a:lnTo>
                  <a:pt x="79247" y="79248"/>
                </a:lnTo>
                <a:lnTo>
                  <a:pt x="79247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13001" y="1457960"/>
            <a:ext cx="88194" cy="88194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79248" y="0"/>
                </a:moveTo>
                <a:lnTo>
                  <a:pt x="0" y="0"/>
                </a:lnTo>
                <a:lnTo>
                  <a:pt x="0" y="79248"/>
                </a:lnTo>
                <a:lnTo>
                  <a:pt x="79248" y="79248"/>
                </a:lnTo>
                <a:lnTo>
                  <a:pt x="79248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53080" y="1457960"/>
            <a:ext cx="90311" cy="88194"/>
          </a:xfrm>
          <a:custGeom>
            <a:avLst/>
            <a:gdLst/>
            <a:ahLst/>
            <a:cxnLst/>
            <a:rect l="l" t="t" r="r" b="b"/>
            <a:pathLst>
              <a:path w="81280" h="79375">
                <a:moveTo>
                  <a:pt x="80772" y="0"/>
                </a:moveTo>
                <a:lnTo>
                  <a:pt x="0" y="0"/>
                </a:lnTo>
                <a:lnTo>
                  <a:pt x="0" y="79248"/>
                </a:lnTo>
                <a:lnTo>
                  <a:pt x="80772" y="79248"/>
                </a:lnTo>
                <a:lnTo>
                  <a:pt x="80772" y="0"/>
                </a:lnTo>
                <a:close/>
              </a:path>
            </a:pathLst>
          </a:custGeom>
          <a:solidFill>
            <a:srgbClr val="E6825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15933" y="1457960"/>
            <a:ext cx="90311" cy="88194"/>
          </a:xfrm>
          <a:custGeom>
            <a:avLst/>
            <a:gdLst/>
            <a:ahLst/>
            <a:cxnLst/>
            <a:rect l="l" t="t" r="r" b="b"/>
            <a:pathLst>
              <a:path w="81279" h="79375">
                <a:moveTo>
                  <a:pt x="80772" y="0"/>
                </a:moveTo>
                <a:lnTo>
                  <a:pt x="0" y="0"/>
                </a:lnTo>
                <a:lnTo>
                  <a:pt x="0" y="79248"/>
                </a:lnTo>
                <a:lnTo>
                  <a:pt x="80772" y="79248"/>
                </a:lnTo>
                <a:lnTo>
                  <a:pt x="80772" y="0"/>
                </a:lnTo>
                <a:close/>
              </a:path>
            </a:pathLst>
          </a:custGeom>
          <a:solidFill>
            <a:srgbClr val="9A4216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71454" y="1457960"/>
            <a:ext cx="88194" cy="88194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79248" y="0"/>
                </a:moveTo>
                <a:lnTo>
                  <a:pt x="0" y="0"/>
                </a:lnTo>
                <a:lnTo>
                  <a:pt x="0" y="79248"/>
                </a:lnTo>
                <a:lnTo>
                  <a:pt x="79248" y="79248"/>
                </a:lnTo>
                <a:lnTo>
                  <a:pt x="79248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708813" y="1457960"/>
            <a:ext cx="88194" cy="88194"/>
          </a:xfrm>
          <a:custGeom>
            <a:avLst/>
            <a:gdLst/>
            <a:ahLst/>
            <a:cxnLst/>
            <a:rect l="l" t="t" r="r" b="b"/>
            <a:pathLst>
              <a:path w="79375" h="79375">
                <a:moveTo>
                  <a:pt x="79248" y="0"/>
                </a:moveTo>
                <a:lnTo>
                  <a:pt x="0" y="0"/>
                </a:lnTo>
                <a:lnTo>
                  <a:pt x="0" y="79248"/>
                </a:lnTo>
                <a:lnTo>
                  <a:pt x="79248" y="79248"/>
                </a:lnTo>
                <a:lnTo>
                  <a:pt x="79248" y="0"/>
                </a:lnTo>
                <a:close/>
              </a:path>
            </a:pathLst>
          </a:custGeom>
          <a:solidFill>
            <a:srgbClr val="588A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896675" y="517055"/>
            <a:ext cx="8944328" cy="1085704"/>
          </a:xfrm>
          <a:prstGeom prst="rect">
            <a:avLst/>
          </a:prstGeom>
        </p:spPr>
        <p:txBody>
          <a:bodyPr vert="horz" wrap="square" lIns="0" tIns="198967" rIns="0" bIns="0" rtlCol="0">
            <a:spAutoFit/>
          </a:bodyPr>
          <a:lstStyle/>
          <a:p>
            <a:pPr marL="424740">
              <a:spcBef>
                <a:spcPts val="1567"/>
              </a:spcBef>
            </a:pPr>
            <a:r>
              <a:rPr spc="-6" dirty="0"/>
              <a:t>AMR</a:t>
            </a:r>
            <a:r>
              <a:rPr spc="-11" dirty="0"/>
              <a:t> </a:t>
            </a:r>
            <a:r>
              <a:rPr spc="-6" dirty="0"/>
              <a:t>PROXY</a:t>
            </a:r>
            <a:r>
              <a:rPr spc="17" dirty="0"/>
              <a:t> </a:t>
            </a:r>
            <a:r>
              <a:rPr spc="-11" dirty="0"/>
              <a:t>OVERSUBSCRIPTION</a:t>
            </a:r>
          </a:p>
          <a:p>
            <a:pPr marL="14111">
              <a:spcBef>
                <a:spcPts val="482"/>
              </a:spcBef>
              <a:tabLst>
                <a:tab pos="643460" algn="l"/>
                <a:tab pos="1284804" algn="l"/>
                <a:tab pos="2947782" algn="l"/>
                <a:tab pos="5202715" algn="l"/>
                <a:tab pos="6939775" algn="l"/>
              </a:tabLst>
            </a:pPr>
            <a:r>
              <a:rPr sz="1333" spc="-6" dirty="0"/>
              <a:t>x86	K40	P100</a:t>
            </a:r>
            <a:r>
              <a:rPr sz="1333" spc="11" dirty="0"/>
              <a:t> </a:t>
            </a:r>
            <a:r>
              <a:rPr sz="1333" spc="-6" dirty="0"/>
              <a:t>(x86</a:t>
            </a:r>
            <a:r>
              <a:rPr sz="1333" spc="11" dirty="0"/>
              <a:t> </a:t>
            </a:r>
            <a:r>
              <a:rPr sz="1333" spc="-6" dirty="0"/>
              <a:t>PCI-e)	P100</a:t>
            </a:r>
            <a:r>
              <a:rPr sz="1333" spc="6" dirty="0"/>
              <a:t> </a:t>
            </a:r>
            <a:r>
              <a:rPr sz="1333" dirty="0"/>
              <a:t>+ </a:t>
            </a:r>
            <a:r>
              <a:rPr sz="1333" spc="-6" dirty="0"/>
              <a:t>hints</a:t>
            </a:r>
            <a:r>
              <a:rPr sz="1333" spc="6" dirty="0"/>
              <a:t> </a:t>
            </a:r>
            <a:r>
              <a:rPr sz="1333" spc="-6" dirty="0"/>
              <a:t>(x86</a:t>
            </a:r>
            <a:r>
              <a:rPr sz="1333" spc="11" dirty="0"/>
              <a:t> </a:t>
            </a:r>
            <a:r>
              <a:rPr sz="1333" spc="-6" dirty="0"/>
              <a:t>PCI-e)	P100</a:t>
            </a:r>
            <a:r>
              <a:rPr sz="1333" spc="6" dirty="0"/>
              <a:t> </a:t>
            </a:r>
            <a:r>
              <a:rPr sz="1333" spc="-6" dirty="0"/>
              <a:t>(P8</a:t>
            </a:r>
            <a:r>
              <a:rPr sz="1333" spc="11" dirty="0"/>
              <a:t> </a:t>
            </a:r>
            <a:r>
              <a:rPr sz="1333" spc="-6" dirty="0"/>
              <a:t>NVLINK)	P100</a:t>
            </a:r>
            <a:r>
              <a:rPr sz="1333" spc="-17" dirty="0"/>
              <a:t> </a:t>
            </a:r>
            <a:r>
              <a:rPr sz="1333" dirty="0"/>
              <a:t>+</a:t>
            </a:r>
            <a:r>
              <a:rPr sz="1333" spc="-22" dirty="0"/>
              <a:t> </a:t>
            </a:r>
            <a:r>
              <a:rPr sz="1333" spc="-6" dirty="0"/>
              <a:t>hints</a:t>
            </a:r>
            <a:r>
              <a:rPr sz="1333" spc="-11" dirty="0"/>
              <a:t> </a:t>
            </a:r>
            <a:r>
              <a:rPr sz="1333" spc="-6" dirty="0"/>
              <a:t>(P8</a:t>
            </a:r>
            <a:r>
              <a:rPr sz="1333" spc="-22" dirty="0"/>
              <a:t> </a:t>
            </a:r>
            <a:r>
              <a:rPr sz="1333" spc="-6" dirty="0"/>
              <a:t>NVLINK)</a:t>
            </a:r>
            <a:endParaRPr sz="1333"/>
          </a:p>
        </p:txBody>
      </p:sp>
      <p:sp>
        <p:nvSpPr>
          <p:cNvPr id="34" name="object 34"/>
          <p:cNvSpPr txBox="1"/>
          <p:nvPr/>
        </p:nvSpPr>
        <p:spPr>
          <a:xfrm>
            <a:off x="583134" y="2593437"/>
            <a:ext cx="205121" cy="2629606"/>
          </a:xfrm>
          <a:prstGeom prst="rect">
            <a:avLst/>
          </a:prstGeom>
        </p:spPr>
        <p:txBody>
          <a:bodyPr vert="vert270" wrap="square" lIns="0" tIns="3528" rIns="0" bIns="0" rtlCol="0">
            <a:spAutoFit/>
          </a:bodyPr>
          <a:lstStyle/>
          <a:p>
            <a:pPr marL="14111" defTabSz="1015990">
              <a:spcBef>
                <a:spcPts val="28"/>
              </a:spcBef>
            </a:pP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Application</a:t>
            </a:r>
            <a:r>
              <a:rPr sz="1333" b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throughput (MDOF/s)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13647" y="1809608"/>
            <a:ext cx="292452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P100</a:t>
            </a:r>
            <a:r>
              <a:rPr sz="2000" spc="-2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memory</a:t>
            </a:r>
            <a:r>
              <a:rPr sz="2000" spc="-2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size</a:t>
            </a:r>
            <a:r>
              <a:rPr sz="2000" spc="-3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(16GB)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3899" y="5859798"/>
            <a:ext cx="6619522" cy="916141"/>
          </a:xfrm>
          <a:prstGeom prst="rect">
            <a:avLst/>
          </a:prstGeom>
        </p:spPr>
        <p:txBody>
          <a:bodyPr vert="horz" wrap="square" lIns="0" tIns="107244" rIns="0" bIns="0" rtlCol="0">
            <a:spAutoFit/>
          </a:bodyPr>
          <a:lstStyle/>
          <a:p>
            <a:pPr marL="1585367" defTabSz="1015990">
              <a:spcBef>
                <a:spcPts val="844"/>
              </a:spcBef>
              <a:tabLst>
                <a:tab pos="3493876" algn="l"/>
                <a:tab pos="5403090" algn="l"/>
              </a:tabLst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1.4	4.7	8.6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351822" defTabSz="1015990">
              <a:spcBef>
                <a:spcPts val="622"/>
              </a:spcBef>
            </a:pP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Application</a:t>
            </a:r>
            <a:r>
              <a:rPr sz="1333" b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working</a:t>
            </a:r>
            <a:r>
              <a:rPr sz="1333" b="1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set</a:t>
            </a:r>
            <a:r>
              <a:rPr sz="1333" b="1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333" b="1" spc="-6" dirty="0">
                <a:solidFill>
                  <a:srgbClr val="505050"/>
                </a:solidFill>
                <a:latin typeface="Trebuchet MS"/>
                <a:cs typeface="Trebuchet MS"/>
              </a:rPr>
              <a:t>(GB)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900"/>
              </a:spcBef>
            </a:pPr>
            <a:r>
              <a:rPr sz="1111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x86</a:t>
            </a:r>
            <a:r>
              <a:rPr sz="1111" b="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b="1" i="1" spc="-6" dirty="0">
                <a:solidFill>
                  <a:srgbClr val="505050"/>
                </a:solidFill>
                <a:latin typeface="Trebuchet MS"/>
                <a:cs typeface="Trebuchet MS"/>
              </a:rPr>
              <a:t>CPU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:</a:t>
            </a:r>
            <a:r>
              <a:rPr sz="111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Intel</a:t>
            </a:r>
            <a:r>
              <a:rPr sz="1111" i="1" spc="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E5-2630</a:t>
            </a:r>
            <a:r>
              <a:rPr sz="111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v3, 2 sockets</a:t>
            </a:r>
            <a:r>
              <a:rPr sz="1111" i="1" spc="-1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of</a:t>
            </a:r>
            <a:r>
              <a:rPr sz="111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10</a:t>
            </a:r>
            <a:r>
              <a:rPr sz="111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cores each</a:t>
            </a:r>
            <a:r>
              <a:rPr sz="111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11" dirty="0">
                <a:solidFill>
                  <a:srgbClr val="505050"/>
                </a:solidFill>
                <a:latin typeface="Trebuchet MS"/>
                <a:cs typeface="Trebuchet MS"/>
              </a:rPr>
              <a:t>with</a:t>
            </a:r>
            <a:r>
              <a:rPr sz="1111" i="1" spc="33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HT</a:t>
            </a:r>
            <a:r>
              <a:rPr sz="1111" i="1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on </a:t>
            </a:r>
            <a:r>
              <a:rPr sz="1111" i="1" spc="-11" dirty="0">
                <a:solidFill>
                  <a:srgbClr val="505050"/>
                </a:solidFill>
                <a:latin typeface="Trebuchet MS"/>
                <a:cs typeface="Trebuchet MS"/>
              </a:rPr>
              <a:t>(40</a:t>
            </a:r>
            <a:r>
              <a:rPr sz="1111" i="1" spc="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111" i="1" spc="-6" dirty="0">
                <a:solidFill>
                  <a:srgbClr val="505050"/>
                </a:solidFill>
                <a:latin typeface="Trebuchet MS"/>
                <a:cs typeface="Trebuchet MS"/>
              </a:rPr>
              <a:t>threads)</a:t>
            </a:r>
            <a:endParaRPr sz="1111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73395" y="2191315"/>
            <a:ext cx="34466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All</a:t>
            </a:r>
            <a:r>
              <a:rPr sz="2000" spc="-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5</a:t>
            </a:r>
            <a:r>
              <a:rPr sz="2000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levels</a:t>
            </a:r>
            <a:r>
              <a:rPr sz="2000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fit</a:t>
            </a:r>
            <a:r>
              <a:rPr sz="2000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in</a:t>
            </a:r>
            <a:r>
              <a:rPr sz="2000" spc="-17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GPU</a:t>
            </a:r>
            <a:r>
              <a:rPr sz="2000" spc="-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memory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200053" y="2611119"/>
            <a:ext cx="3778250" cy="34197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3867" rIns="0" bIns="0" rtlCol="0">
            <a:spAutoFit/>
          </a:bodyPr>
          <a:lstStyle/>
          <a:p>
            <a:pPr marL="227187" defTabSz="1015990">
              <a:spcBef>
                <a:spcPts val="267"/>
              </a:spcBef>
            </a:pP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Only</a:t>
            </a:r>
            <a:r>
              <a:rPr sz="2000" spc="-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2</a:t>
            </a:r>
            <a:r>
              <a:rPr sz="2000" spc="-28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levels</a:t>
            </a:r>
            <a:r>
              <a:rPr sz="2000" spc="-33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fit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19447" y="3452848"/>
            <a:ext cx="182174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Only</a:t>
            </a:r>
            <a:r>
              <a:rPr sz="2000" spc="-33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505050"/>
                </a:solidFill>
                <a:latin typeface="Trebuchet MS"/>
                <a:cs typeface="Trebuchet MS"/>
              </a:rPr>
              <a:t>1</a:t>
            </a:r>
            <a:r>
              <a:rPr sz="2000" spc="-39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level</a:t>
            </a:r>
            <a:r>
              <a:rPr sz="2000" spc="-22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505050"/>
                </a:solidFill>
                <a:latin typeface="Trebuchet MS"/>
                <a:cs typeface="Trebuchet MS"/>
              </a:rPr>
              <a:t>fits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61</a:t>
            </a:r>
            <a:endParaRPr sz="9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739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739" y="70104"/>
                  </a:lnTo>
                  <a:lnTo>
                    <a:pt x="70739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1867" y="1830210"/>
            <a:ext cx="9822039" cy="35691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b="1" spc="-6" dirty="0">
                <a:solidFill>
                  <a:prstClr val="black"/>
                </a:solidFill>
                <a:latin typeface="Trebuchet MS"/>
                <a:cs typeface="Trebuchet MS"/>
              </a:rPr>
              <a:t>vDNN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Virtualized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DNN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Scalable,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Memory-Efficient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Neural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Network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Design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867" y="5353417"/>
            <a:ext cx="9732433" cy="954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Original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version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implemented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custom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heuristics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prefetch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offload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950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Unified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automatically</a:t>
            </a:r>
            <a:r>
              <a:rPr sz="2222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migrate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needed!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8401" y="2431370"/>
            <a:ext cx="5515674" cy="283874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223314" y="701548"/>
            <a:ext cx="374861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dirty="0"/>
              <a:t>DEEP</a:t>
            </a:r>
            <a:r>
              <a:rPr spc="-72" dirty="0"/>
              <a:t> </a:t>
            </a:r>
            <a:r>
              <a:rPr spc="-6" dirty="0"/>
              <a:t>LEARNING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62</a:t>
            </a:r>
            <a:endParaRPr sz="9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739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739" y="70104"/>
                  </a:lnTo>
                  <a:lnTo>
                    <a:pt x="70739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25130" y="701548"/>
            <a:ext cx="8544278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dirty="0"/>
              <a:t>DEEP </a:t>
            </a:r>
            <a:r>
              <a:rPr spc="-6" dirty="0"/>
              <a:t>LEARNING</a:t>
            </a:r>
            <a:r>
              <a:rPr spc="-11" dirty="0"/>
              <a:t> OVERSUBSCRIPTION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7153" y="6487612"/>
            <a:ext cx="366677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b="1" i="1" spc="-6" dirty="0">
                <a:solidFill>
                  <a:srgbClr val="5A5A5A"/>
                </a:solidFill>
                <a:latin typeface="Trebuchet MS"/>
                <a:cs typeface="Trebuchet MS"/>
              </a:rPr>
              <a:t>GPU:</a:t>
            </a:r>
            <a:r>
              <a:rPr sz="1333" b="1" i="1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NVIDIA</a:t>
            </a:r>
            <a:r>
              <a:rPr sz="1333" i="1" spc="17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Quadro</a:t>
            </a:r>
            <a:r>
              <a:rPr sz="1333" i="1" spc="-17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11" dirty="0">
                <a:solidFill>
                  <a:srgbClr val="5A5A5A"/>
                </a:solidFill>
                <a:latin typeface="Trebuchet MS"/>
                <a:cs typeface="Trebuchet MS"/>
              </a:rPr>
              <a:t>GP100;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cuDNN</a:t>
            </a:r>
            <a:r>
              <a:rPr sz="1333" i="1" spc="-28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5.1, CUDA</a:t>
            </a:r>
            <a:r>
              <a:rPr sz="1333" i="1" spc="-11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9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37638" y="2150463"/>
            <a:ext cx="4652433" cy="3558117"/>
            <a:chOff x="1023874" y="1935416"/>
            <a:chExt cx="4187190" cy="3202305"/>
          </a:xfrm>
        </p:grpSpPr>
        <p:sp>
          <p:nvSpPr>
            <p:cNvPr id="9" name="object 9"/>
            <p:cNvSpPr/>
            <p:nvPr/>
          </p:nvSpPr>
          <p:spPr>
            <a:xfrm>
              <a:off x="1033272" y="1937004"/>
              <a:ext cx="4168140" cy="3191510"/>
            </a:xfrm>
            <a:custGeom>
              <a:avLst/>
              <a:gdLst/>
              <a:ahLst/>
              <a:cxnLst/>
              <a:rect l="l" t="t" r="r" b="b"/>
              <a:pathLst>
                <a:path w="4168140" h="3191510">
                  <a:moveTo>
                    <a:pt x="4168140" y="0"/>
                  </a:moveTo>
                  <a:lnTo>
                    <a:pt x="0" y="0"/>
                  </a:lnTo>
                  <a:lnTo>
                    <a:pt x="0" y="3191256"/>
                  </a:lnTo>
                  <a:lnTo>
                    <a:pt x="4168140" y="3191256"/>
                  </a:lnTo>
                  <a:lnTo>
                    <a:pt x="416814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33272" y="2468880"/>
              <a:ext cx="4168140" cy="2127885"/>
            </a:xfrm>
            <a:custGeom>
              <a:avLst/>
              <a:gdLst/>
              <a:ahLst/>
              <a:cxnLst/>
              <a:rect l="l" t="t" r="r" b="b"/>
              <a:pathLst>
                <a:path w="4168140" h="2127885">
                  <a:moveTo>
                    <a:pt x="0" y="2127504"/>
                  </a:moveTo>
                  <a:lnTo>
                    <a:pt x="1798320" y="2127504"/>
                  </a:lnTo>
                </a:path>
                <a:path w="4168140" h="2127885">
                  <a:moveTo>
                    <a:pt x="2656331" y="2127504"/>
                  </a:moveTo>
                  <a:lnTo>
                    <a:pt x="3759707" y="2127504"/>
                  </a:lnTo>
                </a:path>
                <a:path w="4168140" h="2127885">
                  <a:moveTo>
                    <a:pt x="4046219" y="2127504"/>
                  </a:moveTo>
                  <a:lnTo>
                    <a:pt x="4168140" y="2127504"/>
                  </a:lnTo>
                </a:path>
                <a:path w="4168140" h="2127885">
                  <a:moveTo>
                    <a:pt x="0" y="1595628"/>
                  </a:moveTo>
                  <a:lnTo>
                    <a:pt x="3759707" y="1595628"/>
                  </a:lnTo>
                </a:path>
                <a:path w="4168140" h="2127885">
                  <a:moveTo>
                    <a:pt x="4046219" y="1595628"/>
                  </a:moveTo>
                  <a:lnTo>
                    <a:pt x="4168140" y="1595628"/>
                  </a:lnTo>
                </a:path>
                <a:path w="4168140" h="2127885">
                  <a:moveTo>
                    <a:pt x="0" y="1063752"/>
                  </a:moveTo>
                  <a:lnTo>
                    <a:pt x="3759707" y="1063752"/>
                  </a:lnTo>
                </a:path>
                <a:path w="4168140" h="2127885">
                  <a:moveTo>
                    <a:pt x="4046219" y="1063752"/>
                  </a:moveTo>
                  <a:lnTo>
                    <a:pt x="4168140" y="1063752"/>
                  </a:lnTo>
                </a:path>
                <a:path w="4168140" h="2127885">
                  <a:moveTo>
                    <a:pt x="0" y="531876"/>
                  </a:moveTo>
                  <a:lnTo>
                    <a:pt x="3759707" y="531876"/>
                  </a:lnTo>
                </a:path>
                <a:path w="4168140" h="2127885">
                  <a:moveTo>
                    <a:pt x="4046219" y="531876"/>
                  </a:moveTo>
                  <a:lnTo>
                    <a:pt x="4168140" y="531876"/>
                  </a:lnTo>
                </a:path>
                <a:path w="4168140" h="2127885">
                  <a:moveTo>
                    <a:pt x="0" y="0"/>
                  </a:moveTo>
                  <a:lnTo>
                    <a:pt x="3759707" y="0"/>
                  </a:lnTo>
                </a:path>
                <a:path w="4168140" h="2127885">
                  <a:moveTo>
                    <a:pt x="4046219" y="0"/>
                  </a:moveTo>
                  <a:lnTo>
                    <a:pt x="4168140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33272" y="1937004"/>
              <a:ext cx="4168140" cy="0"/>
            </a:xfrm>
            <a:custGeom>
              <a:avLst/>
              <a:gdLst/>
              <a:ahLst/>
              <a:cxnLst/>
              <a:rect l="l" t="t" r="r" b="b"/>
              <a:pathLst>
                <a:path w="4168140">
                  <a:moveTo>
                    <a:pt x="0" y="0"/>
                  </a:moveTo>
                  <a:lnTo>
                    <a:pt x="4168140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55192" y="4860036"/>
              <a:ext cx="287020" cy="268605"/>
            </a:xfrm>
            <a:custGeom>
              <a:avLst/>
              <a:gdLst/>
              <a:ahLst/>
              <a:cxnLst/>
              <a:rect l="l" t="t" r="r" b="b"/>
              <a:pathLst>
                <a:path w="287019" h="268604">
                  <a:moveTo>
                    <a:pt x="286512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286512" y="268223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55192" y="4860036"/>
              <a:ext cx="287020" cy="268605"/>
            </a:xfrm>
            <a:custGeom>
              <a:avLst/>
              <a:gdLst/>
              <a:ahLst/>
              <a:cxnLst/>
              <a:rect l="l" t="t" r="r" b="b"/>
              <a:pathLst>
                <a:path w="287019" h="268604">
                  <a:moveTo>
                    <a:pt x="0" y="268223"/>
                  </a:moveTo>
                  <a:lnTo>
                    <a:pt x="286512" y="268223"/>
                  </a:lnTo>
                  <a:lnTo>
                    <a:pt x="286512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441704" y="4445507"/>
              <a:ext cx="1676400" cy="683260"/>
            </a:xfrm>
            <a:custGeom>
              <a:avLst/>
              <a:gdLst/>
              <a:ahLst/>
              <a:cxnLst/>
              <a:rect l="l" t="t" r="r" b="b"/>
              <a:pathLst>
                <a:path w="1676400" h="683260">
                  <a:moveTo>
                    <a:pt x="286512" y="358140"/>
                  </a:moveTo>
                  <a:lnTo>
                    <a:pt x="0" y="358140"/>
                  </a:lnTo>
                  <a:lnTo>
                    <a:pt x="0" y="682752"/>
                  </a:lnTo>
                  <a:lnTo>
                    <a:pt x="286512" y="682752"/>
                  </a:lnTo>
                  <a:lnTo>
                    <a:pt x="286512" y="358140"/>
                  </a:lnTo>
                  <a:close/>
                </a:path>
                <a:path w="1676400" h="683260">
                  <a:moveTo>
                    <a:pt x="1676400" y="0"/>
                  </a:moveTo>
                  <a:lnTo>
                    <a:pt x="1389888" y="0"/>
                  </a:lnTo>
                  <a:lnTo>
                    <a:pt x="1389888" y="682752"/>
                  </a:lnTo>
                  <a:lnTo>
                    <a:pt x="1676400" y="682752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41704" y="4445508"/>
              <a:ext cx="1676400" cy="683260"/>
            </a:xfrm>
            <a:custGeom>
              <a:avLst/>
              <a:gdLst/>
              <a:ahLst/>
              <a:cxnLst/>
              <a:rect l="l" t="t" r="r" b="b"/>
              <a:pathLst>
                <a:path w="1676400" h="683260">
                  <a:moveTo>
                    <a:pt x="0" y="358140"/>
                  </a:moveTo>
                  <a:lnTo>
                    <a:pt x="286512" y="358140"/>
                  </a:lnTo>
                  <a:lnTo>
                    <a:pt x="286512" y="682752"/>
                  </a:lnTo>
                  <a:lnTo>
                    <a:pt x="0" y="682752"/>
                  </a:lnTo>
                  <a:lnTo>
                    <a:pt x="0" y="358140"/>
                  </a:lnTo>
                  <a:close/>
                </a:path>
                <a:path w="1676400" h="683260">
                  <a:moveTo>
                    <a:pt x="1389888" y="0"/>
                  </a:moveTo>
                  <a:lnTo>
                    <a:pt x="1676400" y="0"/>
                  </a:lnTo>
                  <a:lnTo>
                    <a:pt x="1676400" y="682752"/>
                  </a:lnTo>
                  <a:lnTo>
                    <a:pt x="1389888" y="682752"/>
                  </a:lnTo>
                  <a:lnTo>
                    <a:pt x="1389888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728216" y="4335779"/>
              <a:ext cx="1676400" cy="792480"/>
            </a:xfrm>
            <a:custGeom>
              <a:avLst/>
              <a:gdLst/>
              <a:ahLst/>
              <a:cxnLst/>
              <a:rect l="l" t="t" r="r" b="b"/>
              <a:pathLst>
                <a:path w="1676400" h="792479">
                  <a:moveTo>
                    <a:pt x="286512" y="413004"/>
                  </a:moveTo>
                  <a:lnTo>
                    <a:pt x="0" y="413004"/>
                  </a:lnTo>
                  <a:lnTo>
                    <a:pt x="0" y="792480"/>
                  </a:lnTo>
                  <a:lnTo>
                    <a:pt x="286512" y="792480"/>
                  </a:lnTo>
                  <a:lnTo>
                    <a:pt x="286512" y="413004"/>
                  </a:lnTo>
                  <a:close/>
                </a:path>
                <a:path w="1676400" h="792479">
                  <a:moveTo>
                    <a:pt x="1676400" y="0"/>
                  </a:moveTo>
                  <a:lnTo>
                    <a:pt x="1389888" y="0"/>
                  </a:lnTo>
                  <a:lnTo>
                    <a:pt x="1389888" y="792480"/>
                  </a:lnTo>
                  <a:lnTo>
                    <a:pt x="1676400" y="792480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728216" y="4335780"/>
              <a:ext cx="1676400" cy="792480"/>
            </a:xfrm>
            <a:custGeom>
              <a:avLst/>
              <a:gdLst/>
              <a:ahLst/>
              <a:cxnLst/>
              <a:rect l="l" t="t" r="r" b="b"/>
              <a:pathLst>
                <a:path w="1676400" h="792479">
                  <a:moveTo>
                    <a:pt x="0" y="413004"/>
                  </a:moveTo>
                  <a:lnTo>
                    <a:pt x="286511" y="413004"/>
                  </a:lnTo>
                  <a:lnTo>
                    <a:pt x="286511" y="792480"/>
                  </a:lnTo>
                  <a:lnTo>
                    <a:pt x="0" y="792480"/>
                  </a:lnTo>
                  <a:lnTo>
                    <a:pt x="0" y="413004"/>
                  </a:lnTo>
                  <a:close/>
                </a:path>
                <a:path w="1676400" h="792479">
                  <a:moveTo>
                    <a:pt x="1389888" y="0"/>
                  </a:moveTo>
                  <a:lnTo>
                    <a:pt x="1676399" y="0"/>
                  </a:lnTo>
                  <a:lnTo>
                    <a:pt x="1676399" y="792480"/>
                  </a:lnTo>
                  <a:lnTo>
                    <a:pt x="1389888" y="792480"/>
                  </a:lnTo>
                  <a:lnTo>
                    <a:pt x="1389888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014728" y="2337815"/>
              <a:ext cx="3065145" cy="2790825"/>
            </a:xfrm>
            <a:custGeom>
              <a:avLst/>
              <a:gdLst/>
              <a:ahLst/>
              <a:cxnLst/>
              <a:rect l="l" t="t" r="r" b="b"/>
              <a:pathLst>
                <a:path w="3065145" h="2790825">
                  <a:moveTo>
                    <a:pt x="286512" y="2452116"/>
                  </a:moveTo>
                  <a:lnTo>
                    <a:pt x="0" y="2452116"/>
                  </a:lnTo>
                  <a:lnTo>
                    <a:pt x="0" y="2790444"/>
                  </a:lnTo>
                  <a:lnTo>
                    <a:pt x="286512" y="2790444"/>
                  </a:lnTo>
                  <a:lnTo>
                    <a:pt x="286512" y="2452116"/>
                  </a:lnTo>
                  <a:close/>
                </a:path>
                <a:path w="3065145" h="2790825">
                  <a:moveTo>
                    <a:pt x="1674876" y="1930908"/>
                  </a:moveTo>
                  <a:lnTo>
                    <a:pt x="1389888" y="1930908"/>
                  </a:lnTo>
                  <a:lnTo>
                    <a:pt x="1389888" y="2790444"/>
                  </a:lnTo>
                  <a:lnTo>
                    <a:pt x="1674876" y="2790444"/>
                  </a:lnTo>
                  <a:lnTo>
                    <a:pt x="1674876" y="1930908"/>
                  </a:lnTo>
                  <a:close/>
                </a:path>
                <a:path w="3065145" h="2790825">
                  <a:moveTo>
                    <a:pt x="3064764" y="0"/>
                  </a:moveTo>
                  <a:lnTo>
                    <a:pt x="2778252" y="0"/>
                  </a:lnTo>
                  <a:lnTo>
                    <a:pt x="2778252" y="2790444"/>
                  </a:lnTo>
                  <a:lnTo>
                    <a:pt x="3064764" y="2790456"/>
                  </a:lnTo>
                  <a:lnTo>
                    <a:pt x="306476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014727" y="2337816"/>
              <a:ext cx="3065145" cy="2790825"/>
            </a:xfrm>
            <a:custGeom>
              <a:avLst/>
              <a:gdLst/>
              <a:ahLst/>
              <a:cxnLst/>
              <a:rect l="l" t="t" r="r" b="b"/>
              <a:pathLst>
                <a:path w="3065145" h="2790825">
                  <a:moveTo>
                    <a:pt x="0" y="2452116"/>
                  </a:moveTo>
                  <a:lnTo>
                    <a:pt x="286512" y="2452116"/>
                  </a:lnTo>
                  <a:lnTo>
                    <a:pt x="286512" y="2790444"/>
                  </a:lnTo>
                  <a:lnTo>
                    <a:pt x="0" y="2790444"/>
                  </a:lnTo>
                  <a:lnTo>
                    <a:pt x="0" y="2452116"/>
                  </a:lnTo>
                  <a:close/>
                </a:path>
                <a:path w="3065145" h="2790825">
                  <a:moveTo>
                    <a:pt x="1389888" y="1930908"/>
                  </a:moveTo>
                  <a:lnTo>
                    <a:pt x="1674876" y="1930908"/>
                  </a:lnTo>
                  <a:lnTo>
                    <a:pt x="1674876" y="2790444"/>
                  </a:lnTo>
                  <a:lnTo>
                    <a:pt x="1389888" y="2790444"/>
                  </a:lnTo>
                  <a:lnTo>
                    <a:pt x="1389888" y="1930908"/>
                  </a:lnTo>
                  <a:close/>
                </a:path>
                <a:path w="3065145" h="2790825">
                  <a:moveTo>
                    <a:pt x="2778252" y="0"/>
                  </a:moveTo>
                  <a:lnTo>
                    <a:pt x="3064764" y="0"/>
                  </a:lnTo>
                  <a:lnTo>
                    <a:pt x="3064764" y="2790444"/>
                  </a:lnTo>
                  <a:lnTo>
                    <a:pt x="2778252" y="2790444"/>
                  </a:lnTo>
                  <a:lnTo>
                    <a:pt x="2778252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034034" y="5127498"/>
              <a:ext cx="4166870" cy="0"/>
            </a:xfrm>
            <a:custGeom>
              <a:avLst/>
              <a:gdLst/>
              <a:ahLst/>
              <a:cxnLst/>
              <a:rect l="l" t="t" r="r" b="b"/>
              <a:pathLst>
                <a:path w="4166870">
                  <a:moveTo>
                    <a:pt x="0" y="0"/>
                  </a:moveTo>
                  <a:lnTo>
                    <a:pt x="4166616" y="0"/>
                  </a:lnTo>
                </a:path>
              </a:pathLst>
            </a:custGeom>
            <a:ln w="19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54907" y="5550520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4907" y="4959209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1276" y="4368235"/>
            <a:ext cx="23494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1276" y="3777262"/>
            <a:ext cx="23494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1276" y="3186006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1276" y="2595033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1276" y="2004060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30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72635" y="5796732"/>
            <a:ext cx="897467" cy="490162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 marL="221542" marR="5644" indent="-208137" defTabSz="1015990">
              <a:lnSpc>
                <a:spcPts val="1811"/>
              </a:lnSpc>
              <a:spcBef>
                <a:spcPts val="222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batch</a:t>
            </a:r>
            <a:r>
              <a:rPr sz="1556" spc="-9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128 </a:t>
            </a:r>
            <a:r>
              <a:rPr sz="1556" spc="-4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12GB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16250" y="5796732"/>
            <a:ext cx="897467" cy="490162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 marL="221542" marR="5644" indent="-208137" defTabSz="1015990">
              <a:lnSpc>
                <a:spcPts val="1811"/>
              </a:lnSpc>
              <a:spcBef>
                <a:spcPts val="222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batch</a:t>
            </a:r>
            <a:r>
              <a:rPr sz="1556" spc="-9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256 </a:t>
            </a:r>
            <a:r>
              <a:rPr sz="1556" spc="-4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23GB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59581" y="5796732"/>
            <a:ext cx="897467" cy="490162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 marL="221542" marR="5644" indent="-208137" defTabSz="1015990">
              <a:lnSpc>
                <a:spcPts val="1811"/>
              </a:lnSpc>
              <a:spcBef>
                <a:spcPts val="222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batch</a:t>
            </a:r>
            <a:r>
              <a:rPr sz="1556" spc="-9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512 </a:t>
            </a:r>
            <a:r>
              <a:rPr sz="1556" spc="-4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45GB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08009" y="1468260"/>
            <a:ext cx="917575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  <a:tabLst>
                <a:tab pos="5451773" algn="l"/>
              </a:tabLst>
            </a:pPr>
            <a:r>
              <a:rPr sz="2000" b="1" spc="-28" dirty="0">
                <a:solidFill>
                  <a:prstClr val="black"/>
                </a:solidFill>
                <a:latin typeface="Trebuchet MS"/>
                <a:cs typeface="Trebuchet MS"/>
              </a:rPr>
              <a:t>Very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prstClr val="black"/>
                </a:solidFill>
                <a:latin typeface="Trebuchet MS"/>
                <a:cs typeface="Trebuchet MS"/>
              </a:rPr>
              <a:t>Large</a:t>
            </a:r>
            <a:r>
              <a:rPr sz="2000" b="1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Batches</a:t>
            </a:r>
            <a:r>
              <a:rPr sz="2000" b="1" spc="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(VGG-16)	</a:t>
            </a:r>
            <a:r>
              <a:rPr sz="2000" b="1" spc="-28" dirty="0">
                <a:solidFill>
                  <a:prstClr val="black"/>
                </a:solidFill>
                <a:latin typeface="Trebuchet MS"/>
                <a:cs typeface="Trebuchet MS"/>
              </a:rPr>
              <a:t>Very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Deep Networks</a:t>
            </a:r>
            <a:r>
              <a:rPr sz="2000" b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(VGG-216)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93892" y="1915160"/>
            <a:ext cx="100189" cy="98778"/>
            <a:chOff x="984503" y="1723644"/>
            <a:chExt cx="90170" cy="88900"/>
          </a:xfrm>
        </p:grpSpPr>
        <p:sp>
          <p:nvSpPr>
            <p:cNvPr id="33" name="object 33"/>
            <p:cNvSpPr/>
            <p:nvPr/>
          </p:nvSpPr>
          <p:spPr>
            <a:xfrm>
              <a:off x="989075" y="1728216"/>
              <a:ext cx="81280" cy="79375"/>
            </a:xfrm>
            <a:custGeom>
              <a:avLst/>
              <a:gdLst/>
              <a:ahLst/>
              <a:cxnLst/>
              <a:rect l="l" t="t" r="r" b="b"/>
              <a:pathLst>
                <a:path w="81280" h="79375">
                  <a:moveTo>
                    <a:pt x="80772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80772" y="79248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989075" y="1728216"/>
              <a:ext cx="81280" cy="79375"/>
            </a:xfrm>
            <a:custGeom>
              <a:avLst/>
              <a:gdLst/>
              <a:ahLst/>
              <a:cxnLst/>
              <a:rect l="l" t="t" r="r" b="b"/>
              <a:pathLst>
                <a:path w="81280" h="79375">
                  <a:moveTo>
                    <a:pt x="0" y="79248"/>
                  </a:moveTo>
                  <a:lnTo>
                    <a:pt x="80772" y="79248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328333" y="1915160"/>
            <a:ext cx="98778" cy="98778"/>
            <a:chOff x="2095500" y="1723644"/>
            <a:chExt cx="88900" cy="88900"/>
          </a:xfrm>
        </p:grpSpPr>
        <p:sp>
          <p:nvSpPr>
            <p:cNvPr id="36" name="object 36"/>
            <p:cNvSpPr/>
            <p:nvPr/>
          </p:nvSpPr>
          <p:spPr>
            <a:xfrm>
              <a:off x="2100072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79248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79248" y="79248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100072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0" y="79248"/>
                  </a:moveTo>
                  <a:lnTo>
                    <a:pt x="79248" y="79248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3508585" y="1915160"/>
            <a:ext cx="98778" cy="98778"/>
            <a:chOff x="3157727" y="1723644"/>
            <a:chExt cx="88900" cy="88900"/>
          </a:xfrm>
        </p:grpSpPr>
        <p:sp>
          <p:nvSpPr>
            <p:cNvPr id="39" name="object 39"/>
            <p:cNvSpPr/>
            <p:nvPr/>
          </p:nvSpPr>
          <p:spPr>
            <a:xfrm>
              <a:off x="3162299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79248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79248" y="79248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162299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0" y="79248"/>
                  </a:moveTo>
                  <a:lnTo>
                    <a:pt x="79248" y="79248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4521199" y="1915160"/>
            <a:ext cx="98778" cy="98778"/>
            <a:chOff x="4069079" y="1723644"/>
            <a:chExt cx="88900" cy="88900"/>
          </a:xfrm>
        </p:grpSpPr>
        <p:sp>
          <p:nvSpPr>
            <p:cNvPr id="42" name="object 42"/>
            <p:cNvSpPr/>
            <p:nvPr/>
          </p:nvSpPr>
          <p:spPr>
            <a:xfrm>
              <a:off x="4073651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79248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79248" y="79248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073651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0" y="79248"/>
                  </a:moveTo>
                  <a:lnTo>
                    <a:pt x="79248" y="79248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15179" y="3406418"/>
            <a:ext cx="269304" cy="100753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 defTabSz="1015990">
              <a:lnSpc>
                <a:spcPts val="2133"/>
              </a:lnSpc>
            </a:pPr>
            <a:r>
              <a:rPr sz="1778" spc="-6" dirty="0">
                <a:solidFill>
                  <a:srgbClr val="505050"/>
                </a:solidFill>
                <a:latin typeface="Trebuchet MS"/>
                <a:cs typeface="Trebuchet MS"/>
              </a:rPr>
              <a:t>time</a:t>
            </a:r>
            <a:r>
              <a:rPr sz="1778" spc="-5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srgbClr val="505050"/>
                </a:solidFill>
                <a:latin typeface="Trebuchet MS"/>
                <a:cs typeface="Trebuchet MS"/>
              </a:rPr>
              <a:t>(ms)</a:t>
            </a:r>
            <a:endParaRPr sz="1778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718865" y="2150463"/>
            <a:ext cx="4652433" cy="3558117"/>
            <a:chOff x="6046978" y="1935416"/>
            <a:chExt cx="4187190" cy="3202305"/>
          </a:xfrm>
        </p:grpSpPr>
        <p:sp>
          <p:nvSpPr>
            <p:cNvPr id="46" name="object 46"/>
            <p:cNvSpPr/>
            <p:nvPr/>
          </p:nvSpPr>
          <p:spPr>
            <a:xfrm>
              <a:off x="6057900" y="1937004"/>
              <a:ext cx="4166870" cy="3191510"/>
            </a:xfrm>
            <a:custGeom>
              <a:avLst/>
              <a:gdLst/>
              <a:ahLst/>
              <a:cxnLst/>
              <a:rect l="l" t="t" r="r" b="b"/>
              <a:pathLst>
                <a:path w="4166870" h="3191510">
                  <a:moveTo>
                    <a:pt x="4166615" y="0"/>
                  </a:moveTo>
                  <a:lnTo>
                    <a:pt x="0" y="0"/>
                  </a:lnTo>
                  <a:lnTo>
                    <a:pt x="0" y="3191256"/>
                  </a:lnTo>
                  <a:lnTo>
                    <a:pt x="4166615" y="3191256"/>
                  </a:lnTo>
                  <a:lnTo>
                    <a:pt x="41666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057900" y="2468880"/>
              <a:ext cx="4166870" cy="2127885"/>
            </a:xfrm>
            <a:custGeom>
              <a:avLst/>
              <a:gdLst/>
              <a:ahLst/>
              <a:cxnLst/>
              <a:rect l="l" t="t" r="r" b="b"/>
              <a:pathLst>
                <a:path w="4166870" h="2127885">
                  <a:moveTo>
                    <a:pt x="0" y="2127504"/>
                  </a:moveTo>
                  <a:lnTo>
                    <a:pt x="1796796" y="2127504"/>
                  </a:lnTo>
                </a:path>
                <a:path w="4166870" h="2127885">
                  <a:moveTo>
                    <a:pt x="2656331" y="2127504"/>
                  </a:moveTo>
                  <a:lnTo>
                    <a:pt x="3185159" y="2127504"/>
                  </a:lnTo>
                </a:path>
                <a:path w="4166870" h="2127885">
                  <a:moveTo>
                    <a:pt x="4044696" y="2127504"/>
                  </a:moveTo>
                  <a:lnTo>
                    <a:pt x="4166616" y="2127504"/>
                  </a:lnTo>
                </a:path>
                <a:path w="4166870" h="2127885">
                  <a:moveTo>
                    <a:pt x="0" y="1595628"/>
                  </a:moveTo>
                  <a:lnTo>
                    <a:pt x="2369820" y="1595628"/>
                  </a:lnTo>
                </a:path>
                <a:path w="4166870" h="2127885">
                  <a:moveTo>
                    <a:pt x="2656331" y="1595628"/>
                  </a:moveTo>
                  <a:lnTo>
                    <a:pt x="3185159" y="1595628"/>
                  </a:lnTo>
                </a:path>
                <a:path w="4166870" h="2127885">
                  <a:moveTo>
                    <a:pt x="4044696" y="1595628"/>
                  </a:moveTo>
                  <a:lnTo>
                    <a:pt x="4166616" y="1595628"/>
                  </a:lnTo>
                </a:path>
                <a:path w="4166870" h="2127885">
                  <a:moveTo>
                    <a:pt x="0" y="1063752"/>
                  </a:moveTo>
                  <a:lnTo>
                    <a:pt x="3185159" y="1063752"/>
                  </a:lnTo>
                </a:path>
                <a:path w="4166870" h="2127885">
                  <a:moveTo>
                    <a:pt x="4044696" y="1063752"/>
                  </a:moveTo>
                  <a:lnTo>
                    <a:pt x="4166616" y="1063752"/>
                  </a:lnTo>
                </a:path>
                <a:path w="4166870" h="2127885">
                  <a:moveTo>
                    <a:pt x="0" y="531876"/>
                  </a:moveTo>
                  <a:lnTo>
                    <a:pt x="3758183" y="531876"/>
                  </a:lnTo>
                </a:path>
                <a:path w="4166870" h="2127885">
                  <a:moveTo>
                    <a:pt x="4044696" y="531876"/>
                  </a:moveTo>
                  <a:lnTo>
                    <a:pt x="4166616" y="531876"/>
                  </a:lnTo>
                </a:path>
                <a:path w="4166870" h="2127885">
                  <a:moveTo>
                    <a:pt x="0" y="0"/>
                  </a:moveTo>
                  <a:lnTo>
                    <a:pt x="3758183" y="0"/>
                  </a:lnTo>
                </a:path>
                <a:path w="4166870" h="2127885">
                  <a:moveTo>
                    <a:pt x="4044696" y="0"/>
                  </a:moveTo>
                  <a:lnTo>
                    <a:pt x="4166616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057900" y="1937004"/>
              <a:ext cx="4166870" cy="0"/>
            </a:xfrm>
            <a:custGeom>
              <a:avLst/>
              <a:gdLst/>
              <a:ahLst/>
              <a:cxnLst/>
              <a:rect l="l" t="t" r="r" b="b"/>
              <a:pathLst>
                <a:path w="4166870">
                  <a:moveTo>
                    <a:pt x="0" y="0"/>
                  </a:moveTo>
                  <a:lnTo>
                    <a:pt x="4166616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6178296" y="4706111"/>
              <a:ext cx="287020" cy="422275"/>
            </a:xfrm>
            <a:custGeom>
              <a:avLst/>
              <a:gdLst/>
              <a:ahLst/>
              <a:cxnLst/>
              <a:rect l="l" t="t" r="r" b="b"/>
              <a:pathLst>
                <a:path w="287020" h="422275">
                  <a:moveTo>
                    <a:pt x="286512" y="0"/>
                  </a:moveTo>
                  <a:lnTo>
                    <a:pt x="0" y="0"/>
                  </a:lnTo>
                  <a:lnTo>
                    <a:pt x="0" y="422147"/>
                  </a:lnTo>
                  <a:lnTo>
                    <a:pt x="286512" y="422147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178296" y="4706111"/>
              <a:ext cx="287020" cy="422275"/>
            </a:xfrm>
            <a:custGeom>
              <a:avLst/>
              <a:gdLst/>
              <a:ahLst/>
              <a:cxnLst/>
              <a:rect l="l" t="t" r="r" b="b"/>
              <a:pathLst>
                <a:path w="287020" h="422275">
                  <a:moveTo>
                    <a:pt x="0" y="422147"/>
                  </a:moveTo>
                  <a:lnTo>
                    <a:pt x="286512" y="422147"/>
                  </a:lnTo>
                  <a:lnTo>
                    <a:pt x="286512" y="0"/>
                  </a:lnTo>
                  <a:lnTo>
                    <a:pt x="0" y="0"/>
                  </a:lnTo>
                  <a:lnTo>
                    <a:pt x="0" y="4221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464808" y="3497579"/>
              <a:ext cx="3065145" cy="1630680"/>
            </a:xfrm>
            <a:custGeom>
              <a:avLst/>
              <a:gdLst/>
              <a:ahLst/>
              <a:cxnLst/>
              <a:rect l="l" t="t" r="r" b="b"/>
              <a:pathLst>
                <a:path w="3065145" h="1630679">
                  <a:moveTo>
                    <a:pt x="286512" y="1164336"/>
                  </a:moveTo>
                  <a:lnTo>
                    <a:pt x="0" y="1164336"/>
                  </a:lnTo>
                  <a:lnTo>
                    <a:pt x="0" y="1630680"/>
                  </a:lnTo>
                  <a:lnTo>
                    <a:pt x="286512" y="1630680"/>
                  </a:lnTo>
                  <a:lnTo>
                    <a:pt x="286512" y="1164336"/>
                  </a:lnTo>
                  <a:close/>
                </a:path>
                <a:path w="3065145" h="1630679">
                  <a:moveTo>
                    <a:pt x="1676400" y="762000"/>
                  </a:moveTo>
                  <a:lnTo>
                    <a:pt x="1389888" y="762000"/>
                  </a:lnTo>
                  <a:lnTo>
                    <a:pt x="1389888" y="1630680"/>
                  </a:lnTo>
                  <a:lnTo>
                    <a:pt x="1676400" y="1630680"/>
                  </a:lnTo>
                  <a:lnTo>
                    <a:pt x="1676400" y="762000"/>
                  </a:lnTo>
                  <a:close/>
                </a:path>
                <a:path w="3065145" h="1630679">
                  <a:moveTo>
                    <a:pt x="3064764" y="0"/>
                  </a:moveTo>
                  <a:lnTo>
                    <a:pt x="2778252" y="12"/>
                  </a:lnTo>
                  <a:lnTo>
                    <a:pt x="2778252" y="1630680"/>
                  </a:lnTo>
                  <a:lnTo>
                    <a:pt x="3064764" y="1630680"/>
                  </a:lnTo>
                  <a:lnTo>
                    <a:pt x="306476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6464808" y="3497580"/>
              <a:ext cx="3065145" cy="1630680"/>
            </a:xfrm>
            <a:custGeom>
              <a:avLst/>
              <a:gdLst/>
              <a:ahLst/>
              <a:cxnLst/>
              <a:rect l="l" t="t" r="r" b="b"/>
              <a:pathLst>
                <a:path w="3065145" h="1630679">
                  <a:moveTo>
                    <a:pt x="0" y="1164336"/>
                  </a:moveTo>
                  <a:lnTo>
                    <a:pt x="286512" y="1164336"/>
                  </a:lnTo>
                  <a:lnTo>
                    <a:pt x="286512" y="1630680"/>
                  </a:lnTo>
                  <a:lnTo>
                    <a:pt x="0" y="1630680"/>
                  </a:lnTo>
                  <a:lnTo>
                    <a:pt x="0" y="1164336"/>
                  </a:lnTo>
                  <a:close/>
                </a:path>
                <a:path w="3065145" h="1630679">
                  <a:moveTo>
                    <a:pt x="1389888" y="762000"/>
                  </a:moveTo>
                  <a:lnTo>
                    <a:pt x="1676399" y="762000"/>
                  </a:lnTo>
                  <a:lnTo>
                    <a:pt x="1676399" y="1630680"/>
                  </a:lnTo>
                  <a:lnTo>
                    <a:pt x="1389888" y="1630680"/>
                  </a:lnTo>
                  <a:lnTo>
                    <a:pt x="1389888" y="762000"/>
                  </a:lnTo>
                  <a:close/>
                </a:path>
                <a:path w="3065145" h="1630679">
                  <a:moveTo>
                    <a:pt x="2778251" y="0"/>
                  </a:moveTo>
                  <a:lnTo>
                    <a:pt x="3064764" y="0"/>
                  </a:lnTo>
                  <a:lnTo>
                    <a:pt x="3064764" y="1630680"/>
                  </a:lnTo>
                  <a:lnTo>
                    <a:pt x="2778251" y="1630680"/>
                  </a:lnTo>
                  <a:lnTo>
                    <a:pt x="2778251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751320" y="3459479"/>
              <a:ext cx="3065145" cy="1668780"/>
            </a:xfrm>
            <a:custGeom>
              <a:avLst/>
              <a:gdLst/>
              <a:ahLst/>
              <a:cxnLst/>
              <a:rect l="l" t="t" r="r" b="b"/>
              <a:pathLst>
                <a:path w="3065145" h="1668779">
                  <a:moveTo>
                    <a:pt x="286512" y="1194816"/>
                  </a:moveTo>
                  <a:lnTo>
                    <a:pt x="0" y="1194816"/>
                  </a:lnTo>
                  <a:lnTo>
                    <a:pt x="0" y="1668780"/>
                  </a:lnTo>
                  <a:lnTo>
                    <a:pt x="286512" y="1668780"/>
                  </a:lnTo>
                  <a:lnTo>
                    <a:pt x="286512" y="1194816"/>
                  </a:lnTo>
                  <a:close/>
                </a:path>
                <a:path w="3065145" h="1668779">
                  <a:moveTo>
                    <a:pt x="1676400" y="794004"/>
                  </a:moveTo>
                  <a:lnTo>
                    <a:pt x="1389888" y="794004"/>
                  </a:lnTo>
                  <a:lnTo>
                    <a:pt x="1389888" y="1668780"/>
                  </a:lnTo>
                  <a:lnTo>
                    <a:pt x="1676400" y="1668780"/>
                  </a:lnTo>
                  <a:lnTo>
                    <a:pt x="1676400" y="794004"/>
                  </a:lnTo>
                  <a:close/>
                </a:path>
                <a:path w="3065145" h="1668779">
                  <a:moveTo>
                    <a:pt x="3064764" y="0"/>
                  </a:moveTo>
                  <a:lnTo>
                    <a:pt x="2778252" y="12"/>
                  </a:lnTo>
                  <a:lnTo>
                    <a:pt x="2778252" y="1668780"/>
                  </a:lnTo>
                  <a:lnTo>
                    <a:pt x="3064764" y="1668780"/>
                  </a:lnTo>
                  <a:lnTo>
                    <a:pt x="30647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751320" y="3459480"/>
              <a:ext cx="3065145" cy="1668780"/>
            </a:xfrm>
            <a:custGeom>
              <a:avLst/>
              <a:gdLst/>
              <a:ahLst/>
              <a:cxnLst/>
              <a:rect l="l" t="t" r="r" b="b"/>
              <a:pathLst>
                <a:path w="3065145" h="1668779">
                  <a:moveTo>
                    <a:pt x="0" y="1194816"/>
                  </a:moveTo>
                  <a:lnTo>
                    <a:pt x="286511" y="1194816"/>
                  </a:lnTo>
                  <a:lnTo>
                    <a:pt x="286511" y="1668780"/>
                  </a:lnTo>
                  <a:lnTo>
                    <a:pt x="0" y="1668780"/>
                  </a:lnTo>
                  <a:lnTo>
                    <a:pt x="0" y="1194816"/>
                  </a:lnTo>
                  <a:close/>
                </a:path>
                <a:path w="3065145" h="1668779">
                  <a:moveTo>
                    <a:pt x="1389887" y="794004"/>
                  </a:moveTo>
                  <a:lnTo>
                    <a:pt x="1676400" y="794004"/>
                  </a:lnTo>
                  <a:lnTo>
                    <a:pt x="1676400" y="1668780"/>
                  </a:lnTo>
                  <a:lnTo>
                    <a:pt x="1389887" y="1668780"/>
                  </a:lnTo>
                  <a:lnTo>
                    <a:pt x="1389887" y="794004"/>
                  </a:lnTo>
                  <a:close/>
                </a:path>
                <a:path w="3065145" h="1668779">
                  <a:moveTo>
                    <a:pt x="2778252" y="0"/>
                  </a:moveTo>
                  <a:lnTo>
                    <a:pt x="3064763" y="0"/>
                  </a:lnTo>
                  <a:lnTo>
                    <a:pt x="3064763" y="1668780"/>
                  </a:lnTo>
                  <a:lnTo>
                    <a:pt x="2778252" y="1668780"/>
                  </a:lnTo>
                  <a:lnTo>
                    <a:pt x="2778252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7037832" y="2336291"/>
              <a:ext cx="3065145" cy="2792095"/>
            </a:xfrm>
            <a:custGeom>
              <a:avLst/>
              <a:gdLst/>
              <a:ahLst/>
              <a:cxnLst/>
              <a:rect l="l" t="t" r="r" b="b"/>
              <a:pathLst>
                <a:path w="3065145" h="2792095">
                  <a:moveTo>
                    <a:pt x="286512" y="2269236"/>
                  </a:moveTo>
                  <a:lnTo>
                    <a:pt x="0" y="2269236"/>
                  </a:lnTo>
                  <a:lnTo>
                    <a:pt x="0" y="2791968"/>
                  </a:lnTo>
                  <a:lnTo>
                    <a:pt x="286512" y="2791968"/>
                  </a:lnTo>
                  <a:lnTo>
                    <a:pt x="286512" y="2269236"/>
                  </a:lnTo>
                  <a:close/>
                </a:path>
                <a:path w="3065145" h="2792095">
                  <a:moveTo>
                    <a:pt x="1676400" y="1641348"/>
                  </a:moveTo>
                  <a:lnTo>
                    <a:pt x="1389888" y="1641348"/>
                  </a:lnTo>
                  <a:lnTo>
                    <a:pt x="1389888" y="2791968"/>
                  </a:lnTo>
                  <a:lnTo>
                    <a:pt x="1676400" y="2791968"/>
                  </a:lnTo>
                  <a:lnTo>
                    <a:pt x="1676400" y="1641348"/>
                  </a:lnTo>
                  <a:close/>
                </a:path>
                <a:path w="3065145" h="2792095">
                  <a:moveTo>
                    <a:pt x="3064764" y="0"/>
                  </a:moveTo>
                  <a:lnTo>
                    <a:pt x="2778252" y="0"/>
                  </a:lnTo>
                  <a:lnTo>
                    <a:pt x="2778252" y="2791968"/>
                  </a:lnTo>
                  <a:lnTo>
                    <a:pt x="3064764" y="2791980"/>
                  </a:lnTo>
                  <a:lnTo>
                    <a:pt x="306476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7037832" y="2336292"/>
              <a:ext cx="3065145" cy="2792095"/>
            </a:xfrm>
            <a:custGeom>
              <a:avLst/>
              <a:gdLst/>
              <a:ahLst/>
              <a:cxnLst/>
              <a:rect l="l" t="t" r="r" b="b"/>
              <a:pathLst>
                <a:path w="3065145" h="2792095">
                  <a:moveTo>
                    <a:pt x="0" y="2269236"/>
                  </a:moveTo>
                  <a:lnTo>
                    <a:pt x="286512" y="2269236"/>
                  </a:lnTo>
                  <a:lnTo>
                    <a:pt x="286512" y="2791968"/>
                  </a:lnTo>
                  <a:lnTo>
                    <a:pt x="0" y="2791968"/>
                  </a:lnTo>
                  <a:lnTo>
                    <a:pt x="0" y="2269236"/>
                  </a:lnTo>
                  <a:close/>
                </a:path>
                <a:path w="3065145" h="2792095">
                  <a:moveTo>
                    <a:pt x="1389888" y="1641348"/>
                  </a:moveTo>
                  <a:lnTo>
                    <a:pt x="1676400" y="1641348"/>
                  </a:lnTo>
                  <a:lnTo>
                    <a:pt x="1676400" y="2791968"/>
                  </a:lnTo>
                  <a:lnTo>
                    <a:pt x="1389888" y="2791968"/>
                  </a:lnTo>
                  <a:lnTo>
                    <a:pt x="1389888" y="1641348"/>
                  </a:lnTo>
                  <a:close/>
                </a:path>
                <a:path w="3065145" h="2792095">
                  <a:moveTo>
                    <a:pt x="2778252" y="0"/>
                  </a:moveTo>
                  <a:lnTo>
                    <a:pt x="3064764" y="0"/>
                  </a:lnTo>
                  <a:lnTo>
                    <a:pt x="3064764" y="2791968"/>
                  </a:lnTo>
                  <a:lnTo>
                    <a:pt x="2778252" y="2791968"/>
                  </a:lnTo>
                  <a:lnTo>
                    <a:pt x="2778252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057138" y="5127498"/>
              <a:ext cx="4166870" cy="0"/>
            </a:xfrm>
            <a:custGeom>
              <a:avLst/>
              <a:gdLst/>
              <a:ahLst/>
              <a:cxnLst/>
              <a:rect l="l" t="t" r="r" b="b"/>
              <a:pathLst>
                <a:path w="4166870">
                  <a:moveTo>
                    <a:pt x="0" y="0"/>
                  </a:moveTo>
                  <a:lnTo>
                    <a:pt x="4166616" y="0"/>
                  </a:lnTo>
                </a:path>
              </a:pathLst>
            </a:custGeom>
            <a:ln w="19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436782" y="5550520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36782" y="4959209"/>
            <a:ext cx="13264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333207" y="4368235"/>
            <a:ext cx="23494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33207" y="3777262"/>
            <a:ext cx="23494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333207" y="3186006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333207" y="2595033"/>
            <a:ext cx="234949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06356" y="5796732"/>
            <a:ext cx="793044" cy="490162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 marL="170037" marR="5644" indent="-156632" defTabSz="1015990">
              <a:lnSpc>
                <a:spcPts val="1811"/>
              </a:lnSpc>
              <a:spcBef>
                <a:spcPts val="222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batch</a:t>
            </a:r>
            <a:r>
              <a:rPr sz="1556" spc="-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16 </a:t>
            </a:r>
            <a:r>
              <a:rPr sz="1556" spc="-4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10GB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649969" y="5796732"/>
            <a:ext cx="793044" cy="490162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 marL="170037" marR="5644" indent="-156632" defTabSz="1015990">
              <a:lnSpc>
                <a:spcPts val="1811"/>
              </a:lnSpc>
              <a:spcBef>
                <a:spcPts val="222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batch</a:t>
            </a:r>
            <a:r>
              <a:rPr sz="1556" spc="-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32 </a:t>
            </a:r>
            <a:r>
              <a:rPr sz="1556" spc="-4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19GB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193585" y="5796732"/>
            <a:ext cx="793044" cy="490162"/>
          </a:xfrm>
          <a:prstGeom prst="rect">
            <a:avLst/>
          </a:prstGeom>
        </p:spPr>
        <p:txBody>
          <a:bodyPr vert="horz" wrap="square" lIns="0" tIns="28222" rIns="0" bIns="0" rtlCol="0">
            <a:spAutoFit/>
          </a:bodyPr>
          <a:lstStyle/>
          <a:p>
            <a:pPr marL="170037" marR="5644" indent="-156632" defTabSz="1015990">
              <a:lnSpc>
                <a:spcPts val="1811"/>
              </a:lnSpc>
              <a:spcBef>
                <a:spcPts val="222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batch</a:t>
            </a:r>
            <a:r>
              <a:rPr sz="1556" spc="-8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64 </a:t>
            </a:r>
            <a:r>
              <a:rPr sz="1556" spc="-4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36GB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675120" y="1915160"/>
            <a:ext cx="100189" cy="98778"/>
            <a:chOff x="6007608" y="1723644"/>
            <a:chExt cx="90170" cy="88900"/>
          </a:xfrm>
        </p:grpSpPr>
        <p:sp>
          <p:nvSpPr>
            <p:cNvPr id="68" name="object 68"/>
            <p:cNvSpPr/>
            <p:nvPr/>
          </p:nvSpPr>
          <p:spPr>
            <a:xfrm>
              <a:off x="6012180" y="1728216"/>
              <a:ext cx="81280" cy="79375"/>
            </a:xfrm>
            <a:custGeom>
              <a:avLst/>
              <a:gdLst/>
              <a:ahLst/>
              <a:cxnLst/>
              <a:rect l="l" t="t" r="r" b="b"/>
              <a:pathLst>
                <a:path w="81279" h="79375">
                  <a:moveTo>
                    <a:pt x="80772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80772" y="79248"/>
                  </a:lnTo>
                  <a:lnTo>
                    <a:pt x="8077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012180" y="1728216"/>
              <a:ext cx="81280" cy="79375"/>
            </a:xfrm>
            <a:custGeom>
              <a:avLst/>
              <a:gdLst/>
              <a:ahLst/>
              <a:cxnLst/>
              <a:rect l="l" t="t" r="r" b="b"/>
              <a:pathLst>
                <a:path w="81279" h="79375">
                  <a:moveTo>
                    <a:pt x="0" y="79248"/>
                  </a:moveTo>
                  <a:lnTo>
                    <a:pt x="80772" y="79248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7909560" y="1915160"/>
            <a:ext cx="98778" cy="98778"/>
            <a:chOff x="7118604" y="1723644"/>
            <a:chExt cx="88900" cy="88900"/>
          </a:xfrm>
        </p:grpSpPr>
        <p:sp>
          <p:nvSpPr>
            <p:cNvPr id="71" name="object 71"/>
            <p:cNvSpPr/>
            <p:nvPr/>
          </p:nvSpPr>
          <p:spPr>
            <a:xfrm>
              <a:off x="7123176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79248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79248" y="79248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7123176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0" y="79248"/>
                  </a:moveTo>
                  <a:lnTo>
                    <a:pt x="79248" y="79248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9089812" y="1915160"/>
            <a:ext cx="98778" cy="98778"/>
            <a:chOff x="8180831" y="1723644"/>
            <a:chExt cx="88900" cy="88900"/>
          </a:xfrm>
        </p:grpSpPr>
        <p:sp>
          <p:nvSpPr>
            <p:cNvPr id="74" name="object 74"/>
            <p:cNvSpPr/>
            <p:nvPr/>
          </p:nvSpPr>
          <p:spPr>
            <a:xfrm>
              <a:off x="8185403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79248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79248" y="79248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8185403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0" y="79248"/>
                  </a:moveTo>
                  <a:lnTo>
                    <a:pt x="79248" y="79248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10102425" y="1915160"/>
            <a:ext cx="98778" cy="98778"/>
            <a:chOff x="9092183" y="1723644"/>
            <a:chExt cx="88900" cy="88900"/>
          </a:xfrm>
        </p:grpSpPr>
        <p:sp>
          <p:nvSpPr>
            <p:cNvPr id="77" name="object 77"/>
            <p:cNvSpPr/>
            <p:nvPr/>
          </p:nvSpPr>
          <p:spPr>
            <a:xfrm>
              <a:off x="9096755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79248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79248" y="79248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9096755" y="1728216"/>
              <a:ext cx="79375" cy="79375"/>
            </a:xfrm>
            <a:custGeom>
              <a:avLst/>
              <a:gdLst/>
              <a:ahLst/>
              <a:cxnLst/>
              <a:rect l="l" t="t" r="r" b="b"/>
              <a:pathLst>
                <a:path w="79375" h="79375">
                  <a:moveTo>
                    <a:pt x="0" y="79248"/>
                  </a:moveTo>
                  <a:lnTo>
                    <a:pt x="79248" y="79248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4639873" y="1835714"/>
            <a:ext cx="6802967" cy="42461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lnSpc>
                <a:spcPts val="1467"/>
              </a:lnSpc>
              <a:spcBef>
                <a:spcPts val="111"/>
              </a:spcBef>
              <a:tabLst>
                <a:tab pos="2168855" algn="l"/>
                <a:tab pos="3402860" algn="l"/>
                <a:tab pos="4583243" algn="l"/>
                <a:tab pos="5595705" algn="l"/>
              </a:tabLst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Unified</a:t>
            </a:r>
            <a:r>
              <a:rPr sz="1333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Memory	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All</a:t>
            </a:r>
            <a:r>
              <a:rPr sz="1333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 Memory	Offload</a:t>
            </a:r>
            <a:r>
              <a:rPr sz="1333" spc="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Conv	Offload</a:t>
            </a:r>
            <a:r>
              <a:rPr sz="1333" spc="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All	Unified</a:t>
            </a:r>
            <a:r>
              <a:rPr sz="1333" spc="-6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707427" defTabSz="1015990">
              <a:lnSpc>
                <a:spcPts val="1733"/>
              </a:lnSpc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30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997422" y="3406418"/>
            <a:ext cx="269304" cy="100753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 defTabSz="1015990">
              <a:lnSpc>
                <a:spcPts val="2133"/>
              </a:lnSpc>
            </a:pPr>
            <a:r>
              <a:rPr sz="1778" spc="-6" dirty="0">
                <a:solidFill>
                  <a:srgbClr val="505050"/>
                </a:solidFill>
                <a:latin typeface="Trebuchet MS"/>
                <a:cs typeface="Trebuchet MS"/>
              </a:rPr>
              <a:t>time</a:t>
            </a:r>
            <a:r>
              <a:rPr sz="1778" spc="-56" dirty="0">
                <a:solidFill>
                  <a:srgbClr val="505050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srgbClr val="505050"/>
                </a:solidFill>
                <a:latin typeface="Trebuchet MS"/>
                <a:cs typeface="Trebuchet MS"/>
              </a:rPr>
              <a:t>(ms)</a:t>
            </a:r>
            <a:endParaRPr sz="1778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52606" y="2234352"/>
            <a:ext cx="0" cy="4138789"/>
          </a:xfrm>
          <a:custGeom>
            <a:avLst/>
            <a:gdLst/>
            <a:ahLst/>
            <a:cxnLst/>
            <a:rect l="l" t="t" r="r" b="b"/>
            <a:pathLst>
              <a:path h="3724910">
                <a:moveTo>
                  <a:pt x="0" y="0"/>
                </a:moveTo>
                <a:lnTo>
                  <a:pt x="0" y="3724821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212878" y="1835714"/>
            <a:ext cx="3294944" cy="9374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  <a:tabLst>
                <a:tab pos="1248115" algn="l"/>
                <a:tab pos="2428498" algn="l"/>
              </a:tabLst>
            </a:pP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All</a:t>
            </a:r>
            <a:r>
              <a:rPr sz="1333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 Memory	Offload</a:t>
            </a:r>
            <a:r>
              <a:rPr sz="1333" spc="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Conv	Offload</a:t>
            </a:r>
            <a:r>
              <a:rPr sz="1333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All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>
              <a:spcBef>
                <a:spcPts val="39"/>
              </a:spcBef>
            </a:pP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533157" algn="ctr" defTabSz="1015990">
              <a:lnSpc>
                <a:spcPts val="2028"/>
              </a:lnSpc>
            </a:pPr>
            <a:r>
              <a:rPr sz="1778" spc="-6" dirty="0">
                <a:solidFill>
                  <a:srgbClr val="FF0000"/>
                </a:solidFill>
                <a:latin typeface="Arial"/>
                <a:cs typeface="Arial"/>
              </a:rPr>
              <a:t>GP100</a:t>
            </a:r>
            <a:r>
              <a:rPr sz="1778" spc="-2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78" spc="-6" dirty="0">
                <a:solidFill>
                  <a:srgbClr val="FF0000"/>
                </a:solidFill>
                <a:latin typeface="Arial"/>
                <a:cs typeface="Arial"/>
              </a:rPr>
              <a:t>mem</a:t>
            </a:r>
            <a:r>
              <a:rPr sz="1778" spc="-1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78" spc="-6" dirty="0">
                <a:solidFill>
                  <a:srgbClr val="FF0000"/>
                </a:solidFill>
                <a:latin typeface="Arial"/>
                <a:cs typeface="Arial"/>
              </a:rPr>
              <a:t>size</a:t>
            </a:r>
            <a:endParaRPr sz="1778">
              <a:solidFill>
                <a:prstClr val="black"/>
              </a:solidFill>
              <a:latin typeface="Arial"/>
              <a:cs typeface="Arial"/>
            </a:endParaRPr>
          </a:p>
          <a:p>
            <a:pPr marL="1535274" algn="ctr" defTabSz="1015990">
              <a:lnSpc>
                <a:spcPts val="2028"/>
              </a:lnSpc>
            </a:pPr>
            <a:r>
              <a:rPr sz="1778" spc="-6" dirty="0">
                <a:solidFill>
                  <a:srgbClr val="FF0000"/>
                </a:solidFill>
                <a:latin typeface="Arial"/>
                <a:cs typeface="Arial"/>
              </a:rPr>
              <a:t>(16GB)</a:t>
            </a:r>
            <a:endParaRPr sz="177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23673" y="2234352"/>
            <a:ext cx="0" cy="4138789"/>
          </a:xfrm>
          <a:custGeom>
            <a:avLst/>
            <a:gdLst/>
            <a:ahLst/>
            <a:cxnLst/>
            <a:rect l="l" t="t" r="r" b="b"/>
            <a:pathLst>
              <a:path h="3724910">
                <a:moveTo>
                  <a:pt x="0" y="0"/>
                </a:moveTo>
                <a:lnTo>
                  <a:pt x="0" y="3724821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463767" y="4713676"/>
            <a:ext cx="677333" cy="49309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556" dirty="0">
                <a:solidFill>
                  <a:srgbClr val="FF0000"/>
                </a:solidFill>
                <a:latin typeface="Arial"/>
                <a:cs typeface="Arial"/>
              </a:rPr>
              <a:t>anual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  <a:p>
            <a:pPr marL="14111" defTabSz="1015990"/>
            <a:r>
              <a:rPr sz="1556" dirty="0">
                <a:solidFill>
                  <a:srgbClr val="FF0000"/>
                </a:solidFill>
                <a:latin typeface="Arial"/>
                <a:cs typeface="Arial"/>
              </a:rPr>
              <a:t>offload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463767" y="5188092"/>
            <a:ext cx="43673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srgbClr val="FF0000"/>
                </a:solidFill>
                <a:latin typeface="Arial"/>
                <a:cs typeface="Arial"/>
              </a:rPr>
              <a:t>fails!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793904" y="2264127"/>
            <a:ext cx="1454150" cy="49381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marR="5644" defTabSz="1015990">
              <a:spcBef>
                <a:spcPts val="117"/>
              </a:spcBef>
            </a:pPr>
            <a:r>
              <a:rPr sz="1556" dirty="0">
                <a:solidFill>
                  <a:srgbClr val="76B800"/>
                </a:solidFill>
                <a:latin typeface="Arial"/>
                <a:cs typeface="Arial"/>
              </a:rPr>
              <a:t>Unified </a:t>
            </a:r>
            <a:r>
              <a:rPr sz="1556" spc="-6" dirty="0">
                <a:solidFill>
                  <a:srgbClr val="76B800"/>
                </a:solidFill>
                <a:latin typeface="Arial"/>
                <a:cs typeface="Arial"/>
              </a:rPr>
              <a:t>Memory </a:t>
            </a:r>
            <a:r>
              <a:rPr sz="1556" spc="-417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76B800"/>
                </a:solidFill>
                <a:latin typeface="Arial"/>
                <a:cs typeface="Arial"/>
              </a:rPr>
              <a:t>does</a:t>
            </a:r>
            <a:r>
              <a:rPr sz="1556" spc="-78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76B800"/>
                </a:solidFill>
                <a:latin typeface="Arial"/>
                <a:cs typeface="Arial"/>
              </a:rPr>
              <a:t>not</a:t>
            </a:r>
            <a:r>
              <a:rPr sz="1556" spc="-56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76B800"/>
                </a:solidFill>
                <a:latin typeface="Arial"/>
                <a:cs typeface="Arial"/>
              </a:rPr>
              <a:t>require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244840" y="2744894"/>
            <a:ext cx="2657122" cy="486686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761" rIns="0" bIns="0" rtlCol="0">
            <a:spAutoFit/>
          </a:bodyPr>
          <a:lstStyle/>
          <a:p>
            <a:pPr marL="563028" marR="397929" defTabSz="1015990">
              <a:spcBef>
                <a:spcPts val="61"/>
              </a:spcBef>
            </a:pPr>
            <a:r>
              <a:rPr sz="1556" b="1" spc="-6" dirty="0">
                <a:solidFill>
                  <a:srgbClr val="76B800"/>
                </a:solidFill>
                <a:latin typeface="Arial"/>
                <a:cs typeface="Arial"/>
              </a:rPr>
              <a:t>any</a:t>
            </a:r>
            <a:r>
              <a:rPr sz="1556" b="1" spc="-44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76B800"/>
                </a:solidFill>
                <a:latin typeface="Arial"/>
                <a:cs typeface="Arial"/>
              </a:rPr>
              <a:t>changes</a:t>
            </a:r>
            <a:r>
              <a:rPr sz="1556" spc="-67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76B800"/>
                </a:solidFill>
                <a:latin typeface="Arial"/>
                <a:cs typeface="Arial"/>
              </a:rPr>
              <a:t>to</a:t>
            </a:r>
            <a:r>
              <a:rPr sz="1556" spc="-44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76B800"/>
                </a:solidFill>
                <a:latin typeface="Arial"/>
                <a:cs typeface="Arial"/>
              </a:rPr>
              <a:t>the </a:t>
            </a:r>
            <a:r>
              <a:rPr sz="1556" spc="-417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srgbClr val="76B800"/>
                </a:solidFill>
                <a:latin typeface="Arial"/>
                <a:cs typeface="Arial"/>
              </a:rPr>
              <a:t>existing</a:t>
            </a:r>
            <a:r>
              <a:rPr sz="1556" spc="-44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spc="-6" dirty="0">
                <a:solidFill>
                  <a:srgbClr val="76B800"/>
                </a:solidFill>
                <a:latin typeface="Arial"/>
                <a:cs typeface="Arial"/>
              </a:rPr>
              <a:t>DNN</a:t>
            </a:r>
            <a:r>
              <a:rPr sz="1556" spc="-28" dirty="0">
                <a:solidFill>
                  <a:srgbClr val="76B800"/>
                </a:solidFill>
                <a:latin typeface="Arial"/>
                <a:cs typeface="Arial"/>
              </a:rPr>
              <a:t> </a:t>
            </a:r>
            <a:r>
              <a:rPr sz="1556" dirty="0">
                <a:solidFill>
                  <a:srgbClr val="76B800"/>
                </a:solidFill>
                <a:latin typeface="Arial"/>
                <a:cs typeface="Arial"/>
              </a:rPr>
              <a:t>code</a:t>
            </a:r>
            <a:endParaRPr sz="155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8195" y="701548"/>
            <a:ext cx="4396317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4761"/>
              </a:lnSpc>
              <a:spcBef>
                <a:spcPts val="111"/>
              </a:spcBef>
            </a:pPr>
            <a:r>
              <a:rPr spc="-11" dirty="0"/>
              <a:t>GRAPH</a:t>
            </a:r>
            <a:r>
              <a:rPr spc="-67" dirty="0"/>
              <a:t> </a:t>
            </a:r>
            <a:r>
              <a:rPr spc="-6" dirty="0"/>
              <a:t>ANALYTICS</a:t>
            </a:r>
          </a:p>
          <a:p>
            <a:pPr marL="1229771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BFS</a:t>
            </a:r>
            <a:r>
              <a:rPr sz="2667" b="0" spc="-5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Traversal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1899708" y="3411854"/>
            <a:ext cx="3048706" cy="2349500"/>
            <a:chOff x="1709737" y="3070669"/>
            <a:chExt cx="2743835" cy="2114550"/>
          </a:xfrm>
        </p:grpSpPr>
        <p:sp>
          <p:nvSpPr>
            <p:cNvPr id="4" name="object 4"/>
            <p:cNvSpPr/>
            <p:nvPr/>
          </p:nvSpPr>
          <p:spPr>
            <a:xfrm>
              <a:off x="1714500" y="4218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5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5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14500" y="4218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5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2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5" y="446532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535936" y="3075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5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5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535936" y="3075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5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5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979164" y="3521964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979164" y="3521964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180588" y="4733544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233934" y="0"/>
                  </a:moveTo>
                  <a:lnTo>
                    <a:pt x="186799" y="4535"/>
                  </a:lnTo>
                  <a:lnTo>
                    <a:pt x="142892" y="17543"/>
                  </a:lnTo>
                  <a:lnTo>
                    <a:pt x="103156" y="38127"/>
                  </a:lnTo>
                  <a:lnTo>
                    <a:pt x="68532" y="65389"/>
                  </a:lnTo>
                  <a:lnTo>
                    <a:pt x="39962" y="98431"/>
                  </a:lnTo>
                  <a:lnTo>
                    <a:pt x="18389" y="136356"/>
                  </a:lnTo>
                  <a:lnTo>
                    <a:pt x="4754" y="178267"/>
                  </a:lnTo>
                  <a:lnTo>
                    <a:pt x="0" y="223265"/>
                  </a:lnTo>
                  <a:lnTo>
                    <a:pt x="4754" y="268261"/>
                  </a:lnTo>
                  <a:lnTo>
                    <a:pt x="18389" y="310170"/>
                  </a:lnTo>
                  <a:lnTo>
                    <a:pt x="39962" y="348095"/>
                  </a:lnTo>
                  <a:lnTo>
                    <a:pt x="68532" y="381138"/>
                  </a:lnTo>
                  <a:lnTo>
                    <a:pt x="103156" y="408401"/>
                  </a:lnTo>
                  <a:lnTo>
                    <a:pt x="142892" y="428986"/>
                  </a:lnTo>
                  <a:lnTo>
                    <a:pt x="186799" y="441995"/>
                  </a:lnTo>
                  <a:lnTo>
                    <a:pt x="233934" y="446531"/>
                  </a:lnTo>
                  <a:lnTo>
                    <a:pt x="281068" y="441995"/>
                  </a:lnTo>
                  <a:lnTo>
                    <a:pt x="324975" y="428986"/>
                  </a:lnTo>
                  <a:lnTo>
                    <a:pt x="364711" y="408401"/>
                  </a:lnTo>
                  <a:lnTo>
                    <a:pt x="399335" y="381138"/>
                  </a:lnTo>
                  <a:lnTo>
                    <a:pt x="427905" y="348095"/>
                  </a:lnTo>
                  <a:lnTo>
                    <a:pt x="449478" y="310170"/>
                  </a:lnTo>
                  <a:lnTo>
                    <a:pt x="463113" y="268261"/>
                  </a:lnTo>
                  <a:lnTo>
                    <a:pt x="467867" y="223265"/>
                  </a:lnTo>
                  <a:lnTo>
                    <a:pt x="463113" y="178267"/>
                  </a:lnTo>
                  <a:lnTo>
                    <a:pt x="449478" y="136356"/>
                  </a:lnTo>
                  <a:lnTo>
                    <a:pt x="427905" y="98431"/>
                  </a:lnTo>
                  <a:lnTo>
                    <a:pt x="399335" y="65389"/>
                  </a:lnTo>
                  <a:lnTo>
                    <a:pt x="364711" y="38127"/>
                  </a:lnTo>
                  <a:lnTo>
                    <a:pt x="324975" y="17543"/>
                  </a:lnTo>
                  <a:lnTo>
                    <a:pt x="281068" y="4535"/>
                  </a:lnTo>
                  <a:lnTo>
                    <a:pt x="23393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180588" y="4733544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0" y="223265"/>
                  </a:moveTo>
                  <a:lnTo>
                    <a:pt x="4754" y="178267"/>
                  </a:lnTo>
                  <a:lnTo>
                    <a:pt x="18389" y="136356"/>
                  </a:lnTo>
                  <a:lnTo>
                    <a:pt x="39962" y="98431"/>
                  </a:lnTo>
                  <a:lnTo>
                    <a:pt x="68532" y="65389"/>
                  </a:lnTo>
                  <a:lnTo>
                    <a:pt x="103156" y="38127"/>
                  </a:lnTo>
                  <a:lnTo>
                    <a:pt x="142892" y="17543"/>
                  </a:lnTo>
                  <a:lnTo>
                    <a:pt x="186799" y="4535"/>
                  </a:lnTo>
                  <a:lnTo>
                    <a:pt x="233934" y="0"/>
                  </a:lnTo>
                  <a:lnTo>
                    <a:pt x="281068" y="4535"/>
                  </a:lnTo>
                  <a:lnTo>
                    <a:pt x="324975" y="17543"/>
                  </a:lnTo>
                  <a:lnTo>
                    <a:pt x="364711" y="38127"/>
                  </a:lnTo>
                  <a:lnTo>
                    <a:pt x="399335" y="65389"/>
                  </a:lnTo>
                  <a:lnTo>
                    <a:pt x="427905" y="98431"/>
                  </a:lnTo>
                  <a:lnTo>
                    <a:pt x="449478" y="136356"/>
                  </a:lnTo>
                  <a:lnTo>
                    <a:pt x="463113" y="178267"/>
                  </a:lnTo>
                  <a:lnTo>
                    <a:pt x="467867" y="223265"/>
                  </a:lnTo>
                  <a:lnTo>
                    <a:pt x="463113" y="268261"/>
                  </a:lnTo>
                  <a:lnTo>
                    <a:pt x="449478" y="310170"/>
                  </a:lnTo>
                  <a:lnTo>
                    <a:pt x="427905" y="348095"/>
                  </a:lnTo>
                  <a:lnTo>
                    <a:pt x="399335" y="381138"/>
                  </a:lnTo>
                  <a:lnTo>
                    <a:pt x="364711" y="408401"/>
                  </a:lnTo>
                  <a:lnTo>
                    <a:pt x="324975" y="428986"/>
                  </a:lnTo>
                  <a:lnTo>
                    <a:pt x="281068" y="441995"/>
                  </a:lnTo>
                  <a:lnTo>
                    <a:pt x="233934" y="446531"/>
                  </a:lnTo>
                  <a:lnTo>
                    <a:pt x="186799" y="441995"/>
                  </a:lnTo>
                  <a:lnTo>
                    <a:pt x="142892" y="428986"/>
                  </a:lnTo>
                  <a:lnTo>
                    <a:pt x="103156" y="408401"/>
                  </a:lnTo>
                  <a:lnTo>
                    <a:pt x="68532" y="381138"/>
                  </a:lnTo>
                  <a:lnTo>
                    <a:pt x="39962" y="348095"/>
                  </a:lnTo>
                  <a:lnTo>
                    <a:pt x="18389" y="310170"/>
                  </a:lnTo>
                  <a:lnTo>
                    <a:pt x="4754" y="268261"/>
                  </a:lnTo>
                  <a:lnTo>
                    <a:pt x="0" y="2232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02198" y="3987885"/>
            <a:ext cx="16227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63695" y="2228215"/>
            <a:ext cx="2801761" cy="3739444"/>
            <a:chOff x="3747325" y="2005393"/>
            <a:chExt cx="2521585" cy="3365500"/>
          </a:xfrm>
        </p:grpSpPr>
        <p:sp>
          <p:nvSpPr>
            <p:cNvPr id="14" name="object 14"/>
            <p:cNvSpPr/>
            <p:nvPr/>
          </p:nvSpPr>
          <p:spPr>
            <a:xfrm>
              <a:off x="4564380" y="4919472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233934" y="0"/>
                  </a:moveTo>
                  <a:lnTo>
                    <a:pt x="186799" y="4536"/>
                  </a:lnTo>
                  <a:lnTo>
                    <a:pt x="142892" y="17545"/>
                  </a:lnTo>
                  <a:lnTo>
                    <a:pt x="103156" y="38130"/>
                  </a:lnTo>
                  <a:lnTo>
                    <a:pt x="68532" y="65393"/>
                  </a:lnTo>
                  <a:lnTo>
                    <a:pt x="39962" y="98436"/>
                  </a:lnTo>
                  <a:lnTo>
                    <a:pt x="18389" y="136361"/>
                  </a:lnTo>
                  <a:lnTo>
                    <a:pt x="4754" y="178270"/>
                  </a:lnTo>
                  <a:lnTo>
                    <a:pt x="0" y="223265"/>
                  </a:lnTo>
                  <a:lnTo>
                    <a:pt x="4754" y="268261"/>
                  </a:lnTo>
                  <a:lnTo>
                    <a:pt x="18389" y="310170"/>
                  </a:lnTo>
                  <a:lnTo>
                    <a:pt x="39962" y="348095"/>
                  </a:lnTo>
                  <a:lnTo>
                    <a:pt x="68532" y="381138"/>
                  </a:lnTo>
                  <a:lnTo>
                    <a:pt x="103156" y="408401"/>
                  </a:lnTo>
                  <a:lnTo>
                    <a:pt x="142892" y="428986"/>
                  </a:lnTo>
                  <a:lnTo>
                    <a:pt x="186799" y="441995"/>
                  </a:lnTo>
                  <a:lnTo>
                    <a:pt x="233934" y="446531"/>
                  </a:lnTo>
                  <a:lnTo>
                    <a:pt x="281068" y="441995"/>
                  </a:lnTo>
                  <a:lnTo>
                    <a:pt x="324975" y="428986"/>
                  </a:lnTo>
                  <a:lnTo>
                    <a:pt x="364711" y="408401"/>
                  </a:lnTo>
                  <a:lnTo>
                    <a:pt x="399335" y="381138"/>
                  </a:lnTo>
                  <a:lnTo>
                    <a:pt x="427905" y="348095"/>
                  </a:lnTo>
                  <a:lnTo>
                    <a:pt x="449478" y="310170"/>
                  </a:lnTo>
                  <a:lnTo>
                    <a:pt x="463113" y="268261"/>
                  </a:lnTo>
                  <a:lnTo>
                    <a:pt x="467868" y="223265"/>
                  </a:lnTo>
                  <a:lnTo>
                    <a:pt x="463113" y="178270"/>
                  </a:lnTo>
                  <a:lnTo>
                    <a:pt x="449478" y="136361"/>
                  </a:lnTo>
                  <a:lnTo>
                    <a:pt x="427905" y="98436"/>
                  </a:lnTo>
                  <a:lnTo>
                    <a:pt x="399335" y="65393"/>
                  </a:lnTo>
                  <a:lnTo>
                    <a:pt x="364711" y="38130"/>
                  </a:lnTo>
                  <a:lnTo>
                    <a:pt x="324975" y="17545"/>
                  </a:lnTo>
                  <a:lnTo>
                    <a:pt x="281068" y="4536"/>
                  </a:lnTo>
                  <a:lnTo>
                    <a:pt x="233934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564380" y="4919472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0" y="223265"/>
                  </a:moveTo>
                  <a:lnTo>
                    <a:pt x="4754" y="178270"/>
                  </a:lnTo>
                  <a:lnTo>
                    <a:pt x="18389" y="136361"/>
                  </a:lnTo>
                  <a:lnTo>
                    <a:pt x="39962" y="98436"/>
                  </a:lnTo>
                  <a:lnTo>
                    <a:pt x="68532" y="65393"/>
                  </a:lnTo>
                  <a:lnTo>
                    <a:pt x="103156" y="38130"/>
                  </a:lnTo>
                  <a:lnTo>
                    <a:pt x="142892" y="17545"/>
                  </a:lnTo>
                  <a:lnTo>
                    <a:pt x="186799" y="4536"/>
                  </a:lnTo>
                  <a:lnTo>
                    <a:pt x="233934" y="0"/>
                  </a:lnTo>
                  <a:lnTo>
                    <a:pt x="281068" y="4536"/>
                  </a:lnTo>
                  <a:lnTo>
                    <a:pt x="324975" y="17545"/>
                  </a:lnTo>
                  <a:lnTo>
                    <a:pt x="364711" y="38130"/>
                  </a:lnTo>
                  <a:lnTo>
                    <a:pt x="399335" y="65393"/>
                  </a:lnTo>
                  <a:lnTo>
                    <a:pt x="427905" y="98436"/>
                  </a:lnTo>
                  <a:lnTo>
                    <a:pt x="449478" y="136361"/>
                  </a:lnTo>
                  <a:lnTo>
                    <a:pt x="463113" y="178270"/>
                  </a:lnTo>
                  <a:lnTo>
                    <a:pt x="467868" y="223265"/>
                  </a:lnTo>
                  <a:lnTo>
                    <a:pt x="463113" y="268261"/>
                  </a:lnTo>
                  <a:lnTo>
                    <a:pt x="449478" y="310170"/>
                  </a:lnTo>
                  <a:lnTo>
                    <a:pt x="427905" y="348095"/>
                  </a:lnTo>
                  <a:lnTo>
                    <a:pt x="399335" y="381138"/>
                  </a:lnTo>
                  <a:lnTo>
                    <a:pt x="364711" y="408401"/>
                  </a:lnTo>
                  <a:lnTo>
                    <a:pt x="324975" y="428986"/>
                  </a:lnTo>
                  <a:lnTo>
                    <a:pt x="281068" y="441995"/>
                  </a:lnTo>
                  <a:lnTo>
                    <a:pt x="233934" y="446531"/>
                  </a:lnTo>
                  <a:lnTo>
                    <a:pt x="186799" y="441995"/>
                  </a:lnTo>
                  <a:lnTo>
                    <a:pt x="142892" y="428986"/>
                  </a:lnTo>
                  <a:lnTo>
                    <a:pt x="103156" y="408401"/>
                  </a:lnTo>
                  <a:lnTo>
                    <a:pt x="68532" y="381138"/>
                  </a:lnTo>
                  <a:lnTo>
                    <a:pt x="39962" y="348095"/>
                  </a:lnTo>
                  <a:lnTo>
                    <a:pt x="18389" y="310170"/>
                  </a:lnTo>
                  <a:lnTo>
                    <a:pt x="4754" y="268261"/>
                  </a:lnTo>
                  <a:lnTo>
                    <a:pt x="0" y="2232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672327" y="400507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5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5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672327" y="400507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5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2" y="223265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752088" y="2010155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752088" y="2010155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2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794248" y="2817875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794248" y="2817875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251168" y="4525716"/>
            <a:ext cx="1393472" cy="137776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5644" algn="r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/>
            <a:endParaRPr sz="2333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1015990">
              <a:spcBef>
                <a:spcPts val="56"/>
              </a:spcBef>
            </a:pPr>
            <a:endParaRPr sz="2444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60693" y="2009140"/>
            <a:ext cx="8131528" cy="4303889"/>
            <a:chOff x="1944623" y="1808226"/>
            <a:chExt cx="7318375" cy="3873500"/>
          </a:xfrm>
        </p:grpSpPr>
        <p:sp>
          <p:nvSpPr>
            <p:cNvPr id="24" name="object 24"/>
            <p:cNvSpPr/>
            <p:nvPr/>
          </p:nvSpPr>
          <p:spPr>
            <a:xfrm>
              <a:off x="5330189" y="1808226"/>
              <a:ext cx="0" cy="3873500"/>
            </a:xfrm>
            <a:custGeom>
              <a:avLst/>
              <a:gdLst/>
              <a:ahLst/>
              <a:cxnLst/>
              <a:rect l="l" t="t" r="r" b="b"/>
              <a:pathLst>
                <a:path h="3873500">
                  <a:moveTo>
                    <a:pt x="0" y="0"/>
                  </a:moveTo>
                  <a:lnTo>
                    <a:pt x="0" y="3873004"/>
                  </a:lnTo>
                </a:path>
              </a:pathLst>
            </a:custGeom>
            <a:ln w="28956">
              <a:solidFill>
                <a:srgbClr val="50505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955539" y="4386833"/>
              <a:ext cx="786130" cy="611505"/>
            </a:xfrm>
            <a:custGeom>
              <a:avLst/>
              <a:gdLst/>
              <a:ahLst/>
              <a:cxnLst/>
              <a:rect l="l" t="t" r="r" b="b"/>
              <a:pathLst>
                <a:path w="786129" h="611504">
                  <a:moveTo>
                    <a:pt x="698854" y="48735"/>
                  </a:moveTo>
                  <a:lnTo>
                    <a:pt x="0" y="588238"/>
                  </a:lnTo>
                  <a:lnTo>
                    <a:pt x="17780" y="611162"/>
                  </a:lnTo>
                  <a:lnTo>
                    <a:pt x="716483" y="71616"/>
                  </a:lnTo>
                  <a:lnTo>
                    <a:pt x="716788" y="53086"/>
                  </a:lnTo>
                  <a:lnTo>
                    <a:pt x="698854" y="48735"/>
                  </a:lnTo>
                  <a:close/>
                </a:path>
                <a:path w="786129" h="611504">
                  <a:moveTo>
                    <a:pt x="765519" y="41656"/>
                  </a:moveTo>
                  <a:lnTo>
                    <a:pt x="708025" y="41656"/>
                  </a:lnTo>
                  <a:lnTo>
                    <a:pt x="725677" y="64516"/>
                  </a:lnTo>
                  <a:lnTo>
                    <a:pt x="716483" y="71616"/>
                  </a:lnTo>
                  <a:lnTo>
                    <a:pt x="715263" y="145796"/>
                  </a:lnTo>
                  <a:lnTo>
                    <a:pt x="765519" y="41656"/>
                  </a:lnTo>
                  <a:close/>
                </a:path>
                <a:path w="786129" h="611504">
                  <a:moveTo>
                    <a:pt x="708025" y="41656"/>
                  </a:moveTo>
                  <a:lnTo>
                    <a:pt x="698854" y="48735"/>
                  </a:lnTo>
                  <a:lnTo>
                    <a:pt x="716788" y="53086"/>
                  </a:lnTo>
                  <a:lnTo>
                    <a:pt x="716483" y="71616"/>
                  </a:lnTo>
                  <a:lnTo>
                    <a:pt x="725677" y="64516"/>
                  </a:lnTo>
                  <a:lnTo>
                    <a:pt x="708025" y="41656"/>
                  </a:lnTo>
                  <a:close/>
                </a:path>
                <a:path w="786129" h="611504">
                  <a:moveTo>
                    <a:pt x="785622" y="0"/>
                  </a:moveTo>
                  <a:lnTo>
                    <a:pt x="626745" y="31242"/>
                  </a:lnTo>
                  <a:lnTo>
                    <a:pt x="698854" y="48735"/>
                  </a:lnTo>
                  <a:lnTo>
                    <a:pt x="708025" y="41656"/>
                  </a:lnTo>
                  <a:lnTo>
                    <a:pt x="765519" y="41656"/>
                  </a:lnTo>
                  <a:lnTo>
                    <a:pt x="7856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705600" y="5135879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6"/>
                  </a:lnTo>
                  <a:lnTo>
                    <a:pt x="143321" y="17545"/>
                  </a:lnTo>
                  <a:lnTo>
                    <a:pt x="103454" y="38130"/>
                  </a:lnTo>
                  <a:lnTo>
                    <a:pt x="68722" y="65393"/>
                  </a:lnTo>
                  <a:lnTo>
                    <a:pt x="40069" y="98436"/>
                  </a:lnTo>
                  <a:lnTo>
                    <a:pt x="18436" y="136361"/>
                  </a:lnTo>
                  <a:lnTo>
                    <a:pt x="4766" y="178270"/>
                  </a:lnTo>
                  <a:lnTo>
                    <a:pt x="0" y="223266"/>
                  </a:lnTo>
                  <a:lnTo>
                    <a:pt x="4766" y="268261"/>
                  </a:lnTo>
                  <a:lnTo>
                    <a:pt x="18436" y="310170"/>
                  </a:lnTo>
                  <a:lnTo>
                    <a:pt x="40069" y="348095"/>
                  </a:lnTo>
                  <a:lnTo>
                    <a:pt x="68722" y="381138"/>
                  </a:lnTo>
                  <a:lnTo>
                    <a:pt x="103454" y="408401"/>
                  </a:lnTo>
                  <a:lnTo>
                    <a:pt x="143321" y="428986"/>
                  </a:lnTo>
                  <a:lnTo>
                    <a:pt x="187382" y="441995"/>
                  </a:lnTo>
                  <a:lnTo>
                    <a:pt x="234696" y="446532"/>
                  </a:lnTo>
                  <a:lnTo>
                    <a:pt x="282009" y="441995"/>
                  </a:lnTo>
                  <a:lnTo>
                    <a:pt x="326070" y="428986"/>
                  </a:lnTo>
                  <a:lnTo>
                    <a:pt x="365937" y="408401"/>
                  </a:lnTo>
                  <a:lnTo>
                    <a:pt x="400669" y="381138"/>
                  </a:lnTo>
                  <a:lnTo>
                    <a:pt x="429322" y="348095"/>
                  </a:lnTo>
                  <a:lnTo>
                    <a:pt x="450955" y="310170"/>
                  </a:lnTo>
                  <a:lnTo>
                    <a:pt x="464625" y="268261"/>
                  </a:lnTo>
                  <a:lnTo>
                    <a:pt x="469392" y="223266"/>
                  </a:lnTo>
                  <a:lnTo>
                    <a:pt x="464625" y="178270"/>
                  </a:lnTo>
                  <a:lnTo>
                    <a:pt x="450955" y="136361"/>
                  </a:lnTo>
                  <a:lnTo>
                    <a:pt x="429322" y="98436"/>
                  </a:lnTo>
                  <a:lnTo>
                    <a:pt x="400669" y="65393"/>
                  </a:lnTo>
                  <a:lnTo>
                    <a:pt x="365937" y="38130"/>
                  </a:lnTo>
                  <a:lnTo>
                    <a:pt x="326070" y="17545"/>
                  </a:lnTo>
                  <a:lnTo>
                    <a:pt x="282009" y="4536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071615" y="4386072"/>
              <a:ext cx="1103630" cy="1196340"/>
            </a:xfrm>
            <a:custGeom>
              <a:avLst/>
              <a:gdLst/>
              <a:ahLst/>
              <a:cxnLst/>
              <a:rect l="l" t="t" r="r" b="b"/>
              <a:pathLst>
                <a:path w="1103629" h="1196339">
                  <a:moveTo>
                    <a:pt x="633984" y="973073"/>
                  </a:moveTo>
                  <a:lnTo>
                    <a:pt x="638750" y="928078"/>
                  </a:lnTo>
                  <a:lnTo>
                    <a:pt x="652420" y="886169"/>
                  </a:lnTo>
                  <a:lnTo>
                    <a:pt x="674053" y="848244"/>
                  </a:lnTo>
                  <a:lnTo>
                    <a:pt x="702706" y="815201"/>
                  </a:lnTo>
                  <a:lnTo>
                    <a:pt x="737438" y="787938"/>
                  </a:lnTo>
                  <a:lnTo>
                    <a:pt x="777305" y="767353"/>
                  </a:lnTo>
                  <a:lnTo>
                    <a:pt x="821366" y="754344"/>
                  </a:lnTo>
                  <a:lnTo>
                    <a:pt x="868680" y="749807"/>
                  </a:lnTo>
                  <a:lnTo>
                    <a:pt x="915993" y="754344"/>
                  </a:lnTo>
                  <a:lnTo>
                    <a:pt x="960054" y="767353"/>
                  </a:lnTo>
                  <a:lnTo>
                    <a:pt x="999921" y="787938"/>
                  </a:lnTo>
                  <a:lnTo>
                    <a:pt x="1034653" y="815201"/>
                  </a:lnTo>
                  <a:lnTo>
                    <a:pt x="1063306" y="848244"/>
                  </a:lnTo>
                  <a:lnTo>
                    <a:pt x="1084939" y="886169"/>
                  </a:lnTo>
                  <a:lnTo>
                    <a:pt x="1098609" y="928078"/>
                  </a:lnTo>
                  <a:lnTo>
                    <a:pt x="1103376" y="973073"/>
                  </a:lnTo>
                  <a:lnTo>
                    <a:pt x="1098609" y="1018069"/>
                  </a:lnTo>
                  <a:lnTo>
                    <a:pt x="1084939" y="1059978"/>
                  </a:lnTo>
                  <a:lnTo>
                    <a:pt x="1063306" y="1097903"/>
                  </a:lnTo>
                  <a:lnTo>
                    <a:pt x="1034653" y="1130946"/>
                  </a:lnTo>
                  <a:lnTo>
                    <a:pt x="999921" y="1158209"/>
                  </a:lnTo>
                  <a:lnTo>
                    <a:pt x="960054" y="1178794"/>
                  </a:lnTo>
                  <a:lnTo>
                    <a:pt x="915993" y="1191803"/>
                  </a:lnTo>
                  <a:lnTo>
                    <a:pt x="868680" y="1196339"/>
                  </a:lnTo>
                  <a:lnTo>
                    <a:pt x="821366" y="1191803"/>
                  </a:lnTo>
                  <a:lnTo>
                    <a:pt x="777305" y="1178794"/>
                  </a:lnTo>
                  <a:lnTo>
                    <a:pt x="737438" y="1158209"/>
                  </a:lnTo>
                  <a:lnTo>
                    <a:pt x="702706" y="1130946"/>
                  </a:lnTo>
                  <a:lnTo>
                    <a:pt x="674053" y="1097903"/>
                  </a:lnTo>
                  <a:lnTo>
                    <a:pt x="652420" y="1059978"/>
                  </a:lnTo>
                  <a:lnTo>
                    <a:pt x="638750" y="1018069"/>
                  </a:lnTo>
                  <a:lnTo>
                    <a:pt x="633984" y="973073"/>
                  </a:lnTo>
                  <a:close/>
                </a:path>
                <a:path w="1103629" h="1196339">
                  <a:moveTo>
                    <a:pt x="0" y="0"/>
                  </a:moveTo>
                  <a:lnTo>
                    <a:pt x="702563" y="81509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174991" y="3476244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5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5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071615" y="3476244"/>
              <a:ext cx="1572895" cy="594995"/>
            </a:xfrm>
            <a:custGeom>
              <a:avLst/>
              <a:gdLst/>
              <a:ahLst/>
              <a:cxnLst/>
              <a:rect l="l" t="t" r="r" b="b"/>
              <a:pathLst>
                <a:path w="1572895" h="594995">
                  <a:moveTo>
                    <a:pt x="1103376" y="223265"/>
                  </a:moveTo>
                  <a:lnTo>
                    <a:pt x="1108142" y="178267"/>
                  </a:lnTo>
                  <a:lnTo>
                    <a:pt x="1121812" y="136356"/>
                  </a:lnTo>
                  <a:lnTo>
                    <a:pt x="1143445" y="98431"/>
                  </a:lnTo>
                  <a:lnTo>
                    <a:pt x="1172098" y="65389"/>
                  </a:lnTo>
                  <a:lnTo>
                    <a:pt x="1206830" y="38127"/>
                  </a:lnTo>
                  <a:lnTo>
                    <a:pt x="1246697" y="17543"/>
                  </a:lnTo>
                  <a:lnTo>
                    <a:pt x="1290758" y="4535"/>
                  </a:lnTo>
                  <a:lnTo>
                    <a:pt x="1338072" y="0"/>
                  </a:lnTo>
                  <a:lnTo>
                    <a:pt x="1385385" y="4535"/>
                  </a:lnTo>
                  <a:lnTo>
                    <a:pt x="1429446" y="17543"/>
                  </a:lnTo>
                  <a:lnTo>
                    <a:pt x="1469313" y="38127"/>
                  </a:lnTo>
                  <a:lnTo>
                    <a:pt x="1504045" y="65389"/>
                  </a:lnTo>
                  <a:lnTo>
                    <a:pt x="1532698" y="98431"/>
                  </a:lnTo>
                  <a:lnTo>
                    <a:pt x="1554331" y="136356"/>
                  </a:lnTo>
                  <a:lnTo>
                    <a:pt x="1568001" y="178267"/>
                  </a:lnTo>
                  <a:lnTo>
                    <a:pt x="1572767" y="223265"/>
                  </a:lnTo>
                  <a:lnTo>
                    <a:pt x="1568001" y="268264"/>
                  </a:lnTo>
                  <a:lnTo>
                    <a:pt x="1554331" y="310175"/>
                  </a:lnTo>
                  <a:lnTo>
                    <a:pt x="1532698" y="348100"/>
                  </a:lnTo>
                  <a:lnTo>
                    <a:pt x="1504045" y="381142"/>
                  </a:lnTo>
                  <a:lnTo>
                    <a:pt x="1469313" y="408404"/>
                  </a:lnTo>
                  <a:lnTo>
                    <a:pt x="1429446" y="428988"/>
                  </a:lnTo>
                  <a:lnTo>
                    <a:pt x="1385385" y="441996"/>
                  </a:lnTo>
                  <a:lnTo>
                    <a:pt x="1338072" y="446531"/>
                  </a:lnTo>
                  <a:lnTo>
                    <a:pt x="1290758" y="441996"/>
                  </a:lnTo>
                  <a:lnTo>
                    <a:pt x="1246697" y="428988"/>
                  </a:lnTo>
                  <a:lnTo>
                    <a:pt x="1206830" y="408404"/>
                  </a:lnTo>
                  <a:lnTo>
                    <a:pt x="1172098" y="381142"/>
                  </a:lnTo>
                  <a:lnTo>
                    <a:pt x="1143445" y="348100"/>
                  </a:lnTo>
                  <a:lnTo>
                    <a:pt x="1121812" y="310175"/>
                  </a:lnTo>
                  <a:lnTo>
                    <a:pt x="1108142" y="268264"/>
                  </a:lnTo>
                  <a:lnTo>
                    <a:pt x="1103376" y="223265"/>
                  </a:lnTo>
                  <a:close/>
                </a:path>
                <a:path w="1572895" h="594995">
                  <a:moveTo>
                    <a:pt x="0" y="594486"/>
                  </a:moveTo>
                  <a:lnTo>
                    <a:pt x="1102740" y="22402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202683" y="3969258"/>
              <a:ext cx="443230" cy="1023619"/>
            </a:xfrm>
            <a:custGeom>
              <a:avLst/>
              <a:gdLst/>
              <a:ahLst/>
              <a:cxnLst/>
              <a:rect l="l" t="t" r="r" b="b"/>
              <a:pathLst>
                <a:path w="443229" h="1023620">
                  <a:moveTo>
                    <a:pt x="44957" y="80391"/>
                  </a:moveTo>
                  <a:lnTo>
                    <a:pt x="35933" y="96655"/>
                  </a:lnTo>
                  <a:lnTo>
                    <a:pt x="416432" y="1023099"/>
                  </a:lnTo>
                  <a:lnTo>
                    <a:pt x="443229" y="1012101"/>
                  </a:lnTo>
                  <a:lnTo>
                    <a:pt x="62724" y="85594"/>
                  </a:lnTo>
                  <a:lnTo>
                    <a:pt x="44957" y="80391"/>
                  </a:lnTo>
                  <a:close/>
                </a:path>
                <a:path w="443229" h="1023620">
                  <a:moveTo>
                    <a:pt x="11937" y="0"/>
                  </a:moveTo>
                  <a:lnTo>
                    <a:pt x="0" y="161417"/>
                  </a:lnTo>
                  <a:lnTo>
                    <a:pt x="35933" y="96655"/>
                  </a:lnTo>
                  <a:lnTo>
                    <a:pt x="31495" y="85852"/>
                  </a:lnTo>
                  <a:lnTo>
                    <a:pt x="58292" y="74803"/>
                  </a:lnTo>
                  <a:lnTo>
                    <a:pt x="97631" y="74803"/>
                  </a:lnTo>
                  <a:lnTo>
                    <a:pt x="11937" y="0"/>
                  </a:lnTo>
                  <a:close/>
                </a:path>
                <a:path w="443229" h="1023620">
                  <a:moveTo>
                    <a:pt x="97631" y="74803"/>
                  </a:moveTo>
                  <a:lnTo>
                    <a:pt x="58292" y="74803"/>
                  </a:lnTo>
                  <a:lnTo>
                    <a:pt x="62724" y="85594"/>
                  </a:lnTo>
                  <a:lnTo>
                    <a:pt x="133857" y="106426"/>
                  </a:lnTo>
                  <a:lnTo>
                    <a:pt x="97631" y="74803"/>
                  </a:lnTo>
                  <a:close/>
                </a:path>
                <a:path w="443229" h="1023620">
                  <a:moveTo>
                    <a:pt x="58292" y="74803"/>
                  </a:moveTo>
                  <a:lnTo>
                    <a:pt x="31495" y="85852"/>
                  </a:lnTo>
                  <a:lnTo>
                    <a:pt x="35933" y="96655"/>
                  </a:lnTo>
                  <a:lnTo>
                    <a:pt x="44957" y="80391"/>
                  </a:lnTo>
                  <a:lnTo>
                    <a:pt x="60587" y="80391"/>
                  </a:lnTo>
                  <a:lnTo>
                    <a:pt x="58292" y="74803"/>
                  </a:lnTo>
                  <a:close/>
                </a:path>
                <a:path w="443229" h="1023620">
                  <a:moveTo>
                    <a:pt x="60587" y="80391"/>
                  </a:moveTo>
                  <a:lnTo>
                    <a:pt x="44957" y="80391"/>
                  </a:lnTo>
                  <a:lnTo>
                    <a:pt x="62724" y="85594"/>
                  </a:lnTo>
                  <a:lnTo>
                    <a:pt x="60587" y="80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949195" y="2391156"/>
              <a:ext cx="2265045" cy="2566035"/>
            </a:xfrm>
            <a:custGeom>
              <a:avLst/>
              <a:gdLst/>
              <a:ahLst/>
              <a:cxnLst/>
              <a:rect l="l" t="t" r="r" b="b"/>
              <a:pathLst>
                <a:path w="2265045" h="2566035">
                  <a:moveTo>
                    <a:pt x="2030476" y="1353185"/>
                  </a:moveTo>
                  <a:lnTo>
                    <a:pt x="1056132" y="906780"/>
                  </a:lnTo>
                </a:path>
                <a:path w="2265045" h="2566035">
                  <a:moveTo>
                    <a:pt x="2264664" y="1129665"/>
                  </a:moveTo>
                  <a:lnTo>
                    <a:pt x="2037588" y="65532"/>
                  </a:lnTo>
                </a:path>
                <a:path w="2265045" h="2566035">
                  <a:moveTo>
                    <a:pt x="1872233" y="0"/>
                  </a:moveTo>
                  <a:lnTo>
                    <a:pt x="987552" y="748538"/>
                  </a:lnTo>
                </a:path>
                <a:path w="2265045" h="2566035">
                  <a:moveTo>
                    <a:pt x="0" y="1828165"/>
                  </a:moveTo>
                  <a:lnTo>
                    <a:pt x="656463" y="1065276"/>
                  </a:lnTo>
                </a:path>
                <a:path w="2265045" h="2566035">
                  <a:moveTo>
                    <a:pt x="166116" y="2208276"/>
                  </a:moveTo>
                  <a:lnTo>
                    <a:pt x="1231392" y="2565577"/>
                  </a:lnTo>
                </a:path>
                <a:path w="2265045" h="2566035">
                  <a:moveTo>
                    <a:pt x="1630680" y="2408809"/>
                  </a:moveTo>
                  <a:lnTo>
                    <a:pt x="2098929" y="1511808"/>
                  </a:lnTo>
                </a:path>
                <a:path w="2265045" h="2566035">
                  <a:moveTo>
                    <a:pt x="1299083" y="2408809"/>
                  </a:moveTo>
                  <a:lnTo>
                    <a:pt x="821436" y="11308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705600" y="2106168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705600" y="2106168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2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2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8788907" y="3264408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106411" y="2330196"/>
              <a:ext cx="2152015" cy="2870835"/>
            </a:xfrm>
            <a:custGeom>
              <a:avLst/>
              <a:gdLst/>
              <a:ahLst/>
              <a:cxnLst/>
              <a:rect l="l" t="t" r="r" b="b"/>
              <a:pathLst>
                <a:path w="2152015" h="2870835">
                  <a:moveTo>
                    <a:pt x="1682496" y="1157477"/>
                  </a:moveTo>
                  <a:lnTo>
                    <a:pt x="1687262" y="1112479"/>
                  </a:lnTo>
                  <a:lnTo>
                    <a:pt x="1700932" y="1070568"/>
                  </a:lnTo>
                  <a:lnTo>
                    <a:pt x="1722565" y="1032643"/>
                  </a:lnTo>
                  <a:lnTo>
                    <a:pt x="1751218" y="999601"/>
                  </a:lnTo>
                  <a:lnTo>
                    <a:pt x="1785950" y="972339"/>
                  </a:lnTo>
                  <a:lnTo>
                    <a:pt x="1825817" y="951755"/>
                  </a:lnTo>
                  <a:lnTo>
                    <a:pt x="1869878" y="938747"/>
                  </a:lnTo>
                  <a:lnTo>
                    <a:pt x="1917192" y="934211"/>
                  </a:lnTo>
                  <a:lnTo>
                    <a:pt x="1964505" y="938747"/>
                  </a:lnTo>
                  <a:lnTo>
                    <a:pt x="2008566" y="951755"/>
                  </a:lnTo>
                  <a:lnTo>
                    <a:pt x="2048433" y="972339"/>
                  </a:lnTo>
                  <a:lnTo>
                    <a:pt x="2083165" y="999601"/>
                  </a:lnTo>
                  <a:lnTo>
                    <a:pt x="2111818" y="1032643"/>
                  </a:lnTo>
                  <a:lnTo>
                    <a:pt x="2133451" y="1070568"/>
                  </a:lnTo>
                  <a:lnTo>
                    <a:pt x="2147121" y="1112479"/>
                  </a:lnTo>
                  <a:lnTo>
                    <a:pt x="2151888" y="1157477"/>
                  </a:lnTo>
                  <a:lnTo>
                    <a:pt x="2147121" y="1202476"/>
                  </a:lnTo>
                  <a:lnTo>
                    <a:pt x="2133451" y="1244387"/>
                  </a:lnTo>
                  <a:lnTo>
                    <a:pt x="2111818" y="1282312"/>
                  </a:lnTo>
                  <a:lnTo>
                    <a:pt x="2083165" y="1315354"/>
                  </a:lnTo>
                  <a:lnTo>
                    <a:pt x="2048433" y="1342616"/>
                  </a:lnTo>
                  <a:lnTo>
                    <a:pt x="2008566" y="1363200"/>
                  </a:lnTo>
                  <a:lnTo>
                    <a:pt x="1964505" y="1376208"/>
                  </a:lnTo>
                  <a:lnTo>
                    <a:pt x="1917192" y="1380743"/>
                  </a:lnTo>
                  <a:lnTo>
                    <a:pt x="1869878" y="1376208"/>
                  </a:lnTo>
                  <a:lnTo>
                    <a:pt x="1825817" y="1363200"/>
                  </a:lnTo>
                  <a:lnTo>
                    <a:pt x="1785950" y="1342616"/>
                  </a:lnTo>
                  <a:lnTo>
                    <a:pt x="1751218" y="1315354"/>
                  </a:lnTo>
                  <a:lnTo>
                    <a:pt x="1722565" y="1282312"/>
                  </a:lnTo>
                  <a:lnTo>
                    <a:pt x="1700932" y="1244387"/>
                  </a:lnTo>
                  <a:lnTo>
                    <a:pt x="1687262" y="1202476"/>
                  </a:lnTo>
                  <a:lnTo>
                    <a:pt x="1682496" y="1157477"/>
                  </a:lnTo>
                  <a:close/>
                </a:path>
                <a:path w="2152015" h="2870835">
                  <a:moveTo>
                    <a:pt x="68580" y="0"/>
                  </a:moveTo>
                  <a:lnTo>
                    <a:pt x="1751584" y="998981"/>
                  </a:lnTo>
                </a:path>
                <a:path w="2152015" h="2870835">
                  <a:moveTo>
                    <a:pt x="0" y="2870580"/>
                  </a:moveTo>
                  <a:lnTo>
                    <a:pt x="303022" y="1592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8321039" y="4664964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233933" y="0"/>
                  </a:moveTo>
                  <a:lnTo>
                    <a:pt x="186799" y="4535"/>
                  </a:lnTo>
                  <a:lnTo>
                    <a:pt x="142892" y="17543"/>
                  </a:lnTo>
                  <a:lnTo>
                    <a:pt x="103156" y="38127"/>
                  </a:lnTo>
                  <a:lnTo>
                    <a:pt x="68532" y="65389"/>
                  </a:lnTo>
                  <a:lnTo>
                    <a:pt x="39962" y="98431"/>
                  </a:lnTo>
                  <a:lnTo>
                    <a:pt x="18389" y="136356"/>
                  </a:lnTo>
                  <a:lnTo>
                    <a:pt x="4754" y="178267"/>
                  </a:lnTo>
                  <a:lnTo>
                    <a:pt x="0" y="223266"/>
                  </a:lnTo>
                  <a:lnTo>
                    <a:pt x="4754" y="268261"/>
                  </a:lnTo>
                  <a:lnTo>
                    <a:pt x="18389" y="310170"/>
                  </a:lnTo>
                  <a:lnTo>
                    <a:pt x="39962" y="348095"/>
                  </a:lnTo>
                  <a:lnTo>
                    <a:pt x="68532" y="381138"/>
                  </a:lnTo>
                  <a:lnTo>
                    <a:pt x="103156" y="408401"/>
                  </a:lnTo>
                  <a:lnTo>
                    <a:pt x="142892" y="428986"/>
                  </a:lnTo>
                  <a:lnTo>
                    <a:pt x="186799" y="441995"/>
                  </a:lnTo>
                  <a:lnTo>
                    <a:pt x="233933" y="446532"/>
                  </a:lnTo>
                  <a:lnTo>
                    <a:pt x="281068" y="441995"/>
                  </a:lnTo>
                  <a:lnTo>
                    <a:pt x="324975" y="428986"/>
                  </a:lnTo>
                  <a:lnTo>
                    <a:pt x="364711" y="408401"/>
                  </a:lnTo>
                  <a:lnTo>
                    <a:pt x="399335" y="381138"/>
                  </a:lnTo>
                  <a:lnTo>
                    <a:pt x="427905" y="348095"/>
                  </a:lnTo>
                  <a:lnTo>
                    <a:pt x="449478" y="310170"/>
                  </a:lnTo>
                  <a:lnTo>
                    <a:pt x="463113" y="268261"/>
                  </a:lnTo>
                  <a:lnTo>
                    <a:pt x="467867" y="223266"/>
                  </a:lnTo>
                  <a:lnTo>
                    <a:pt x="463113" y="178267"/>
                  </a:lnTo>
                  <a:lnTo>
                    <a:pt x="449478" y="136356"/>
                  </a:lnTo>
                  <a:lnTo>
                    <a:pt x="427905" y="98431"/>
                  </a:lnTo>
                  <a:lnTo>
                    <a:pt x="399335" y="65389"/>
                  </a:lnTo>
                  <a:lnTo>
                    <a:pt x="364711" y="38127"/>
                  </a:lnTo>
                  <a:lnTo>
                    <a:pt x="324975" y="17543"/>
                  </a:lnTo>
                  <a:lnTo>
                    <a:pt x="281068" y="4535"/>
                  </a:lnTo>
                  <a:lnTo>
                    <a:pt x="23393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263639" y="3040380"/>
              <a:ext cx="2759710" cy="2071370"/>
            </a:xfrm>
            <a:custGeom>
              <a:avLst/>
              <a:gdLst/>
              <a:ahLst/>
              <a:cxnLst/>
              <a:rect l="l" t="t" r="r" b="b"/>
              <a:pathLst>
                <a:path w="2759709" h="2071370">
                  <a:moveTo>
                    <a:pt x="2057400" y="1847850"/>
                  </a:moveTo>
                  <a:lnTo>
                    <a:pt x="2062154" y="1802851"/>
                  </a:lnTo>
                  <a:lnTo>
                    <a:pt x="2075789" y="1760940"/>
                  </a:lnTo>
                  <a:lnTo>
                    <a:pt x="2097362" y="1723015"/>
                  </a:lnTo>
                  <a:lnTo>
                    <a:pt x="2125932" y="1689973"/>
                  </a:lnTo>
                  <a:lnTo>
                    <a:pt x="2160556" y="1662711"/>
                  </a:lnTo>
                  <a:lnTo>
                    <a:pt x="2200292" y="1642127"/>
                  </a:lnTo>
                  <a:lnTo>
                    <a:pt x="2244199" y="1629119"/>
                  </a:lnTo>
                  <a:lnTo>
                    <a:pt x="2291334" y="1624583"/>
                  </a:lnTo>
                  <a:lnTo>
                    <a:pt x="2338468" y="1629119"/>
                  </a:lnTo>
                  <a:lnTo>
                    <a:pt x="2382375" y="1642127"/>
                  </a:lnTo>
                  <a:lnTo>
                    <a:pt x="2422111" y="1662711"/>
                  </a:lnTo>
                  <a:lnTo>
                    <a:pt x="2456735" y="1689973"/>
                  </a:lnTo>
                  <a:lnTo>
                    <a:pt x="2485305" y="1723015"/>
                  </a:lnTo>
                  <a:lnTo>
                    <a:pt x="2506878" y="1760940"/>
                  </a:lnTo>
                  <a:lnTo>
                    <a:pt x="2520513" y="1802851"/>
                  </a:lnTo>
                  <a:lnTo>
                    <a:pt x="2525267" y="1847850"/>
                  </a:lnTo>
                  <a:lnTo>
                    <a:pt x="2520513" y="1892845"/>
                  </a:lnTo>
                  <a:lnTo>
                    <a:pt x="2506878" y="1934754"/>
                  </a:lnTo>
                  <a:lnTo>
                    <a:pt x="2485305" y="1972679"/>
                  </a:lnTo>
                  <a:lnTo>
                    <a:pt x="2456735" y="2005722"/>
                  </a:lnTo>
                  <a:lnTo>
                    <a:pt x="2422111" y="2032985"/>
                  </a:lnTo>
                  <a:lnTo>
                    <a:pt x="2382375" y="2053570"/>
                  </a:lnTo>
                  <a:lnTo>
                    <a:pt x="2338468" y="2066579"/>
                  </a:lnTo>
                  <a:lnTo>
                    <a:pt x="2291334" y="2071115"/>
                  </a:lnTo>
                  <a:lnTo>
                    <a:pt x="2244199" y="2066579"/>
                  </a:lnTo>
                  <a:lnTo>
                    <a:pt x="2200292" y="2053570"/>
                  </a:lnTo>
                  <a:lnTo>
                    <a:pt x="2160556" y="2032985"/>
                  </a:lnTo>
                  <a:lnTo>
                    <a:pt x="2125932" y="2005722"/>
                  </a:lnTo>
                  <a:lnTo>
                    <a:pt x="2097362" y="1972679"/>
                  </a:lnTo>
                  <a:lnTo>
                    <a:pt x="2075789" y="1934754"/>
                  </a:lnTo>
                  <a:lnTo>
                    <a:pt x="2062154" y="1892845"/>
                  </a:lnTo>
                  <a:lnTo>
                    <a:pt x="2057400" y="1847850"/>
                  </a:lnTo>
                  <a:close/>
                </a:path>
                <a:path w="2759709" h="2071370">
                  <a:moveTo>
                    <a:pt x="1312164" y="816863"/>
                  </a:moveTo>
                  <a:lnTo>
                    <a:pt x="2126107" y="1690115"/>
                  </a:lnTo>
                </a:path>
                <a:path w="2759709" h="2071370">
                  <a:moveTo>
                    <a:pt x="2456688" y="1689608"/>
                  </a:moveTo>
                  <a:lnTo>
                    <a:pt x="2759710" y="669036"/>
                  </a:lnTo>
                </a:path>
                <a:path w="2759709" h="2071370">
                  <a:moveTo>
                    <a:pt x="0" y="0"/>
                  </a:moveTo>
                  <a:lnTo>
                    <a:pt x="979805" y="50101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152900" y="2234184"/>
              <a:ext cx="2553335" cy="1994535"/>
            </a:xfrm>
            <a:custGeom>
              <a:avLst/>
              <a:gdLst/>
              <a:ahLst/>
              <a:cxnLst/>
              <a:rect l="l" t="t" r="r" b="b"/>
              <a:pathLst>
                <a:path w="2553334" h="1994535">
                  <a:moveTo>
                    <a:pt x="227075" y="1352168"/>
                  </a:moveTo>
                  <a:lnTo>
                    <a:pt x="1641855" y="806195"/>
                  </a:lnTo>
                </a:path>
                <a:path w="2553334" h="1994535">
                  <a:moveTo>
                    <a:pt x="68579" y="0"/>
                  </a:moveTo>
                  <a:lnTo>
                    <a:pt x="2552827" y="96265"/>
                  </a:lnTo>
                </a:path>
                <a:path w="2553334" h="1994535">
                  <a:moveTo>
                    <a:pt x="0" y="156971"/>
                  </a:moveTo>
                  <a:lnTo>
                    <a:pt x="1710563" y="648080"/>
                  </a:lnTo>
                </a:path>
                <a:path w="2553334" h="1994535">
                  <a:moveTo>
                    <a:pt x="227075" y="1668779"/>
                  </a:moveTo>
                  <a:lnTo>
                    <a:pt x="1519174" y="199428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474892" y="2236894"/>
            <a:ext cx="1183922" cy="502339"/>
          </a:xfrm>
          <a:prstGeom prst="rect">
            <a:avLst/>
          </a:prstGeom>
          <a:ln w="9144">
            <a:solidFill>
              <a:srgbClr val="50505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100893" defTabSz="1015990">
              <a:spcBef>
                <a:spcPts val="717"/>
              </a:spcBef>
            </a:pPr>
            <a:r>
              <a:rPr sz="2667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667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235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9186333" y="2236894"/>
            <a:ext cx="1183922" cy="502339"/>
          </a:xfrm>
          <a:prstGeom prst="rect">
            <a:avLst/>
          </a:prstGeom>
          <a:ln w="9144">
            <a:solidFill>
              <a:srgbClr val="50505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102305" defTabSz="1015990">
              <a:spcBef>
                <a:spcPts val="717"/>
              </a:spcBef>
            </a:pPr>
            <a:r>
              <a:rPr sz="2667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667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8195" y="701548"/>
            <a:ext cx="4396317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4761"/>
              </a:lnSpc>
              <a:spcBef>
                <a:spcPts val="111"/>
              </a:spcBef>
            </a:pPr>
            <a:r>
              <a:rPr spc="-11" dirty="0"/>
              <a:t>GRAPH</a:t>
            </a:r>
            <a:r>
              <a:rPr spc="-67" dirty="0"/>
              <a:t> </a:t>
            </a:r>
            <a:r>
              <a:rPr spc="-6" dirty="0"/>
              <a:t>ANALYTICS</a:t>
            </a:r>
          </a:p>
          <a:p>
            <a:pPr marL="1229771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BFS</a:t>
            </a:r>
            <a:r>
              <a:rPr sz="2667" b="0" spc="-5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Traversal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1899708" y="3411855"/>
            <a:ext cx="1444978" cy="1777294"/>
            <a:chOff x="1709737" y="3070669"/>
            <a:chExt cx="1300480" cy="1599565"/>
          </a:xfrm>
        </p:grpSpPr>
        <p:sp>
          <p:nvSpPr>
            <p:cNvPr id="4" name="object 4"/>
            <p:cNvSpPr/>
            <p:nvPr/>
          </p:nvSpPr>
          <p:spPr>
            <a:xfrm>
              <a:off x="1714500" y="4218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5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5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14500" y="4218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5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2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5" y="446532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535936" y="3075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5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5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535936" y="3075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5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5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98612" y="3492501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28694" y="5254202"/>
            <a:ext cx="530578" cy="507294"/>
            <a:chOff x="3175825" y="4728781"/>
            <a:chExt cx="477520" cy="456565"/>
          </a:xfrm>
        </p:grpSpPr>
        <p:sp>
          <p:nvSpPr>
            <p:cNvPr id="10" name="object 10"/>
            <p:cNvSpPr/>
            <p:nvPr/>
          </p:nvSpPr>
          <p:spPr>
            <a:xfrm>
              <a:off x="3180588" y="4733544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233934" y="0"/>
                  </a:moveTo>
                  <a:lnTo>
                    <a:pt x="186799" y="4535"/>
                  </a:lnTo>
                  <a:lnTo>
                    <a:pt x="142892" y="17543"/>
                  </a:lnTo>
                  <a:lnTo>
                    <a:pt x="103156" y="38127"/>
                  </a:lnTo>
                  <a:lnTo>
                    <a:pt x="68532" y="65389"/>
                  </a:lnTo>
                  <a:lnTo>
                    <a:pt x="39962" y="98431"/>
                  </a:lnTo>
                  <a:lnTo>
                    <a:pt x="18389" y="136356"/>
                  </a:lnTo>
                  <a:lnTo>
                    <a:pt x="4754" y="178267"/>
                  </a:lnTo>
                  <a:lnTo>
                    <a:pt x="0" y="223265"/>
                  </a:lnTo>
                  <a:lnTo>
                    <a:pt x="4754" y="268261"/>
                  </a:lnTo>
                  <a:lnTo>
                    <a:pt x="18389" y="310170"/>
                  </a:lnTo>
                  <a:lnTo>
                    <a:pt x="39962" y="348095"/>
                  </a:lnTo>
                  <a:lnTo>
                    <a:pt x="68532" y="381138"/>
                  </a:lnTo>
                  <a:lnTo>
                    <a:pt x="103156" y="408401"/>
                  </a:lnTo>
                  <a:lnTo>
                    <a:pt x="142892" y="428986"/>
                  </a:lnTo>
                  <a:lnTo>
                    <a:pt x="186799" y="441995"/>
                  </a:lnTo>
                  <a:lnTo>
                    <a:pt x="233934" y="446531"/>
                  </a:lnTo>
                  <a:lnTo>
                    <a:pt x="281068" y="441995"/>
                  </a:lnTo>
                  <a:lnTo>
                    <a:pt x="324975" y="428986"/>
                  </a:lnTo>
                  <a:lnTo>
                    <a:pt x="364711" y="408401"/>
                  </a:lnTo>
                  <a:lnTo>
                    <a:pt x="399335" y="381138"/>
                  </a:lnTo>
                  <a:lnTo>
                    <a:pt x="427905" y="348095"/>
                  </a:lnTo>
                  <a:lnTo>
                    <a:pt x="449478" y="310170"/>
                  </a:lnTo>
                  <a:lnTo>
                    <a:pt x="463113" y="268261"/>
                  </a:lnTo>
                  <a:lnTo>
                    <a:pt x="467867" y="223265"/>
                  </a:lnTo>
                  <a:lnTo>
                    <a:pt x="463113" y="178267"/>
                  </a:lnTo>
                  <a:lnTo>
                    <a:pt x="449478" y="136356"/>
                  </a:lnTo>
                  <a:lnTo>
                    <a:pt x="427905" y="98431"/>
                  </a:lnTo>
                  <a:lnTo>
                    <a:pt x="399335" y="65389"/>
                  </a:lnTo>
                  <a:lnTo>
                    <a:pt x="364711" y="38127"/>
                  </a:lnTo>
                  <a:lnTo>
                    <a:pt x="324975" y="17543"/>
                  </a:lnTo>
                  <a:lnTo>
                    <a:pt x="281068" y="4535"/>
                  </a:lnTo>
                  <a:lnTo>
                    <a:pt x="23393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180588" y="4733544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0" y="223265"/>
                  </a:moveTo>
                  <a:lnTo>
                    <a:pt x="4754" y="178267"/>
                  </a:lnTo>
                  <a:lnTo>
                    <a:pt x="18389" y="136356"/>
                  </a:lnTo>
                  <a:lnTo>
                    <a:pt x="39962" y="98431"/>
                  </a:lnTo>
                  <a:lnTo>
                    <a:pt x="68532" y="65389"/>
                  </a:lnTo>
                  <a:lnTo>
                    <a:pt x="103156" y="38127"/>
                  </a:lnTo>
                  <a:lnTo>
                    <a:pt x="142892" y="17543"/>
                  </a:lnTo>
                  <a:lnTo>
                    <a:pt x="186799" y="4535"/>
                  </a:lnTo>
                  <a:lnTo>
                    <a:pt x="233934" y="0"/>
                  </a:lnTo>
                  <a:lnTo>
                    <a:pt x="281068" y="4535"/>
                  </a:lnTo>
                  <a:lnTo>
                    <a:pt x="324975" y="17543"/>
                  </a:lnTo>
                  <a:lnTo>
                    <a:pt x="364711" y="38127"/>
                  </a:lnTo>
                  <a:lnTo>
                    <a:pt x="399335" y="65389"/>
                  </a:lnTo>
                  <a:lnTo>
                    <a:pt x="427905" y="98431"/>
                  </a:lnTo>
                  <a:lnTo>
                    <a:pt x="449478" y="136356"/>
                  </a:lnTo>
                  <a:lnTo>
                    <a:pt x="463113" y="178267"/>
                  </a:lnTo>
                  <a:lnTo>
                    <a:pt x="467867" y="223265"/>
                  </a:lnTo>
                  <a:lnTo>
                    <a:pt x="463113" y="268261"/>
                  </a:lnTo>
                  <a:lnTo>
                    <a:pt x="449478" y="310170"/>
                  </a:lnTo>
                  <a:lnTo>
                    <a:pt x="427905" y="348095"/>
                  </a:lnTo>
                  <a:lnTo>
                    <a:pt x="399335" y="381138"/>
                  </a:lnTo>
                  <a:lnTo>
                    <a:pt x="364711" y="408401"/>
                  </a:lnTo>
                  <a:lnTo>
                    <a:pt x="324975" y="428986"/>
                  </a:lnTo>
                  <a:lnTo>
                    <a:pt x="281068" y="441995"/>
                  </a:lnTo>
                  <a:lnTo>
                    <a:pt x="233934" y="446531"/>
                  </a:lnTo>
                  <a:lnTo>
                    <a:pt x="186799" y="441995"/>
                  </a:lnTo>
                  <a:lnTo>
                    <a:pt x="142892" y="428986"/>
                  </a:lnTo>
                  <a:lnTo>
                    <a:pt x="103156" y="408401"/>
                  </a:lnTo>
                  <a:lnTo>
                    <a:pt x="68532" y="381138"/>
                  </a:lnTo>
                  <a:lnTo>
                    <a:pt x="39962" y="348095"/>
                  </a:lnTo>
                  <a:lnTo>
                    <a:pt x="18389" y="310170"/>
                  </a:lnTo>
                  <a:lnTo>
                    <a:pt x="4754" y="268261"/>
                  </a:lnTo>
                  <a:lnTo>
                    <a:pt x="0" y="2232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13622" y="5336145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16002" y="3908002"/>
            <a:ext cx="532694" cy="507294"/>
            <a:chOff x="3974401" y="3517201"/>
            <a:chExt cx="479425" cy="456565"/>
          </a:xfrm>
        </p:grpSpPr>
        <p:sp>
          <p:nvSpPr>
            <p:cNvPr id="14" name="object 14"/>
            <p:cNvSpPr/>
            <p:nvPr/>
          </p:nvSpPr>
          <p:spPr>
            <a:xfrm>
              <a:off x="3979164" y="3521964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979164" y="3521964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02198" y="3987885"/>
            <a:ext cx="16227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63695" y="2228215"/>
            <a:ext cx="532694" cy="507294"/>
            <a:chOff x="3747325" y="2005393"/>
            <a:chExt cx="479425" cy="456565"/>
          </a:xfrm>
        </p:grpSpPr>
        <p:sp>
          <p:nvSpPr>
            <p:cNvPr id="18" name="object 18"/>
            <p:cNvSpPr/>
            <p:nvPr/>
          </p:nvSpPr>
          <p:spPr>
            <a:xfrm>
              <a:off x="3752088" y="2010155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752088" y="2010155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2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349892" y="2309425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066241" y="5460789"/>
            <a:ext cx="530578" cy="507294"/>
            <a:chOff x="4559617" y="4914709"/>
            <a:chExt cx="477520" cy="456565"/>
          </a:xfrm>
        </p:grpSpPr>
        <p:sp>
          <p:nvSpPr>
            <p:cNvPr id="22" name="object 22"/>
            <p:cNvSpPr/>
            <p:nvPr/>
          </p:nvSpPr>
          <p:spPr>
            <a:xfrm>
              <a:off x="4564379" y="4919471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233934" y="0"/>
                  </a:moveTo>
                  <a:lnTo>
                    <a:pt x="186799" y="4536"/>
                  </a:lnTo>
                  <a:lnTo>
                    <a:pt x="142892" y="17545"/>
                  </a:lnTo>
                  <a:lnTo>
                    <a:pt x="103156" y="38130"/>
                  </a:lnTo>
                  <a:lnTo>
                    <a:pt x="68532" y="65393"/>
                  </a:lnTo>
                  <a:lnTo>
                    <a:pt x="39962" y="98436"/>
                  </a:lnTo>
                  <a:lnTo>
                    <a:pt x="18389" y="136361"/>
                  </a:lnTo>
                  <a:lnTo>
                    <a:pt x="4754" y="178270"/>
                  </a:lnTo>
                  <a:lnTo>
                    <a:pt x="0" y="223265"/>
                  </a:lnTo>
                  <a:lnTo>
                    <a:pt x="4754" y="268261"/>
                  </a:lnTo>
                  <a:lnTo>
                    <a:pt x="18389" y="310170"/>
                  </a:lnTo>
                  <a:lnTo>
                    <a:pt x="39962" y="348095"/>
                  </a:lnTo>
                  <a:lnTo>
                    <a:pt x="68532" y="381138"/>
                  </a:lnTo>
                  <a:lnTo>
                    <a:pt x="103156" y="408401"/>
                  </a:lnTo>
                  <a:lnTo>
                    <a:pt x="142892" y="428986"/>
                  </a:lnTo>
                  <a:lnTo>
                    <a:pt x="186799" y="441995"/>
                  </a:lnTo>
                  <a:lnTo>
                    <a:pt x="233934" y="446531"/>
                  </a:lnTo>
                  <a:lnTo>
                    <a:pt x="281068" y="441995"/>
                  </a:lnTo>
                  <a:lnTo>
                    <a:pt x="324975" y="428986"/>
                  </a:lnTo>
                  <a:lnTo>
                    <a:pt x="364711" y="408401"/>
                  </a:lnTo>
                  <a:lnTo>
                    <a:pt x="399335" y="381138"/>
                  </a:lnTo>
                  <a:lnTo>
                    <a:pt x="427905" y="348095"/>
                  </a:lnTo>
                  <a:lnTo>
                    <a:pt x="449478" y="310170"/>
                  </a:lnTo>
                  <a:lnTo>
                    <a:pt x="463113" y="268261"/>
                  </a:lnTo>
                  <a:lnTo>
                    <a:pt x="467868" y="223265"/>
                  </a:lnTo>
                  <a:lnTo>
                    <a:pt x="463113" y="178270"/>
                  </a:lnTo>
                  <a:lnTo>
                    <a:pt x="449478" y="136361"/>
                  </a:lnTo>
                  <a:lnTo>
                    <a:pt x="427905" y="98436"/>
                  </a:lnTo>
                  <a:lnTo>
                    <a:pt x="399335" y="65393"/>
                  </a:lnTo>
                  <a:lnTo>
                    <a:pt x="364711" y="38130"/>
                  </a:lnTo>
                  <a:lnTo>
                    <a:pt x="324975" y="17545"/>
                  </a:lnTo>
                  <a:lnTo>
                    <a:pt x="281068" y="4536"/>
                  </a:lnTo>
                  <a:lnTo>
                    <a:pt x="233934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564379" y="4919471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0" y="223265"/>
                  </a:moveTo>
                  <a:lnTo>
                    <a:pt x="4754" y="178270"/>
                  </a:lnTo>
                  <a:lnTo>
                    <a:pt x="18389" y="136361"/>
                  </a:lnTo>
                  <a:lnTo>
                    <a:pt x="39962" y="98436"/>
                  </a:lnTo>
                  <a:lnTo>
                    <a:pt x="68532" y="65393"/>
                  </a:lnTo>
                  <a:lnTo>
                    <a:pt x="103156" y="38130"/>
                  </a:lnTo>
                  <a:lnTo>
                    <a:pt x="142892" y="17545"/>
                  </a:lnTo>
                  <a:lnTo>
                    <a:pt x="186799" y="4536"/>
                  </a:lnTo>
                  <a:lnTo>
                    <a:pt x="233934" y="0"/>
                  </a:lnTo>
                  <a:lnTo>
                    <a:pt x="281068" y="4536"/>
                  </a:lnTo>
                  <a:lnTo>
                    <a:pt x="324975" y="17545"/>
                  </a:lnTo>
                  <a:lnTo>
                    <a:pt x="364711" y="38130"/>
                  </a:lnTo>
                  <a:lnTo>
                    <a:pt x="399335" y="65393"/>
                  </a:lnTo>
                  <a:lnTo>
                    <a:pt x="427905" y="98436"/>
                  </a:lnTo>
                  <a:lnTo>
                    <a:pt x="449478" y="136361"/>
                  </a:lnTo>
                  <a:lnTo>
                    <a:pt x="463113" y="178270"/>
                  </a:lnTo>
                  <a:lnTo>
                    <a:pt x="467868" y="223265"/>
                  </a:lnTo>
                  <a:lnTo>
                    <a:pt x="463113" y="268261"/>
                  </a:lnTo>
                  <a:lnTo>
                    <a:pt x="449478" y="310170"/>
                  </a:lnTo>
                  <a:lnTo>
                    <a:pt x="427905" y="348095"/>
                  </a:lnTo>
                  <a:lnTo>
                    <a:pt x="399335" y="381138"/>
                  </a:lnTo>
                  <a:lnTo>
                    <a:pt x="364711" y="408401"/>
                  </a:lnTo>
                  <a:lnTo>
                    <a:pt x="324975" y="428986"/>
                  </a:lnTo>
                  <a:lnTo>
                    <a:pt x="281068" y="441995"/>
                  </a:lnTo>
                  <a:lnTo>
                    <a:pt x="233934" y="446531"/>
                  </a:lnTo>
                  <a:lnTo>
                    <a:pt x="186799" y="441995"/>
                  </a:lnTo>
                  <a:lnTo>
                    <a:pt x="142892" y="428986"/>
                  </a:lnTo>
                  <a:lnTo>
                    <a:pt x="103156" y="408401"/>
                  </a:lnTo>
                  <a:lnTo>
                    <a:pt x="68532" y="381138"/>
                  </a:lnTo>
                  <a:lnTo>
                    <a:pt x="39962" y="348095"/>
                  </a:lnTo>
                  <a:lnTo>
                    <a:pt x="18389" y="310170"/>
                  </a:lnTo>
                  <a:lnTo>
                    <a:pt x="4754" y="268261"/>
                  </a:lnTo>
                  <a:lnTo>
                    <a:pt x="0" y="2232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51168" y="5542732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32762" y="3125682"/>
            <a:ext cx="532694" cy="507294"/>
            <a:chOff x="5789485" y="2813113"/>
            <a:chExt cx="479425" cy="456565"/>
          </a:xfrm>
        </p:grpSpPr>
        <p:sp>
          <p:nvSpPr>
            <p:cNvPr id="26" name="object 26"/>
            <p:cNvSpPr/>
            <p:nvPr/>
          </p:nvSpPr>
          <p:spPr>
            <a:xfrm>
              <a:off x="5794247" y="2817876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794247" y="2817876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19381" y="3205904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297295" y="4444789"/>
            <a:ext cx="532694" cy="507294"/>
            <a:chOff x="5667565" y="4000309"/>
            <a:chExt cx="479425" cy="456565"/>
          </a:xfrm>
        </p:grpSpPr>
        <p:sp>
          <p:nvSpPr>
            <p:cNvPr id="30" name="object 30"/>
            <p:cNvSpPr/>
            <p:nvPr/>
          </p:nvSpPr>
          <p:spPr>
            <a:xfrm>
              <a:off x="5672328" y="4005071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5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5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672328" y="4005071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5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2" y="223265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482927" y="4525716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966922" y="3857202"/>
            <a:ext cx="532694" cy="507294"/>
            <a:chOff x="7170229" y="3471481"/>
            <a:chExt cx="479425" cy="456565"/>
          </a:xfrm>
        </p:grpSpPr>
        <p:sp>
          <p:nvSpPr>
            <p:cNvPr id="34" name="object 34"/>
            <p:cNvSpPr/>
            <p:nvPr/>
          </p:nvSpPr>
          <p:spPr>
            <a:xfrm>
              <a:off x="7174992" y="3476244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5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5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174992" y="3476244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5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5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153118" y="3938412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445375" y="5701242"/>
            <a:ext cx="532694" cy="507294"/>
            <a:chOff x="6700837" y="5131117"/>
            <a:chExt cx="479425" cy="456565"/>
          </a:xfrm>
        </p:grpSpPr>
        <p:sp>
          <p:nvSpPr>
            <p:cNvPr id="38" name="object 38"/>
            <p:cNvSpPr/>
            <p:nvPr/>
          </p:nvSpPr>
          <p:spPr>
            <a:xfrm>
              <a:off x="6705600" y="5135879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6"/>
                  </a:lnTo>
                  <a:lnTo>
                    <a:pt x="143321" y="17545"/>
                  </a:lnTo>
                  <a:lnTo>
                    <a:pt x="103454" y="38130"/>
                  </a:lnTo>
                  <a:lnTo>
                    <a:pt x="68722" y="65393"/>
                  </a:lnTo>
                  <a:lnTo>
                    <a:pt x="40069" y="98436"/>
                  </a:lnTo>
                  <a:lnTo>
                    <a:pt x="18436" y="136361"/>
                  </a:lnTo>
                  <a:lnTo>
                    <a:pt x="4766" y="178270"/>
                  </a:lnTo>
                  <a:lnTo>
                    <a:pt x="0" y="223266"/>
                  </a:lnTo>
                  <a:lnTo>
                    <a:pt x="4766" y="268261"/>
                  </a:lnTo>
                  <a:lnTo>
                    <a:pt x="18436" y="310170"/>
                  </a:lnTo>
                  <a:lnTo>
                    <a:pt x="40069" y="348095"/>
                  </a:lnTo>
                  <a:lnTo>
                    <a:pt x="68722" y="381138"/>
                  </a:lnTo>
                  <a:lnTo>
                    <a:pt x="103454" y="408401"/>
                  </a:lnTo>
                  <a:lnTo>
                    <a:pt x="143321" y="428986"/>
                  </a:lnTo>
                  <a:lnTo>
                    <a:pt x="187382" y="441995"/>
                  </a:lnTo>
                  <a:lnTo>
                    <a:pt x="234696" y="446532"/>
                  </a:lnTo>
                  <a:lnTo>
                    <a:pt x="282009" y="441995"/>
                  </a:lnTo>
                  <a:lnTo>
                    <a:pt x="326070" y="428986"/>
                  </a:lnTo>
                  <a:lnTo>
                    <a:pt x="365937" y="408401"/>
                  </a:lnTo>
                  <a:lnTo>
                    <a:pt x="400669" y="381138"/>
                  </a:lnTo>
                  <a:lnTo>
                    <a:pt x="429322" y="348095"/>
                  </a:lnTo>
                  <a:lnTo>
                    <a:pt x="450955" y="310170"/>
                  </a:lnTo>
                  <a:lnTo>
                    <a:pt x="464625" y="268261"/>
                  </a:lnTo>
                  <a:lnTo>
                    <a:pt x="469392" y="223266"/>
                  </a:lnTo>
                  <a:lnTo>
                    <a:pt x="464625" y="178270"/>
                  </a:lnTo>
                  <a:lnTo>
                    <a:pt x="450955" y="136361"/>
                  </a:lnTo>
                  <a:lnTo>
                    <a:pt x="429322" y="98436"/>
                  </a:lnTo>
                  <a:lnTo>
                    <a:pt x="400669" y="65393"/>
                  </a:lnTo>
                  <a:lnTo>
                    <a:pt x="365937" y="38130"/>
                  </a:lnTo>
                  <a:lnTo>
                    <a:pt x="326070" y="17545"/>
                  </a:lnTo>
                  <a:lnTo>
                    <a:pt x="282009" y="4536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705600" y="5135879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70"/>
                  </a:lnTo>
                  <a:lnTo>
                    <a:pt x="18436" y="136361"/>
                  </a:lnTo>
                  <a:lnTo>
                    <a:pt x="40069" y="98436"/>
                  </a:lnTo>
                  <a:lnTo>
                    <a:pt x="68722" y="65393"/>
                  </a:lnTo>
                  <a:lnTo>
                    <a:pt x="103454" y="38130"/>
                  </a:lnTo>
                  <a:lnTo>
                    <a:pt x="143321" y="17545"/>
                  </a:lnTo>
                  <a:lnTo>
                    <a:pt x="187382" y="4536"/>
                  </a:lnTo>
                  <a:lnTo>
                    <a:pt x="234696" y="0"/>
                  </a:lnTo>
                  <a:lnTo>
                    <a:pt x="282009" y="4536"/>
                  </a:lnTo>
                  <a:lnTo>
                    <a:pt x="326070" y="17545"/>
                  </a:lnTo>
                  <a:lnTo>
                    <a:pt x="365937" y="38130"/>
                  </a:lnTo>
                  <a:lnTo>
                    <a:pt x="400669" y="65393"/>
                  </a:lnTo>
                  <a:lnTo>
                    <a:pt x="429322" y="98436"/>
                  </a:lnTo>
                  <a:lnTo>
                    <a:pt x="450955" y="136361"/>
                  </a:lnTo>
                  <a:lnTo>
                    <a:pt x="464625" y="178270"/>
                  </a:lnTo>
                  <a:lnTo>
                    <a:pt x="469392" y="223266"/>
                  </a:lnTo>
                  <a:lnTo>
                    <a:pt x="464625" y="268261"/>
                  </a:lnTo>
                  <a:lnTo>
                    <a:pt x="450955" y="310170"/>
                  </a:lnTo>
                  <a:lnTo>
                    <a:pt x="429322" y="348095"/>
                  </a:lnTo>
                  <a:lnTo>
                    <a:pt x="400669" y="381138"/>
                  </a:lnTo>
                  <a:lnTo>
                    <a:pt x="365937" y="408401"/>
                  </a:lnTo>
                  <a:lnTo>
                    <a:pt x="326070" y="428986"/>
                  </a:lnTo>
                  <a:lnTo>
                    <a:pt x="282009" y="441995"/>
                  </a:lnTo>
                  <a:lnTo>
                    <a:pt x="234696" y="446532"/>
                  </a:lnTo>
                  <a:lnTo>
                    <a:pt x="187382" y="441995"/>
                  </a:lnTo>
                  <a:lnTo>
                    <a:pt x="143321" y="428986"/>
                  </a:lnTo>
                  <a:lnTo>
                    <a:pt x="103454" y="408401"/>
                  </a:lnTo>
                  <a:lnTo>
                    <a:pt x="68722" y="381138"/>
                  </a:lnTo>
                  <a:lnTo>
                    <a:pt x="40069" y="348095"/>
                  </a:lnTo>
                  <a:lnTo>
                    <a:pt x="18436" y="310170"/>
                  </a:lnTo>
                  <a:lnTo>
                    <a:pt x="4766" y="268261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631993" y="5781831"/>
            <a:ext cx="16227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160693" y="2009140"/>
            <a:ext cx="8131528" cy="4303889"/>
            <a:chOff x="1944623" y="1808226"/>
            <a:chExt cx="7318375" cy="3873500"/>
          </a:xfrm>
        </p:grpSpPr>
        <p:sp>
          <p:nvSpPr>
            <p:cNvPr id="42" name="object 42"/>
            <p:cNvSpPr/>
            <p:nvPr/>
          </p:nvSpPr>
          <p:spPr>
            <a:xfrm>
              <a:off x="5330189" y="1808226"/>
              <a:ext cx="0" cy="3873500"/>
            </a:xfrm>
            <a:custGeom>
              <a:avLst/>
              <a:gdLst/>
              <a:ahLst/>
              <a:cxnLst/>
              <a:rect l="l" t="t" r="r" b="b"/>
              <a:pathLst>
                <a:path h="3873500">
                  <a:moveTo>
                    <a:pt x="0" y="0"/>
                  </a:moveTo>
                  <a:lnTo>
                    <a:pt x="0" y="3873004"/>
                  </a:lnTo>
                </a:path>
              </a:pathLst>
            </a:custGeom>
            <a:ln w="28956">
              <a:solidFill>
                <a:srgbClr val="50505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964429" y="4386833"/>
              <a:ext cx="777240" cy="600075"/>
            </a:xfrm>
            <a:custGeom>
              <a:avLst/>
              <a:gdLst/>
              <a:ahLst/>
              <a:cxnLst/>
              <a:rect l="l" t="t" r="r" b="b"/>
              <a:pathLst>
                <a:path w="777239" h="600075">
                  <a:moveTo>
                    <a:pt x="776732" y="0"/>
                  </a:moveTo>
                  <a:lnTo>
                    <a:pt x="0" y="59969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061456" y="3678554"/>
              <a:ext cx="1113790" cy="1524000"/>
            </a:xfrm>
            <a:custGeom>
              <a:avLst/>
              <a:gdLst/>
              <a:ahLst/>
              <a:cxnLst/>
              <a:rect l="l" t="t" r="r" b="b"/>
              <a:pathLst>
                <a:path w="1113790" h="1524000">
                  <a:moveTo>
                    <a:pt x="713486" y="1523377"/>
                  </a:moveTo>
                  <a:lnTo>
                    <a:pt x="699249" y="1467027"/>
                  </a:lnTo>
                  <a:lnTo>
                    <a:pt x="673862" y="1366456"/>
                  </a:lnTo>
                  <a:lnTo>
                    <a:pt x="660234" y="1439405"/>
                  </a:lnTo>
                  <a:lnTo>
                    <a:pt x="21844" y="698881"/>
                  </a:lnTo>
                  <a:lnTo>
                    <a:pt x="0" y="717677"/>
                  </a:lnTo>
                  <a:lnTo>
                    <a:pt x="638238" y="1458264"/>
                  </a:lnTo>
                  <a:lnTo>
                    <a:pt x="564134" y="1460982"/>
                  </a:lnTo>
                  <a:lnTo>
                    <a:pt x="713486" y="1523377"/>
                  </a:lnTo>
                  <a:close/>
                </a:path>
                <a:path w="1113790" h="1524000">
                  <a:moveTo>
                    <a:pt x="1113663" y="22479"/>
                  </a:moveTo>
                  <a:lnTo>
                    <a:pt x="953389" y="0"/>
                  </a:lnTo>
                  <a:lnTo>
                    <a:pt x="1015784" y="40157"/>
                  </a:lnTo>
                  <a:lnTo>
                    <a:pt x="6350" y="379222"/>
                  </a:lnTo>
                  <a:lnTo>
                    <a:pt x="15494" y="406654"/>
                  </a:lnTo>
                  <a:lnTo>
                    <a:pt x="1024991" y="67564"/>
                  </a:lnTo>
                  <a:lnTo>
                    <a:pt x="999490" y="137160"/>
                  </a:lnTo>
                  <a:lnTo>
                    <a:pt x="1099743" y="36449"/>
                  </a:lnTo>
                  <a:lnTo>
                    <a:pt x="1113663" y="22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214622" y="3969258"/>
              <a:ext cx="418465" cy="1017905"/>
            </a:xfrm>
            <a:custGeom>
              <a:avLst/>
              <a:gdLst/>
              <a:ahLst/>
              <a:cxnLst/>
              <a:rect l="l" t="t" r="r" b="b"/>
              <a:pathLst>
                <a:path w="418464" h="1017904">
                  <a:moveTo>
                    <a:pt x="417956" y="101760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006090" y="2457449"/>
              <a:ext cx="1223010" cy="1301115"/>
            </a:xfrm>
            <a:custGeom>
              <a:avLst/>
              <a:gdLst/>
              <a:ahLst/>
              <a:cxnLst/>
              <a:rect l="l" t="t" r="r" b="b"/>
              <a:pathLst>
                <a:path w="1223010" h="1301114">
                  <a:moveTo>
                    <a:pt x="980440" y="1274445"/>
                  </a:moveTo>
                  <a:lnTo>
                    <a:pt x="95580" y="869099"/>
                  </a:lnTo>
                  <a:lnTo>
                    <a:pt x="105244" y="864235"/>
                  </a:lnTo>
                  <a:lnTo>
                    <a:pt x="161798" y="835787"/>
                  </a:lnTo>
                  <a:lnTo>
                    <a:pt x="0" y="841248"/>
                  </a:lnTo>
                  <a:lnTo>
                    <a:pt x="101473" y="967359"/>
                  </a:lnTo>
                  <a:lnTo>
                    <a:pt x="83502" y="895515"/>
                  </a:lnTo>
                  <a:lnTo>
                    <a:pt x="968375" y="1300861"/>
                  </a:lnTo>
                  <a:lnTo>
                    <a:pt x="980440" y="1274445"/>
                  </a:lnTo>
                  <a:close/>
                </a:path>
                <a:path w="1223010" h="1301114">
                  <a:moveTo>
                    <a:pt x="1222756" y="1061085"/>
                  </a:moveTo>
                  <a:lnTo>
                    <a:pt x="1016127" y="93256"/>
                  </a:lnTo>
                  <a:lnTo>
                    <a:pt x="1082421" y="126492"/>
                  </a:lnTo>
                  <a:lnTo>
                    <a:pt x="1046835" y="81915"/>
                  </a:lnTo>
                  <a:lnTo>
                    <a:pt x="981456" y="0"/>
                  </a:lnTo>
                  <a:lnTo>
                    <a:pt x="940816" y="156718"/>
                  </a:lnTo>
                  <a:lnTo>
                    <a:pt x="987806" y="99364"/>
                  </a:lnTo>
                  <a:lnTo>
                    <a:pt x="1194435" y="1067181"/>
                  </a:lnTo>
                  <a:lnTo>
                    <a:pt x="1222756" y="1061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949195" y="2391156"/>
              <a:ext cx="1872614" cy="2566035"/>
            </a:xfrm>
            <a:custGeom>
              <a:avLst/>
              <a:gdLst/>
              <a:ahLst/>
              <a:cxnLst/>
              <a:rect l="l" t="t" r="r" b="b"/>
              <a:pathLst>
                <a:path w="1872614" h="2566035">
                  <a:moveTo>
                    <a:pt x="1872233" y="0"/>
                  </a:moveTo>
                  <a:lnTo>
                    <a:pt x="987552" y="748538"/>
                  </a:lnTo>
                </a:path>
                <a:path w="1872614" h="2566035">
                  <a:moveTo>
                    <a:pt x="0" y="1828165"/>
                  </a:moveTo>
                  <a:lnTo>
                    <a:pt x="656463" y="1065276"/>
                  </a:lnTo>
                </a:path>
                <a:path w="1872614" h="2566035">
                  <a:moveTo>
                    <a:pt x="166116" y="2208276"/>
                  </a:moveTo>
                  <a:lnTo>
                    <a:pt x="1231392" y="256557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3580638" y="3896995"/>
              <a:ext cx="481330" cy="904240"/>
            </a:xfrm>
            <a:custGeom>
              <a:avLst/>
              <a:gdLst/>
              <a:ahLst/>
              <a:cxnLst/>
              <a:rect l="l" t="t" r="r" b="b"/>
              <a:pathLst>
                <a:path w="481329" h="904239">
                  <a:moveTo>
                    <a:pt x="2794" y="741933"/>
                  </a:moveTo>
                  <a:lnTo>
                    <a:pt x="0" y="903731"/>
                  </a:lnTo>
                  <a:lnTo>
                    <a:pt x="97295" y="833373"/>
                  </a:lnTo>
                  <a:lnTo>
                    <a:pt x="53086" y="833373"/>
                  </a:lnTo>
                  <a:lnTo>
                    <a:pt x="40318" y="826769"/>
                  </a:lnTo>
                  <a:lnTo>
                    <a:pt x="27304" y="820038"/>
                  </a:lnTo>
                  <a:lnTo>
                    <a:pt x="32712" y="809681"/>
                  </a:lnTo>
                  <a:lnTo>
                    <a:pt x="2794" y="741933"/>
                  </a:lnTo>
                  <a:close/>
                </a:path>
                <a:path w="481329" h="904239">
                  <a:moveTo>
                    <a:pt x="58397" y="823197"/>
                  </a:moveTo>
                  <a:lnTo>
                    <a:pt x="40301" y="826761"/>
                  </a:lnTo>
                  <a:lnTo>
                    <a:pt x="53086" y="833373"/>
                  </a:lnTo>
                  <a:lnTo>
                    <a:pt x="58397" y="823197"/>
                  </a:lnTo>
                  <a:close/>
                </a:path>
                <a:path w="481329" h="904239">
                  <a:moveTo>
                    <a:pt x="131190" y="808862"/>
                  </a:moveTo>
                  <a:lnTo>
                    <a:pt x="58397" y="823197"/>
                  </a:lnTo>
                  <a:lnTo>
                    <a:pt x="53086" y="833373"/>
                  </a:lnTo>
                  <a:lnTo>
                    <a:pt x="97295" y="833373"/>
                  </a:lnTo>
                  <a:lnTo>
                    <a:pt x="131190" y="808862"/>
                  </a:lnTo>
                  <a:close/>
                </a:path>
                <a:path w="481329" h="904239">
                  <a:moveTo>
                    <a:pt x="40301" y="826761"/>
                  </a:moveTo>
                  <a:close/>
                </a:path>
                <a:path w="481329" h="904239">
                  <a:moveTo>
                    <a:pt x="455422" y="0"/>
                  </a:moveTo>
                  <a:lnTo>
                    <a:pt x="32712" y="809681"/>
                  </a:lnTo>
                  <a:lnTo>
                    <a:pt x="40241" y="826730"/>
                  </a:lnTo>
                  <a:lnTo>
                    <a:pt x="58397" y="823197"/>
                  </a:lnTo>
                  <a:lnTo>
                    <a:pt x="481075" y="13461"/>
                  </a:lnTo>
                  <a:lnTo>
                    <a:pt x="455422" y="0"/>
                  </a:lnTo>
                  <a:close/>
                </a:path>
                <a:path w="481329" h="904239">
                  <a:moveTo>
                    <a:pt x="32712" y="809681"/>
                  </a:moveTo>
                  <a:lnTo>
                    <a:pt x="27304" y="820038"/>
                  </a:lnTo>
                  <a:lnTo>
                    <a:pt x="40241" y="826730"/>
                  </a:lnTo>
                  <a:lnTo>
                    <a:pt x="32712" y="809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2770631" y="3521964"/>
              <a:ext cx="478155" cy="1278255"/>
            </a:xfrm>
            <a:custGeom>
              <a:avLst/>
              <a:gdLst/>
              <a:ahLst/>
              <a:cxnLst/>
              <a:rect l="l" t="t" r="r" b="b"/>
              <a:pathLst>
                <a:path w="478155" h="1278254">
                  <a:moveTo>
                    <a:pt x="477647" y="127800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705600" y="2106168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705600" y="2106168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2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2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8788907" y="3264408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7106411" y="2330196"/>
              <a:ext cx="2152015" cy="2870835"/>
            </a:xfrm>
            <a:custGeom>
              <a:avLst/>
              <a:gdLst/>
              <a:ahLst/>
              <a:cxnLst/>
              <a:rect l="l" t="t" r="r" b="b"/>
              <a:pathLst>
                <a:path w="2152015" h="2870835">
                  <a:moveTo>
                    <a:pt x="1682496" y="1157477"/>
                  </a:moveTo>
                  <a:lnTo>
                    <a:pt x="1687262" y="1112479"/>
                  </a:lnTo>
                  <a:lnTo>
                    <a:pt x="1700932" y="1070568"/>
                  </a:lnTo>
                  <a:lnTo>
                    <a:pt x="1722565" y="1032643"/>
                  </a:lnTo>
                  <a:lnTo>
                    <a:pt x="1751218" y="999601"/>
                  </a:lnTo>
                  <a:lnTo>
                    <a:pt x="1785950" y="972339"/>
                  </a:lnTo>
                  <a:lnTo>
                    <a:pt x="1825817" y="951755"/>
                  </a:lnTo>
                  <a:lnTo>
                    <a:pt x="1869878" y="938747"/>
                  </a:lnTo>
                  <a:lnTo>
                    <a:pt x="1917192" y="934211"/>
                  </a:lnTo>
                  <a:lnTo>
                    <a:pt x="1964505" y="938747"/>
                  </a:lnTo>
                  <a:lnTo>
                    <a:pt x="2008566" y="951755"/>
                  </a:lnTo>
                  <a:lnTo>
                    <a:pt x="2048433" y="972339"/>
                  </a:lnTo>
                  <a:lnTo>
                    <a:pt x="2083165" y="999601"/>
                  </a:lnTo>
                  <a:lnTo>
                    <a:pt x="2111818" y="1032643"/>
                  </a:lnTo>
                  <a:lnTo>
                    <a:pt x="2133451" y="1070568"/>
                  </a:lnTo>
                  <a:lnTo>
                    <a:pt x="2147121" y="1112479"/>
                  </a:lnTo>
                  <a:lnTo>
                    <a:pt x="2151888" y="1157477"/>
                  </a:lnTo>
                  <a:lnTo>
                    <a:pt x="2147121" y="1202476"/>
                  </a:lnTo>
                  <a:lnTo>
                    <a:pt x="2133451" y="1244387"/>
                  </a:lnTo>
                  <a:lnTo>
                    <a:pt x="2111818" y="1282312"/>
                  </a:lnTo>
                  <a:lnTo>
                    <a:pt x="2083165" y="1315354"/>
                  </a:lnTo>
                  <a:lnTo>
                    <a:pt x="2048433" y="1342616"/>
                  </a:lnTo>
                  <a:lnTo>
                    <a:pt x="2008566" y="1363200"/>
                  </a:lnTo>
                  <a:lnTo>
                    <a:pt x="1964505" y="1376208"/>
                  </a:lnTo>
                  <a:lnTo>
                    <a:pt x="1917192" y="1380743"/>
                  </a:lnTo>
                  <a:lnTo>
                    <a:pt x="1869878" y="1376208"/>
                  </a:lnTo>
                  <a:lnTo>
                    <a:pt x="1825817" y="1363200"/>
                  </a:lnTo>
                  <a:lnTo>
                    <a:pt x="1785950" y="1342616"/>
                  </a:lnTo>
                  <a:lnTo>
                    <a:pt x="1751218" y="1315354"/>
                  </a:lnTo>
                  <a:lnTo>
                    <a:pt x="1722565" y="1282312"/>
                  </a:lnTo>
                  <a:lnTo>
                    <a:pt x="1700932" y="1244387"/>
                  </a:lnTo>
                  <a:lnTo>
                    <a:pt x="1687262" y="1202476"/>
                  </a:lnTo>
                  <a:lnTo>
                    <a:pt x="1682496" y="1157477"/>
                  </a:lnTo>
                  <a:close/>
                </a:path>
                <a:path w="2152015" h="2870835">
                  <a:moveTo>
                    <a:pt x="68580" y="0"/>
                  </a:moveTo>
                  <a:lnTo>
                    <a:pt x="1751584" y="998981"/>
                  </a:lnTo>
                </a:path>
                <a:path w="2152015" h="2870835">
                  <a:moveTo>
                    <a:pt x="0" y="2870580"/>
                  </a:moveTo>
                  <a:lnTo>
                    <a:pt x="303022" y="1592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8321039" y="4664964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233933" y="0"/>
                  </a:moveTo>
                  <a:lnTo>
                    <a:pt x="186799" y="4535"/>
                  </a:lnTo>
                  <a:lnTo>
                    <a:pt x="142892" y="17543"/>
                  </a:lnTo>
                  <a:lnTo>
                    <a:pt x="103156" y="38127"/>
                  </a:lnTo>
                  <a:lnTo>
                    <a:pt x="68532" y="65389"/>
                  </a:lnTo>
                  <a:lnTo>
                    <a:pt x="39962" y="98431"/>
                  </a:lnTo>
                  <a:lnTo>
                    <a:pt x="18389" y="136356"/>
                  </a:lnTo>
                  <a:lnTo>
                    <a:pt x="4754" y="178267"/>
                  </a:lnTo>
                  <a:lnTo>
                    <a:pt x="0" y="223266"/>
                  </a:lnTo>
                  <a:lnTo>
                    <a:pt x="4754" y="268261"/>
                  </a:lnTo>
                  <a:lnTo>
                    <a:pt x="18389" y="310170"/>
                  </a:lnTo>
                  <a:lnTo>
                    <a:pt x="39962" y="348095"/>
                  </a:lnTo>
                  <a:lnTo>
                    <a:pt x="68532" y="381138"/>
                  </a:lnTo>
                  <a:lnTo>
                    <a:pt x="103156" y="408401"/>
                  </a:lnTo>
                  <a:lnTo>
                    <a:pt x="142892" y="428986"/>
                  </a:lnTo>
                  <a:lnTo>
                    <a:pt x="186799" y="441995"/>
                  </a:lnTo>
                  <a:lnTo>
                    <a:pt x="233933" y="446532"/>
                  </a:lnTo>
                  <a:lnTo>
                    <a:pt x="281068" y="441995"/>
                  </a:lnTo>
                  <a:lnTo>
                    <a:pt x="324975" y="428986"/>
                  </a:lnTo>
                  <a:lnTo>
                    <a:pt x="364711" y="408401"/>
                  </a:lnTo>
                  <a:lnTo>
                    <a:pt x="399335" y="381138"/>
                  </a:lnTo>
                  <a:lnTo>
                    <a:pt x="427905" y="348095"/>
                  </a:lnTo>
                  <a:lnTo>
                    <a:pt x="449478" y="310170"/>
                  </a:lnTo>
                  <a:lnTo>
                    <a:pt x="463113" y="268261"/>
                  </a:lnTo>
                  <a:lnTo>
                    <a:pt x="467867" y="223266"/>
                  </a:lnTo>
                  <a:lnTo>
                    <a:pt x="463113" y="178267"/>
                  </a:lnTo>
                  <a:lnTo>
                    <a:pt x="449478" y="136356"/>
                  </a:lnTo>
                  <a:lnTo>
                    <a:pt x="427905" y="98431"/>
                  </a:lnTo>
                  <a:lnTo>
                    <a:pt x="399335" y="65389"/>
                  </a:lnTo>
                  <a:lnTo>
                    <a:pt x="364711" y="38127"/>
                  </a:lnTo>
                  <a:lnTo>
                    <a:pt x="324975" y="17543"/>
                  </a:lnTo>
                  <a:lnTo>
                    <a:pt x="281068" y="4535"/>
                  </a:lnTo>
                  <a:lnTo>
                    <a:pt x="23393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263639" y="3040380"/>
              <a:ext cx="2759710" cy="2071370"/>
            </a:xfrm>
            <a:custGeom>
              <a:avLst/>
              <a:gdLst/>
              <a:ahLst/>
              <a:cxnLst/>
              <a:rect l="l" t="t" r="r" b="b"/>
              <a:pathLst>
                <a:path w="2759709" h="2071370">
                  <a:moveTo>
                    <a:pt x="2057400" y="1847850"/>
                  </a:moveTo>
                  <a:lnTo>
                    <a:pt x="2062154" y="1802851"/>
                  </a:lnTo>
                  <a:lnTo>
                    <a:pt x="2075789" y="1760940"/>
                  </a:lnTo>
                  <a:lnTo>
                    <a:pt x="2097362" y="1723015"/>
                  </a:lnTo>
                  <a:lnTo>
                    <a:pt x="2125932" y="1689973"/>
                  </a:lnTo>
                  <a:lnTo>
                    <a:pt x="2160556" y="1662711"/>
                  </a:lnTo>
                  <a:lnTo>
                    <a:pt x="2200292" y="1642127"/>
                  </a:lnTo>
                  <a:lnTo>
                    <a:pt x="2244199" y="1629119"/>
                  </a:lnTo>
                  <a:lnTo>
                    <a:pt x="2291334" y="1624583"/>
                  </a:lnTo>
                  <a:lnTo>
                    <a:pt x="2338468" y="1629119"/>
                  </a:lnTo>
                  <a:lnTo>
                    <a:pt x="2382375" y="1642127"/>
                  </a:lnTo>
                  <a:lnTo>
                    <a:pt x="2422111" y="1662711"/>
                  </a:lnTo>
                  <a:lnTo>
                    <a:pt x="2456735" y="1689973"/>
                  </a:lnTo>
                  <a:lnTo>
                    <a:pt x="2485305" y="1723015"/>
                  </a:lnTo>
                  <a:lnTo>
                    <a:pt x="2506878" y="1760940"/>
                  </a:lnTo>
                  <a:lnTo>
                    <a:pt x="2520513" y="1802851"/>
                  </a:lnTo>
                  <a:lnTo>
                    <a:pt x="2525267" y="1847850"/>
                  </a:lnTo>
                  <a:lnTo>
                    <a:pt x="2520513" y="1892845"/>
                  </a:lnTo>
                  <a:lnTo>
                    <a:pt x="2506878" y="1934754"/>
                  </a:lnTo>
                  <a:lnTo>
                    <a:pt x="2485305" y="1972679"/>
                  </a:lnTo>
                  <a:lnTo>
                    <a:pt x="2456735" y="2005722"/>
                  </a:lnTo>
                  <a:lnTo>
                    <a:pt x="2422111" y="2032985"/>
                  </a:lnTo>
                  <a:lnTo>
                    <a:pt x="2382375" y="2053570"/>
                  </a:lnTo>
                  <a:lnTo>
                    <a:pt x="2338468" y="2066579"/>
                  </a:lnTo>
                  <a:lnTo>
                    <a:pt x="2291334" y="2071115"/>
                  </a:lnTo>
                  <a:lnTo>
                    <a:pt x="2244199" y="2066579"/>
                  </a:lnTo>
                  <a:lnTo>
                    <a:pt x="2200292" y="2053570"/>
                  </a:lnTo>
                  <a:lnTo>
                    <a:pt x="2160556" y="2032985"/>
                  </a:lnTo>
                  <a:lnTo>
                    <a:pt x="2125932" y="2005722"/>
                  </a:lnTo>
                  <a:lnTo>
                    <a:pt x="2097362" y="1972679"/>
                  </a:lnTo>
                  <a:lnTo>
                    <a:pt x="2075789" y="1934754"/>
                  </a:lnTo>
                  <a:lnTo>
                    <a:pt x="2062154" y="1892845"/>
                  </a:lnTo>
                  <a:lnTo>
                    <a:pt x="2057400" y="1847850"/>
                  </a:lnTo>
                  <a:close/>
                </a:path>
                <a:path w="2759709" h="2071370">
                  <a:moveTo>
                    <a:pt x="1312164" y="816863"/>
                  </a:moveTo>
                  <a:lnTo>
                    <a:pt x="2126107" y="1690115"/>
                  </a:lnTo>
                </a:path>
                <a:path w="2759709" h="2071370">
                  <a:moveTo>
                    <a:pt x="2456688" y="1689608"/>
                  </a:moveTo>
                  <a:lnTo>
                    <a:pt x="2759710" y="669036"/>
                  </a:lnTo>
                </a:path>
                <a:path w="2759709" h="2071370">
                  <a:moveTo>
                    <a:pt x="0" y="0"/>
                  </a:moveTo>
                  <a:lnTo>
                    <a:pt x="979805" y="50101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375530" y="3025775"/>
              <a:ext cx="1420495" cy="575310"/>
            </a:xfrm>
            <a:custGeom>
              <a:avLst/>
              <a:gdLst/>
              <a:ahLst/>
              <a:cxnLst/>
              <a:rect l="l" t="t" r="r" b="b"/>
              <a:pathLst>
                <a:path w="1420495" h="575310">
                  <a:moveTo>
                    <a:pt x="1322970" y="37308"/>
                  </a:moveTo>
                  <a:lnTo>
                    <a:pt x="0" y="547877"/>
                  </a:lnTo>
                  <a:lnTo>
                    <a:pt x="10414" y="574929"/>
                  </a:lnTo>
                  <a:lnTo>
                    <a:pt x="1333345" y="64374"/>
                  </a:lnTo>
                  <a:lnTo>
                    <a:pt x="1338949" y="46643"/>
                  </a:lnTo>
                  <a:lnTo>
                    <a:pt x="1322970" y="37308"/>
                  </a:lnTo>
                  <a:close/>
                </a:path>
                <a:path w="1420495" h="575310">
                  <a:moveTo>
                    <a:pt x="1403792" y="33147"/>
                  </a:moveTo>
                  <a:lnTo>
                    <a:pt x="1333754" y="33147"/>
                  </a:lnTo>
                  <a:lnTo>
                    <a:pt x="1344168" y="60198"/>
                  </a:lnTo>
                  <a:lnTo>
                    <a:pt x="1333345" y="64374"/>
                  </a:lnTo>
                  <a:lnTo>
                    <a:pt x="1311021" y="135000"/>
                  </a:lnTo>
                  <a:lnTo>
                    <a:pt x="1403792" y="33147"/>
                  </a:lnTo>
                  <a:close/>
                </a:path>
                <a:path w="1420495" h="575310">
                  <a:moveTo>
                    <a:pt x="1338949" y="46643"/>
                  </a:moveTo>
                  <a:lnTo>
                    <a:pt x="1333345" y="64374"/>
                  </a:lnTo>
                  <a:lnTo>
                    <a:pt x="1344168" y="60198"/>
                  </a:lnTo>
                  <a:lnTo>
                    <a:pt x="1338949" y="46643"/>
                  </a:lnTo>
                  <a:close/>
                </a:path>
                <a:path w="1420495" h="575310">
                  <a:moveTo>
                    <a:pt x="1333754" y="33147"/>
                  </a:moveTo>
                  <a:lnTo>
                    <a:pt x="1322970" y="37308"/>
                  </a:lnTo>
                  <a:lnTo>
                    <a:pt x="1338929" y="46590"/>
                  </a:lnTo>
                  <a:lnTo>
                    <a:pt x="1333754" y="33147"/>
                  </a:lnTo>
                  <a:close/>
                </a:path>
                <a:path w="1420495" h="575310">
                  <a:moveTo>
                    <a:pt x="1258824" y="0"/>
                  </a:moveTo>
                  <a:lnTo>
                    <a:pt x="1322970" y="37308"/>
                  </a:lnTo>
                  <a:lnTo>
                    <a:pt x="1333754" y="33147"/>
                  </a:lnTo>
                  <a:lnTo>
                    <a:pt x="1403792" y="33147"/>
                  </a:lnTo>
                  <a:lnTo>
                    <a:pt x="1419987" y="15367"/>
                  </a:lnTo>
                  <a:lnTo>
                    <a:pt x="12588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4152900" y="2234184"/>
              <a:ext cx="2553335" cy="1994535"/>
            </a:xfrm>
            <a:custGeom>
              <a:avLst/>
              <a:gdLst/>
              <a:ahLst/>
              <a:cxnLst/>
              <a:rect l="l" t="t" r="r" b="b"/>
              <a:pathLst>
                <a:path w="2553334" h="1994535">
                  <a:moveTo>
                    <a:pt x="68579" y="0"/>
                  </a:moveTo>
                  <a:lnTo>
                    <a:pt x="2552827" y="96265"/>
                  </a:lnTo>
                </a:path>
                <a:path w="2553334" h="1994535">
                  <a:moveTo>
                    <a:pt x="0" y="156971"/>
                  </a:moveTo>
                  <a:lnTo>
                    <a:pt x="1710563" y="648080"/>
                  </a:lnTo>
                </a:path>
                <a:path w="2553334" h="1994535">
                  <a:moveTo>
                    <a:pt x="227075" y="1668779"/>
                  </a:moveTo>
                  <a:lnTo>
                    <a:pt x="1519174" y="199428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474892" y="2236894"/>
            <a:ext cx="1183922" cy="502339"/>
          </a:xfrm>
          <a:prstGeom prst="rect">
            <a:avLst/>
          </a:prstGeom>
          <a:ln w="9144">
            <a:solidFill>
              <a:srgbClr val="50505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100893" defTabSz="1015990">
              <a:spcBef>
                <a:spcPts val="717"/>
              </a:spcBef>
            </a:pPr>
            <a:r>
              <a:rPr sz="2667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667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236</a:t>
            </a:fld>
            <a:endParaRPr dirty="0"/>
          </a:p>
        </p:txBody>
      </p:sp>
      <p:sp>
        <p:nvSpPr>
          <p:cNvPr id="59" name="object 59"/>
          <p:cNvSpPr txBox="1"/>
          <p:nvPr/>
        </p:nvSpPr>
        <p:spPr>
          <a:xfrm>
            <a:off x="9186333" y="2236894"/>
            <a:ext cx="1183922" cy="502339"/>
          </a:xfrm>
          <a:prstGeom prst="rect">
            <a:avLst/>
          </a:prstGeom>
          <a:ln w="9144">
            <a:solidFill>
              <a:srgbClr val="50505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102305" defTabSz="1015990">
              <a:spcBef>
                <a:spcPts val="717"/>
              </a:spcBef>
            </a:pPr>
            <a:r>
              <a:rPr sz="2667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667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8195" y="701548"/>
            <a:ext cx="4396317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4761"/>
              </a:lnSpc>
              <a:spcBef>
                <a:spcPts val="111"/>
              </a:spcBef>
            </a:pPr>
            <a:r>
              <a:rPr spc="-11" dirty="0"/>
              <a:t>GRAPH</a:t>
            </a:r>
            <a:r>
              <a:rPr spc="-67" dirty="0"/>
              <a:t> </a:t>
            </a:r>
            <a:r>
              <a:rPr spc="-6" dirty="0"/>
              <a:t>ANALYTICS</a:t>
            </a:r>
          </a:p>
          <a:p>
            <a:pPr marL="1229771">
              <a:lnSpc>
                <a:spcPts val="3161"/>
              </a:lnSpc>
            </a:pPr>
            <a:r>
              <a:rPr sz="2667" b="0" dirty="0">
                <a:solidFill>
                  <a:srgbClr val="76B800"/>
                </a:solidFill>
              </a:rPr>
              <a:t>BFS</a:t>
            </a:r>
            <a:r>
              <a:rPr sz="2667" b="0" spc="-56" dirty="0">
                <a:solidFill>
                  <a:srgbClr val="76B800"/>
                </a:solidFill>
              </a:rPr>
              <a:t> </a:t>
            </a:r>
            <a:r>
              <a:rPr sz="2667" b="0" dirty="0">
                <a:solidFill>
                  <a:srgbClr val="76B800"/>
                </a:solidFill>
              </a:rPr>
              <a:t>Traversal</a:t>
            </a:r>
            <a:endParaRPr sz="2667"/>
          </a:p>
        </p:txBody>
      </p:sp>
      <p:grpSp>
        <p:nvGrpSpPr>
          <p:cNvPr id="3" name="object 3"/>
          <p:cNvGrpSpPr/>
          <p:nvPr/>
        </p:nvGrpSpPr>
        <p:grpSpPr>
          <a:xfrm>
            <a:off x="1899709" y="4681855"/>
            <a:ext cx="532694" cy="507294"/>
            <a:chOff x="1709737" y="4213669"/>
            <a:chExt cx="479425" cy="456565"/>
          </a:xfrm>
        </p:grpSpPr>
        <p:sp>
          <p:nvSpPr>
            <p:cNvPr id="4" name="object 4"/>
            <p:cNvSpPr/>
            <p:nvPr/>
          </p:nvSpPr>
          <p:spPr>
            <a:xfrm>
              <a:off x="1714500" y="4218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5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5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14500" y="4218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5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2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5" y="446532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4917" y="4763770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12415" y="3411855"/>
            <a:ext cx="532694" cy="507294"/>
            <a:chOff x="2531173" y="3070669"/>
            <a:chExt cx="479425" cy="456565"/>
          </a:xfrm>
        </p:grpSpPr>
        <p:sp>
          <p:nvSpPr>
            <p:cNvPr id="8" name="object 8"/>
            <p:cNvSpPr/>
            <p:nvPr/>
          </p:nvSpPr>
          <p:spPr>
            <a:xfrm>
              <a:off x="2535935" y="3075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5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5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35935" y="3075432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5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5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98612" y="3492501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28694" y="5254202"/>
            <a:ext cx="530578" cy="507294"/>
            <a:chOff x="3175825" y="4728781"/>
            <a:chExt cx="477520" cy="456565"/>
          </a:xfrm>
        </p:grpSpPr>
        <p:sp>
          <p:nvSpPr>
            <p:cNvPr id="12" name="object 12"/>
            <p:cNvSpPr/>
            <p:nvPr/>
          </p:nvSpPr>
          <p:spPr>
            <a:xfrm>
              <a:off x="3180588" y="4733544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233934" y="0"/>
                  </a:moveTo>
                  <a:lnTo>
                    <a:pt x="186799" y="4535"/>
                  </a:lnTo>
                  <a:lnTo>
                    <a:pt x="142892" y="17543"/>
                  </a:lnTo>
                  <a:lnTo>
                    <a:pt x="103156" y="38127"/>
                  </a:lnTo>
                  <a:lnTo>
                    <a:pt x="68532" y="65389"/>
                  </a:lnTo>
                  <a:lnTo>
                    <a:pt x="39962" y="98431"/>
                  </a:lnTo>
                  <a:lnTo>
                    <a:pt x="18389" y="136356"/>
                  </a:lnTo>
                  <a:lnTo>
                    <a:pt x="4754" y="178267"/>
                  </a:lnTo>
                  <a:lnTo>
                    <a:pt x="0" y="223265"/>
                  </a:lnTo>
                  <a:lnTo>
                    <a:pt x="4754" y="268261"/>
                  </a:lnTo>
                  <a:lnTo>
                    <a:pt x="18389" y="310170"/>
                  </a:lnTo>
                  <a:lnTo>
                    <a:pt x="39962" y="348095"/>
                  </a:lnTo>
                  <a:lnTo>
                    <a:pt x="68532" y="381138"/>
                  </a:lnTo>
                  <a:lnTo>
                    <a:pt x="103156" y="408401"/>
                  </a:lnTo>
                  <a:lnTo>
                    <a:pt x="142892" y="428986"/>
                  </a:lnTo>
                  <a:lnTo>
                    <a:pt x="186799" y="441995"/>
                  </a:lnTo>
                  <a:lnTo>
                    <a:pt x="233934" y="446531"/>
                  </a:lnTo>
                  <a:lnTo>
                    <a:pt x="281068" y="441995"/>
                  </a:lnTo>
                  <a:lnTo>
                    <a:pt x="324975" y="428986"/>
                  </a:lnTo>
                  <a:lnTo>
                    <a:pt x="364711" y="408401"/>
                  </a:lnTo>
                  <a:lnTo>
                    <a:pt x="399335" y="381138"/>
                  </a:lnTo>
                  <a:lnTo>
                    <a:pt x="427905" y="348095"/>
                  </a:lnTo>
                  <a:lnTo>
                    <a:pt x="449478" y="310170"/>
                  </a:lnTo>
                  <a:lnTo>
                    <a:pt x="463113" y="268261"/>
                  </a:lnTo>
                  <a:lnTo>
                    <a:pt x="467867" y="223265"/>
                  </a:lnTo>
                  <a:lnTo>
                    <a:pt x="463113" y="178267"/>
                  </a:lnTo>
                  <a:lnTo>
                    <a:pt x="449478" y="136356"/>
                  </a:lnTo>
                  <a:lnTo>
                    <a:pt x="427905" y="98431"/>
                  </a:lnTo>
                  <a:lnTo>
                    <a:pt x="399335" y="65389"/>
                  </a:lnTo>
                  <a:lnTo>
                    <a:pt x="364711" y="38127"/>
                  </a:lnTo>
                  <a:lnTo>
                    <a:pt x="324975" y="17543"/>
                  </a:lnTo>
                  <a:lnTo>
                    <a:pt x="281068" y="4535"/>
                  </a:lnTo>
                  <a:lnTo>
                    <a:pt x="233934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180588" y="4733544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0" y="223265"/>
                  </a:moveTo>
                  <a:lnTo>
                    <a:pt x="4754" y="178267"/>
                  </a:lnTo>
                  <a:lnTo>
                    <a:pt x="18389" y="136356"/>
                  </a:lnTo>
                  <a:lnTo>
                    <a:pt x="39962" y="98431"/>
                  </a:lnTo>
                  <a:lnTo>
                    <a:pt x="68532" y="65389"/>
                  </a:lnTo>
                  <a:lnTo>
                    <a:pt x="103156" y="38127"/>
                  </a:lnTo>
                  <a:lnTo>
                    <a:pt x="142892" y="17543"/>
                  </a:lnTo>
                  <a:lnTo>
                    <a:pt x="186799" y="4535"/>
                  </a:lnTo>
                  <a:lnTo>
                    <a:pt x="233934" y="0"/>
                  </a:lnTo>
                  <a:lnTo>
                    <a:pt x="281068" y="4535"/>
                  </a:lnTo>
                  <a:lnTo>
                    <a:pt x="324975" y="17543"/>
                  </a:lnTo>
                  <a:lnTo>
                    <a:pt x="364711" y="38127"/>
                  </a:lnTo>
                  <a:lnTo>
                    <a:pt x="399335" y="65389"/>
                  </a:lnTo>
                  <a:lnTo>
                    <a:pt x="427905" y="98431"/>
                  </a:lnTo>
                  <a:lnTo>
                    <a:pt x="449478" y="136356"/>
                  </a:lnTo>
                  <a:lnTo>
                    <a:pt x="463113" y="178267"/>
                  </a:lnTo>
                  <a:lnTo>
                    <a:pt x="467867" y="223265"/>
                  </a:lnTo>
                  <a:lnTo>
                    <a:pt x="463113" y="268261"/>
                  </a:lnTo>
                  <a:lnTo>
                    <a:pt x="449478" y="310170"/>
                  </a:lnTo>
                  <a:lnTo>
                    <a:pt x="427905" y="348095"/>
                  </a:lnTo>
                  <a:lnTo>
                    <a:pt x="399335" y="381138"/>
                  </a:lnTo>
                  <a:lnTo>
                    <a:pt x="364711" y="408401"/>
                  </a:lnTo>
                  <a:lnTo>
                    <a:pt x="324975" y="428986"/>
                  </a:lnTo>
                  <a:lnTo>
                    <a:pt x="281068" y="441995"/>
                  </a:lnTo>
                  <a:lnTo>
                    <a:pt x="233934" y="446531"/>
                  </a:lnTo>
                  <a:lnTo>
                    <a:pt x="186799" y="441995"/>
                  </a:lnTo>
                  <a:lnTo>
                    <a:pt x="142892" y="428986"/>
                  </a:lnTo>
                  <a:lnTo>
                    <a:pt x="103156" y="408401"/>
                  </a:lnTo>
                  <a:lnTo>
                    <a:pt x="68532" y="381138"/>
                  </a:lnTo>
                  <a:lnTo>
                    <a:pt x="39962" y="348095"/>
                  </a:lnTo>
                  <a:lnTo>
                    <a:pt x="18389" y="310170"/>
                  </a:lnTo>
                  <a:lnTo>
                    <a:pt x="4754" y="268261"/>
                  </a:lnTo>
                  <a:lnTo>
                    <a:pt x="0" y="2232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13622" y="5336145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16002" y="3908002"/>
            <a:ext cx="532694" cy="507294"/>
            <a:chOff x="3974401" y="3517201"/>
            <a:chExt cx="479425" cy="456565"/>
          </a:xfrm>
        </p:grpSpPr>
        <p:sp>
          <p:nvSpPr>
            <p:cNvPr id="16" name="object 16"/>
            <p:cNvSpPr/>
            <p:nvPr/>
          </p:nvSpPr>
          <p:spPr>
            <a:xfrm>
              <a:off x="3979164" y="3521964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979164" y="3521964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02198" y="3987885"/>
            <a:ext cx="16227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163695" y="2228215"/>
            <a:ext cx="532694" cy="507294"/>
            <a:chOff x="3747325" y="2005393"/>
            <a:chExt cx="479425" cy="456565"/>
          </a:xfrm>
        </p:grpSpPr>
        <p:sp>
          <p:nvSpPr>
            <p:cNvPr id="20" name="object 20"/>
            <p:cNvSpPr/>
            <p:nvPr/>
          </p:nvSpPr>
          <p:spPr>
            <a:xfrm>
              <a:off x="3752088" y="2010155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752088" y="2010155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2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49892" y="2309425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66241" y="5460789"/>
            <a:ext cx="530578" cy="507294"/>
            <a:chOff x="4559617" y="4914709"/>
            <a:chExt cx="477520" cy="456565"/>
          </a:xfrm>
        </p:grpSpPr>
        <p:sp>
          <p:nvSpPr>
            <p:cNvPr id="24" name="object 24"/>
            <p:cNvSpPr/>
            <p:nvPr/>
          </p:nvSpPr>
          <p:spPr>
            <a:xfrm>
              <a:off x="4564379" y="4919471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233934" y="0"/>
                  </a:moveTo>
                  <a:lnTo>
                    <a:pt x="186799" y="4536"/>
                  </a:lnTo>
                  <a:lnTo>
                    <a:pt x="142892" y="17545"/>
                  </a:lnTo>
                  <a:lnTo>
                    <a:pt x="103156" y="38130"/>
                  </a:lnTo>
                  <a:lnTo>
                    <a:pt x="68532" y="65393"/>
                  </a:lnTo>
                  <a:lnTo>
                    <a:pt x="39962" y="98436"/>
                  </a:lnTo>
                  <a:lnTo>
                    <a:pt x="18389" y="136361"/>
                  </a:lnTo>
                  <a:lnTo>
                    <a:pt x="4754" y="178270"/>
                  </a:lnTo>
                  <a:lnTo>
                    <a:pt x="0" y="223265"/>
                  </a:lnTo>
                  <a:lnTo>
                    <a:pt x="4754" y="268261"/>
                  </a:lnTo>
                  <a:lnTo>
                    <a:pt x="18389" y="310170"/>
                  </a:lnTo>
                  <a:lnTo>
                    <a:pt x="39962" y="348095"/>
                  </a:lnTo>
                  <a:lnTo>
                    <a:pt x="68532" y="381138"/>
                  </a:lnTo>
                  <a:lnTo>
                    <a:pt x="103156" y="408401"/>
                  </a:lnTo>
                  <a:lnTo>
                    <a:pt x="142892" y="428986"/>
                  </a:lnTo>
                  <a:lnTo>
                    <a:pt x="186799" y="441995"/>
                  </a:lnTo>
                  <a:lnTo>
                    <a:pt x="233934" y="446531"/>
                  </a:lnTo>
                  <a:lnTo>
                    <a:pt x="281068" y="441995"/>
                  </a:lnTo>
                  <a:lnTo>
                    <a:pt x="324975" y="428986"/>
                  </a:lnTo>
                  <a:lnTo>
                    <a:pt x="364711" y="408401"/>
                  </a:lnTo>
                  <a:lnTo>
                    <a:pt x="399335" y="381138"/>
                  </a:lnTo>
                  <a:lnTo>
                    <a:pt x="427905" y="348095"/>
                  </a:lnTo>
                  <a:lnTo>
                    <a:pt x="449478" y="310170"/>
                  </a:lnTo>
                  <a:lnTo>
                    <a:pt x="463113" y="268261"/>
                  </a:lnTo>
                  <a:lnTo>
                    <a:pt x="467868" y="223265"/>
                  </a:lnTo>
                  <a:lnTo>
                    <a:pt x="463113" y="178270"/>
                  </a:lnTo>
                  <a:lnTo>
                    <a:pt x="449478" y="136361"/>
                  </a:lnTo>
                  <a:lnTo>
                    <a:pt x="427905" y="98436"/>
                  </a:lnTo>
                  <a:lnTo>
                    <a:pt x="399335" y="65393"/>
                  </a:lnTo>
                  <a:lnTo>
                    <a:pt x="364711" y="38130"/>
                  </a:lnTo>
                  <a:lnTo>
                    <a:pt x="324975" y="17545"/>
                  </a:lnTo>
                  <a:lnTo>
                    <a:pt x="281068" y="4536"/>
                  </a:lnTo>
                  <a:lnTo>
                    <a:pt x="233934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564379" y="4919471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0" y="223265"/>
                  </a:moveTo>
                  <a:lnTo>
                    <a:pt x="4754" y="178270"/>
                  </a:lnTo>
                  <a:lnTo>
                    <a:pt x="18389" y="136361"/>
                  </a:lnTo>
                  <a:lnTo>
                    <a:pt x="39962" y="98436"/>
                  </a:lnTo>
                  <a:lnTo>
                    <a:pt x="68532" y="65393"/>
                  </a:lnTo>
                  <a:lnTo>
                    <a:pt x="103156" y="38130"/>
                  </a:lnTo>
                  <a:lnTo>
                    <a:pt x="142892" y="17545"/>
                  </a:lnTo>
                  <a:lnTo>
                    <a:pt x="186799" y="4536"/>
                  </a:lnTo>
                  <a:lnTo>
                    <a:pt x="233934" y="0"/>
                  </a:lnTo>
                  <a:lnTo>
                    <a:pt x="281068" y="4536"/>
                  </a:lnTo>
                  <a:lnTo>
                    <a:pt x="324975" y="17545"/>
                  </a:lnTo>
                  <a:lnTo>
                    <a:pt x="364711" y="38130"/>
                  </a:lnTo>
                  <a:lnTo>
                    <a:pt x="399335" y="65393"/>
                  </a:lnTo>
                  <a:lnTo>
                    <a:pt x="427905" y="98436"/>
                  </a:lnTo>
                  <a:lnTo>
                    <a:pt x="449478" y="136361"/>
                  </a:lnTo>
                  <a:lnTo>
                    <a:pt x="463113" y="178270"/>
                  </a:lnTo>
                  <a:lnTo>
                    <a:pt x="467868" y="223265"/>
                  </a:lnTo>
                  <a:lnTo>
                    <a:pt x="463113" y="268261"/>
                  </a:lnTo>
                  <a:lnTo>
                    <a:pt x="449478" y="310170"/>
                  </a:lnTo>
                  <a:lnTo>
                    <a:pt x="427905" y="348095"/>
                  </a:lnTo>
                  <a:lnTo>
                    <a:pt x="399335" y="381138"/>
                  </a:lnTo>
                  <a:lnTo>
                    <a:pt x="364711" y="408401"/>
                  </a:lnTo>
                  <a:lnTo>
                    <a:pt x="324975" y="428986"/>
                  </a:lnTo>
                  <a:lnTo>
                    <a:pt x="281068" y="441995"/>
                  </a:lnTo>
                  <a:lnTo>
                    <a:pt x="233934" y="446531"/>
                  </a:lnTo>
                  <a:lnTo>
                    <a:pt x="186799" y="441995"/>
                  </a:lnTo>
                  <a:lnTo>
                    <a:pt x="142892" y="428986"/>
                  </a:lnTo>
                  <a:lnTo>
                    <a:pt x="103156" y="408401"/>
                  </a:lnTo>
                  <a:lnTo>
                    <a:pt x="68532" y="381138"/>
                  </a:lnTo>
                  <a:lnTo>
                    <a:pt x="39962" y="348095"/>
                  </a:lnTo>
                  <a:lnTo>
                    <a:pt x="18389" y="310170"/>
                  </a:lnTo>
                  <a:lnTo>
                    <a:pt x="4754" y="268261"/>
                  </a:lnTo>
                  <a:lnTo>
                    <a:pt x="0" y="2232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251168" y="5542732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432762" y="3125682"/>
            <a:ext cx="532694" cy="507294"/>
            <a:chOff x="5789485" y="2813113"/>
            <a:chExt cx="479425" cy="456565"/>
          </a:xfrm>
        </p:grpSpPr>
        <p:sp>
          <p:nvSpPr>
            <p:cNvPr id="28" name="object 28"/>
            <p:cNvSpPr/>
            <p:nvPr/>
          </p:nvSpPr>
          <p:spPr>
            <a:xfrm>
              <a:off x="5794247" y="2817876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794247" y="2817876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619381" y="3205904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297295" y="4444789"/>
            <a:ext cx="532694" cy="507294"/>
            <a:chOff x="5667565" y="4000309"/>
            <a:chExt cx="479425" cy="456565"/>
          </a:xfrm>
        </p:grpSpPr>
        <p:sp>
          <p:nvSpPr>
            <p:cNvPr id="32" name="object 32"/>
            <p:cNvSpPr/>
            <p:nvPr/>
          </p:nvSpPr>
          <p:spPr>
            <a:xfrm>
              <a:off x="5672328" y="4005071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5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5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672328" y="4005071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5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2" y="223265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82927" y="4525716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966922" y="3857202"/>
            <a:ext cx="532694" cy="507294"/>
            <a:chOff x="7170229" y="3471481"/>
            <a:chExt cx="479425" cy="456565"/>
          </a:xfrm>
        </p:grpSpPr>
        <p:sp>
          <p:nvSpPr>
            <p:cNvPr id="36" name="object 36"/>
            <p:cNvSpPr/>
            <p:nvPr/>
          </p:nvSpPr>
          <p:spPr>
            <a:xfrm>
              <a:off x="7174992" y="3476244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5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1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1" y="223265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174992" y="3476244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5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1" y="223265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1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153118" y="3938412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445375" y="5701242"/>
            <a:ext cx="532694" cy="507294"/>
            <a:chOff x="6700837" y="5131117"/>
            <a:chExt cx="479425" cy="456565"/>
          </a:xfrm>
        </p:grpSpPr>
        <p:sp>
          <p:nvSpPr>
            <p:cNvPr id="40" name="object 40"/>
            <p:cNvSpPr/>
            <p:nvPr/>
          </p:nvSpPr>
          <p:spPr>
            <a:xfrm>
              <a:off x="6705600" y="5135879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6"/>
                  </a:lnTo>
                  <a:lnTo>
                    <a:pt x="143321" y="17545"/>
                  </a:lnTo>
                  <a:lnTo>
                    <a:pt x="103454" y="38130"/>
                  </a:lnTo>
                  <a:lnTo>
                    <a:pt x="68722" y="65393"/>
                  </a:lnTo>
                  <a:lnTo>
                    <a:pt x="40069" y="98436"/>
                  </a:lnTo>
                  <a:lnTo>
                    <a:pt x="18436" y="136361"/>
                  </a:lnTo>
                  <a:lnTo>
                    <a:pt x="4766" y="178270"/>
                  </a:lnTo>
                  <a:lnTo>
                    <a:pt x="0" y="223266"/>
                  </a:lnTo>
                  <a:lnTo>
                    <a:pt x="4766" y="268261"/>
                  </a:lnTo>
                  <a:lnTo>
                    <a:pt x="18436" y="310170"/>
                  </a:lnTo>
                  <a:lnTo>
                    <a:pt x="40069" y="348095"/>
                  </a:lnTo>
                  <a:lnTo>
                    <a:pt x="68722" y="381138"/>
                  </a:lnTo>
                  <a:lnTo>
                    <a:pt x="103454" y="408401"/>
                  </a:lnTo>
                  <a:lnTo>
                    <a:pt x="143321" y="428986"/>
                  </a:lnTo>
                  <a:lnTo>
                    <a:pt x="187382" y="441995"/>
                  </a:lnTo>
                  <a:lnTo>
                    <a:pt x="234696" y="446532"/>
                  </a:lnTo>
                  <a:lnTo>
                    <a:pt x="282009" y="441995"/>
                  </a:lnTo>
                  <a:lnTo>
                    <a:pt x="326070" y="428986"/>
                  </a:lnTo>
                  <a:lnTo>
                    <a:pt x="365937" y="408401"/>
                  </a:lnTo>
                  <a:lnTo>
                    <a:pt x="400669" y="381138"/>
                  </a:lnTo>
                  <a:lnTo>
                    <a:pt x="429322" y="348095"/>
                  </a:lnTo>
                  <a:lnTo>
                    <a:pt x="450955" y="310170"/>
                  </a:lnTo>
                  <a:lnTo>
                    <a:pt x="464625" y="268261"/>
                  </a:lnTo>
                  <a:lnTo>
                    <a:pt x="469392" y="223266"/>
                  </a:lnTo>
                  <a:lnTo>
                    <a:pt x="464625" y="178270"/>
                  </a:lnTo>
                  <a:lnTo>
                    <a:pt x="450955" y="136361"/>
                  </a:lnTo>
                  <a:lnTo>
                    <a:pt x="429322" y="98436"/>
                  </a:lnTo>
                  <a:lnTo>
                    <a:pt x="400669" y="65393"/>
                  </a:lnTo>
                  <a:lnTo>
                    <a:pt x="365937" y="38130"/>
                  </a:lnTo>
                  <a:lnTo>
                    <a:pt x="326070" y="17545"/>
                  </a:lnTo>
                  <a:lnTo>
                    <a:pt x="282009" y="4536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705600" y="5135879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70"/>
                  </a:lnTo>
                  <a:lnTo>
                    <a:pt x="18436" y="136361"/>
                  </a:lnTo>
                  <a:lnTo>
                    <a:pt x="40069" y="98436"/>
                  </a:lnTo>
                  <a:lnTo>
                    <a:pt x="68722" y="65393"/>
                  </a:lnTo>
                  <a:lnTo>
                    <a:pt x="103454" y="38130"/>
                  </a:lnTo>
                  <a:lnTo>
                    <a:pt x="143321" y="17545"/>
                  </a:lnTo>
                  <a:lnTo>
                    <a:pt x="187382" y="4536"/>
                  </a:lnTo>
                  <a:lnTo>
                    <a:pt x="234696" y="0"/>
                  </a:lnTo>
                  <a:lnTo>
                    <a:pt x="282009" y="4536"/>
                  </a:lnTo>
                  <a:lnTo>
                    <a:pt x="326070" y="17545"/>
                  </a:lnTo>
                  <a:lnTo>
                    <a:pt x="365937" y="38130"/>
                  </a:lnTo>
                  <a:lnTo>
                    <a:pt x="400669" y="65393"/>
                  </a:lnTo>
                  <a:lnTo>
                    <a:pt x="429322" y="98436"/>
                  </a:lnTo>
                  <a:lnTo>
                    <a:pt x="450955" y="136361"/>
                  </a:lnTo>
                  <a:lnTo>
                    <a:pt x="464625" y="178270"/>
                  </a:lnTo>
                  <a:lnTo>
                    <a:pt x="469392" y="223266"/>
                  </a:lnTo>
                  <a:lnTo>
                    <a:pt x="464625" y="268261"/>
                  </a:lnTo>
                  <a:lnTo>
                    <a:pt x="450955" y="310170"/>
                  </a:lnTo>
                  <a:lnTo>
                    <a:pt x="429322" y="348095"/>
                  </a:lnTo>
                  <a:lnTo>
                    <a:pt x="400669" y="381138"/>
                  </a:lnTo>
                  <a:lnTo>
                    <a:pt x="365937" y="408401"/>
                  </a:lnTo>
                  <a:lnTo>
                    <a:pt x="326070" y="428986"/>
                  </a:lnTo>
                  <a:lnTo>
                    <a:pt x="282009" y="441995"/>
                  </a:lnTo>
                  <a:lnTo>
                    <a:pt x="234696" y="446532"/>
                  </a:lnTo>
                  <a:lnTo>
                    <a:pt x="187382" y="441995"/>
                  </a:lnTo>
                  <a:lnTo>
                    <a:pt x="143321" y="428986"/>
                  </a:lnTo>
                  <a:lnTo>
                    <a:pt x="103454" y="408401"/>
                  </a:lnTo>
                  <a:lnTo>
                    <a:pt x="68722" y="381138"/>
                  </a:lnTo>
                  <a:lnTo>
                    <a:pt x="40069" y="348095"/>
                  </a:lnTo>
                  <a:lnTo>
                    <a:pt x="18436" y="310170"/>
                  </a:lnTo>
                  <a:lnTo>
                    <a:pt x="4766" y="268261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631993" y="5781831"/>
            <a:ext cx="16227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445375" y="2334895"/>
            <a:ext cx="532694" cy="507294"/>
            <a:chOff x="6700837" y="2101405"/>
            <a:chExt cx="479425" cy="456565"/>
          </a:xfrm>
        </p:grpSpPr>
        <p:sp>
          <p:nvSpPr>
            <p:cNvPr id="44" name="object 44"/>
            <p:cNvSpPr/>
            <p:nvPr/>
          </p:nvSpPr>
          <p:spPr>
            <a:xfrm>
              <a:off x="6705600" y="2106167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705600" y="2106167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2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2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631994" y="2416529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240309" y="3621829"/>
            <a:ext cx="1051983" cy="2063043"/>
            <a:chOff x="8316277" y="3259645"/>
            <a:chExt cx="946785" cy="1856739"/>
          </a:xfrm>
        </p:grpSpPr>
        <p:sp>
          <p:nvSpPr>
            <p:cNvPr id="48" name="object 48"/>
            <p:cNvSpPr/>
            <p:nvPr/>
          </p:nvSpPr>
          <p:spPr>
            <a:xfrm>
              <a:off x="8788908" y="3264408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234696" y="0"/>
                  </a:moveTo>
                  <a:lnTo>
                    <a:pt x="187382" y="4535"/>
                  </a:lnTo>
                  <a:lnTo>
                    <a:pt x="143321" y="17543"/>
                  </a:lnTo>
                  <a:lnTo>
                    <a:pt x="103454" y="38127"/>
                  </a:lnTo>
                  <a:lnTo>
                    <a:pt x="68722" y="65389"/>
                  </a:lnTo>
                  <a:lnTo>
                    <a:pt x="40069" y="98431"/>
                  </a:lnTo>
                  <a:lnTo>
                    <a:pt x="18436" y="136356"/>
                  </a:lnTo>
                  <a:lnTo>
                    <a:pt x="4766" y="178267"/>
                  </a:lnTo>
                  <a:lnTo>
                    <a:pt x="0" y="223266"/>
                  </a:lnTo>
                  <a:lnTo>
                    <a:pt x="4766" y="268264"/>
                  </a:lnTo>
                  <a:lnTo>
                    <a:pt x="18436" y="310175"/>
                  </a:lnTo>
                  <a:lnTo>
                    <a:pt x="40069" y="348100"/>
                  </a:lnTo>
                  <a:lnTo>
                    <a:pt x="68722" y="381142"/>
                  </a:lnTo>
                  <a:lnTo>
                    <a:pt x="103454" y="408404"/>
                  </a:lnTo>
                  <a:lnTo>
                    <a:pt x="143321" y="428988"/>
                  </a:lnTo>
                  <a:lnTo>
                    <a:pt x="187382" y="441996"/>
                  </a:lnTo>
                  <a:lnTo>
                    <a:pt x="234696" y="446532"/>
                  </a:lnTo>
                  <a:lnTo>
                    <a:pt x="282009" y="441996"/>
                  </a:lnTo>
                  <a:lnTo>
                    <a:pt x="326070" y="428988"/>
                  </a:lnTo>
                  <a:lnTo>
                    <a:pt x="365937" y="408404"/>
                  </a:lnTo>
                  <a:lnTo>
                    <a:pt x="400669" y="381142"/>
                  </a:lnTo>
                  <a:lnTo>
                    <a:pt x="429322" y="348100"/>
                  </a:lnTo>
                  <a:lnTo>
                    <a:pt x="450955" y="310175"/>
                  </a:lnTo>
                  <a:lnTo>
                    <a:pt x="464625" y="268264"/>
                  </a:lnTo>
                  <a:lnTo>
                    <a:pt x="469392" y="223266"/>
                  </a:lnTo>
                  <a:lnTo>
                    <a:pt x="464625" y="178267"/>
                  </a:lnTo>
                  <a:lnTo>
                    <a:pt x="450955" y="136356"/>
                  </a:lnTo>
                  <a:lnTo>
                    <a:pt x="429322" y="98431"/>
                  </a:lnTo>
                  <a:lnTo>
                    <a:pt x="400669" y="65389"/>
                  </a:lnTo>
                  <a:lnTo>
                    <a:pt x="365937" y="38127"/>
                  </a:lnTo>
                  <a:lnTo>
                    <a:pt x="326070" y="17543"/>
                  </a:lnTo>
                  <a:lnTo>
                    <a:pt x="282009" y="453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8788908" y="3264408"/>
              <a:ext cx="469900" cy="447040"/>
            </a:xfrm>
            <a:custGeom>
              <a:avLst/>
              <a:gdLst/>
              <a:ahLst/>
              <a:cxnLst/>
              <a:rect l="l" t="t" r="r" b="b"/>
              <a:pathLst>
                <a:path w="469900" h="447039">
                  <a:moveTo>
                    <a:pt x="0" y="223266"/>
                  </a:moveTo>
                  <a:lnTo>
                    <a:pt x="4766" y="178267"/>
                  </a:lnTo>
                  <a:lnTo>
                    <a:pt x="18436" y="136356"/>
                  </a:lnTo>
                  <a:lnTo>
                    <a:pt x="40069" y="98431"/>
                  </a:lnTo>
                  <a:lnTo>
                    <a:pt x="68722" y="65389"/>
                  </a:lnTo>
                  <a:lnTo>
                    <a:pt x="103454" y="38127"/>
                  </a:lnTo>
                  <a:lnTo>
                    <a:pt x="143321" y="17543"/>
                  </a:lnTo>
                  <a:lnTo>
                    <a:pt x="187382" y="4535"/>
                  </a:lnTo>
                  <a:lnTo>
                    <a:pt x="234696" y="0"/>
                  </a:lnTo>
                  <a:lnTo>
                    <a:pt x="282009" y="4535"/>
                  </a:lnTo>
                  <a:lnTo>
                    <a:pt x="326070" y="17543"/>
                  </a:lnTo>
                  <a:lnTo>
                    <a:pt x="365937" y="38127"/>
                  </a:lnTo>
                  <a:lnTo>
                    <a:pt x="400669" y="65389"/>
                  </a:lnTo>
                  <a:lnTo>
                    <a:pt x="429322" y="98431"/>
                  </a:lnTo>
                  <a:lnTo>
                    <a:pt x="450955" y="136356"/>
                  </a:lnTo>
                  <a:lnTo>
                    <a:pt x="464625" y="178267"/>
                  </a:lnTo>
                  <a:lnTo>
                    <a:pt x="469392" y="223266"/>
                  </a:lnTo>
                  <a:lnTo>
                    <a:pt x="464625" y="268264"/>
                  </a:lnTo>
                  <a:lnTo>
                    <a:pt x="450955" y="310175"/>
                  </a:lnTo>
                  <a:lnTo>
                    <a:pt x="429322" y="348100"/>
                  </a:lnTo>
                  <a:lnTo>
                    <a:pt x="400669" y="381142"/>
                  </a:lnTo>
                  <a:lnTo>
                    <a:pt x="365937" y="408404"/>
                  </a:lnTo>
                  <a:lnTo>
                    <a:pt x="326070" y="428988"/>
                  </a:lnTo>
                  <a:lnTo>
                    <a:pt x="282009" y="441996"/>
                  </a:lnTo>
                  <a:lnTo>
                    <a:pt x="234696" y="446532"/>
                  </a:lnTo>
                  <a:lnTo>
                    <a:pt x="187382" y="441996"/>
                  </a:lnTo>
                  <a:lnTo>
                    <a:pt x="143321" y="428988"/>
                  </a:lnTo>
                  <a:lnTo>
                    <a:pt x="103454" y="408404"/>
                  </a:lnTo>
                  <a:lnTo>
                    <a:pt x="68722" y="381142"/>
                  </a:lnTo>
                  <a:lnTo>
                    <a:pt x="40069" y="348100"/>
                  </a:lnTo>
                  <a:lnTo>
                    <a:pt x="18436" y="310175"/>
                  </a:lnTo>
                  <a:lnTo>
                    <a:pt x="4766" y="268264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8321040" y="4664964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233933" y="0"/>
                  </a:moveTo>
                  <a:lnTo>
                    <a:pt x="186799" y="4535"/>
                  </a:lnTo>
                  <a:lnTo>
                    <a:pt x="142892" y="17543"/>
                  </a:lnTo>
                  <a:lnTo>
                    <a:pt x="103156" y="38127"/>
                  </a:lnTo>
                  <a:lnTo>
                    <a:pt x="68532" y="65389"/>
                  </a:lnTo>
                  <a:lnTo>
                    <a:pt x="39962" y="98431"/>
                  </a:lnTo>
                  <a:lnTo>
                    <a:pt x="18389" y="136356"/>
                  </a:lnTo>
                  <a:lnTo>
                    <a:pt x="4754" y="178267"/>
                  </a:lnTo>
                  <a:lnTo>
                    <a:pt x="0" y="223266"/>
                  </a:lnTo>
                  <a:lnTo>
                    <a:pt x="4754" y="268261"/>
                  </a:lnTo>
                  <a:lnTo>
                    <a:pt x="18389" y="310170"/>
                  </a:lnTo>
                  <a:lnTo>
                    <a:pt x="39962" y="348095"/>
                  </a:lnTo>
                  <a:lnTo>
                    <a:pt x="68532" y="381138"/>
                  </a:lnTo>
                  <a:lnTo>
                    <a:pt x="103156" y="408401"/>
                  </a:lnTo>
                  <a:lnTo>
                    <a:pt x="142892" y="428986"/>
                  </a:lnTo>
                  <a:lnTo>
                    <a:pt x="186799" y="441995"/>
                  </a:lnTo>
                  <a:lnTo>
                    <a:pt x="233933" y="446532"/>
                  </a:lnTo>
                  <a:lnTo>
                    <a:pt x="281068" y="441995"/>
                  </a:lnTo>
                  <a:lnTo>
                    <a:pt x="324975" y="428986"/>
                  </a:lnTo>
                  <a:lnTo>
                    <a:pt x="364711" y="408401"/>
                  </a:lnTo>
                  <a:lnTo>
                    <a:pt x="399335" y="381138"/>
                  </a:lnTo>
                  <a:lnTo>
                    <a:pt x="427905" y="348095"/>
                  </a:lnTo>
                  <a:lnTo>
                    <a:pt x="449478" y="310170"/>
                  </a:lnTo>
                  <a:lnTo>
                    <a:pt x="463113" y="268261"/>
                  </a:lnTo>
                  <a:lnTo>
                    <a:pt x="467867" y="223266"/>
                  </a:lnTo>
                  <a:lnTo>
                    <a:pt x="463113" y="178267"/>
                  </a:lnTo>
                  <a:lnTo>
                    <a:pt x="449478" y="136356"/>
                  </a:lnTo>
                  <a:lnTo>
                    <a:pt x="427905" y="98431"/>
                  </a:lnTo>
                  <a:lnTo>
                    <a:pt x="399335" y="65389"/>
                  </a:lnTo>
                  <a:lnTo>
                    <a:pt x="364711" y="38127"/>
                  </a:lnTo>
                  <a:lnTo>
                    <a:pt x="324975" y="17543"/>
                  </a:lnTo>
                  <a:lnTo>
                    <a:pt x="281068" y="4535"/>
                  </a:lnTo>
                  <a:lnTo>
                    <a:pt x="233933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8321040" y="4664964"/>
              <a:ext cx="467995" cy="447040"/>
            </a:xfrm>
            <a:custGeom>
              <a:avLst/>
              <a:gdLst/>
              <a:ahLst/>
              <a:cxnLst/>
              <a:rect l="l" t="t" r="r" b="b"/>
              <a:pathLst>
                <a:path w="467995" h="447039">
                  <a:moveTo>
                    <a:pt x="0" y="223266"/>
                  </a:moveTo>
                  <a:lnTo>
                    <a:pt x="4754" y="178267"/>
                  </a:lnTo>
                  <a:lnTo>
                    <a:pt x="18389" y="136356"/>
                  </a:lnTo>
                  <a:lnTo>
                    <a:pt x="39962" y="98431"/>
                  </a:lnTo>
                  <a:lnTo>
                    <a:pt x="68532" y="65389"/>
                  </a:lnTo>
                  <a:lnTo>
                    <a:pt x="103156" y="38127"/>
                  </a:lnTo>
                  <a:lnTo>
                    <a:pt x="142892" y="17543"/>
                  </a:lnTo>
                  <a:lnTo>
                    <a:pt x="186799" y="4535"/>
                  </a:lnTo>
                  <a:lnTo>
                    <a:pt x="233933" y="0"/>
                  </a:lnTo>
                  <a:lnTo>
                    <a:pt x="281068" y="4535"/>
                  </a:lnTo>
                  <a:lnTo>
                    <a:pt x="324975" y="17543"/>
                  </a:lnTo>
                  <a:lnTo>
                    <a:pt x="364711" y="38127"/>
                  </a:lnTo>
                  <a:lnTo>
                    <a:pt x="399335" y="65389"/>
                  </a:lnTo>
                  <a:lnTo>
                    <a:pt x="427905" y="98431"/>
                  </a:lnTo>
                  <a:lnTo>
                    <a:pt x="449478" y="136356"/>
                  </a:lnTo>
                  <a:lnTo>
                    <a:pt x="463113" y="178267"/>
                  </a:lnTo>
                  <a:lnTo>
                    <a:pt x="467867" y="223266"/>
                  </a:lnTo>
                  <a:lnTo>
                    <a:pt x="463113" y="268261"/>
                  </a:lnTo>
                  <a:lnTo>
                    <a:pt x="449478" y="310170"/>
                  </a:lnTo>
                  <a:lnTo>
                    <a:pt x="427905" y="348095"/>
                  </a:lnTo>
                  <a:lnTo>
                    <a:pt x="399335" y="381138"/>
                  </a:lnTo>
                  <a:lnTo>
                    <a:pt x="364711" y="408401"/>
                  </a:lnTo>
                  <a:lnTo>
                    <a:pt x="324975" y="428986"/>
                  </a:lnTo>
                  <a:lnTo>
                    <a:pt x="281068" y="441995"/>
                  </a:lnTo>
                  <a:lnTo>
                    <a:pt x="233933" y="446532"/>
                  </a:lnTo>
                  <a:lnTo>
                    <a:pt x="186799" y="441995"/>
                  </a:lnTo>
                  <a:lnTo>
                    <a:pt x="142892" y="428986"/>
                  </a:lnTo>
                  <a:lnTo>
                    <a:pt x="103156" y="408401"/>
                  </a:lnTo>
                  <a:lnTo>
                    <a:pt x="68532" y="381138"/>
                  </a:lnTo>
                  <a:lnTo>
                    <a:pt x="39962" y="348095"/>
                  </a:lnTo>
                  <a:lnTo>
                    <a:pt x="18389" y="310170"/>
                  </a:lnTo>
                  <a:lnTo>
                    <a:pt x="4754" y="268261"/>
                  </a:lnTo>
                  <a:lnTo>
                    <a:pt x="0" y="2232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425940" y="5259945"/>
            <a:ext cx="1615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160693" y="2009140"/>
            <a:ext cx="7870472" cy="4303889"/>
            <a:chOff x="1944623" y="1808226"/>
            <a:chExt cx="7083425" cy="3873500"/>
          </a:xfrm>
        </p:grpSpPr>
        <p:sp>
          <p:nvSpPr>
            <p:cNvPr id="54" name="object 54"/>
            <p:cNvSpPr/>
            <p:nvPr/>
          </p:nvSpPr>
          <p:spPr>
            <a:xfrm>
              <a:off x="5330189" y="1808226"/>
              <a:ext cx="0" cy="3873500"/>
            </a:xfrm>
            <a:custGeom>
              <a:avLst/>
              <a:gdLst/>
              <a:ahLst/>
              <a:cxnLst/>
              <a:rect l="l" t="t" r="r" b="b"/>
              <a:pathLst>
                <a:path h="3873500">
                  <a:moveTo>
                    <a:pt x="0" y="0"/>
                  </a:moveTo>
                  <a:lnTo>
                    <a:pt x="0" y="3873004"/>
                  </a:lnTo>
                </a:path>
              </a:pathLst>
            </a:custGeom>
            <a:ln w="28956">
              <a:solidFill>
                <a:srgbClr val="50505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006089" y="2457450"/>
              <a:ext cx="4169410" cy="2745105"/>
            </a:xfrm>
            <a:custGeom>
              <a:avLst/>
              <a:gdLst/>
              <a:ahLst/>
              <a:cxnLst/>
              <a:rect l="l" t="t" r="r" b="b"/>
              <a:pathLst>
                <a:path w="4169409" h="2745104">
                  <a:moveTo>
                    <a:pt x="2735072" y="1929383"/>
                  </a:moveTo>
                  <a:lnTo>
                    <a:pt x="1958339" y="2529078"/>
                  </a:lnTo>
                </a:path>
                <a:path w="4169409" h="2745104">
                  <a:moveTo>
                    <a:pt x="3066288" y="1929383"/>
                  </a:moveTo>
                  <a:lnTo>
                    <a:pt x="3768852" y="2744482"/>
                  </a:lnTo>
                </a:path>
                <a:path w="4169409" h="2745104">
                  <a:moveTo>
                    <a:pt x="3066288" y="1614043"/>
                  </a:moveTo>
                  <a:lnTo>
                    <a:pt x="4169029" y="1243583"/>
                  </a:lnTo>
                </a:path>
                <a:path w="4169409" h="2745104">
                  <a:moveTo>
                    <a:pt x="1626489" y="2529408"/>
                  </a:moveTo>
                  <a:lnTo>
                    <a:pt x="1208532" y="1511808"/>
                  </a:lnTo>
                </a:path>
                <a:path w="4169409" h="2745104">
                  <a:moveTo>
                    <a:pt x="974344" y="1287652"/>
                  </a:moveTo>
                  <a:lnTo>
                    <a:pt x="0" y="841248"/>
                  </a:lnTo>
                </a:path>
                <a:path w="4169409" h="2745104">
                  <a:moveTo>
                    <a:pt x="1208532" y="1064133"/>
                  </a:moveTo>
                  <a:lnTo>
                    <a:pt x="9814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949195" y="2391156"/>
              <a:ext cx="1872614" cy="1828164"/>
            </a:xfrm>
            <a:custGeom>
              <a:avLst/>
              <a:gdLst/>
              <a:ahLst/>
              <a:cxnLst/>
              <a:rect l="l" t="t" r="r" b="b"/>
              <a:pathLst>
                <a:path w="1872614" h="1828164">
                  <a:moveTo>
                    <a:pt x="1872233" y="0"/>
                  </a:moveTo>
                  <a:lnTo>
                    <a:pt x="987552" y="748538"/>
                  </a:lnTo>
                </a:path>
                <a:path w="1872614" h="1828164">
                  <a:moveTo>
                    <a:pt x="0" y="1828165"/>
                  </a:moveTo>
                  <a:lnTo>
                    <a:pt x="656463" y="10652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2116073" y="4577588"/>
              <a:ext cx="1069975" cy="393700"/>
            </a:xfrm>
            <a:custGeom>
              <a:avLst/>
              <a:gdLst/>
              <a:ahLst/>
              <a:cxnLst/>
              <a:rect l="l" t="t" r="r" b="b"/>
              <a:pathLst>
                <a:path w="1069975" h="393700">
                  <a:moveTo>
                    <a:pt x="97919" y="40114"/>
                  </a:moveTo>
                  <a:lnTo>
                    <a:pt x="82404" y="50095"/>
                  </a:lnTo>
                  <a:lnTo>
                    <a:pt x="82340" y="50285"/>
                  </a:lnTo>
                  <a:lnTo>
                    <a:pt x="88737" y="67701"/>
                  </a:lnTo>
                  <a:lnTo>
                    <a:pt x="1060703" y="393636"/>
                  </a:lnTo>
                  <a:lnTo>
                    <a:pt x="1069848" y="366179"/>
                  </a:lnTo>
                  <a:lnTo>
                    <a:pt x="97919" y="40114"/>
                  </a:lnTo>
                  <a:close/>
                </a:path>
                <a:path w="1069975" h="393700">
                  <a:moveTo>
                    <a:pt x="160274" y="0"/>
                  </a:moveTo>
                  <a:lnTo>
                    <a:pt x="0" y="22606"/>
                  </a:lnTo>
                  <a:lnTo>
                    <a:pt x="114300" y="137287"/>
                  </a:lnTo>
                  <a:lnTo>
                    <a:pt x="88737" y="67701"/>
                  </a:lnTo>
                  <a:lnTo>
                    <a:pt x="77724" y="64008"/>
                  </a:lnTo>
                  <a:lnTo>
                    <a:pt x="86994" y="36449"/>
                  </a:lnTo>
                  <a:lnTo>
                    <a:pt x="103616" y="36449"/>
                  </a:lnTo>
                  <a:lnTo>
                    <a:pt x="160274" y="0"/>
                  </a:lnTo>
                  <a:close/>
                </a:path>
                <a:path w="1069975" h="393700">
                  <a:moveTo>
                    <a:pt x="82340" y="50285"/>
                  </a:moveTo>
                  <a:lnTo>
                    <a:pt x="77724" y="64008"/>
                  </a:lnTo>
                  <a:lnTo>
                    <a:pt x="88737" y="67701"/>
                  </a:lnTo>
                  <a:lnTo>
                    <a:pt x="82340" y="50285"/>
                  </a:lnTo>
                  <a:close/>
                </a:path>
                <a:path w="1069975" h="393700">
                  <a:moveTo>
                    <a:pt x="86994" y="36449"/>
                  </a:moveTo>
                  <a:lnTo>
                    <a:pt x="82404" y="50095"/>
                  </a:lnTo>
                  <a:lnTo>
                    <a:pt x="97919" y="40114"/>
                  </a:lnTo>
                  <a:lnTo>
                    <a:pt x="86994" y="36449"/>
                  </a:lnTo>
                  <a:close/>
                </a:path>
                <a:path w="1069975" h="393700">
                  <a:moveTo>
                    <a:pt x="103616" y="36449"/>
                  </a:moveTo>
                  <a:lnTo>
                    <a:pt x="86994" y="36449"/>
                  </a:lnTo>
                  <a:lnTo>
                    <a:pt x="97919" y="40114"/>
                  </a:lnTo>
                  <a:lnTo>
                    <a:pt x="103616" y="36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580638" y="3903726"/>
              <a:ext cx="468630" cy="897255"/>
            </a:xfrm>
            <a:custGeom>
              <a:avLst/>
              <a:gdLst/>
              <a:ahLst/>
              <a:cxnLst/>
              <a:rect l="l" t="t" r="r" b="b"/>
              <a:pathLst>
                <a:path w="468629" h="897254">
                  <a:moveTo>
                    <a:pt x="0" y="897001"/>
                  </a:moveTo>
                  <a:lnTo>
                    <a:pt x="468249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770631" y="2330196"/>
              <a:ext cx="6087745" cy="2870835"/>
            </a:xfrm>
            <a:custGeom>
              <a:avLst/>
              <a:gdLst/>
              <a:ahLst/>
              <a:cxnLst/>
              <a:rect l="l" t="t" r="r" b="b"/>
              <a:pathLst>
                <a:path w="6087745" h="2870835">
                  <a:moveTo>
                    <a:pt x="477647" y="2469768"/>
                  </a:moveTo>
                  <a:lnTo>
                    <a:pt x="0" y="1191767"/>
                  </a:lnTo>
                </a:path>
                <a:path w="6087745" h="2870835">
                  <a:moveTo>
                    <a:pt x="4404360" y="0"/>
                  </a:moveTo>
                  <a:lnTo>
                    <a:pt x="6087364" y="998981"/>
                  </a:lnTo>
                </a:path>
                <a:path w="6087745" h="2870835">
                  <a:moveTo>
                    <a:pt x="4335780" y="2870580"/>
                  </a:moveTo>
                  <a:lnTo>
                    <a:pt x="4638802" y="1592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7566025" y="3848100"/>
              <a:ext cx="824865" cy="883285"/>
            </a:xfrm>
            <a:custGeom>
              <a:avLst/>
              <a:gdLst/>
              <a:ahLst/>
              <a:cxnLst/>
              <a:rect l="l" t="t" r="r" b="b"/>
              <a:pathLst>
                <a:path w="824865" h="883285">
                  <a:moveTo>
                    <a:pt x="746702" y="821053"/>
                  </a:moveTo>
                  <a:lnTo>
                    <a:pt x="672719" y="826643"/>
                  </a:lnTo>
                  <a:lnTo>
                    <a:pt x="824483" y="883158"/>
                  </a:lnTo>
                  <a:lnTo>
                    <a:pt x="808651" y="829563"/>
                  </a:lnTo>
                  <a:lnTo>
                    <a:pt x="754633" y="829563"/>
                  </a:lnTo>
                  <a:lnTo>
                    <a:pt x="746702" y="821053"/>
                  </a:lnTo>
                  <a:close/>
                </a:path>
                <a:path w="824865" h="883285">
                  <a:moveTo>
                    <a:pt x="767883" y="801212"/>
                  </a:moveTo>
                  <a:lnTo>
                    <a:pt x="765175" y="819658"/>
                  </a:lnTo>
                  <a:lnTo>
                    <a:pt x="746702" y="821053"/>
                  </a:lnTo>
                  <a:lnTo>
                    <a:pt x="754633" y="829563"/>
                  </a:lnTo>
                  <a:lnTo>
                    <a:pt x="775843" y="809752"/>
                  </a:lnTo>
                  <a:lnTo>
                    <a:pt x="767883" y="801212"/>
                  </a:lnTo>
                  <a:close/>
                </a:path>
                <a:path w="824865" h="883285">
                  <a:moveTo>
                    <a:pt x="778636" y="727963"/>
                  </a:moveTo>
                  <a:lnTo>
                    <a:pt x="767883" y="801212"/>
                  </a:lnTo>
                  <a:lnTo>
                    <a:pt x="775843" y="809752"/>
                  </a:lnTo>
                  <a:lnTo>
                    <a:pt x="754633" y="829563"/>
                  </a:lnTo>
                  <a:lnTo>
                    <a:pt x="808651" y="829563"/>
                  </a:lnTo>
                  <a:lnTo>
                    <a:pt x="778636" y="727963"/>
                  </a:lnTo>
                  <a:close/>
                </a:path>
                <a:path w="824865" h="883285">
                  <a:moveTo>
                    <a:pt x="21081" y="0"/>
                  </a:moveTo>
                  <a:lnTo>
                    <a:pt x="0" y="19812"/>
                  </a:lnTo>
                  <a:lnTo>
                    <a:pt x="746702" y="821053"/>
                  </a:lnTo>
                  <a:lnTo>
                    <a:pt x="765175" y="819658"/>
                  </a:lnTo>
                  <a:lnTo>
                    <a:pt x="767883" y="801212"/>
                  </a:lnTo>
                  <a:lnTo>
                    <a:pt x="210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263639" y="3040380"/>
              <a:ext cx="2759710" cy="1689735"/>
            </a:xfrm>
            <a:custGeom>
              <a:avLst/>
              <a:gdLst/>
              <a:ahLst/>
              <a:cxnLst/>
              <a:rect l="l" t="t" r="r" b="b"/>
              <a:pathLst>
                <a:path w="2759709" h="1689735">
                  <a:moveTo>
                    <a:pt x="2456688" y="1689608"/>
                  </a:moveTo>
                  <a:lnTo>
                    <a:pt x="2759710" y="669036"/>
                  </a:lnTo>
                </a:path>
                <a:path w="2759709" h="1689735">
                  <a:moveTo>
                    <a:pt x="0" y="0"/>
                  </a:moveTo>
                  <a:lnTo>
                    <a:pt x="979805" y="50101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380738" y="3041142"/>
              <a:ext cx="1414780" cy="546100"/>
            </a:xfrm>
            <a:custGeom>
              <a:avLst/>
              <a:gdLst/>
              <a:ahLst/>
              <a:cxnLst/>
              <a:rect l="l" t="t" r="r" b="b"/>
              <a:pathLst>
                <a:path w="1414779" h="546100">
                  <a:moveTo>
                    <a:pt x="0" y="545972"/>
                  </a:moveTo>
                  <a:lnTo>
                    <a:pt x="1414779" y="0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4221733" y="2220468"/>
              <a:ext cx="2484755" cy="177800"/>
            </a:xfrm>
            <a:custGeom>
              <a:avLst/>
              <a:gdLst/>
              <a:ahLst/>
              <a:cxnLst/>
              <a:rect l="l" t="t" r="r" b="b"/>
              <a:pathLst>
                <a:path w="2484754" h="177800">
                  <a:moveTo>
                    <a:pt x="2385867" y="121468"/>
                  </a:moveTo>
                  <a:lnTo>
                    <a:pt x="2337308" y="177546"/>
                  </a:lnTo>
                  <a:lnTo>
                    <a:pt x="2460087" y="121920"/>
                  </a:lnTo>
                  <a:lnTo>
                    <a:pt x="2397506" y="121920"/>
                  </a:lnTo>
                  <a:lnTo>
                    <a:pt x="2385867" y="121468"/>
                  </a:lnTo>
                  <a:close/>
                </a:path>
                <a:path w="2484754" h="177800">
                  <a:moveTo>
                    <a:pt x="2398014" y="107442"/>
                  </a:moveTo>
                  <a:lnTo>
                    <a:pt x="2385867" y="121468"/>
                  </a:lnTo>
                  <a:lnTo>
                    <a:pt x="2397506" y="121920"/>
                  </a:lnTo>
                  <a:lnTo>
                    <a:pt x="2398014" y="107442"/>
                  </a:lnTo>
                  <a:close/>
                </a:path>
                <a:path w="2484754" h="177800">
                  <a:moveTo>
                    <a:pt x="2342895" y="32893"/>
                  </a:moveTo>
                  <a:lnTo>
                    <a:pt x="2386978" y="92516"/>
                  </a:lnTo>
                  <a:lnTo>
                    <a:pt x="2398521" y="92964"/>
                  </a:lnTo>
                  <a:lnTo>
                    <a:pt x="2397506" y="121920"/>
                  </a:lnTo>
                  <a:lnTo>
                    <a:pt x="2460087" y="121920"/>
                  </a:lnTo>
                  <a:lnTo>
                    <a:pt x="2484755" y="110744"/>
                  </a:lnTo>
                  <a:lnTo>
                    <a:pt x="2342895" y="32893"/>
                  </a:lnTo>
                  <a:close/>
                </a:path>
                <a:path w="2484754" h="177800">
                  <a:moveTo>
                    <a:pt x="1015" y="0"/>
                  </a:moveTo>
                  <a:lnTo>
                    <a:pt x="0" y="28956"/>
                  </a:lnTo>
                  <a:lnTo>
                    <a:pt x="2385867" y="121468"/>
                  </a:lnTo>
                  <a:lnTo>
                    <a:pt x="2398014" y="107442"/>
                  </a:lnTo>
                  <a:lnTo>
                    <a:pt x="2386978" y="92516"/>
                  </a:lnTo>
                  <a:lnTo>
                    <a:pt x="1015" y="0"/>
                  </a:lnTo>
                  <a:close/>
                </a:path>
                <a:path w="2484754" h="177800">
                  <a:moveTo>
                    <a:pt x="2386978" y="92516"/>
                  </a:moveTo>
                  <a:lnTo>
                    <a:pt x="2398014" y="107442"/>
                  </a:lnTo>
                  <a:lnTo>
                    <a:pt x="2398521" y="92964"/>
                  </a:lnTo>
                  <a:lnTo>
                    <a:pt x="2386978" y="9251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4152900" y="2391156"/>
              <a:ext cx="1710689" cy="1837689"/>
            </a:xfrm>
            <a:custGeom>
              <a:avLst/>
              <a:gdLst/>
              <a:ahLst/>
              <a:cxnLst/>
              <a:rect l="l" t="t" r="r" b="b"/>
              <a:pathLst>
                <a:path w="1710689" h="1837689">
                  <a:moveTo>
                    <a:pt x="0" y="0"/>
                  </a:moveTo>
                  <a:lnTo>
                    <a:pt x="1710563" y="491109"/>
                  </a:lnTo>
                </a:path>
                <a:path w="1710689" h="1837689">
                  <a:moveTo>
                    <a:pt x="227075" y="1511808"/>
                  </a:moveTo>
                  <a:lnTo>
                    <a:pt x="1519174" y="1837309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474892" y="2236894"/>
            <a:ext cx="1183922" cy="502339"/>
          </a:xfrm>
          <a:prstGeom prst="rect">
            <a:avLst/>
          </a:prstGeom>
          <a:ln w="9144">
            <a:solidFill>
              <a:srgbClr val="50505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100893" defTabSz="1015990">
              <a:spcBef>
                <a:spcPts val="717"/>
              </a:spcBef>
            </a:pPr>
            <a:r>
              <a:rPr sz="2667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667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237</a:t>
            </a:fld>
            <a:endParaRPr dirty="0"/>
          </a:p>
        </p:txBody>
      </p:sp>
      <p:sp>
        <p:nvSpPr>
          <p:cNvPr id="66" name="object 66"/>
          <p:cNvSpPr txBox="1"/>
          <p:nvPr/>
        </p:nvSpPr>
        <p:spPr>
          <a:xfrm>
            <a:off x="9186333" y="2236894"/>
            <a:ext cx="1183922" cy="502339"/>
          </a:xfrm>
          <a:prstGeom prst="rect">
            <a:avLst/>
          </a:prstGeom>
          <a:ln w="9144">
            <a:solidFill>
              <a:srgbClr val="50505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102305" defTabSz="1015990">
              <a:spcBef>
                <a:spcPts val="717"/>
              </a:spcBef>
            </a:pPr>
            <a:r>
              <a:rPr sz="2667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667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09201" y="5448172"/>
            <a:ext cx="425450" cy="423333"/>
          </a:xfrm>
          <a:custGeom>
            <a:avLst/>
            <a:gdLst/>
            <a:ahLst/>
            <a:cxnLst/>
            <a:rect l="l" t="t" r="r" b="b"/>
            <a:pathLst>
              <a:path w="382904" h="381000">
                <a:moveTo>
                  <a:pt x="382854" y="0"/>
                </a:moveTo>
                <a:lnTo>
                  <a:pt x="0" y="0"/>
                </a:lnTo>
                <a:lnTo>
                  <a:pt x="0" y="380999"/>
                </a:lnTo>
                <a:lnTo>
                  <a:pt x="382854" y="380999"/>
                </a:lnTo>
                <a:lnTo>
                  <a:pt x="382854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82232" y="5871506"/>
            <a:ext cx="425450" cy="423333"/>
          </a:xfrm>
          <a:custGeom>
            <a:avLst/>
            <a:gdLst/>
            <a:ahLst/>
            <a:cxnLst/>
            <a:rect l="l" t="t" r="r" b="b"/>
            <a:pathLst>
              <a:path w="382904" h="381000">
                <a:moveTo>
                  <a:pt x="382854" y="0"/>
                </a:moveTo>
                <a:lnTo>
                  <a:pt x="0" y="0"/>
                </a:lnTo>
                <a:lnTo>
                  <a:pt x="0" y="380999"/>
                </a:lnTo>
                <a:lnTo>
                  <a:pt x="382854" y="380999"/>
                </a:lnTo>
                <a:lnTo>
                  <a:pt x="382854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32992" y="5871506"/>
            <a:ext cx="425450" cy="423333"/>
          </a:xfrm>
          <a:custGeom>
            <a:avLst/>
            <a:gdLst/>
            <a:ahLst/>
            <a:cxnLst/>
            <a:rect l="l" t="t" r="r" b="b"/>
            <a:pathLst>
              <a:path w="382904" h="381000">
                <a:moveTo>
                  <a:pt x="382854" y="0"/>
                </a:moveTo>
                <a:lnTo>
                  <a:pt x="0" y="0"/>
                </a:lnTo>
                <a:lnTo>
                  <a:pt x="0" y="380999"/>
                </a:lnTo>
                <a:lnTo>
                  <a:pt x="382854" y="380999"/>
                </a:lnTo>
                <a:lnTo>
                  <a:pt x="382854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09201" y="5871506"/>
            <a:ext cx="425450" cy="423333"/>
          </a:xfrm>
          <a:custGeom>
            <a:avLst/>
            <a:gdLst/>
            <a:ahLst/>
            <a:cxnLst/>
            <a:rect l="l" t="t" r="r" b="b"/>
            <a:pathLst>
              <a:path w="382904" h="381000">
                <a:moveTo>
                  <a:pt x="382854" y="0"/>
                </a:moveTo>
                <a:lnTo>
                  <a:pt x="0" y="0"/>
                </a:lnTo>
                <a:lnTo>
                  <a:pt x="0" y="380999"/>
                </a:lnTo>
                <a:lnTo>
                  <a:pt x="382854" y="380999"/>
                </a:lnTo>
                <a:lnTo>
                  <a:pt x="382854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82231" y="5442938"/>
            <a:ext cx="0" cy="857250"/>
          </a:xfrm>
          <a:custGeom>
            <a:avLst/>
            <a:gdLst/>
            <a:ahLst/>
            <a:cxnLst/>
            <a:rect l="l" t="t" r="r" b="b"/>
            <a:pathLst>
              <a:path h="771525">
                <a:moveTo>
                  <a:pt x="0" y="0"/>
                </a:moveTo>
                <a:lnTo>
                  <a:pt x="0" y="771461"/>
                </a:lnTo>
              </a:path>
            </a:pathLst>
          </a:custGeom>
          <a:ln w="9525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07682" y="5442938"/>
            <a:ext cx="0" cy="857250"/>
          </a:xfrm>
          <a:custGeom>
            <a:avLst/>
            <a:gdLst/>
            <a:ahLst/>
            <a:cxnLst/>
            <a:rect l="l" t="t" r="r" b="b"/>
            <a:pathLst>
              <a:path h="771525">
                <a:moveTo>
                  <a:pt x="0" y="0"/>
                </a:moveTo>
                <a:lnTo>
                  <a:pt x="0" y="771461"/>
                </a:lnTo>
              </a:path>
            </a:pathLst>
          </a:custGeom>
          <a:ln w="9525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32991" y="5442938"/>
            <a:ext cx="0" cy="857250"/>
          </a:xfrm>
          <a:custGeom>
            <a:avLst/>
            <a:gdLst/>
            <a:ahLst/>
            <a:cxnLst/>
            <a:rect l="l" t="t" r="r" b="b"/>
            <a:pathLst>
              <a:path h="771525">
                <a:moveTo>
                  <a:pt x="0" y="0"/>
                </a:moveTo>
                <a:lnTo>
                  <a:pt x="0" y="771461"/>
                </a:lnTo>
              </a:path>
            </a:pathLst>
          </a:custGeom>
          <a:ln w="9525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58440" y="5442938"/>
            <a:ext cx="0" cy="857250"/>
          </a:xfrm>
          <a:custGeom>
            <a:avLst/>
            <a:gdLst/>
            <a:ahLst/>
            <a:cxnLst/>
            <a:rect l="l" t="t" r="r" b="b"/>
            <a:pathLst>
              <a:path h="771525">
                <a:moveTo>
                  <a:pt x="0" y="0"/>
                </a:moveTo>
                <a:lnTo>
                  <a:pt x="0" y="771461"/>
                </a:lnTo>
              </a:path>
            </a:pathLst>
          </a:custGeom>
          <a:ln w="9525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683750" y="5442938"/>
            <a:ext cx="0" cy="857250"/>
          </a:xfrm>
          <a:custGeom>
            <a:avLst/>
            <a:gdLst/>
            <a:ahLst/>
            <a:cxnLst/>
            <a:rect l="l" t="t" r="r" b="b"/>
            <a:pathLst>
              <a:path h="771525">
                <a:moveTo>
                  <a:pt x="0" y="0"/>
                </a:moveTo>
                <a:lnTo>
                  <a:pt x="0" y="771461"/>
                </a:lnTo>
              </a:path>
            </a:pathLst>
          </a:custGeom>
          <a:ln w="9525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09200" y="5442938"/>
            <a:ext cx="0" cy="857250"/>
          </a:xfrm>
          <a:custGeom>
            <a:avLst/>
            <a:gdLst/>
            <a:ahLst/>
            <a:cxnLst/>
            <a:rect l="l" t="t" r="r" b="b"/>
            <a:pathLst>
              <a:path h="771525">
                <a:moveTo>
                  <a:pt x="0" y="0"/>
                </a:moveTo>
                <a:lnTo>
                  <a:pt x="0" y="771461"/>
                </a:lnTo>
              </a:path>
            </a:pathLst>
          </a:custGeom>
          <a:ln w="9525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51562" y="4761372"/>
            <a:ext cx="3414183" cy="1538817"/>
            <a:chOff x="6796405" y="4285234"/>
            <a:chExt cx="3072765" cy="1384935"/>
          </a:xfrm>
        </p:grpSpPr>
        <p:sp>
          <p:nvSpPr>
            <p:cNvPr id="13" name="object 13"/>
            <p:cNvSpPr/>
            <p:nvPr/>
          </p:nvSpPr>
          <p:spPr>
            <a:xfrm>
              <a:off x="6796405" y="4898644"/>
              <a:ext cx="3072765" cy="771525"/>
            </a:xfrm>
            <a:custGeom>
              <a:avLst/>
              <a:gdLst/>
              <a:ahLst/>
              <a:cxnLst/>
              <a:rect l="l" t="t" r="r" b="b"/>
              <a:pathLst>
                <a:path w="3072765" h="771525">
                  <a:moveTo>
                    <a:pt x="2684779" y="0"/>
                  </a:moveTo>
                  <a:lnTo>
                    <a:pt x="2684779" y="771461"/>
                  </a:lnTo>
                </a:path>
                <a:path w="3072765" h="771525">
                  <a:moveTo>
                    <a:pt x="0" y="385711"/>
                  </a:moveTo>
                  <a:lnTo>
                    <a:pt x="3072384" y="385711"/>
                  </a:lnTo>
                </a:path>
                <a:path w="3072765" h="771525">
                  <a:moveTo>
                    <a:pt x="4825" y="0"/>
                  </a:moveTo>
                  <a:lnTo>
                    <a:pt x="4825" y="771461"/>
                  </a:lnTo>
                </a:path>
                <a:path w="3072765" h="771525">
                  <a:moveTo>
                    <a:pt x="3067558" y="0"/>
                  </a:moveTo>
                  <a:lnTo>
                    <a:pt x="3067558" y="771461"/>
                  </a:lnTo>
                </a:path>
                <a:path w="3072765" h="771525">
                  <a:moveTo>
                    <a:pt x="0" y="4711"/>
                  </a:moveTo>
                  <a:lnTo>
                    <a:pt x="3072384" y="4711"/>
                  </a:lnTo>
                </a:path>
                <a:path w="3072765" h="771525">
                  <a:moveTo>
                    <a:pt x="0" y="766711"/>
                  </a:moveTo>
                  <a:lnTo>
                    <a:pt x="3072384" y="766711"/>
                  </a:lnTo>
                </a:path>
              </a:pathLst>
            </a:custGeom>
            <a:ln w="952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598156" y="4285234"/>
              <a:ext cx="2270760" cy="405765"/>
            </a:xfrm>
            <a:custGeom>
              <a:avLst/>
              <a:gdLst/>
              <a:ahLst/>
              <a:cxnLst/>
              <a:rect l="l" t="t" r="r" b="b"/>
              <a:pathLst>
                <a:path w="2270759" h="405764">
                  <a:moveTo>
                    <a:pt x="569976" y="0"/>
                  </a:moveTo>
                  <a:lnTo>
                    <a:pt x="569976" y="405765"/>
                  </a:lnTo>
                </a:path>
                <a:path w="2270759" h="405764">
                  <a:moveTo>
                    <a:pt x="1135252" y="0"/>
                  </a:moveTo>
                  <a:lnTo>
                    <a:pt x="1135252" y="405765"/>
                  </a:lnTo>
                </a:path>
                <a:path w="2270759" h="405764">
                  <a:moveTo>
                    <a:pt x="1700529" y="0"/>
                  </a:moveTo>
                  <a:lnTo>
                    <a:pt x="1700529" y="405765"/>
                  </a:lnTo>
                </a:path>
                <a:path w="2270759" h="405764">
                  <a:moveTo>
                    <a:pt x="4699" y="0"/>
                  </a:moveTo>
                  <a:lnTo>
                    <a:pt x="4699" y="405765"/>
                  </a:lnTo>
                </a:path>
                <a:path w="2270759" h="405764">
                  <a:moveTo>
                    <a:pt x="2265807" y="0"/>
                  </a:moveTo>
                  <a:lnTo>
                    <a:pt x="2265807" y="405765"/>
                  </a:lnTo>
                </a:path>
                <a:path w="2270759" h="405764">
                  <a:moveTo>
                    <a:pt x="0" y="4826"/>
                  </a:moveTo>
                  <a:lnTo>
                    <a:pt x="2270633" y="4826"/>
                  </a:lnTo>
                </a:path>
                <a:path w="2270759" h="405764">
                  <a:moveTo>
                    <a:pt x="0" y="401066"/>
                  </a:moveTo>
                  <a:lnTo>
                    <a:pt x="2270633" y="401066"/>
                  </a:lnTo>
                </a:path>
              </a:pathLst>
            </a:custGeom>
            <a:ln w="9525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303008" y="4507738"/>
              <a:ext cx="1985010" cy="960119"/>
            </a:xfrm>
            <a:custGeom>
              <a:avLst/>
              <a:gdLst/>
              <a:ahLst/>
              <a:cxnLst/>
              <a:rect l="l" t="t" r="r" b="b"/>
              <a:pathLst>
                <a:path w="1985009" h="960120">
                  <a:moveTo>
                    <a:pt x="559181" y="6616"/>
                  </a:moveTo>
                  <a:lnTo>
                    <a:pt x="548386" y="0"/>
                  </a:lnTo>
                  <a:lnTo>
                    <a:pt x="60553" y="802601"/>
                  </a:lnTo>
                  <a:lnTo>
                    <a:pt x="11684" y="772896"/>
                  </a:lnTo>
                  <a:lnTo>
                    <a:pt x="0" y="914400"/>
                  </a:lnTo>
                  <a:lnTo>
                    <a:pt x="120269" y="838873"/>
                  </a:lnTo>
                  <a:lnTo>
                    <a:pt x="89255" y="820026"/>
                  </a:lnTo>
                  <a:lnTo>
                    <a:pt x="71374" y="809167"/>
                  </a:lnTo>
                  <a:lnTo>
                    <a:pt x="559181" y="6616"/>
                  </a:lnTo>
                  <a:close/>
                </a:path>
                <a:path w="1985009" h="960120">
                  <a:moveTo>
                    <a:pt x="1985010" y="602272"/>
                  </a:moveTo>
                  <a:lnTo>
                    <a:pt x="1951901" y="563410"/>
                  </a:lnTo>
                  <a:lnTo>
                    <a:pt x="1892935" y="494157"/>
                  </a:lnTo>
                  <a:lnTo>
                    <a:pt x="1870583" y="546773"/>
                  </a:lnTo>
                  <a:lnTo>
                    <a:pt x="1506448" y="392049"/>
                  </a:lnTo>
                  <a:lnTo>
                    <a:pt x="1216406" y="44958"/>
                  </a:lnTo>
                  <a:lnTo>
                    <a:pt x="1206754" y="53086"/>
                  </a:lnTo>
                  <a:lnTo>
                    <a:pt x="1480947" y="381215"/>
                  </a:lnTo>
                  <a:lnTo>
                    <a:pt x="1056335" y="200787"/>
                  </a:lnTo>
                  <a:lnTo>
                    <a:pt x="1113917" y="40513"/>
                  </a:lnTo>
                  <a:lnTo>
                    <a:pt x="1101979" y="36195"/>
                  </a:lnTo>
                  <a:lnTo>
                    <a:pt x="1044625" y="195808"/>
                  </a:lnTo>
                  <a:lnTo>
                    <a:pt x="602996" y="8140"/>
                  </a:lnTo>
                  <a:lnTo>
                    <a:pt x="597916" y="19812"/>
                  </a:lnTo>
                  <a:lnTo>
                    <a:pt x="1040320" y="207797"/>
                  </a:lnTo>
                  <a:lnTo>
                    <a:pt x="821791" y="816063"/>
                  </a:lnTo>
                  <a:lnTo>
                    <a:pt x="768096" y="796759"/>
                  </a:lnTo>
                  <a:lnTo>
                    <a:pt x="784860" y="937755"/>
                  </a:lnTo>
                  <a:lnTo>
                    <a:pt x="887603" y="839711"/>
                  </a:lnTo>
                  <a:lnTo>
                    <a:pt x="867092" y="832332"/>
                  </a:lnTo>
                  <a:lnTo>
                    <a:pt x="833742" y="820356"/>
                  </a:lnTo>
                  <a:lnTo>
                    <a:pt x="1052029" y="212763"/>
                  </a:lnTo>
                  <a:lnTo>
                    <a:pt x="1498815" y="402602"/>
                  </a:lnTo>
                  <a:lnTo>
                    <a:pt x="1886673" y="866724"/>
                  </a:lnTo>
                  <a:lnTo>
                    <a:pt x="1842770" y="903389"/>
                  </a:lnTo>
                  <a:lnTo>
                    <a:pt x="1972945" y="960120"/>
                  </a:lnTo>
                  <a:lnTo>
                    <a:pt x="1953183" y="876490"/>
                  </a:lnTo>
                  <a:lnTo>
                    <a:pt x="1940306" y="821944"/>
                  </a:lnTo>
                  <a:lnTo>
                    <a:pt x="1896364" y="858634"/>
                  </a:lnTo>
                  <a:lnTo>
                    <a:pt x="1524317" y="413435"/>
                  </a:lnTo>
                  <a:lnTo>
                    <a:pt x="1865617" y="558444"/>
                  </a:lnTo>
                  <a:lnTo>
                    <a:pt x="1843278" y="611047"/>
                  </a:lnTo>
                  <a:lnTo>
                    <a:pt x="1985010" y="602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300739" y="779498"/>
            <a:ext cx="8945189" cy="104017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706" algn="ctr">
              <a:lnSpc>
                <a:spcPts val="4761"/>
              </a:lnSpc>
              <a:spcBef>
                <a:spcPts val="111"/>
              </a:spcBef>
            </a:pPr>
            <a:r>
              <a:rPr spc="-11" dirty="0"/>
              <a:t>GRAPH</a:t>
            </a:r>
            <a:r>
              <a:rPr spc="-39" dirty="0"/>
              <a:t> </a:t>
            </a:r>
            <a:r>
              <a:rPr spc="-6" dirty="0"/>
              <a:t>ANALYTICS</a:t>
            </a:r>
          </a:p>
          <a:p>
            <a:pPr algn="ctr">
              <a:lnSpc>
                <a:spcPts val="3161"/>
              </a:lnSpc>
            </a:pPr>
            <a:r>
              <a:rPr sz="2667" b="0" spc="-6" dirty="0">
                <a:solidFill>
                  <a:srgbClr val="76B800"/>
                </a:solidFill>
              </a:rPr>
              <a:t>Shared</a:t>
            </a:r>
            <a:r>
              <a:rPr sz="2667" b="0" dirty="0">
                <a:solidFill>
                  <a:srgbClr val="76B800"/>
                </a:solidFill>
              </a:rPr>
              <a:t> vs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Duplicated</a:t>
            </a:r>
            <a:r>
              <a:rPr sz="2667" b="0" spc="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Visibility</a:t>
            </a:r>
            <a:r>
              <a:rPr sz="2667" b="0" spc="39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Vector</a:t>
            </a:r>
            <a:endParaRPr sz="2667"/>
          </a:p>
        </p:txBody>
      </p:sp>
      <p:sp>
        <p:nvSpPr>
          <p:cNvPr id="17" name="object 17"/>
          <p:cNvSpPr txBox="1"/>
          <p:nvPr/>
        </p:nvSpPr>
        <p:spPr>
          <a:xfrm>
            <a:off x="1474892" y="2236894"/>
            <a:ext cx="1183922" cy="502339"/>
          </a:xfrm>
          <a:prstGeom prst="rect">
            <a:avLst/>
          </a:prstGeom>
          <a:solidFill>
            <a:srgbClr val="F1F1F1"/>
          </a:solidFill>
          <a:ln w="9144">
            <a:solidFill>
              <a:srgbClr val="50505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100893" defTabSz="1015990">
              <a:spcBef>
                <a:spcPts val="717"/>
              </a:spcBef>
            </a:pPr>
            <a:r>
              <a:rPr sz="2667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667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6333" y="2236894"/>
            <a:ext cx="1183922" cy="502339"/>
          </a:xfrm>
          <a:prstGeom prst="rect">
            <a:avLst/>
          </a:prstGeom>
          <a:solidFill>
            <a:srgbClr val="F1F1F1"/>
          </a:solidFill>
          <a:ln w="9144">
            <a:solidFill>
              <a:srgbClr val="505050"/>
            </a:solidFill>
          </a:ln>
        </p:spPr>
        <p:txBody>
          <a:bodyPr vert="horz" wrap="square" lIns="0" tIns="91017" rIns="0" bIns="0" rtlCol="0">
            <a:spAutoFit/>
          </a:bodyPr>
          <a:lstStyle/>
          <a:p>
            <a:pPr marL="102305" defTabSz="1015990">
              <a:spcBef>
                <a:spcPts val="717"/>
              </a:spcBef>
            </a:pPr>
            <a:r>
              <a:rPr sz="2667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667" spc="-5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79121" y="2934547"/>
            <a:ext cx="10086622" cy="1215672"/>
            <a:chOff x="791209" y="2641092"/>
            <a:chExt cx="9077960" cy="1094105"/>
          </a:xfrm>
        </p:grpSpPr>
        <p:sp>
          <p:nvSpPr>
            <p:cNvPr id="20" name="object 20"/>
            <p:cNvSpPr/>
            <p:nvPr/>
          </p:nvSpPr>
          <p:spPr>
            <a:xfrm>
              <a:off x="795972" y="3334029"/>
              <a:ext cx="567055" cy="396240"/>
            </a:xfrm>
            <a:custGeom>
              <a:avLst/>
              <a:gdLst/>
              <a:ahLst/>
              <a:cxnLst/>
              <a:rect l="l" t="t" r="r" b="b"/>
              <a:pathLst>
                <a:path w="567055" h="396239">
                  <a:moveTo>
                    <a:pt x="566750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566750" y="396214"/>
                  </a:lnTo>
                  <a:lnTo>
                    <a:pt x="56675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95972" y="3329178"/>
              <a:ext cx="567055" cy="405765"/>
            </a:xfrm>
            <a:custGeom>
              <a:avLst/>
              <a:gdLst/>
              <a:ahLst/>
              <a:cxnLst/>
              <a:rect l="l" t="t" r="r" b="b"/>
              <a:pathLst>
                <a:path w="567055" h="405764">
                  <a:moveTo>
                    <a:pt x="566737" y="0"/>
                  </a:moveTo>
                  <a:lnTo>
                    <a:pt x="566737" y="405765"/>
                  </a:lnTo>
                </a:path>
                <a:path w="567055" h="405764">
                  <a:moveTo>
                    <a:pt x="0" y="0"/>
                  </a:moveTo>
                  <a:lnTo>
                    <a:pt x="0" y="405765"/>
                  </a:lnTo>
                </a:path>
              </a:pathLst>
            </a:custGeom>
            <a:ln w="952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929511" y="3334029"/>
              <a:ext cx="1133475" cy="396240"/>
            </a:xfrm>
            <a:custGeom>
              <a:avLst/>
              <a:gdLst/>
              <a:ahLst/>
              <a:cxnLst/>
              <a:rect l="l" t="t" r="r" b="b"/>
              <a:pathLst>
                <a:path w="1133475" h="396239">
                  <a:moveTo>
                    <a:pt x="1133424" y="0"/>
                  </a:moveTo>
                  <a:lnTo>
                    <a:pt x="566750" y="0"/>
                  </a:lnTo>
                  <a:lnTo>
                    <a:pt x="0" y="0"/>
                  </a:lnTo>
                  <a:lnTo>
                    <a:pt x="0" y="396214"/>
                  </a:lnTo>
                  <a:lnTo>
                    <a:pt x="566674" y="396214"/>
                  </a:lnTo>
                  <a:lnTo>
                    <a:pt x="1133424" y="396214"/>
                  </a:lnTo>
                  <a:lnTo>
                    <a:pt x="113342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929510" y="3329178"/>
              <a:ext cx="1133475" cy="405765"/>
            </a:xfrm>
            <a:custGeom>
              <a:avLst/>
              <a:gdLst/>
              <a:ahLst/>
              <a:cxnLst/>
              <a:rect l="l" t="t" r="r" b="b"/>
              <a:pathLst>
                <a:path w="1133475" h="405764">
                  <a:moveTo>
                    <a:pt x="0" y="0"/>
                  </a:moveTo>
                  <a:lnTo>
                    <a:pt x="0" y="405765"/>
                  </a:lnTo>
                </a:path>
                <a:path w="1133475" h="405764">
                  <a:moveTo>
                    <a:pt x="566674" y="0"/>
                  </a:moveTo>
                  <a:lnTo>
                    <a:pt x="566674" y="405765"/>
                  </a:lnTo>
                </a:path>
                <a:path w="1133475" h="405764">
                  <a:moveTo>
                    <a:pt x="1133475" y="0"/>
                  </a:moveTo>
                  <a:lnTo>
                    <a:pt x="1133475" y="405765"/>
                  </a:lnTo>
                </a:path>
              </a:pathLst>
            </a:custGeom>
            <a:ln w="952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629787" y="3334029"/>
              <a:ext cx="1133475" cy="396240"/>
            </a:xfrm>
            <a:custGeom>
              <a:avLst/>
              <a:gdLst/>
              <a:ahLst/>
              <a:cxnLst/>
              <a:rect l="l" t="t" r="r" b="b"/>
              <a:pathLst>
                <a:path w="1133475" h="396239">
                  <a:moveTo>
                    <a:pt x="1133424" y="0"/>
                  </a:moveTo>
                  <a:lnTo>
                    <a:pt x="566750" y="0"/>
                  </a:lnTo>
                  <a:lnTo>
                    <a:pt x="0" y="0"/>
                  </a:lnTo>
                  <a:lnTo>
                    <a:pt x="0" y="396214"/>
                  </a:lnTo>
                  <a:lnTo>
                    <a:pt x="566674" y="396214"/>
                  </a:lnTo>
                  <a:lnTo>
                    <a:pt x="1133424" y="396214"/>
                  </a:lnTo>
                  <a:lnTo>
                    <a:pt x="113342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629786" y="3329178"/>
              <a:ext cx="1133475" cy="405765"/>
            </a:xfrm>
            <a:custGeom>
              <a:avLst/>
              <a:gdLst/>
              <a:ahLst/>
              <a:cxnLst/>
              <a:rect l="l" t="t" r="r" b="b"/>
              <a:pathLst>
                <a:path w="1133475" h="405764">
                  <a:moveTo>
                    <a:pt x="0" y="0"/>
                  </a:moveTo>
                  <a:lnTo>
                    <a:pt x="0" y="405765"/>
                  </a:lnTo>
                </a:path>
                <a:path w="1133475" h="405764">
                  <a:moveTo>
                    <a:pt x="566674" y="0"/>
                  </a:moveTo>
                  <a:lnTo>
                    <a:pt x="566674" y="405765"/>
                  </a:lnTo>
                </a:path>
                <a:path w="1133475" h="405764">
                  <a:moveTo>
                    <a:pt x="1133475" y="0"/>
                  </a:moveTo>
                  <a:lnTo>
                    <a:pt x="1133475" y="405765"/>
                  </a:lnTo>
                </a:path>
              </a:pathLst>
            </a:custGeom>
            <a:ln w="952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896737" y="3334029"/>
              <a:ext cx="567055" cy="396240"/>
            </a:xfrm>
            <a:custGeom>
              <a:avLst/>
              <a:gdLst/>
              <a:ahLst/>
              <a:cxnLst/>
              <a:rect l="l" t="t" r="r" b="b"/>
              <a:pathLst>
                <a:path w="567054" h="396239">
                  <a:moveTo>
                    <a:pt x="566750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566750" y="396214"/>
                  </a:lnTo>
                  <a:lnTo>
                    <a:pt x="56675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896737" y="3329178"/>
              <a:ext cx="567055" cy="405765"/>
            </a:xfrm>
            <a:custGeom>
              <a:avLst/>
              <a:gdLst/>
              <a:ahLst/>
              <a:cxnLst/>
              <a:rect l="l" t="t" r="r" b="b"/>
              <a:pathLst>
                <a:path w="567054" h="405764">
                  <a:moveTo>
                    <a:pt x="0" y="0"/>
                  </a:moveTo>
                  <a:lnTo>
                    <a:pt x="0" y="405765"/>
                  </a:lnTo>
                </a:path>
                <a:path w="567054" h="405764">
                  <a:moveTo>
                    <a:pt x="566801" y="0"/>
                  </a:moveTo>
                  <a:lnTo>
                    <a:pt x="566801" y="405765"/>
                  </a:lnTo>
                </a:path>
              </a:pathLst>
            </a:custGeom>
            <a:ln w="952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030212" y="3334029"/>
              <a:ext cx="567055" cy="396240"/>
            </a:xfrm>
            <a:custGeom>
              <a:avLst/>
              <a:gdLst/>
              <a:ahLst/>
              <a:cxnLst/>
              <a:rect l="l" t="t" r="r" b="b"/>
              <a:pathLst>
                <a:path w="567054" h="396239">
                  <a:moveTo>
                    <a:pt x="566750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566750" y="396214"/>
                  </a:lnTo>
                  <a:lnTo>
                    <a:pt x="56675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030212" y="3329178"/>
              <a:ext cx="567055" cy="405765"/>
            </a:xfrm>
            <a:custGeom>
              <a:avLst/>
              <a:gdLst/>
              <a:ahLst/>
              <a:cxnLst/>
              <a:rect l="l" t="t" r="r" b="b"/>
              <a:pathLst>
                <a:path w="567054" h="405764">
                  <a:moveTo>
                    <a:pt x="0" y="0"/>
                  </a:moveTo>
                  <a:lnTo>
                    <a:pt x="0" y="405765"/>
                  </a:lnTo>
                </a:path>
                <a:path w="567054" h="405764">
                  <a:moveTo>
                    <a:pt x="566801" y="0"/>
                  </a:moveTo>
                  <a:lnTo>
                    <a:pt x="566801" y="405765"/>
                  </a:lnTo>
                </a:path>
              </a:pathLst>
            </a:custGeom>
            <a:ln w="952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8730488" y="3334029"/>
              <a:ext cx="567055" cy="396240"/>
            </a:xfrm>
            <a:custGeom>
              <a:avLst/>
              <a:gdLst/>
              <a:ahLst/>
              <a:cxnLst/>
              <a:rect l="l" t="t" r="r" b="b"/>
              <a:pathLst>
                <a:path w="567054" h="396239">
                  <a:moveTo>
                    <a:pt x="566750" y="0"/>
                  </a:moveTo>
                  <a:lnTo>
                    <a:pt x="0" y="0"/>
                  </a:lnTo>
                  <a:lnTo>
                    <a:pt x="0" y="396214"/>
                  </a:lnTo>
                  <a:lnTo>
                    <a:pt x="566750" y="396214"/>
                  </a:lnTo>
                  <a:lnTo>
                    <a:pt x="56675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91209" y="3329178"/>
              <a:ext cx="9077960" cy="405765"/>
            </a:xfrm>
            <a:custGeom>
              <a:avLst/>
              <a:gdLst/>
              <a:ahLst/>
              <a:cxnLst/>
              <a:rect l="l" t="t" r="r" b="b"/>
              <a:pathLst>
                <a:path w="9077960" h="405764">
                  <a:moveTo>
                    <a:pt x="7939278" y="0"/>
                  </a:moveTo>
                  <a:lnTo>
                    <a:pt x="7939278" y="405765"/>
                  </a:lnTo>
                </a:path>
                <a:path w="9077960" h="405764">
                  <a:moveTo>
                    <a:pt x="8505952" y="0"/>
                  </a:moveTo>
                  <a:lnTo>
                    <a:pt x="8505952" y="405765"/>
                  </a:lnTo>
                </a:path>
                <a:path w="9077960" h="405764">
                  <a:moveTo>
                    <a:pt x="4538726" y="0"/>
                  </a:moveTo>
                  <a:lnTo>
                    <a:pt x="4538726" y="405765"/>
                  </a:lnTo>
                </a:path>
                <a:path w="9077960" h="405764">
                  <a:moveTo>
                    <a:pt x="7372477" y="0"/>
                  </a:moveTo>
                  <a:lnTo>
                    <a:pt x="7372477" y="405765"/>
                  </a:lnTo>
                </a:path>
                <a:path w="9077960" h="405764">
                  <a:moveTo>
                    <a:pt x="9072753" y="0"/>
                  </a:moveTo>
                  <a:lnTo>
                    <a:pt x="9072753" y="405765"/>
                  </a:lnTo>
                </a:path>
                <a:path w="9077960" h="405764">
                  <a:moveTo>
                    <a:pt x="0" y="4826"/>
                  </a:moveTo>
                  <a:lnTo>
                    <a:pt x="9077579" y="4826"/>
                  </a:lnTo>
                </a:path>
                <a:path w="9077960" h="405764">
                  <a:moveTo>
                    <a:pt x="0" y="401066"/>
                  </a:moveTo>
                  <a:lnTo>
                    <a:pt x="9077579" y="401066"/>
                  </a:lnTo>
                </a:path>
              </a:pathLst>
            </a:custGeom>
            <a:ln w="952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91209" y="2648585"/>
              <a:ext cx="2270760" cy="405765"/>
            </a:xfrm>
            <a:custGeom>
              <a:avLst/>
              <a:gdLst/>
              <a:ahLst/>
              <a:cxnLst/>
              <a:rect l="l" t="t" r="r" b="b"/>
              <a:pathLst>
                <a:path w="2270760" h="405764">
                  <a:moveTo>
                    <a:pt x="570103" y="0"/>
                  </a:moveTo>
                  <a:lnTo>
                    <a:pt x="570103" y="405764"/>
                  </a:lnTo>
                </a:path>
                <a:path w="2270760" h="405764">
                  <a:moveTo>
                    <a:pt x="1135253" y="0"/>
                  </a:moveTo>
                  <a:lnTo>
                    <a:pt x="1135253" y="405764"/>
                  </a:lnTo>
                </a:path>
                <a:path w="2270760" h="405764">
                  <a:moveTo>
                    <a:pt x="1700529" y="0"/>
                  </a:moveTo>
                  <a:lnTo>
                    <a:pt x="1700529" y="405764"/>
                  </a:lnTo>
                </a:path>
                <a:path w="2270760" h="405764">
                  <a:moveTo>
                    <a:pt x="4762" y="0"/>
                  </a:moveTo>
                  <a:lnTo>
                    <a:pt x="4762" y="405764"/>
                  </a:lnTo>
                </a:path>
                <a:path w="2270760" h="405764">
                  <a:moveTo>
                    <a:pt x="2265807" y="0"/>
                  </a:moveTo>
                  <a:lnTo>
                    <a:pt x="2265807" y="405764"/>
                  </a:lnTo>
                </a:path>
                <a:path w="2270760" h="405764">
                  <a:moveTo>
                    <a:pt x="0" y="4699"/>
                  </a:moveTo>
                  <a:lnTo>
                    <a:pt x="2270633" y="4699"/>
                  </a:lnTo>
                </a:path>
                <a:path w="2270760" h="405764">
                  <a:moveTo>
                    <a:pt x="0" y="400938"/>
                  </a:moveTo>
                  <a:lnTo>
                    <a:pt x="2270633" y="400938"/>
                  </a:lnTo>
                </a:path>
              </a:pathLst>
            </a:custGeom>
            <a:ln w="9525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036574" y="2889376"/>
              <a:ext cx="5159375" cy="680085"/>
            </a:xfrm>
            <a:custGeom>
              <a:avLst/>
              <a:gdLst/>
              <a:ahLst/>
              <a:cxnLst/>
              <a:rect l="l" t="t" r="r" b="b"/>
              <a:pathLst>
                <a:path w="5159375" h="680085">
                  <a:moveTo>
                    <a:pt x="126784" y="476504"/>
                  </a:moveTo>
                  <a:lnTo>
                    <a:pt x="69723" y="479882"/>
                  </a:lnTo>
                  <a:lnTo>
                    <a:pt x="42659" y="18034"/>
                  </a:lnTo>
                  <a:lnTo>
                    <a:pt x="29984" y="18796"/>
                  </a:lnTo>
                  <a:lnTo>
                    <a:pt x="57048" y="480631"/>
                  </a:lnTo>
                  <a:lnTo>
                    <a:pt x="0" y="483997"/>
                  </a:lnTo>
                  <a:lnTo>
                    <a:pt x="70827" y="607060"/>
                  </a:lnTo>
                  <a:lnTo>
                    <a:pt x="119595" y="493268"/>
                  </a:lnTo>
                  <a:lnTo>
                    <a:pt x="126784" y="476504"/>
                  </a:lnTo>
                  <a:close/>
                </a:path>
                <a:path w="5159375" h="680085">
                  <a:moveTo>
                    <a:pt x="1166495" y="594487"/>
                  </a:moveTo>
                  <a:lnTo>
                    <a:pt x="1132332" y="545592"/>
                  </a:lnTo>
                  <a:lnTo>
                    <a:pt x="1085215" y="478155"/>
                  </a:lnTo>
                  <a:lnTo>
                    <a:pt x="1057948" y="528383"/>
                  </a:lnTo>
                  <a:lnTo>
                    <a:pt x="85064" y="635"/>
                  </a:lnTo>
                  <a:lnTo>
                    <a:pt x="79019" y="11811"/>
                  </a:lnTo>
                  <a:lnTo>
                    <a:pt x="1051877" y="539572"/>
                  </a:lnTo>
                  <a:lnTo>
                    <a:pt x="1024636" y="589788"/>
                  </a:lnTo>
                  <a:lnTo>
                    <a:pt x="1166495" y="594487"/>
                  </a:lnTo>
                  <a:close/>
                </a:path>
                <a:path w="5159375" h="680085">
                  <a:moveTo>
                    <a:pt x="2851531" y="606679"/>
                  </a:moveTo>
                  <a:lnTo>
                    <a:pt x="2817495" y="561340"/>
                  </a:lnTo>
                  <a:lnTo>
                    <a:pt x="2766314" y="493141"/>
                  </a:lnTo>
                  <a:lnTo>
                    <a:pt x="2740749" y="544258"/>
                  </a:lnTo>
                  <a:lnTo>
                    <a:pt x="1677416" y="12700"/>
                  </a:lnTo>
                  <a:lnTo>
                    <a:pt x="1671828" y="24142"/>
                  </a:lnTo>
                  <a:lnTo>
                    <a:pt x="2735059" y="555637"/>
                  </a:lnTo>
                  <a:lnTo>
                    <a:pt x="2709545" y="606679"/>
                  </a:lnTo>
                  <a:lnTo>
                    <a:pt x="2851531" y="606679"/>
                  </a:lnTo>
                  <a:close/>
                </a:path>
                <a:path w="5159375" h="680085">
                  <a:moveTo>
                    <a:pt x="5158867" y="640715"/>
                  </a:moveTo>
                  <a:lnTo>
                    <a:pt x="5139512" y="626110"/>
                  </a:lnTo>
                  <a:lnTo>
                    <a:pt x="5045456" y="555117"/>
                  </a:lnTo>
                  <a:lnTo>
                    <a:pt x="5035054" y="611339"/>
                  </a:lnTo>
                  <a:lnTo>
                    <a:pt x="1733677" y="0"/>
                  </a:lnTo>
                  <a:lnTo>
                    <a:pt x="1731391" y="12446"/>
                  </a:lnTo>
                  <a:lnTo>
                    <a:pt x="5032743" y="623785"/>
                  </a:lnTo>
                  <a:lnTo>
                    <a:pt x="5022342" y="680085"/>
                  </a:lnTo>
                  <a:lnTo>
                    <a:pt x="5158867" y="640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598155" y="2715895"/>
              <a:ext cx="2270760" cy="405765"/>
            </a:xfrm>
            <a:custGeom>
              <a:avLst/>
              <a:gdLst/>
              <a:ahLst/>
              <a:cxnLst/>
              <a:rect l="l" t="t" r="r" b="b"/>
              <a:pathLst>
                <a:path w="2270759" h="405764">
                  <a:moveTo>
                    <a:pt x="569976" y="0"/>
                  </a:moveTo>
                  <a:lnTo>
                    <a:pt x="569976" y="405764"/>
                  </a:lnTo>
                </a:path>
                <a:path w="2270759" h="405764">
                  <a:moveTo>
                    <a:pt x="1135252" y="0"/>
                  </a:moveTo>
                  <a:lnTo>
                    <a:pt x="1135252" y="405764"/>
                  </a:lnTo>
                </a:path>
                <a:path w="2270759" h="405764">
                  <a:moveTo>
                    <a:pt x="1700529" y="0"/>
                  </a:moveTo>
                  <a:lnTo>
                    <a:pt x="1700529" y="405764"/>
                  </a:lnTo>
                </a:path>
                <a:path w="2270759" h="405764">
                  <a:moveTo>
                    <a:pt x="4699" y="0"/>
                  </a:moveTo>
                  <a:lnTo>
                    <a:pt x="4699" y="405764"/>
                  </a:lnTo>
                </a:path>
                <a:path w="2270759" h="405764">
                  <a:moveTo>
                    <a:pt x="2265807" y="0"/>
                  </a:moveTo>
                  <a:lnTo>
                    <a:pt x="2265807" y="405764"/>
                  </a:lnTo>
                </a:path>
                <a:path w="2270759" h="405764">
                  <a:moveTo>
                    <a:pt x="0" y="4825"/>
                  </a:moveTo>
                  <a:lnTo>
                    <a:pt x="2270633" y="4825"/>
                  </a:lnTo>
                </a:path>
                <a:path w="2270759" h="405764">
                  <a:moveTo>
                    <a:pt x="0" y="400938"/>
                  </a:moveTo>
                  <a:lnTo>
                    <a:pt x="2270633" y="400938"/>
                  </a:lnTo>
                </a:path>
              </a:pathLst>
            </a:custGeom>
            <a:ln w="9525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209230" y="2889770"/>
              <a:ext cx="7813040" cy="655320"/>
            </a:xfrm>
            <a:custGeom>
              <a:avLst/>
              <a:gdLst/>
              <a:ahLst/>
              <a:cxnLst/>
              <a:rect l="l" t="t" r="r" b="b"/>
              <a:pathLst>
                <a:path w="7813040" h="655320">
                  <a:moveTo>
                    <a:pt x="1571307" y="628891"/>
                  </a:moveTo>
                  <a:lnTo>
                    <a:pt x="1538935" y="592696"/>
                  </a:lnTo>
                  <a:lnTo>
                    <a:pt x="1476692" y="523100"/>
                  </a:lnTo>
                  <a:lnTo>
                    <a:pt x="1455597" y="576199"/>
                  </a:lnTo>
                  <a:lnTo>
                    <a:pt x="4699" y="0"/>
                  </a:lnTo>
                  <a:lnTo>
                    <a:pt x="0" y="11671"/>
                  </a:lnTo>
                  <a:lnTo>
                    <a:pt x="1450911" y="588010"/>
                  </a:lnTo>
                  <a:lnTo>
                    <a:pt x="1429829" y="641083"/>
                  </a:lnTo>
                  <a:lnTo>
                    <a:pt x="1571307" y="628891"/>
                  </a:lnTo>
                  <a:close/>
                </a:path>
                <a:path w="7813040" h="655320">
                  <a:moveTo>
                    <a:pt x="6590728" y="47104"/>
                  </a:moveTo>
                  <a:lnTo>
                    <a:pt x="6588696" y="34658"/>
                  </a:lnTo>
                  <a:lnTo>
                    <a:pt x="3345434" y="556526"/>
                  </a:lnTo>
                  <a:lnTo>
                    <a:pt x="3336353" y="500113"/>
                  </a:lnTo>
                  <a:lnTo>
                    <a:pt x="3221037" y="582917"/>
                  </a:lnTo>
                  <a:lnTo>
                    <a:pt x="3356546" y="625462"/>
                  </a:lnTo>
                  <a:lnTo>
                    <a:pt x="3347783" y="571106"/>
                  </a:lnTo>
                  <a:lnTo>
                    <a:pt x="3347453" y="569074"/>
                  </a:lnTo>
                  <a:lnTo>
                    <a:pt x="6590728" y="47104"/>
                  </a:lnTo>
                  <a:close/>
                </a:path>
                <a:path w="7813040" h="655320">
                  <a:moveTo>
                    <a:pt x="6649529" y="57518"/>
                  </a:moveTo>
                  <a:lnTo>
                    <a:pt x="6645084" y="45580"/>
                  </a:lnTo>
                  <a:lnTo>
                    <a:pt x="5183416" y="589534"/>
                  </a:lnTo>
                  <a:lnTo>
                    <a:pt x="5163502" y="536054"/>
                  </a:lnTo>
                  <a:lnTo>
                    <a:pt x="5066601" y="639813"/>
                  </a:lnTo>
                  <a:lnTo>
                    <a:pt x="5207825" y="655053"/>
                  </a:lnTo>
                  <a:lnTo>
                    <a:pt x="5189512" y="605904"/>
                  </a:lnTo>
                  <a:lnTo>
                    <a:pt x="5187861" y="601472"/>
                  </a:lnTo>
                  <a:lnTo>
                    <a:pt x="6649529" y="57518"/>
                  </a:lnTo>
                  <a:close/>
                </a:path>
                <a:path w="7813040" h="655320">
                  <a:moveTo>
                    <a:pt x="7203757" y="92316"/>
                  </a:moveTo>
                  <a:lnTo>
                    <a:pt x="7198423" y="80759"/>
                  </a:lnTo>
                  <a:lnTo>
                    <a:pt x="6148794" y="558850"/>
                  </a:lnTo>
                  <a:lnTo>
                    <a:pt x="6125146" y="506844"/>
                  </a:lnTo>
                  <a:lnTo>
                    <a:pt x="6035865" y="617334"/>
                  </a:lnTo>
                  <a:lnTo>
                    <a:pt x="6177724" y="622414"/>
                  </a:lnTo>
                  <a:lnTo>
                    <a:pt x="6156452" y="575678"/>
                  </a:lnTo>
                  <a:lnTo>
                    <a:pt x="6154064" y="570433"/>
                  </a:lnTo>
                  <a:lnTo>
                    <a:pt x="7203757" y="92316"/>
                  </a:lnTo>
                  <a:close/>
                </a:path>
                <a:path w="7813040" h="655320">
                  <a:moveTo>
                    <a:pt x="7812976" y="641210"/>
                  </a:moveTo>
                  <a:lnTo>
                    <a:pt x="7789494" y="562089"/>
                  </a:lnTo>
                  <a:lnTo>
                    <a:pt x="7772590" y="505066"/>
                  </a:lnTo>
                  <a:lnTo>
                    <a:pt x="7730744" y="544169"/>
                  </a:lnTo>
                  <a:lnTo>
                    <a:pt x="7309929" y="94475"/>
                  </a:lnTo>
                  <a:lnTo>
                    <a:pt x="7300658" y="103111"/>
                  </a:lnTo>
                  <a:lnTo>
                    <a:pt x="7721486" y="552818"/>
                  </a:lnTo>
                  <a:lnTo>
                    <a:pt x="7679753" y="591807"/>
                  </a:lnTo>
                  <a:lnTo>
                    <a:pt x="7812976" y="641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444239" y="2832735"/>
              <a:ext cx="3839210" cy="0"/>
            </a:xfrm>
            <a:custGeom>
              <a:avLst/>
              <a:gdLst/>
              <a:ahLst/>
              <a:cxnLst/>
              <a:rect l="l" t="t" r="r" b="b"/>
              <a:pathLst>
                <a:path w="3839209">
                  <a:moveTo>
                    <a:pt x="0" y="0"/>
                  </a:moveTo>
                  <a:lnTo>
                    <a:pt x="1176527" y="0"/>
                  </a:lnTo>
                </a:path>
                <a:path w="3839209">
                  <a:moveTo>
                    <a:pt x="2663952" y="0"/>
                  </a:moveTo>
                  <a:lnTo>
                    <a:pt x="3839210" y="0"/>
                  </a:lnTo>
                </a:path>
              </a:pathLst>
            </a:custGeom>
            <a:ln w="2057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620768" y="2641092"/>
              <a:ext cx="1487805" cy="381000"/>
            </a:xfrm>
            <a:custGeom>
              <a:avLst/>
              <a:gdLst/>
              <a:ahLst/>
              <a:cxnLst/>
              <a:rect l="l" t="t" r="r" b="b"/>
              <a:pathLst>
                <a:path w="1487804" h="381000">
                  <a:moveTo>
                    <a:pt x="1487424" y="0"/>
                  </a:moveTo>
                  <a:lnTo>
                    <a:pt x="0" y="0"/>
                  </a:lnTo>
                  <a:lnTo>
                    <a:pt x="0" y="380999"/>
                  </a:lnTo>
                  <a:lnTo>
                    <a:pt x="1487424" y="380999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850129" y="4209767"/>
            <a:ext cx="213359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b="1" spc="-6" dirty="0">
                <a:solidFill>
                  <a:prstClr val="black"/>
                </a:solidFill>
                <a:latin typeface="Trebuchet MS"/>
                <a:cs typeface="Trebuchet MS"/>
              </a:rPr>
              <a:t>shared</a:t>
            </a:r>
            <a:r>
              <a:rPr sz="1556" b="1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visibility</a:t>
            </a:r>
            <a:r>
              <a:rPr sz="1556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bitmap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21957" y="3016334"/>
            <a:ext cx="142451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current</a:t>
            </a:r>
            <a:r>
              <a:rPr sz="1556" spc="-6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frontier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79122" y="4686511"/>
            <a:ext cx="3414183" cy="1614311"/>
            <a:chOff x="791209" y="4217860"/>
            <a:chExt cx="3072765" cy="1452880"/>
          </a:xfrm>
        </p:grpSpPr>
        <p:sp>
          <p:nvSpPr>
            <p:cNvPr id="41" name="object 41"/>
            <p:cNvSpPr/>
            <p:nvPr/>
          </p:nvSpPr>
          <p:spPr>
            <a:xfrm>
              <a:off x="795972" y="4903355"/>
              <a:ext cx="1531620" cy="762000"/>
            </a:xfrm>
            <a:custGeom>
              <a:avLst/>
              <a:gdLst/>
              <a:ahLst/>
              <a:cxnLst/>
              <a:rect l="l" t="t" r="r" b="b"/>
              <a:pathLst>
                <a:path w="1531620" h="762000">
                  <a:moveTo>
                    <a:pt x="382854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2854" y="381000"/>
                  </a:lnTo>
                  <a:lnTo>
                    <a:pt x="382854" y="0"/>
                  </a:lnTo>
                  <a:close/>
                </a:path>
                <a:path w="1531620" h="762000">
                  <a:moveTo>
                    <a:pt x="765708" y="381012"/>
                  </a:moveTo>
                  <a:lnTo>
                    <a:pt x="382854" y="381012"/>
                  </a:lnTo>
                  <a:lnTo>
                    <a:pt x="382854" y="762000"/>
                  </a:lnTo>
                  <a:lnTo>
                    <a:pt x="765708" y="762000"/>
                  </a:lnTo>
                  <a:lnTo>
                    <a:pt x="765708" y="381012"/>
                  </a:lnTo>
                  <a:close/>
                </a:path>
                <a:path w="1531620" h="762000">
                  <a:moveTo>
                    <a:pt x="1531378" y="0"/>
                  </a:moveTo>
                  <a:lnTo>
                    <a:pt x="1148600" y="0"/>
                  </a:lnTo>
                  <a:lnTo>
                    <a:pt x="765746" y="0"/>
                  </a:lnTo>
                  <a:lnTo>
                    <a:pt x="765746" y="381000"/>
                  </a:lnTo>
                  <a:lnTo>
                    <a:pt x="1148524" y="381000"/>
                  </a:lnTo>
                  <a:lnTo>
                    <a:pt x="1531378" y="381000"/>
                  </a:lnTo>
                  <a:lnTo>
                    <a:pt x="153137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178826" y="4898643"/>
              <a:ext cx="1148715" cy="771525"/>
            </a:xfrm>
            <a:custGeom>
              <a:avLst/>
              <a:gdLst/>
              <a:ahLst/>
              <a:cxnLst/>
              <a:rect l="l" t="t" r="r" b="b"/>
              <a:pathLst>
                <a:path w="1148714" h="771525">
                  <a:moveTo>
                    <a:pt x="0" y="0"/>
                  </a:moveTo>
                  <a:lnTo>
                    <a:pt x="0" y="771461"/>
                  </a:lnTo>
                </a:path>
                <a:path w="1148714" h="771525">
                  <a:moveTo>
                    <a:pt x="382892" y="0"/>
                  </a:moveTo>
                  <a:lnTo>
                    <a:pt x="382892" y="771461"/>
                  </a:lnTo>
                </a:path>
                <a:path w="1148714" h="771525">
                  <a:moveTo>
                    <a:pt x="765670" y="0"/>
                  </a:moveTo>
                  <a:lnTo>
                    <a:pt x="765670" y="771461"/>
                  </a:lnTo>
                </a:path>
                <a:path w="1148714" h="771525">
                  <a:moveTo>
                    <a:pt x="1148575" y="0"/>
                  </a:moveTo>
                  <a:lnTo>
                    <a:pt x="1148575" y="771461"/>
                  </a:lnTo>
                </a:path>
              </a:pathLst>
            </a:custGeom>
            <a:ln w="952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2710180" y="4903355"/>
              <a:ext cx="382905" cy="381000"/>
            </a:xfrm>
            <a:custGeom>
              <a:avLst/>
              <a:gdLst/>
              <a:ahLst/>
              <a:cxnLst/>
              <a:rect l="l" t="t" r="r" b="b"/>
              <a:pathLst>
                <a:path w="382905" h="381000">
                  <a:moveTo>
                    <a:pt x="382854" y="0"/>
                  </a:moveTo>
                  <a:lnTo>
                    <a:pt x="0" y="0"/>
                  </a:lnTo>
                  <a:lnTo>
                    <a:pt x="0" y="380999"/>
                  </a:lnTo>
                  <a:lnTo>
                    <a:pt x="382854" y="380999"/>
                  </a:lnTo>
                  <a:lnTo>
                    <a:pt x="38285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91209" y="4898643"/>
              <a:ext cx="3072765" cy="771525"/>
            </a:xfrm>
            <a:custGeom>
              <a:avLst/>
              <a:gdLst/>
              <a:ahLst/>
              <a:cxnLst/>
              <a:rect l="l" t="t" r="r" b="b"/>
              <a:pathLst>
                <a:path w="3072765" h="771525">
                  <a:moveTo>
                    <a:pt x="1918970" y="0"/>
                  </a:moveTo>
                  <a:lnTo>
                    <a:pt x="1918970" y="771461"/>
                  </a:lnTo>
                </a:path>
                <a:path w="3072765" h="771525">
                  <a:moveTo>
                    <a:pt x="2301875" y="0"/>
                  </a:moveTo>
                  <a:lnTo>
                    <a:pt x="2301875" y="771461"/>
                  </a:lnTo>
                </a:path>
                <a:path w="3072765" h="771525">
                  <a:moveTo>
                    <a:pt x="2684653" y="0"/>
                  </a:moveTo>
                  <a:lnTo>
                    <a:pt x="2684653" y="771461"/>
                  </a:lnTo>
                </a:path>
                <a:path w="3072765" h="771525">
                  <a:moveTo>
                    <a:pt x="0" y="385711"/>
                  </a:moveTo>
                  <a:lnTo>
                    <a:pt x="3072384" y="385711"/>
                  </a:lnTo>
                </a:path>
                <a:path w="3072765" h="771525">
                  <a:moveTo>
                    <a:pt x="4762" y="0"/>
                  </a:moveTo>
                  <a:lnTo>
                    <a:pt x="4762" y="771461"/>
                  </a:lnTo>
                </a:path>
                <a:path w="3072765" h="771525">
                  <a:moveTo>
                    <a:pt x="3067557" y="0"/>
                  </a:moveTo>
                  <a:lnTo>
                    <a:pt x="3067557" y="771461"/>
                  </a:lnTo>
                </a:path>
                <a:path w="3072765" h="771525">
                  <a:moveTo>
                    <a:pt x="0" y="4711"/>
                  </a:moveTo>
                  <a:lnTo>
                    <a:pt x="3072384" y="4711"/>
                  </a:lnTo>
                </a:path>
                <a:path w="3072765" h="771525">
                  <a:moveTo>
                    <a:pt x="0" y="766711"/>
                  </a:moveTo>
                  <a:lnTo>
                    <a:pt x="3072384" y="766711"/>
                  </a:lnTo>
                </a:path>
              </a:pathLst>
            </a:custGeom>
            <a:ln w="952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791209" y="4217923"/>
              <a:ext cx="2270760" cy="405765"/>
            </a:xfrm>
            <a:custGeom>
              <a:avLst/>
              <a:gdLst/>
              <a:ahLst/>
              <a:cxnLst/>
              <a:rect l="l" t="t" r="r" b="b"/>
              <a:pathLst>
                <a:path w="2270760" h="405764">
                  <a:moveTo>
                    <a:pt x="570103" y="0"/>
                  </a:moveTo>
                  <a:lnTo>
                    <a:pt x="570103" y="405764"/>
                  </a:lnTo>
                </a:path>
                <a:path w="2270760" h="405764">
                  <a:moveTo>
                    <a:pt x="1135253" y="0"/>
                  </a:moveTo>
                  <a:lnTo>
                    <a:pt x="1135253" y="405764"/>
                  </a:lnTo>
                </a:path>
                <a:path w="2270760" h="405764">
                  <a:moveTo>
                    <a:pt x="1700529" y="0"/>
                  </a:moveTo>
                  <a:lnTo>
                    <a:pt x="1700529" y="405764"/>
                  </a:lnTo>
                </a:path>
                <a:path w="2270760" h="405764">
                  <a:moveTo>
                    <a:pt x="4762" y="0"/>
                  </a:moveTo>
                  <a:lnTo>
                    <a:pt x="4762" y="405764"/>
                  </a:lnTo>
                </a:path>
                <a:path w="2270760" h="405764">
                  <a:moveTo>
                    <a:pt x="2265807" y="0"/>
                  </a:moveTo>
                  <a:lnTo>
                    <a:pt x="2265807" y="405764"/>
                  </a:lnTo>
                </a:path>
                <a:path w="2270760" h="405764">
                  <a:moveTo>
                    <a:pt x="0" y="4699"/>
                  </a:moveTo>
                  <a:lnTo>
                    <a:pt x="2270633" y="4699"/>
                  </a:lnTo>
                </a:path>
                <a:path w="2270760" h="405764">
                  <a:moveTo>
                    <a:pt x="0" y="400938"/>
                  </a:moveTo>
                  <a:lnTo>
                    <a:pt x="2270633" y="400938"/>
                  </a:lnTo>
                </a:path>
              </a:pathLst>
            </a:custGeom>
            <a:ln w="9525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036574" y="4459985"/>
              <a:ext cx="1913889" cy="939800"/>
            </a:xfrm>
            <a:custGeom>
              <a:avLst/>
              <a:gdLst/>
              <a:ahLst/>
              <a:cxnLst/>
              <a:rect l="l" t="t" r="r" b="b"/>
              <a:pathLst>
                <a:path w="1913889" h="939800">
                  <a:moveTo>
                    <a:pt x="126784" y="474103"/>
                  </a:moveTo>
                  <a:lnTo>
                    <a:pt x="69723" y="477456"/>
                  </a:lnTo>
                  <a:lnTo>
                    <a:pt x="42659" y="15621"/>
                  </a:lnTo>
                  <a:lnTo>
                    <a:pt x="29984" y="16383"/>
                  </a:lnTo>
                  <a:lnTo>
                    <a:pt x="57048" y="478193"/>
                  </a:lnTo>
                  <a:lnTo>
                    <a:pt x="0" y="481533"/>
                  </a:lnTo>
                  <a:lnTo>
                    <a:pt x="70827" y="604596"/>
                  </a:lnTo>
                  <a:lnTo>
                    <a:pt x="119583" y="490867"/>
                  </a:lnTo>
                  <a:lnTo>
                    <a:pt x="126784" y="474103"/>
                  </a:lnTo>
                  <a:close/>
                </a:path>
                <a:path w="1913889" h="939800">
                  <a:moveTo>
                    <a:pt x="670306" y="593331"/>
                  </a:moveTo>
                  <a:lnTo>
                    <a:pt x="644829" y="517017"/>
                  </a:lnTo>
                  <a:lnTo>
                    <a:pt x="625348" y="458635"/>
                  </a:lnTo>
                  <a:lnTo>
                    <a:pt x="584987" y="499071"/>
                  </a:lnTo>
                  <a:lnTo>
                    <a:pt x="86525" y="889"/>
                  </a:lnTo>
                  <a:lnTo>
                    <a:pt x="77558" y="9779"/>
                  </a:lnTo>
                  <a:lnTo>
                    <a:pt x="575995" y="508076"/>
                  </a:lnTo>
                  <a:lnTo>
                    <a:pt x="535686" y="548462"/>
                  </a:lnTo>
                  <a:lnTo>
                    <a:pt x="670306" y="593331"/>
                  </a:lnTo>
                  <a:close/>
                </a:path>
                <a:path w="1913889" h="939800">
                  <a:moveTo>
                    <a:pt x="1736217" y="10668"/>
                  </a:moveTo>
                  <a:lnTo>
                    <a:pt x="1729232" y="0"/>
                  </a:lnTo>
                  <a:lnTo>
                    <a:pt x="951534" y="511987"/>
                  </a:lnTo>
                  <a:lnTo>
                    <a:pt x="178511" y="0"/>
                  </a:lnTo>
                  <a:lnTo>
                    <a:pt x="171500" y="10668"/>
                  </a:lnTo>
                  <a:lnTo>
                    <a:pt x="940003" y="519582"/>
                  </a:lnTo>
                  <a:lnTo>
                    <a:pt x="416229" y="864400"/>
                  </a:lnTo>
                  <a:lnTo>
                    <a:pt x="384810" y="816660"/>
                  </a:lnTo>
                  <a:lnTo>
                    <a:pt x="313690" y="939533"/>
                  </a:lnTo>
                  <a:lnTo>
                    <a:pt x="454660" y="922731"/>
                  </a:lnTo>
                  <a:lnTo>
                    <a:pt x="427824" y="881989"/>
                  </a:lnTo>
                  <a:lnTo>
                    <a:pt x="423227" y="875017"/>
                  </a:lnTo>
                  <a:lnTo>
                    <a:pt x="951547" y="527227"/>
                  </a:lnTo>
                  <a:lnTo>
                    <a:pt x="988364" y="551599"/>
                  </a:lnTo>
                  <a:lnTo>
                    <a:pt x="956818" y="599249"/>
                  </a:lnTo>
                  <a:lnTo>
                    <a:pt x="1097788" y="616432"/>
                  </a:lnTo>
                  <a:lnTo>
                    <a:pt x="1064488" y="558622"/>
                  </a:lnTo>
                  <a:lnTo>
                    <a:pt x="1026922" y="493369"/>
                  </a:lnTo>
                  <a:lnTo>
                    <a:pt x="995375" y="541020"/>
                  </a:lnTo>
                  <a:lnTo>
                    <a:pt x="963066" y="519633"/>
                  </a:lnTo>
                  <a:lnTo>
                    <a:pt x="1736217" y="10668"/>
                  </a:lnTo>
                  <a:close/>
                </a:path>
                <a:path w="1913889" h="939800">
                  <a:moveTo>
                    <a:pt x="1913636" y="491845"/>
                  </a:moveTo>
                  <a:lnTo>
                    <a:pt x="1857171" y="500722"/>
                  </a:lnTo>
                  <a:lnTo>
                    <a:pt x="1784477" y="37846"/>
                  </a:lnTo>
                  <a:lnTo>
                    <a:pt x="1772031" y="39878"/>
                  </a:lnTo>
                  <a:lnTo>
                    <a:pt x="1844725" y="502678"/>
                  </a:lnTo>
                  <a:lnTo>
                    <a:pt x="1788160" y="511556"/>
                  </a:lnTo>
                  <a:lnTo>
                    <a:pt x="1870710" y="627164"/>
                  </a:lnTo>
                  <a:lnTo>
                    <a:pt x="1906206" y="515226"/>
                  </a:lnTo>
                  <a:lnTo>
                    <a:pt x="1913636" y="4918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708878" y="5941004"/>
            <a:ext cx="2487789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b="1" dirty="0">
                <a:solidFill>
                  <a:prstClr val="black"/>
                </a:solidFill>
                <a:latin typeface="Trebuchet MS"/>
                <a:cs typeface="Trebuchet MS"/>
              </a:rPr>
              <a:t>duplicated</a:t>
            </a:r>
            <a:r>
              <a:rPr sz="1556" b="1" spc="-7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visibility</a:t>
            </a:r>
            <a:r>
              <a:rPr sz="1556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bitmap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238</a:t>
            </a:fld>
            <a:endParaRPr dirty="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662" y="6493030"/>
            <a:ext cx="153811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944" spc="-6" dirty="0">
                <a:solidFill>
                  <a:srgbClr val="505050"/>
                </a:solidFill>
                <a:latin typeface="Trebuchet MS"/>
                <a:cs typeface="Trebuchet MS"/>
              </a:rPr>
              <a:t>67</a:t>
            </a:r>
            <a:endParaRPr sz="944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739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739" y="70104"/>
                  </a:lnTo>
                  <a:lnTo>
                    <a:pt x="70739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8195" y="701548"/>
            <a:ext cx="43963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11" dirty="0"/>
              <a:t>GRAPH</a:t>
            </a:r>
            <a:r>
              <a:rPr spc="-67" dirty="0"/>
              <a:t> </a:t>
            </a:r>
            <a:r>
              <a:rPr spc="-6" dirty="0"/>
              <a:t>ANALYTICS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00531" y="1146311"/>
            <a:ext cx="7384343" cy="1003901"/>
          </a:xfrm>
          <a:prstGeom prst="rect">
            <a:avLst/>
          </a:prstGeom>
        </p:spPr>
        <p:txBody>
          <a:bodyPr vert="horz" wrap="square" lIns="0" tIns="168628" rIns="0" bIns="0" rtlCol="0">
            <a:spAutoFit/>
          </a:bodyPr>
          <a:lstStyle/>
          <a:p>
            <a:pPr marL="2081368" defTabSz="1015990">
              <a:spcBef>
                <a:spcPts val="1328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Software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vs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Hardware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Atomics</a:t>
            </a:r>
            <a:endParaRPr sz="266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910"/>
              </a:spcBef>
            </a:pP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“Single-GPU”</a:t>
            </a:r>
            <a:r>
              <a:rPr sz="2000" b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top-down</a:t>
            </a:r>
            <a:r>
              <a:rPr sz="2000" b="1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BFS</a:t>
            </a:r>
            <a:r>
              <a:rPr sz="2000" b="1" dirty="0">
                <a:solidFill>
                  <a:prstClr val="black"/>
                </a:solidFill>
                <a:latin typeface="Trebuchet MS"/>
                <a:cs typeface="Trebuchet MS"/>
              </a:rPr>
              <a:t> on</a:t>
            </a:r>
            <a:r>
              <a:rPr sz="2000" b="1" spc="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prstClr val="black"/>
                </a:solidFill>
                <a:latin typeface="Trebuchet MS"/>
                <a:cs typeface="Trebuchet MS"/>
              </a:rPr>
              <a:t>2xGP100</a:t>
            </a:r>
            <a:r>
              <a:rPr sz="2000" b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with</a:t>
            </a:r>
            <a:r>
              <a:rPr sz="2000" b="1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Unified</a:t>
            </a:r>
            <a:r>
              <a:rPr sz="2000" b="1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1485" y="3187411"/>
            <a:ext cx="269304" cy="171379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 defTabSz="1015990">
              <a:lnSpc>
                <a:spcPts val="2133"/>
              </a:lnSpc>
            </a:pPr>
            <a:r>
              <a:rPr sz="1778" spc="-6" dirty="0">
                <a:solidFill>
                  <a:prstClr val="black"/>
                </a:solidFill>
                <a:latin typeface="Trebuchet MS"/>
                <a:cs typeface="Trebuchet MS"/>
              </a:rPr>
              <a:t>Speed-up</a:t>
            </a:r>
            <a:r>
              <a:rPr sz="1778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prstClr val="black"/>
                </a:solidFill>
                <a:latin typeface="Trebuchet MS"/>
                <a:cs typeface="Trebuchet MS"/>
              </a:rPr>
              <a:t>vs</a:t>
            </a:r>
            <a:r>
              <a:rPr sz="1778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prstClr val="black"/>
                </a:solidFill>
                <a:latin typeface="Trebuchet MS"/>
                <a:cs typeface="Trebuchet MS"/>
              </a:rPr>
              <a:t>CPU</a:t>
            </a:r>
            <a:endParaRPr sz="1778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56926" y="2368974"/>
            <a:ext cx="7493000" cy="3322461"/>
            <a:chOff x="1491233" y="2132076"/>
            <a:chExt cx="6743700" cy="2990215"/>
          </a:xfrm>
        </p:grpSpPr>
        <p:sp>
          <p:nvSpPr>
            <p:cNvPr id="10" name="object 10"/>
            <p:cNvSpPr/>
            <p:nvPr/>
          </p:nvSpPr>
          <p:spPr>
            <a:xfrm>
              <a:off x="1491995" y="2133600"/>
              <a:ext cx="6742430" cy="2979420"/>
            </a:xfrm>
            <a:custGeom>
              <a:avLst/>
              <a:gdLst/>
              <a:ahLst/>
              <a:cxnLst/>
              <a:rect l="l" t="t" r="r" b="b"/>
              <a:pathLst>
                <a:path w="6742430" h="2979420">
                  <a:moveTo>
                    <a:pt x="6742176" y="0"/>
                  </a:moveTo>
                  <a:lnTo>
                    <a:pt x="0" y="0"/>
                  </a:lnTo>
                  <a:lnTo>
                    <a:pt x="0" y="2979420"/>
                  </a:lnTo>
                  <a:lnTo>
                    <a:pt x="6742176" y="2979420"/>
                  </a:lnTo>
                  <a:lnTo>
                    <a:pt x="67421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91995" y="2133600"/>
              <a:ext cx="6742430" cy="2649220"/>
            </a:xfrm>
            <a:custGeom>
              <a:avLst/>
              <a:gdLst/>
              <a:ahLst/>
              <a:cxnLst/>
              <a:rect l="l" t="t" r="r" b="b"/>
              <a:pathLst>
                <a:path w="6742430" h="2649220">
                  <a:moveTo>
                    <a:pt x="0" y="2648712"/>
                  </a:moveTo>
                  <a:lnTo>
                    <a:pt x="6742176" y="2648712"/>
                  </a:lnTo>
                </a:path>
                <a:path w="6742430" h="2649220">
                  <a:moveTo>
                    <a:pt x="0" y="2318004"/>
                  </a:moveTo>
                  <a:lnTo>
                    <a:pt x="6742176" y="2318004"/>
                  </a:lnTo>
                </a:path>
                <a:path w="6742430" h="2649220">
                  <a:moveTo>
                    <a:pt x="0" y="1985772"/>
                  </a:moveTo>
                  <a:lnTo>
                    <a:pt x="6742176" y="1985772"/>
                  </a:lnTo>
                </a:path>
                <a:path w="6742430" h="2649220">
                  <a:moveTo>
                    <a:pt x="0" y="1655064"/>
                  </a:moveTo>
                  <a:lnTo>
                    <a:pt x="6742176" y="1655064"/>
                  </a:lnTo>
                </a:path>
                <a:path w="6742430" h="2649220">
                  <a:moveTo>
                    <a:pt x="0" y="1324356"/>
                  </a:moveTo>
                  <a:lnTo>
                    <a:pt x="6742176" y="1324356"/>
                  </a:lnTo>
                </a:path>
                <a:path w="6742430" h="2649220">
                  <a:moveTo>
                    <a:pt x="0" y="993648"/>
                  </a:moveTo>
                  <a:lnTo>
                    <a:pt x="6742176" y="993648"/>
                  </a:lnTo>
                </a:path>
                <a:path w="6742430" h="2649220">
                  <a:moveTo>
                    <a:pt x="0" y="662939"/>
                  </a:moveTo>
                  <a:lnTo>
                    <a:pt x="6742176" y="662939"/>
                  </a:lnTo>
                </a:path>
                <a:path w="6742430" h="2649220">
                  <a:moveTo>
                    <a:pt x="0" y="330708"/>
                  </a:moveTo>
                  <a:lnTo>
                    <a:pt x="6742176" y="330708"/>
                  </a:lnTo>
                </a:path>
                <a:path w="6742430" h="2649220">
                  <a:moveTo>
                    <a:pt x="0" y="0"/>
                  </a:moveTo>
                  <a:lnTo>
                    <a:pt x="6742176" y="0"/>
                  </a:lnTo>
                </a:path>
              </a:pathLst>
            </a:custGeom>
            <a:ln w="317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491233" y="5102352"/>
              <a:ext cx="6743700" cy="20320"/>
            </a:xfrm>
            <a:custGeom>
              <a:avLst/>
              <a:gdLst/>
              <a:ahLst/>
              <a:cxnLst/>
              <a:rect l="l" t="t" r="r" b="b"/>
              <a:pathLst>
                <a:path w="6743700" h="20320">
                  <a:moveTo>
                    <a:pt x="0" y="19812"/>
                  </a:moveTo>
                  <a:lnTo>
                    <a:pt x="6743700" y="19812"/>
                  </a:lnTo>
                  <a:lnTo>
                    <a:pt x="6743700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13381" y="5033010"/>
              <a:ext cx="5899785" cy="56515"/>
            </a:xfrm>
            <a:custGeom>
              <a:avLst/>
              <a:gdLst/>
              <a:ahLst/>
              <a:cxnLst/>
              <a:rect l="l" t="t" r="r" b="b"/>
              <a:pathLst>
                <a:path w="5899784" h="56514">
                  <a:moveTo>
                    <a:pt x="0" y="56387"/>
                  </a:moveTo>
                  <a:lnTo>
                    <a:pt x="842772" y="53339"/>
                  </a:lnTo>
                  <a:lnTo>
                    <a:pt x="1685544" y="47243"/>
                  </a:lnTo>
                  <a:lnTo>
                    <a:pt x="2528316" y="38099"/>
                  </a:lnTo>
                  <a:lnTo>
                    <a:pt x="3371088" y="24383"/>
                  </a:lnTo>
                  <a:lnTo>
                    <a:pt x="4213859" y="12191"/>
                  </a:lnTo>
                  <a:lnTo>
                    <a:pt x="5056632" y="6095"/>
                  </a:lnTo>
                  <a:lnTo>
                    <a:pt x="5899404" y="0"/>
                  </a:lnTo>
                </a:path>
              </a:pathLst>
            </a:custGeom>
            <a:ln w="28956">
              <a:solidFill>
                <a:srgbClr val="9A4216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913381" y="4687061"/>
              <a:ext cx="5899785" cy="364490"/>
            </a:xfrm>
            <a:custGeom>
              <a:avLst/>
              <a:gdLst/>
              <a:ahLst/>
              <a:cxnLst/>
              <a:rect l="l" t="t" r="r" b="b"/>
              <a:pathLst>
                <a:path w="5899784" h="364489">
                  <a:moveTo>
                    <a:pt x="0" y="364235"/>
                  </a:moveTo>
                  <a:lnTo>
                    <a:pt x="842772" y="330707"/>
                  </a:lnTo>
                  <a:lnTo>
                    <a:pt x="1685544" y="284988"/>
                  </a:lnTo>
                  <a:lnTo>
                    <a:pt x="2528316" y="260603"/>
                  </a:lnTo>
                  <a:lnTo>
                    <a:pt x="3371088" y="196596"/>
                  </a:lnTo>
                  <a:lnTo>
                    <a:pt x="4213859" y="124968"/>
                  </a:lnTo>
                  <a:lnTo>
                    <a:pt x="5056632" y="68579"/>
                  </a:lnTo>
                  <a:lnTo>
                    <a:pt x="5899404" y="0"/>
                  </a:lnTo>
                </a:path>
              </a:pathLst>
            </a:custGeom>
            <a:ln w="28956">
              <a:solidFill>
                <a:srgbClr val="9A421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913381" y="2623566"/>
              <a:ext cx="5899785" cy="2226945"/>
            </a:xfrm>
            <a:custGeom>
              <a:avLst/>
              <a:gdLst/>
              <a:ahLst/>
              <a:cxnLst/>
              <a:rect l="l" t="t" r="r" b="b"/>
              <a:pathLst>
                <a:path w="5899784" h="2226945">
                  <a:moveTo>
                    <a:pt x="0" y="2226564"/>
                  </a:moveTo>
                  <a:lnTo>
                    <a:pt x="842772" y="2084832"/>
                  </a:lnTo>
                  <a:lnTo>
                    <a:pt x="1685544" y="1882140"/>
                  </a:lnTo>
                  <a:lnTo>
                    <a:pt x="2528316" y="1609344"/>
                  </a:lnTo>
                  <a:lnTo>
                    <a:pt x="3371088" y="1185672"/>
                  </a:lnTo>
                  <a:lnTo>
                    <a:pt x="4213859" y="714756"/>
                  </a:lnTo>
                  <a:lnTo>
                    <a:pt x="5056632" y="379476"/>
                  </a:lnTo>
                  <a:lnTo>
                    <a:pt x="5899404" y="0"/>
                  </a:lnTo>
                </a:path>
              </a:pathLst>
            </a:custGeom>
            <a:ln w="38100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913381" y="2359914"/>
              <a:ext cx="5899785" cy="2573020"/>
            </a:xfrm>
            <a:custGeom>
              <a:avLst/>
              <a:gdLst/>
              <a:ahLst/>
              <a:cxnLst/>
              <a:rect l="l" t="t" r="r" b="b"/>
              <a:pathLst>
                <a:path w="5899784" h="2573020">
                  <a:moveTo>
                    <a:pt x="0" y="2572512"/>
                  </a:moveTo>
                  <a:lnTo>
                    <a:pt x="842772" y="2427732"/>
                  </a:lnTo>
                  <a:lnTo>
                    <a:pt x="1685544" y="2171700"/>
                  </a:lnTo>
                  <a:lnTo>
                    <a:pt x="2528316" y="1837944"/>
                  </a:lnTo>
                  <a:lnTo>
                    <a:pt x="3371088" y="1251204"/>
                  </a:lnTo>
                  <a:lnTo>
                    <a:pt x="4213859" y="603504"/>
                  </a:lnTo>
                  <a:lnTo>
                    <a:pt x="5056632" y="85344"/>
                  </a:lnTo>
                  <a:lnTo>
                    <a:pt x="5899404" y="0"/>
                  </a:lnTo>
                </a:path>
              </a:pathLst>
            </a:custGeom>
            <a:ln w="38100">
              <a:solidFill>
                <a:srgbClr val="76B8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1015990"/>
              <a:endParaRPr sz="20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59953" y="2092931"/>
            <a:ext cx="236361" cy="3694459"/>
          </a:xfrm>
          <a:prstGeom prst="rect">
            <a:avLst/>
          </a:prstGeom>
        </p:spPr>
        <p:txBody>
          <a:bodyPr vert="horz" wrap="square" lIns="0" tIns="144639" rIns="0" bIns="0" rtlCol="0">
            <a:spAutoFit/>
          </a:bodyPr>
          <a:lstStyle/>
          <a:p>
            <a:pPr marL="14111" defTabSz="1015990">
              <a:spcBef>
                <a:spcPts val="1139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45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028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40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033"/>
              </a:spcBef>
            </a:pPr>
            <a:r>
              <a:rPr sz="1556" spc="-11" dirty="0">
                <a:solidFill>
                  <a:prstClr val="black"/>
                </a:solidFill>
                <a:latin typeface="Trebuchet MS"/>
                <a:cs typeface="Trebuchet MS"/>
              </a:rPr>
              <a:t>35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028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30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033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028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20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028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033"/>
              </a:spcBef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7121" defTabSz="1015990">
              <a:spcBef>
                <a:spcPts val="1028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17121" defTabSz="1015990">
              <a:spcBef>
                <a:spcPts val="1028"/>
              </a:spcBef>
            </a:pPr>
            <a:r>
              <a:rPr sz="1556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7152" y="5722935"/>
            <a:ext cx="9279467" cy="995998"/>
          </a:xfrm>
          <a:prstGeom prst="rect">
            <a:avLst/>
          </a:prstGeom>
        </p:spPr>
        <p:txBody>
          <a:bodyPr vert="horz" wrap="square" lIns="0" tIns="71966" rIns="0" bIns="0" rtlCol="0">
            <a:spAutoFit/>
          </a:bodyPr>
          <a:lstStyle/>
          <a:p>
            <a:pPr marL="633583" algn="ctr" defTabSz="1015990">
              <a:spcBef>
                <a:spcPts val="566"/>
              </a:spcBef>
              <a:tabLst>
                <a:tab pos="1569845" algn="l"/>
                <a:tab pos="2506814" algn="l"/>
                <a:tab pos="3443782" algn="l"/>
                <a:tab pos="4380044" algn="l"/>
                <a:tab pos="5317013" algn="l"/>
                <a:tab pos="6253276" algn="l"/>
                <a:tab pos="7189539" algn="l"/>
              </a:tabLst>
            </a:pPr>
            <a:r>
              <a:rPr sz="1556" spc="-6" dirty="0">
                <a:solidFill>
                  <a:prstClr val="black"/>
                </a:solidFill>
                <a:latin typeface="Trebuchet MS"/>
                <a:cs typeface="Trebuchet MS"/>
              </a:rPr>
              <a:t>18	19	20	21	22	23	24	25</a:t>
            </a:r>
            <a:endParaRPr sz="155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84194" algn="ctr" defTabSz="1015990">
              <a:spcBef>
                <a:spcPts val="506"/>
              </a:spcBef>
            </a:pPr>
            <a:r>
              <a:rPr sz="1778" spc="-11" dirty="0">
                <a:solidFill>
                  <a:prstClr val="black"/>
                </a:solidFill>
                <a:latin typeface="Trebuchet MS"/>
                <a:cs typeface="Trebuchet MS"/>
              </a:rPr>
              <a:t>Graph </a:t>
            </a:r>
            <a:r>
              <a:rPr sz="1778" spc="-6" dirty="0">
                <a:solidFill>
                  <a:prstClr val="black"/>
                </a:solidFill>
                <a:latin typeface="Trebuchet MS"/>
                <a:cs typeface="Trebuchet MS"/>
              </a:rPr>
              <a:t>scale (2^N)</a:t>
            </a:r>
            <a:endParaRPr sz="177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1056"/>
              </a:spcBef>
            </a:pPr>
            <a:r>
              <a:rPr sz="1333" b="1" i="1" spc="-6" dirty="0">
                <a:solidFill>
                  <a:srgbClr val="5A5A5A"/>
                </a:solidFill>
                <a:latin typeface="Trebuchet MS"/>
                <a:cs typeface="Trebuchet MS"/>
              </a:rPr>
              <a:t>CPU:</a:t>
            </a:r>
            <a:r>
              <a:rPr sz="1333" b="1" i="1" spc="17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Intel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Core i7-5930K 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@</a:t>
            </a:r>
            <a:r>
              <a:rPr sz="1333" i="1" spc="6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11" dirty="0">
                <a:solidFill>
                  <a:srgbClr val="5A5A5A"/>
                </a:solidFill>
                <a:latin typeface="Trebuchet MS"/>
                <a:cs typeface="Trebuchet MS"/>
              </a:rPr>
              <a:t>3.50GHz;</a:t>
            </a:r>
            <a:r>
              <a:rPr sz="1333" i="1" spc="22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b="1" i="1" spc="-6" dirty="0">
                <a:solidFill>
                  <a:srgbClr val="5A5A5A"/>
                </a:solidFill>
                <a:latin typeface="Trebuchet MS"/>
                <a:cs typeface="Trebuchet MS"/>
              </a:rPr>
              <a:t>GPU:</a:t>
            </a:r>
            <a:r>
              <a:rPr sz="1333" b="1" i="1" spc="6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NVIDIA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Quadro </a:t>
            </a:r>
            <a:r>
              <a:rPr sz="1333" i="1" spc="-11" dirty="0">
                <a:solidFill>
                  <a:srgbClr val="5A5A5A"/>
                </a:solidFill>
                <a:latin typeface="Trebuchet MS"/>
                <a:cs typeface="Trebuchet MS"/>
              </a:rPr>
              <a:t>GP100;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 edgefactor</a:t>
            </a:r>
            <a:r>
              <a:rPr sz="1333" i="1" spc="-22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11" dirty="0">
                <a:solidFill>
                  <a:srgbClr val="5A5A5A"/>
                </a:solidFill>
                <a:latin typeface="Trebuchet MS"/>
                <a:cs typeface="Trebuchet MS"/>
              </a:rPr>
              <a:t>16,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 harmonic</a:t>
            </a:r>
            <a:r>
              <a:rPr sz="1333" i="1" spc="-33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mean</a:t>
            </a:r>
            <a:r>
              <a:rPr sz="1333" i="1" spc="-11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over</a:t>
            </a:r>
            <a:r>
              <a:rPr sz="1333" i="1" spc="6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64</a:t>
            </a:r>
            <a:r>
              <a:rPr sz="1333" i="1" spc="6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dirty="0">
                <a:solidFill>
                  <a:srgbClr val="5A5A5A"/>
                </a:solidFill>
                <a:latin typeface="Trebuchet MS"/>
                <a:cs typeface="Trebuchet MS"/>
              </a:rPr>
              <a:t>random</a:t>
            </a:r>
            <a:r>
              <a:rPr sz="1333" i="1" spc="-44" dirty="0">
                <a:solidFill>
                  <a:srgbClr val="5A5A5A"/>
                </a:solidFill>
                <a:latin typeface="Trebuchet MS"/>
                <a:cs typeface="Trebuchet MS"/>
              </a:rPr>
              <a:t> </a:t>
            </a:r>
            <a:r>
              <a:rPr sz="1333" i="1" spc="-6" dirty="0">
                <a:solidFill>
                  <a:srgbClr val="5A5A5A"/>
                </a:solidFill>
                <a:latin typeface="Trebuchet MS"/>
                <a:cs typeface="Trebuchet MS"/>
              </a:rPr>
              <a:t>sources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93859" y="3631352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28956">
            <a:solidFill>
              <a:srgbClr val="9A421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75142" y="3427092"/>
            <a:ext cx="1861960" cy="1144872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 marR="214487" defTabSz="1015990">
              <a:lnSpc>
                <a:spcPct val="137600"/>
              </a:lnSpc>
              <a:spcBef>
                <a:spcPts val="106"/>
              </a:spcBef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GPU: shared PCIe 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GPU:</a:t>
            </a:r>
            <a:r>
              <a:rPr sz="1333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duplicated</a:t>
            </a:r>
            <a:r>
              <a:rPr sz="1333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prstClr val="black"/>
                </a:solidFill>
                <a:latin typeface="Trebuchet MS"/>
                <a:cs typeface="Trebuchet MS"/>
              </a:rPr>
              <a:t>PCIe </a:t>
            </a:r>
            <a:r>
              <a:rPr sz="1333" spc="-38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GPU:</a:t>
            </a:r>
            <a:r>
              <a:rPr sz="1333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shared</a:t>
            </a:r>
            <a:r>
              <a:rPr sz="1333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NVLINK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111" defTabSz="1015990">
              <a:spcBef>
                <a:spcPts val="600"/>
              </a:spcBef>
            </a:pP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GPU:</a:t>
            </a:r>
            <a:r>
              <a:rPr sz="1333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duplicated</a:t>
            </a:r>
            <a:r>
              <a:rPr sz="1333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333" spc="-6" dirty="0">
                <a:solidFill>
                  <a:prstClr val="black"/>
                </a:solidFill>
                <a:latin typeface="Trebuchet MS"/>
                <a:cs typeface="Trebuchet MS"/>
              </a:rPr>
              <a:t>NVLINK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293859" y="3910753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28956">
            <a:solidFill>
              <a:srgbClr val="9A4216"/>
            </a:solidFill>
            <a:prstDash val="dash"/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293859" y="4190153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293859" y="4469552"/>
            <a:ext cx="35560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76B800"/>
            </a:solidFill>
            <a:prstDash val="dash"/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9EE5061-9750-4BA6-BF3F-D2635D42D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7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2605" y="3067050"/>
            <a:ext cx="22295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4000" b="1" spc="-6" dirty="0">
                <a:solidFill>
                  <a:srgbClr val="FFFFFF"/>
                </a:solidFill>
                <a:latin typeface="Arial"/>
                <a:cs typeface="Arial"/>
              </a:rPr>
              <a:t>AGENDA</a:t>
            </a:r>
            <a:endParaRPr sz="4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8873" y="2382662"/>
            <a:ext cx="5112456" cy="1969151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Unified</a:t>
            </a:r>
            <a:r>
              <a:rPr sz="2222" b="0" spc="-22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Memory</a:t>
            </a:r>
            <a:r>
              <a:rPr sz="2222" b="0" spc="-6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Fundamentals</a:t>
            </a:r>
            <a:endParaRPr sz="2222">
              <a:latin typeface="Arial"/>
              <a:cs typeface="Arial"/>
            </a:endParaRPr>
          </a:p>
          <a:p>
            <a:pPr marL="14111">
              <a:spcBef>
                <a:spcPts val="1728"/>
              </a:spcBef>
            </a:pP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Under</a:t>
            </a:r>
            <a:r>
              <a:rPr sz="2222" b="0" spc="-56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the</a:t>
            </a:r>
            <a:r>
              <a:rPr sz="2222" b="0" spc="-44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Hood</a:t>
            </a:r>
            <a:r>
              <a:rPr sz="2222" b="0" spc="-44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Details</a:t>
            </a:r>
            <a:endParaRPr sz="2222">
              <a:latin typeface="Arial"/>
              <a:cs typeface="Arial"/>
            </a:endParaRPr>
          </a:p>
          <a:p>
            <a:pPr marL="14111" marR="5644">
              <a:lnSpc>
                <a:spcPct val="165000"/>
              </a:lnSpc>
              <a:spcBef>
                <a:spcPts val="6"/>
              </a:spcBef>
            </a:pP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Performance</a:t>
            </a:r>
            <a:r>
              <a:rPr sz="2222" b="0" spc="-6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Analysis</a:t>
            </a:r>
            <a:r>
              <a:rPr sz="2222" b="0" spc="-11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and</a:t>
            </a:r>
            <a:r>
              <a:rPr sz="2222" b="0" spc="-33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Optimizations </a:t>
            </a:r>
            <a:r>
              <a:rPr sz="2222" b="0" spc="-60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Applications</a:t>
            </a:r>
            <a:r>
              <a:rPr sz="2222" b="0" spc="-22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Deep</a:t>
            </a:r>
            <a:r>
              <a:rPr sz="2222" b="0" spc="-17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2222" b="0" dirty="0">
                <a:solidFill>
                  <a:srgbClr val="999999"/>
                </a:solidFill>
                <a:latin typeface="Arial"/>
                <a:cs typeface="Arial"/>
              </a:rPr>
              <a:t>Dive</a:t>
            </a:r>
            <a:endParaRPr sz="222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6078" y="701548"/>
            <a:ext cx="6941256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6" dirty="0"/>
              <a:t>CONCLUSIONS</a:t>
            </a:r>
            <a:r>
              <a:rPr spc="-28" dirty="0"/>
              <a:t> </a:t>
            </a:r>
            <a:r>
              <a:rPr spc="-6" dirty="0"/>
              <a:t>AND</a:t>
            </a:r>
            <a:r>
              <a:rPr spc="-44" dirty="0"/>
              <a:t> </a:t>
            </a:r>
            <a:r>
              <a:rPr spc="-6" dirty="0"/>
              <a:t>OUTLOOK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2262711" y="7222631"/>
            <a:ext cx="249296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 defTabSz="1015990">
              <a:spcBef>
                <a:spcPts val="56"/>
              </a:spcBef>
            </a:pPr>
            <a:fld id="{81D60167-4931-47E6-BA6A-407CBD079E47}" type="slidenum">
              <a:rPr dirty="0"/>
              <a:pPr marL="42333" defTabSz="1015990">
                <a:spcBef>
                  <a:spcPts val="56"/>
                </a:spcBef>
              </a:pPr>
              <a:t>241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8723489" cy="2641643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 defTabSz="1015990">
              <a:spcBef>
                <a:spcPts val="117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Consider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using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Unified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Memory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 any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new</a:t>
            </a:r>
            <a:r>
              <a:rPr sz="2222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application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development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1400" defTabSz="1015990">
              <a:spcBef>
                <a:spcPts val="1944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Get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your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code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dirty="0">
                <a:solidFill>
                  <a:prstClr val="black"/>
                </a:solidFill>
                <a:latin typeface="Trebuchet MS"/>
                <a:cs typeface="Trebuchet MS"/>
              </a:rPr>
              <a:t>running</a:t>
            </a:r>
            <a:r>
              <a:rPr sz="2222" i="1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2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GPU</a:t>
            </a:r>
            <a:r>
              <a:rPr sz="2222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much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sooner!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1400" defTabSz="1015990">
              <a:spcBef>
                <a:spcPts val="1961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Enjoy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clean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code</a:t>
            </a:r>
            <a:r>
              <a:rPr sz="2222" spc="-3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*virtually*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no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memory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limits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21400" marR="835369" indent="-507995" defTabSz="1015990">
              <a:lnSpc>
                <a:spcPct val="173000"/>
              </a:lnSpc>
              <a:spcBef>
                <a:spcPts val="11"/>
              </a:spcBef>
            </a:pP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Increase productivity, explore and prototype new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algorithms </a:t>
            </a:r>
            <a:r>
              <a:rPr sz="2222" spc="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Use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explicit</a:t>
            </a:r>
            <a:r>
              <a:rPr sz="2222" spc="-3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r>
              <a:rPr sz="2222" spc="-2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Trebuchet MS"/>
                <a:cs typeface="Trebuchet MS"/>
              </a:rPr>
              <a:t>management</a:t>
            </a:r>
            <a:r>
              <a:rPr sz="2222" spc="-4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prstClr val="black"/>
                </a:solidFill>
                <a:latin typeface="Trebuchet MS"/>
                <a:cs typeface="Trebuchet MS"/>
              </a:rPr>
              <a:t>only </a:t>
            </a:r>
            <a:r>
              <a:rPr sz="2222" i="1" spc="-6" dirty="0">
                <a:solidFill>
                  <a:prstClr val="black"/>
                </a:solidFill>
                <a:latin typeface="Trebuchet MS"/>
                <a:cs typeface="Trebuchet MS"/>
              </a:rPr>
              <a:t>where</a:t>
            </a:r>
            <a:r>
              <a:rPr sz="2222" i="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spc="-6" dirty="0">
                <a:solidFill>
                  <a:prstClr val="black"/>
                </a:solidFill>
                <a:latin typeface="Trebuchet MS"/>
                <a:cs typeface="Trebuchet MS"/>
              </a:rPr>
              <a:t>you</a:t>
            </a:r>
            <a:r>
              <a:rPr sz="2222" i="1" spc="-1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spc="-6" dirty="0">
                <a:solidFill>
                  <a:prstClr val="black"/>
                </a:solidFill>
                <a:latin typeface="Trebuchet MS"/>
                <a:cs typeface="Trebuchet MS"/>
              </a:rPr>
              <a:t>need</a:t>
            </a:r>
            <a:r>
              <a:rPr sz="2222" i="1" spc="-1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222" i="1" dirty="0">
                <a:solidFill>
                  <a:prstClr val="black"/>
                </a:solidFill>
                <a:latin typeface="Trebuchet MS"/>
                <a:cs typeface="Trebuchet MS"/>
              </a:rPr>
              <a:t>it</a:t>
            </a:r>
            <a:endParaRPr sz="222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-9708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9BA21D-93BD-4239-8D83-08E8469FA0F0}"/>
              </a:ext>
            </a:extLst>
          </p:cNvPr>
          <p:cNvSpPr txBox="1"/>
          <p:nvPr/>
        </p:nvSpPr>
        <p:spPr>
          <a:xfrm>
            <a:off x="778214" y="5077838"/>
            <a:ext cx="81848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Get the updated training content from: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https://github.com/kbvis3d/toshiba-cuda-2021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1708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r>
              <a:rPr lang="en-US"/>
              <a:t>Concurrent CUDA Streams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series of instructions, and CUDA has a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endParaRPr sz="1556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55;p10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6" name="Google Shape;56;p10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10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802433" y="4477382"/>
            <a:ext cx="9827807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/>
              <a:t>DEFAULT STREAM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default, CUDA kernels run in the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endParaRPr sz="1556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11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66" name="Google Shape;66;p11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1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 txBox="1"/>
          <p:nvPr/>
        </p:nvSpPr>
        <p:spPr>
          <a:xfrm>
            <a:off x="679822" y="4670134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1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8245639" y="235275"/>
            <a:ext cx="3625667" cy="1100667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any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including the default, an instruction in it (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here a kernel launch) 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complete before the next can begin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12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77" name="Google Shape;77;p12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2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9" name="Google Shape;79;p12"/>
          <p:cNvGrpSpPr/>
          <p:nvPr/>
        </p:nvGrpSpPr>
        <p:grpSpPr>
          <a:xfrm>
            <a:off x="679822" y="4670134"/>
            <a:ext cx="3771440" cy="496916"/>
            <a:chOff x="611841" y="4203121"/>
            <a:chExt cx="3063467" cy="447224"/>
          </a:xfrm>
        </p:grpSpPr>
        <p:sp>
          <p:nvSpPr>
            <p:cNvPr id="80" name="Google Shape;80;p12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81" name="Google Shape;81;p12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89" name="Google Shape;89;p13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3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679822" y="4670134"/>
            <a:ext cx="10057693" cy="496916"/>
            <a:chOff x="611841" y="4203121"/>
            <a:chExt cx="8169668" cy="447224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611841" y="4203121"/>
              <a:ext cx="3063467" cy="447224"/>
              <a:chOff x="611841" y="4203121"/>
              <a:chExt cx="3063467" cy="447224"/>
            </a:xfrm>
          </p:grpSpPr>
          <p:sp>
            <p:nvSpPr>
              <p:cNvPr id="93" name="Google Shape;93;p13"/>
              <p:cNvSpPr txBox="1"/>
              <p:nvPr/>
            </p:nvSpPr>
            <p:spPr>
              <a:xfrm>
                <a:off x="611841" y="4203121"/>
                <a:ext cx="1361400" cy="447224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800"/>
                </a:pPr>
                <a:r>
                  <a:rPr lang="en-US" sz="2000" kern="0">
                    <a:solidFill>
                      <a:srgbClr val="000000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kernel 1</a:t>
                </a:r>
                <a:endParaRPr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2313908" y="4203121"/>
                <a:ext cx="1361400" cy="447224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800"/>
                </a:pPr>
                <a:r>
                  <a:rPr lang="en-US" sz="2000" kern="0">
                    <a:solidFill>
                      <a:srgbClr val="000000"/>
                    </a:solidFill>
                    <a:latin typeface="Courier"/>
                    <a:ea typeface="Courier"/>
                    <a:cs typeface="Courier"/>
                    <a:sym typeface="Courier"/>
                  </a:rPr>
                  <a:t>kernel 2</a:t>
                </a:r>
                <a:endParaRPr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endParaRPr>
              </a:p>
            </p:txBody>
          </p:sp>
        </p:grpSp>
        <p:sp>
          <p:nvSpPr>
            <p:cNvPr id="95" name="Google Shape;95;p13"/>
            <p:cNvSpPr txBox="1"/>
            <p:nvPr/>
          </p:nvSpPr>
          <p:spPr>
            <a:xfrm>
              <a:off x="4015975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3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96" name="Google Shape;96;p13"/>
            <p:cNvSpPr txBox="1"/>
            <p:nvPr/>
          </p:nvSpPr>
          <p:spPr>
            <a:xfrm>
              <a:off x="5718042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4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7420109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5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98" name="Google Shape;98;p13"/>
          <p:cNvSpPr txBox="1"/>
          <p:nvPr/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DEFAULT STREAM</a:t>
            </a:r>
            <a:endParaRPr sz="1333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8245639" y="235275"/>
            <a:ext cx="3625667" cy="1100667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any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including the default, an instruction in it (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here a kernel launch) 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complete before the next can begin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also be created for kernel execution</a:t>
            </a:r>
            <a:endParaRPr sz="1556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4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4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also be created for kernel execution</a:t>
            </a:r>
            <a:endParaRPr sz="1556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15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15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5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15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5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5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A579796-4DD1-40BF-9337-AD5D6A3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Kernels within any single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must execute in order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6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16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7" name="Google Shape;137;p16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16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16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6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16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5" name="Google Shape;145;p16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146" name="Google Shape;146;p16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kernels in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different, non-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can interact concurrently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17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17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56" name="Google Shape;156;p17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17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17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17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17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64" name="Google Shape;164;p17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165" name="Google Shape;165;p17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166" name="Google Shape;166;p17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167" name="Google Shape;167;p17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kernels in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different, non-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can interact concurrently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18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18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18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18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18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18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84" name="Google Shape;184;p18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185" name="Google Shape;185;p18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186" name="Google Shape;186;p18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187" name="Google Shape;187;p18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3425837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4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kernels in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different, non-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can interact concurrently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19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96" name="Google Shape;196;p19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p19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19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" name="Google Shape;201;p19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19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19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05" name="Google Shape;205;p19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206" name="Google Shape;206;p19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08" name="Google Shape;208;p19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3425837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4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519965" y="286764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5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kernels in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different, non-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can interact concurrently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20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18" name="Google Shape;218;p20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0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20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20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20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20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27" name="Google Shape;227;p20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228" name="Google Shape;228;p20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229" name="Google Shape;229;p20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30" name="Google Shape;230;p20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3425837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4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5519965" y="286764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5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4870658" y="3761193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6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/>
          <p:nvPr/>
        </p:nvSpPr>
        <p:spPr>
          <a:xfrm>
            <a:off x="8245639" y="235276"/>
            <a:ext cx="3625667" cy="761333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special: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blocks all kernels in all other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21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41" name="Google Shape;241;p21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21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21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21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21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" name="Google Shape;249;p21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679822" y="3761079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1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p22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57" name="Google Shape;257;p22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" name="Google Shape;258;p22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22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" name="Google Shape;262;p22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22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2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6" name="Google Shape;266;p22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267" name="Google Shape;267;p22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268" name="Google Shape;268;p22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69" name="Google Shape;269;p22"/>
          <p:cNvSpPr txBox="1"/>
          <p:nvPr/>
        </p:nvSpPr>
        <p:spPr>
          <a:xfrm>
            <a:off x="8245639" y="235276"/>
            <a:ext cx="3625667" cy="761333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special: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blocks all kernels in all other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23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76" name="Google Shape;276;p23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" name="Google Shape;277;p23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8" name="Google Shape;278;p23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279" name="Google Shape;279;p23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23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23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23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4" name="Google Shape;284;p23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85" name="Google Shape;285;p23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286" name="Google Shape;286;p23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287" name="Google Shape;287;p23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288" name="Google Shape;288;p23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8245639" y="235276"/>
            <a:ext cx="3625667" cy="761333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special: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blocks all kernels in all other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24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96" name="Google Shape;296;p24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7" name="Google Shape;297;p24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8" name="Google Shape;298;p24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Google Shape;300;p24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p24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24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" name="Google Shape;304;p24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05" name="Google Shape;305;p24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306" name="Google Shape;306;p24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307" name="Google Shape;307;p24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308" name="Google Shape;308;p24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3425837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4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8245639" y="235276"/>
            <a:ext cx="3625667" cy="761333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special: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blocks all kernels in all other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25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17" name="Google Shape;317;p25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25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25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25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25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5" name="Google Shape;325;p25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26" name="Google Shape;326;p25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327" name="Google Shape;327;p25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328" name="Google Shape;328;p25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329" name="Google Shape;329;p25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3425837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4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331" name="Google Shape;331;p25"/>
          <p:cNvCxnSpPr/>
          <p:nvPr/>
        </p:nvCxnSpPr>
        <p:spPr>
          <a:xfrm>
            <a:off x="5207561" y="2042695"/>
            <a:ext cx="0" cy="379663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" name="Google Shape;332;p25"/>
          <p:cNvSpPr txBox="1"/>
          <p:nvPr/>
        </p:nvSpPr>
        <p:spPr>
          <a:xfrm>
            <a:off x="8245639" y="235276"/>
            <a:ext cx="3625667" cy="761333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special: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blocks all kernels in all other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927D56EB-ABB7-4BB6-BF67-449E22AFB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32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p26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39" name="Google Shape;339;p26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0" name="Google Shape;340;p26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1" name="Google Shape;341;p26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26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" name="Google Shape;344;p26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26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" name="Google Shape;347;p26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48" name="Google Shape;348;p26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349" name="Google Shape;349;p26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350" name="Google Shape;350;p26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351" name="Google Shape;351;p26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52" name="Google Shape;352;p26"/>
          <p:cNvSpPr txBox="1"/>
          <p:nvPr/>
        </p:nvSpPr>
        <p:spPr>
          <a:xfrm>
            <a:off x="3425837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4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53" name="Google Shape;353;p26"/>
          <p:cNvSpPr txBox="1"/>
          <p:nvPr/>
        </p:nvSpPr>
        <p:spPr>
          <a:xfrm>
            <a:off x="5300747" y="4658924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5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354" name="Google Shape;354;p26"/>
          <p:cNvCxnSpPr/>
          <p:nvPr/>
        </p:nvCxnSpPr>
        <p:spPr>
          <a:xfrm>
            <a:off x="5207561" y="2042695"/>
            <a:ext cx="0" cy="379663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5" name="Google Shape;355;p26"/>
          <p:cNvSpPr txBox="1"/>
          <p:nvPr/>
        </p:nvSpPr>
        <p:spPr>
          <a:xfrm>
            <a:off x="8245639" y="235276"/>
            <a:ext cx="3625667" cy="761333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special: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blocks all kernels in all other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" name="Google Shape;361;p27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62" name="Google Shape;362;p27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3" name="Google Shape;363;p27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4" name="Google Shape;364;p27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365" name="Google Shape;365;p27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27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7" name="Google Shape;367;p27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27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0" name="Google Shape;370;p27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71" name="Google Shape;371;p27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372" name="Google Shape;372;p27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374" name="Google Shape;374;p27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5" name="Google Shape;375;p27"/>
          <p:cNvSpPr txBox="1"/>
          <p:nvPr/>
        </p:nvSpPr>
        <p:spPr>
          <a:xfrm>
            <a:off x="3425837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4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6" name="Google Shape;376;p27"/>
          <p:cNvSpPr txBox="1"/>
          <p:nvPr/>
        </p:nvSpPr>
        <p:spPr>
          <a:xfrm>
            <a:off x="5300747" y="4658924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5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377" name="Google Shape;377;p27"/>
          <p:cNvCxnSpPr/>
          <p:nvPr/>
        </p:nvCxnSpPr>
        <p:spPr>
          <a:xfrm>
            <a:off x="5207561" y="2042695"/>
            <a:ext cx="0" cy="379663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27"/>
          <p:cNvCxnSpPr/>
          <p:nvPr/>
        </p:nvCxnSpPr>
        <p:spPr>
          <a:xfrm>
            <a:off x="7088052" y="2042695"/>
            <a:ext cx="0" cy="379663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27"/>
          <p:cNvSpPr txBox="1"/>
          <p:nvPr/>
        </p:nvSpPr>
        <p:spPr>
          <a:xfrm>
            <a:off x="8245639" y="235276"/>
            <a:ext cx="3625667" cy="761333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special: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blocks all kernels in all other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p28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86" name="Google Shape;386;p28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7" name="Google Shape;387;p28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8" name="Google Shape;388;p28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389" name="Google Shape;389;p28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28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1" name="Google Shape;391;p28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28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28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4" name="Google Shape;394;p28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5" name="Google Shape;395;p28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396" name="Google Shape;396;p28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397" name="Google Shape;397;p28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398" name="Google Shape;398;p28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99" name="Google Shape;399;p28"/>
          <p:cNvSpPr txBox="1"/>
          <p:nvPr/>
        </p:nvSpPr>
        <p:spPr>
          <a:xfrm>
            <a:off x="3425837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4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00" name="Google Shape;400;p28"/>
          <p:cNvSpPr txBox="1"/>
          <p:nvPr/>
        </p:nvSpPr>
        <p:spPr>
          <a:xfrm>
            <a:off x="5300747" y="4658924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5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01" name="Google Shape;401;p28"/>
          <p:cNvSpPr txBox="1"/>
          <p:nvPr/>
        </p:nvSpPr>
        <p:spPr>
          <a:xfrm>
            <a:off x="7220430" y="286764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6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02" name="Google Shape;402;p28"/>
          <p:cNvCxnSpPr/>
          <p:nvPr/>
        </p:nvCxnSpPr>
        <p:spPr>
          <a:xfrm>
            <a:off x="5207561" y="2042695"/>
            <a:ext cx="0" cy="379663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" name="Google Shape;403;p28"/>
          <p:cNvCxnSpPr/>
          <p:nvPr/>
        </p:nvCxnSpPr>
        <p:spPr>
          <a:xfrm>
            <a:off x="7088052" y="2042695"/>
            <a:ext cx="0" cy="379663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28"/>
          <p:cNvSpPr txBox="1"/>
          <p:nvPr/>
        </p:nvSpPr>
        <p:spPr>
          <a:xfrm>
            <a:off x="8245639" y="235276"/>
            <a:ext cx="3625667" cy="761333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special: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blocks all kernels in all other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29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11" name="Google Shape;411;p29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2" name="Google Shape;412;p29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3" name="Google Shape;413;p29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414" name="Google Shape;414;p29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29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p29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7" name="Google Shape;417;p29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9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9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20" name="Google Shape;420;p29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421" name="Google Shape;421;p29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422" name="Google Shape;422;p29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423" name="Google Shape;423;p29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3425837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4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5300747" y="4658924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5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26" name="Google Shape;426;p29"/>
          <p:cNvSpPr txBox="1"/>
          <p:nvPr/>
        </p:nvSpPr>
        <p:spPr>
          <a:xfrm>
            <a:off x="7437391" y="3761193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7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27" name="Google Shape;427;p29"/>
          <p:cNvSpPr txBox="1"/>
          <p:nvPr/>
        </p:nvSpPr>
        <p:spPr>
          <a:xfrm>
            <a:off x="7220430" y="286764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6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28" name="Google Shape;428;p29"/>
          <p:cNvCxnSpPr/>
          <p:nvPr/>
        </p:nvCxnSpPr>
        <p:spPr>
          <a:xfrm>
            <a:off x="5207561" y="2042695"/>
            <a:ext cx="0" cy="379663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9" name="Google Shape;429;p29"/>
          <p:cNvCxnSpPr/>
          <p:nvPr/>
        </p:nvCxnSpPr>
        <p:spPr>
          <a:xfrm>
            <a:off x="7088052" y="2042695"/>
            <a:ext cx="0" cy="379663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0" name="Google Shape;430;p29"/>
          <p:cNvSpPr txBox="1"/>
          <p:nvPr/>
        </p:nvSpPr>
        <p:spPr>
          <a:xfrm>
            <a:off x="8245639" y="235276"/>
            <a:ext cx="3625667" cy="761333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special: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blocks all kernels in all other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/>
          <p:nvPr/>
        </p:nvSpPr>
        <p:spPr>
          <a:xfrm>
            <a:off x="534738" y="4374148"/>
            <a:ext cx="10363199" cy="8585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30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37" name="Google Shape;437;p30"/>
          <p:cNvCxnSpPr/>
          <p:nvPr/>
        </p:nvCxnSpPr>
        <p:spPr>
          <a:xfrm>
            <a:off x="545432" y="4366300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30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9" name="Google Shape;439;p30"/>
          <p:cNvSpPr txBox="1">
            <a:spLocks noGrp="1"/>
          </p:cNvSpPr>
          <p:nvPr>
            <p:ph type="title"/>
          </p:nvPr>
        </p:nvSpPr>
        <p:spPr>
          <a:xfrm>
            <a:off x="4984641" y="4399052"/>
            <a:ext cx="1668051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r>
              <a:rPr lang="en-US" sz="1333"/>
              <a:t>DEFAULT STREAM</a:t>
            </a:r>
            <a:endParaRPr/>
          </a:p>
        </p:txBody>
      </p:sp>
      <p:sp>
        <p:nvSpPr>
          <p:cNvPr id="440" name="Google Shape;440;p30"/>
          <p:cNvSpPr/>
          <p:nvPr/>
        </p:nvSpPr>
        <p:spPr>
          <a:xfrm>
            <a:off x="534738" y="3478123"/>
            <a:ext cx="10363199" cy="858588"/>
          </a:xfrm>
          <a:prstGeom prst="rect">
            <a:avLst/>
          </a:prstGeom>
          <a:solidFill>
            <a:srgbClr val="E6FFBE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Google Shape;441;p30"/>
          <p:cNvCxnSpPr/>
          <p:nvPr/>
        </p:nvCxnSpPr>
        <p:spPr>
          <a:xfrm>
            <a:off x="545432" y="3470274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Google Shape;442;p30"/>
          <p:cNvSpPr txBox="1"/>
          <p:nvPr/>
        </p:nvSpPr>
        <p:spPr>
          <a:xfrm>
            <a:off x="4671259" y="3528150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1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3" name="Google Shape;443;p30"/>
          <p:cNvSpPr/>
          <p:nvPr/>
        </p:nvSpPr>
        <p:spPr>
          <a:xfrm>
            <a:off x="545433" y="2599373"/>
            <a:ext cx="10363199" cy="858588"/>
          </a:xfrm>
          <a:prstGeom prst="rect">
            <a:avLst/>
          </a:prstGeom>
          <a:solidFill>
            <a:srgbClr val="CFFF7D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endParaRPr sz="20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30"/>
          <p:cNvCxnSpPr/>
          <p:nvPr/>
        </p:nvCxnSpPr>
        <p:spPr>
          <a:xfrm>
            <a:off x="545432" y="2581429"/>
            <a:ext cx="10352504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30"/>
          <p:cNvSpPr txBox="1"/>
          <p:nvPr/>
        </p:nvSpPr>
        <p:spPr>
          <a:xfrm>
            <a:off x="4681953" y="2639305"/>
            <a:ext cx="2294816" cy="27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ts val="14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NON-DEFAULT STREAM 2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46" name="Google Shape;446;p30"/>
          <p:cNvGrpSpPr/>
          <p:nvPr/>
        </p:nvGrpSpPr>
        <p:grpSpPr>
          <a:xfrm>
            <a:off x="679822" y="3761079"/>
            <a:ext cx="3771440" cy="496916"/>
            <a:chOff x="611841" y="4203121"/>
            <a:chExt cx="3063467" cy="447224"/>
          </a:xfrm>
        </p:grpSpPr>
        <p:sp>
          <p:nvSpPr>
            <p:cNvPr id="447" name="Google Shape;447;p30"/>
            <p:cNvSpPr txBox="1"/>
            <p:nvPr/>
          </p:nvSpPr>
          <p:spPr>
            <a:xfrm>
              <a:off x="611841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1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  <p:sp>
          <p:nvSpPr>
            <p:cNvPr id="448" name="Google Shape;448;p30"/>
            <p:cNvSpPr txBox="1"/>
            <p:nvPr/>
          </p:nvSpPr>
          <p:spPr>
            <a:xfrm>
              <a:off x="2313908" y="4203121"/>
              <a:ext cx="1361400" cy="44722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800"/>
              </a:pPr>
              <a:r>
                <a:rPr lang="en-US" sz="2000" kern="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rPr>
                <a:t>kernel 2</a:t>
              </a:r>
              <a:endParaRPr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endParaRPr>
            </a:p>
          </p:txBody>
        </p:sp>
      </p:grpSp>
      <p:sp>
        <p:nvSpPr>
          <p:cNvPr id="449" name="Google Shape;449;p30"/>
          <p:cNvSpPr txBox="1"/>
          <p:nvPr/>
        </p:nvSpPr>
        <p:spPr>
          <a:xfrm>
            <a:off x="1330419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3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50" name="Google Shape;450;p30"/>
          <p:cNvSpPr txBox="1"/>
          <p:nvPr/>
        </p:nvSpPr>
        <p:spPr>
          <a:xfrm>
            <a:off x="3425837" y="287163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4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51" name="Google Shape;451;p30"/>
          <p:cNvSpPr txBox="1"/>
          <p:nvPr/>
        </p:nvSpPr>
        <p:spPr>
          <a:xfrm>
            <a:off x="5300747" y="4658924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5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52" name="Google Shape;452;p30"/>
          <p:cNvSpPr txBox="1"/>
          <p:nvPr/>
        </p:nvSpPr>
        <p:spPr>
          <a:xfrm>
            <a:off x="7437391" y="3761193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7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7220430" y="2867641"/>
            <a:ext cx="1676022" cy="496916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800"/>
            </a:pPr>
            <a:r>
              <a:rPr lang="en-US" sz="20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kernel 6</a:t>
            </a:r>
            <a:endParaRPr sz="20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54" name="Google Shape;454;p30"/>
          <p:cNvSpPr txBox="1"/>
          <p:nvPr/>
        </p:nvSpPr>
        <p:spPr>
          <a:xfrm>
            <a:off x="8245639" y="235276"/>
            <a:ext cx="3625667" cy="761333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556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default stream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special: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blocks all kernels in all other 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r>
              <a:rPr lang="en-US"/>
              <a:t>Non-Unified Memory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675992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4" name="Google Shape;54;p10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5" name="Google Shape;55;p10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6" name="Google Shape;56;p10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8" name="Google Shape;58;p10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10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0" name="Google Shape;60;p10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1" name="Google Shape;61;p10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0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1333826" y="4494746"/>
            <a:ext cx="1915141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5" name="Google Shape;65;p10"/>
          <p:cNvGrpSpPr/>
          <p:nvPr/>
        </p:nvGrpSpPr>
        <p:grpSpPr>
          <a:xfrm rot="10800000" flipH="1">
            <a:off x="1673521" y="1588191"/>
            <a:ext cx="1149230" cy="229969"/>
            <a:chOff x="2156059" y="1115497"/>
            <a:chExt cx="678579" cy="135788"/>
          </a:xfrm>
        </p:grpSpPr>
        <p:grpSp>
          <p:nvGrpSpPr>
            <p:cNvPr id="66" name="Google Shape;66;p10"/>
            <p:cNvGrpSpPr/>
            <p:nvPr/>
          </p:nvGrpSpPr>
          <p:grpSpPr>
            <a:xfrm>
              <a:off x="2156059" y="1116531"/>
              <a:ext cx="316029" cy="134754"/>
              <a:chOff x="2156059" y="1116531"/>
              <a:chExt cx="316029" cy="134754"/>
            </a:xfrm>
          </p:grpSpPr>
          <p:sp>
            <p:nvSpPr>
              <p:cNvPr id="67" name="Google Shape;67;p10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0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10"/>
            <p:cNvGrpSpPr/>
            <p:nvPr/>
          </p:nvGrpSpPr>
          <p:grpSpPr>
            <a:xfrm>
              <a:off x="2518609" y="1115497"/>
              <a:ext cx="316029" cy="134754"/>
              <a:chOff x="2156059" y="1116531"/>
              <a:chExt cx="316029" cy="134754"/>
            </a:xfrm>
          </p:grpSpPr>
          <p:sp>
            <p:nvSpPr>
              <p:cNvPr id="70" name="Google Shape;70;p10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0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" name="Google Shape;72;p10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0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can be allocated directly to the GPU with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`cudaMalloc`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750120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1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79" name="Google Shape;79;p11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80" name="Google Shape;80;p11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1" name="Google Shape;81;p11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3" name="Google Shape;83;p11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1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5" name="Google Shape;85;p11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6" name="Google Shape;86;p11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1333827" y="4494746"/>
            <a:ext cx="2250087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cudaMallocHost()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90" name="Google Shape;90;p11"/>
          <p:cNvGrpSpPr/>
          <p:nvPr/>
        </p:nvGrpSpPr>
        <p:grpSpPr>
          <a:xfrm rot="10800000" flipH="1">
            <a:off x="1673521" y="2235748"/>
            <a:ext cx="1149230" cy="229969"/>
            <a:chOff x="2156059" y="1115497"/>
            <a:chExt cx="678579" cy="135788"/>
          </a:xfrm>
        </p:grpSpPr>
        <p:grpSp>
          <p:nvGrpSpPr>
            <p:cNvPr id="91" name="Google Shape;91;p11"/>
            <p:cNvGrpSpPr/>
            <p:nvPr/>
          </p:nvGrpSpPr>
          <p:grpSpPr>
            <a:xfrm>
              <a:off x="2156059" y="1116531"/>
              <a:ext cx="316029" cy="134754"/>
              <a:chOff x="2156059" y="1116531"/>
              <a:chExt cx="316029" cy="134754"/>
            </a:xfrm>
          </p:grpSpPr>
          <p:sp>
            <p:nvSpPr>
              <p:cNvPr id="92" name="Google Shape;92;p11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1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11"/>
            <p:cNvGrpSpPr/>
            <p:nvPr/>
          </p:nvGrpSpPr>
          <p:grpSpPr>
            <a:xfrm>
              <a:off x="2518609" y="1115497"/>
              <a:ext cx="316029" cy="134754"/>
              <a:chOff x="2156059" y="1116531"/>
              <a:chExt cx="316029" cy="134754"/>
            </a:xfrm>
          </p:grpSpPr>
          <p:sp>
            <p:nvSpPr>
              <p:cNvPr id="95" name="Google Shape;95;p11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1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" name="Google Shape;97;p11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can be allocated directly to the host with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`cudaMallocHost`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850203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2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4" name="Google Shape;104;p12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5" name="Google Shape;105;p12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6" name="Google Shape;106;p12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7" name="Google Shape;107;p12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08" name="Google Shape;108;p12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12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0" name="Google Shape;110;p12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1" name="Google Shape;111;p12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12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1333827" y="4494746"/>
            <a:ext cx="2250087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cudaMallocHost()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15" name="Google Shape;115;p12"/>
          <p:cNvGrpSpPr/>
          <p:nvPr/>
        </p:nvGrpSpPr>
        <p:grpSpPr>
          <a:xfrm rot="10800000" flipH="1">
            <a:off x="1673521" y="2235748"/>
            <a:ext cx="1149230" cy="229969"/>
            <a:chOff x="2156059" y="1115497"/>
            <a:chExt cx="678579" cy="135788"/>
          </a:xfrm>
        </p:grpSpPr>
        <p:grpSp>
          <p:nvGrpSpPr>
            <p:cNvPr id="116" name="Google Shape;116;p12"/>
            <p:cNvGrpSpPr/>
            <p:nvPr/>
          </p:nvGrpSpPr>
          <p:grpSpPr>
            <a:xfrm>
              <a:off x="2156059" y="1116531"/>
              <a:ext cx="316029" cy="134754"/>
              <a:chOff x="2156059" y="1116531"/>
              <a:chExt cx="316029" cy="134754"/>
            </a:xfrm>
          </p:grpSpPr>
          <p:sp>
            <p:nvSpPr>
              <p:cNvPr id="117" name="Google Shape;117;p12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" name="Google Shape;119;p12"/>
            <p:cNvGrpSpPr/>
            <p:nvPr/>
          </p:nvGrpSpPr>
          <p:grpSpPr>
            <a:xfrm>
              <a:off x="2518609" y="1115497"/>
              <a:ext cx="316029" cy="134754"/>
              <a:chOff x="2156059" y="1116531"/>
              <a:chExt cx="316029" cy="134754"/>
            </a:xfrm>
          </p:grpSpPr>
          <p:sp>
            <p:nvSpPr>
              <p:cNvPr id="120" name="Google Shape;120;p12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" name="Google Shape;122;p12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12"/>
          <p:cNvSpPr txBox="1"/>
          <p:nvPr/>
        </p:nvSpPr>
        <p:spPr>
          <a:xfrm>
            <a:off x="3645777" y="4494746"/>
            <a:ext cx="2250087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cudaMemcpy(HtoD)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24" name="Google Shape;124;p12"/>
          <p:cNvGrpSpPr/>
          <p:nvPr/>
        </p:nvGrpSpPr>
        <p:grpSpPr>
          <a:xfrm rot="5400000" flipH="1">
            <a:off x="5116893" y="1046393"/>
            <a:ext cx="1149230" cy="229969"/>
            <a:chOff x="2156059" y="1115497"/>
            <a:chExt cx="678579" cy="135788"/>
          </a:xfrm>
        </p:grpSpPr>
        <p:grpSp>
          <p:nvGrpSpPr>
            <p:cNvPr id="125" name="Google Shape;125;p12"/>
            <p:cNvGrpSpPr/>
            <p:nvPr/>
          </p:nvGrpSpPr>
          <p:grpSpPr>
            <a:xfrm>
              <a:off x="2156059" y="1116531"/>
              <a:ext cx="316029" cy="134754"/>
              <a:chOff x="2156059" y="1116531"/>
              <a:chExt cx="316029" cy="134754"/>
            </a:xfrm>
          </p:grpSpPr>
          <p:sp>
            <p:nvSpPr>
              <p:cNvPr id="126" name="Google Shape;126;p12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12"/>
            <p:cNvGrpSpPr/>
            <p:nvPr/>
          </p:nvGrpSpPr>
          <p:grpSpPr>
            <a:xfrm>
              <a:off x="2518609" y="1115497"/>
              <a:ext cx="316029" cy="134754"/>
              <a:chOff x="2156059" y="1116531"/>
              <a:chExt cx="316029" cy="134754"/>
            </a:xfrm>
          </p:grpSpPr>
          <p:sp>
            <p:nvSpPr>
              <p:cNvPr id="129" name="Google Shape;129;p12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31;p12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allocated in either of these ways can be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copied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other locations in the system with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`cudaMemCpy`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52453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13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37" name="Google Shape;137;p13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38" name="Google Shape;138;p13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9" name="Google Shape;139;p13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1" name="Google Shape;141;p13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13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3" name="Google Shape;143;p13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4" name="Google Shape;144;p13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13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7" name="Google Shape;147;p13"/>
          <p:cNvSpPr txBox="1"/>
          <p:nvPr/>
        </p:nvSpPr>
        <p:spPr>
          <a:xfrm>
            <a:off x="1333827" y="4494746"/>
            <a:ext cx="2250087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cudaMallocHost()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8" name="Google Shape;148;p13"/>
          <p:cNvGrpSpPr/>
          <p:nvPr/>
        </p:nvGrpSpPr>
        <p:grpSpPr>
          <a:xfrm rot="10800000" flipH="1">
            <a:off x="1673521" y="2235748"/>
            <a:ext cx="1149230" cy="229969"/>
            <a:chOff x="2156059" y="1115497"/>
            <a:chExt cx="678579" cy="135788"/>
          </a:xfrm>
        </p:grpSpPr>
        <p:grpSp>
          <p:nvGrpSpPr>
            <p:cNvPr id="149" name="Google Shape;149;p13"/>
            <p:cNvGrpSpPr/>
            <p:nvPr/>
          </p:nvGrpSpPr>
          <p:grpSpPr>
            <a:xfrm>
              <a:off x="2156059" y="1116531"/>
              <a:ext cx="316029" cy="134754"/>
              <a:chOff x="2156059" y="1116531"/>
              <a:chExt cx="316029" cy="134754"/>
            </a:xfrm>
          </p:grpSpPr>
          <p:sp>
            <p:nvSpPr>
              <p:cNvPr id="150" name="Google Shape;150;p13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" name="Google Shape;152;p13"/>
            <p:cNvGrpSpPr/>
            <p:nvPr/>
          </p:nvGrpSpPr>
          <p:grpSpPr>
            <a:xfrm>
              <a:off x="2518609" y="1115497"/>
              <a:ext cx="316029" cy="134754"/>
              <a:chOff x="2156059" y="1116531"/>
              <a:chExt cx="316029" cy="134754"/>
            </a:xfrm>
          </p:grpSpPr>
          <p:sp>
            <p:nvSpPr>
              <p:cNvPr id="153" name="Google Shape;153;p13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5" name="Google Shape;155;p13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3645777" y="4494746"/>
            <a:ext cx="2250087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cudaMemcpy(HtoD)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57;p13"/>
          <p:cNvSpPr/>
          <p:nvPr/>
        </p:nvSpPr>
        <p:spPr>
          <a:xfrm rot="5400000" flipH="1">
            <a:off x="5576524" y="1507775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3"/>
          <p:cNvSpPr/>
          <p:nvPr/>
        </p:nvSpPr>
        <p:spPr>
          <a:xfrm rot="5400000" flipH="1">
            <a:off x="5576524" y="1200771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/>
          <p:nvPr/>
        </p:nvSpPr>
        <p:spPr>
          <a:xfrm rot="5400000" flipH="1">
            <a:off x="5576524" y="893767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3"/>
          <p:cNvSpPr/>
          <p:nvPr/>
        </p:nvSpPr>
        <p:spPr>
          <a:xfrm rot="5400000" flipH="1">
            <a:off x="5576524" y="586762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3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Copying leaves 2 copies in of in the system</a:t>
            </a:r>
            <a:endParaRPr sz="1556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9484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C9926C6-3104-4030-9565-3563293A3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25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r>
              <a:rPr lang="en-US"/>
              <a:t>cudaMemcpyAsync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75004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4" name="Google Shape;54;p10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5" name="Google Shape;55;p10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6" name="Google Shape;56;p10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8" name="Google Shape;58;p10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10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0" name="Google Shape;60;p10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1" name="Google Shape;61;p10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0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1333827" y="4494746"/>
            <a:ext cx="2250087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cudaMallocHost()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5" name="Google Shape;65;p10"/>
          <p:cNvGrpSpPr/>
          <p:nvPr/>
        </p:nvGrpSpPr>
        <p:grpSpPr>
          <a:xfrm rot="10800000" flipH="1">
            <a:off x="1673521" y="2235748"/>
            <a:ext cx="1149230" cy="229969"/>
            <a:chOff x="2156059" y="1115497"/>
            <a:chExt cx="678579" cy="135788"/>
          </a:xfrm>
        </p:grpSpPr>
        <p:grpSp>
          <p:nvGrpSpPr>
            <p:cNvPr id="66" name="Google Shape;66;p10"/>
            <p:cNvGrpSpPr/>
            <p:nvPr/>
          </p:nvGrpSpPr>
          <p:grpSpPr>
            <a:xfrm>
              <a:off x="2156059" y="1116531"/>
              <a:ext cx="316029" cy="134754"/>
              <a:chOff x="2156059" y="1116531"/>
              <a:chExt cx="316029" cy="134754"/>
            </a:xfrm>
          </p:grpSpPr>
          <p:sp>
            <p:nvSpPr>
              <p:cNvPr id="67" name="Google Shape;67;p10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0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10"/>
            <p:cNvGrpSpPr/>
            <p:nvPr/>
          </p:nvGrpSpPr>
          <p:grpSpPr>
            <a:xfrm>
              <a:off x="2518609" y="1115497"/>
              <a:ext cx="316029" cy="134754"/>
              <a:chOff x="2156059" y="1116531"/>
              <a:chExt cx="316029" cy="134754"/>
            </a:xfrm>
          </p:grpSpPr>
          <p:sp>
            <p:nvSpPr>
              <p:cNvPr id="70" name="Google Shape;70;p10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0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" name="Google Shape;72;p10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0"/>
          <p:cNvSpPr txBox="1"/>
          <p:nvPr/>
        </p:nvSpPr>
        <p:spPr>
          <a:xfrm>
            <a:off x="3645776" y="4494746"/>
            <a:ext cx="2986136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cudaMemcpyAsync(HtoD)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`cudaMem</a:t>
            </a:r>
            <a:r>
              <a:rPr lang="en-US" sz="1556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pyAsync` 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asynchronously transfer memory over a non-default stream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045956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1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80" name="Google Shape;80;p11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81" name="Google Shape;81;p11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2" name="Google Shape;82;p11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4" name="Google Shape;84;p11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1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6" name="Google Shape;86;p11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7" name="Google Shape;87;p11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1333827" y="4494746"/>
            <a:ext cx="2250087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cudaMallocHost()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91" name="Google Shape;91;p11"/>
          <p:cNvGrpSpPr/>
          <p:nvPr/>
        </p:nvGrpSpPr>
        <p:grpSpPr>
          <a:xfrm rot="10800000" flipH="1">
            <a:off x="1673521" y="2235748"/>
            <a:ext cx="1149230" cy="229969"/>
            <a:chOff x="2156059" y="1115497"/>
            <a:chExt cx="678579" cy="135788"/>
          </a:xfrm>
        </p:grpSpPr>
        <p:grpSp>
          <p:nvGrpSpPr>
            <p:cNvPr id="92" name="Google Shape;92;p11"/>
            <p:cNvGrpSpPr/>
            <p:nvPr/>
          </p:nvGrpSpPr>
          <p:grpSpPr>
            <a:xfrm>
              <a:off x="2156059" y="1116531"/>
              <a:ext cx="316029" cy="134754"/>
              <a:chOff x="2156059" y="1116531"/>
              <a:chExt cx="316029" cy="134754"/>
            </a:xfrm>
          </p:grpSpPr>
          <p:sp>
            <p:nvSpPr>
              <p:cNvPr id="93" name="Google Shape;93;p11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1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11"/>
            <p:cNvGrpSpPr/>
            <p:nvPr/>
          </p:nvGrpSpPr>
          <p:grpSpPr>
            <a:xfrm>
              <a:off x="2518609" y="1115497"/>
              <a:ext cx="316029" cy="134754"/>
              <a:chOff x="2156059" y="1116531"/>
              <a:chExt cx="316029" cy="134754"/>
            </a:xfrm>
          </p:grpSpPr>
          <p:sp>
            <p:nvSpPr>
              <p:cNvPr id="96" name="Google Shape;96;p11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1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11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3645777" y="4494746"/>
            <a:ext cx="61919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cpy</a:t>
            </a:r>
            <a:endParaRPr sz="1556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00" name="Google Shape;100;p11"/>
          <p:cNvSpPr/>
          <p:nvPr/>
        </p:nvSpPr>
        <p:spPr>
          <a:xfrm rot="5400000" flipH="1">
            <a:off x="4538197" y="66491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1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allow the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overlapping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memory copies and computation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565152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2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7" name="Google Shape;107;p12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08" name="Google Shape;108;p12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9" name="Google Shape;109;p12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11" name="Google Shape;111;p12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2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3" name="Google Shape;113;p12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4" name="Google Shape;114;p12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12"/>
          <p:cNvSpPr txBox="1"/>
          <p:nvPr/>
        </p:nvSpPr>
        <p:spPr>
          <a:xfrm>
            <a:off x="1333827" y="4494746"/>
            <a:ext cx="2250087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cudaMallocHost()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18" name="Google Shape;118;p12"/>
          <p:cNvGrpSpPr/>
          <p:nvPr/>
        </p:nvGrpSpPr>
        <p:grpSpPr>
          <a:xfrm rot="10800000" flipH="1">
            <a:off x="1673521" y="2235748"/>
            <a:ext cx="1149230" cy="229969"/>
            <a:chOff x="2156059" y="1115497"/>
            <a:chExt cx="678579" cy="135788"/>
          </a:xfrm>
        </p:grpSpPr>
        <p:grpSp>
          <p:nvGrpSpPr>
            <p:cNvPr id="119" name="Google Shape;119;p12"/>
            <p:cNvGrpSpPr/>
            <p:nvPr/>
          </p:nvGrpSpPr>
          <p:grpSpPr>
            <a:xfrm>
              <a:off x="2156059" y="1116531"/>
              <a:ext cx="316029" cy="134754"/>
              <a:chOff x="2156059" y="1116531"/>
              <a:chExt cx="316029" cy="134754"/>
            </a:xfrm>
          </p:grpSpPr>
          <p:sp>
            <p:nvSpPr>
              <p:cNvPr id="120" name="Google Shape;120;p12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12"/>
            <p:cNvGrpSpPr/>
            <p:nvPr/>
          </p:nvGrpSpPr>
          <p:grpSpPr>
            <a:xfrm>
              <a:off x="2518609" y="1115497"/>
              <a:ext cx="316029" cy="134754"/>
              <a:chOff x="2156059" y="1116531"/>
              <a:chExt cx="316029" cy="134754"/>
            </a:xfrm>
          </p:grpSpPr>
          <p:sp>
            <p:nvSpPr>
              <p:cNvPr id="123" name="Google Shape;123;p12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12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3645777" y="4494746"/>
            <a:ext cx="61919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cpy</a:t>
            </a:r>
            <a:endParaRPr sz="1556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27" name="Google Shape;127;p12"/>
          <p:cNvSpPr/>
          <p:nvPr/>
        </p:nvSpPr>
        <p:spPr>
          <a:xfrm rot="5400000" flipH="1">
            <a:off x="4538197" y="66491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2"/>
          <p:cNvSpPr/>
          <p:nvPr/>
        </p:nvSpPr>
        <p:spPr>
          <a:xfrm rot="5400000" flipH="1">
            <a:off x="4816153" y="664913"/>
            <a:ext cx="228217" cy="22821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2"/>
          <p:cNvSpPr txBox="1"/>
          <p:nvPr/>
        </p:nvSpPr>
        <p:spPr>
          <a:xfrm>
            <a:off x="4002915" y="3397382"/>
            <a:ext cx="754988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work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12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allow the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overlapping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memory copies and computation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87670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13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36" name="Google Shape;136;p13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37" name="Google Shape;137;p13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8" name="Google Shape;138;p13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0" name="Google Shape;140;p13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13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2" name="Google Shape;142;p13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3" name="Google Shape;143;p13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6" name="Google Shape;146;p13"/>
          <p:cNvSpPr txBox="1"/>
          <p:nvPr/>
        </p:nvSpPr>
        <p:spPr>
          <a:xfrm>
            <a:off x="1333827" y="4494746"/>
            <a:ext cx="2250087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cudaMallocHost()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7" name="Google Shape;147;p13"/>
          <p:cNvGrpSpPr/>
          <p:nvPr/>
        </p:nvGrpSpPr>
        <p:grpSpPr>
          <a:xfrm rot="10800000" flipH="1">
            <a:off x="1673521" y="2235748"/>
            <a:ext cx="1149230" cy="229969"/>
            <a:chOff x="2156059" y="1115497"/>
            <a:chExt cx="678579" cy="135788"/>
          </a:xfrm>
        </p:grpSpPr>
        <p:grpSp>
          <p:nvGrpSpPr>
            <p:cNvPr id="148" name="Google Shape;148;p13"/>
            <p:cNvGrpSpPr/>
            <p:nvPr/>
          </p:nvGrpSpPr>
          <p:grpSpPr>
            <a:xfrm>
              <a:off x="2156059" y="1116531"/>
              <a:ext cx="316029" cy="134754"/>
              <a:chOff x="2156059" y="1116531"/>
              <a:chExt cx="316029" cy="134754"/>
            </a:xfrm>
          </p:grpSpPr>
          <p:sp>
            <p:nvSpPr>
              <p:cNvPr id="149" name="Google Shape;149;p13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13"/>
            <p:cNvGrpSpPr/>
            <p:nvPr/>
          </p:nvGrpSpPr>
          <p:grpSpPr>
            <a:xfrm>
              <a:off x="2518609" y="1115497"/>
              <a:ext cx="316029" cy="134754"/>
              <a:chOff x="2156059" y="1116531"/>
              <a:chExt cx="316029" cy="134754"/>
            </a:xfrm>
          </p:grpSpPr>
          <p:sp>
            <p:nvSpPr>
              <p:cNvPr id="152" name="Google Shape;152;p13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4" name="Google Shape;154;p13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3645777" y="4494746"/>
            <a:ext cx="61919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cpy</a:t>
            </a:r>
            <a:endParaRPr sz="1556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6" name="Google Shape;156;p13"/>
          <p:cNvSpPr/>
          <p:nvPr/>
        </p:nvSpPr>
        <p:spPr>
          <a:xfrm rot="5400000" flipH="1">
            <a:off x="4538197" y="66491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3"/>
          <p:cNvSpPr/>
          <p:nvPr/>
        </p:nvSpPr>
        <p:spPr>
          <a:xfrm rot="5400000" flipH="1">
            <a:off x="4816153" y="664913"/>
            <a:ext cx="228217" cy="22821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3"/>
          <p:cNvSpPr/>
          <p:nvPr/>
        </p:nvSpPr>
        <p:spPr>
          <a:xfrm rot="5400000" flipH="1">
            <a:off x="4726915" y="959149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/>
          <p:nvPr/>
        </p:nvSpPr>
        <p:spPr>
          <a:xfrm rot="5400000" flipH="1">
            <a:off x="5004867" y="959149"/>
            <a:ext cx="228217" cy="22821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3"/>
          <p:cNvSpPr txBox="1"/>
          <p:nvPr/>
        </p:nvSpPr>
        <p:spPr>
          <a:xfrm>
            <a:off x="4311071" y="4499107"/>
            <a:ext cx="61919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cpy</a:t>
            </a:r>
            <a:endParaRPr sz="1556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61" name="Google Shape;161;p13"/>
          <p:cNvSpPr txBox="1"/>
          <p:nvPr/>
        </p:nvSpPr>
        <p:spPr>
          <a:xfrm>
            <a:off x="4002915" y="3397382"/>
            <a:ext cx="754988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work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p13"/>
          <p:cNvSpPr txBox="1"/>
          <p:nvPr/>
        </p:nvSpPr>
        <p:spPr>
          <a:xfrm>
            <a:off x="4814118" y="3401743"/>
            <a:ext cx="754988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work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13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allow the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overlapping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memory copies and computation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01357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14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9" name="Google Shape;169;p14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70" name="Google Shape;170;p14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71" name="Google Shape;171;p14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3" name="Google Shape;173;p14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14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5" name="Google Shape;175;p14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76" name="Google Shape;176;p14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14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14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1333827" y="4494746"/>
            <a:ext cx="2250087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cudaMallocHost()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80" name="Google Shape;180;p14"/>
          <p:cNvGrpSpPr/>
          <p:nvPr/>
        </p:nvGrpSpPr>
        <p:grpSpPr>
          <a:xfrm rot="10800000" flipH="1">
            <a:off x="1673521" y="2235748"/>
            <a:ext cx="1149230" cy="229969"/>
            <a:chOff x="2156059" y="1115497"/>
            <a:chExt cx="678579" cy="135788"/>
          </a:xfrm>
        </p:grpSpPr>
        <p:grpSp>
          <p:nvGrpSpPr>
            <p:cNvPr id="181" name="Google Shape;181;p14"/>
            <p:cNvGrpSpPr/>
            <p:nvPr/>
          </p:nvGrpSpPr>
          <p:grpSpPr>
            <a:xfrm>
              <a:off x="2156059" y="1116531"/>
              <a:ext cx="316029" cy="134754"/>
              <a:chOff x="2156059" y="1116531"/>
              <a:chExt cx="316029" cy="134754"/>
            </a:xfrm>
          </p:grpSpPr>
          <p:sp>
            <p:nvSpPr>
              <p:cNvPr id="182" name="Google Shape;182;p14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14"/>
            <p:cNvGrpSpPr/>
            <p:nvPr/>
          </p:nvGrpSpPr>
          <p:grpSpPr>
            <a:xfrm>
              <a:off x="2518609" y="1115497"/>
              <a:ext cx="316029" cy="134754"/>
              <a:chOff x="2156059" y="1116531"/>
              <a:chExt cx="316029" cy="134754"/>
            </a:xfrm>
          </p:grpSpPr>
          <p:sp>
            <p:nvSpPr>
              <p:cNvPr id="185" name="Google Shape;185;p14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7" name="Google Shape;187;p14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3645777" y="4494746"/>
            <a:ext cx="61919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cpy</a:t>
            </a:r>
            <a:endParaRPr sz="1556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9" name="Google Shape;189;p14"/>
          <p:cNvSpPr/>
          <p:nvPr/>
        </p:nvSpPr>
        <p:spPr>
          <a:xfrm rot="5400000" flipH="1">
            <a:off x="4538197" y="66491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4"/>
          <p:cNvSpPr/>
          <p:nvPr/>
        </p:nvSpPr>
        <p:spPr>
          <a:xfrm rot="5400000" flipH="1">
            <a:off x="4816153" y="664913"/>
            <a:ext cx="228217" cy="22821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4"/>
          <p:cNvSpPr/>
          <p:nvPr/>
        </p:nvSpPr>
        <p:spPr>
          <a:xfrm rot="5400000" flipH="1">
            <a:off x="4726915" y="959149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/>
          <p:nvPr/>
        </p:nvSpPr>
        <p:spPr>
          <a:xfrm rot="5400000" flipH="1">
            <a:off x="5004867" y="959149"/>
            <a:ext cx="228217" cy="22821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4"/>
          <p:cNvSpPr/>
          <p:nvPr/>
        </p:nvSpPr>
        <p:spPr>
          <a:xfrm rot="5400000" flipH="1">
            <a:off x="5058555" y="1239337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4"/>
          <p:cNvSpPr/>
          <p:nvPr/>
        </p:nvSpPr>
        <p:spPr>
          <a:xfrm rot="5400000" flipH="1">
            <a:off x="5336507" y="1239337"/>
            <a:ext cx="228217" cy="228218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4311071" y="4499107"/>
            <a:ext cx="61919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cpy</a:t>
            </a:r>
            <a:endParaRPr sz="1556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4992124" y="4487561"/>
            <a:ext cx="61919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cpy</a:t>
            </a:r>
            <a:endParaRPr sz="1556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7" name="Google Shape;197;p14"/>
          <p:cNvSpPr txBox="1"/>
          <p:nvPr/>
        </p:nvSpPr>
        <p:spPr>
          <a:xfrm>
            <a:off x="4002915" y="3397382"/>
            <a:ext cx="754988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work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4814118" y="3401743"/>
            <a:ext cx="754988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work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5644537" y="3390196"/>
            <a:ext cx="754988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work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allow the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overlapping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memory copies and computation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24186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5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06" name="Google Shape;206;p15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07" name="Google Shape;207;p15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08" name="Google Shape;208;p15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15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15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15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2" name="Google Shape;212;p15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3" name="Google Shape;213;p15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15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15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15"/>
          <p:cNvSpPr txBox="1"/>
          <p:nvPr/>
        </p:nvSpPr>
        <p:spPr>
          <a:xfrm>
            <a:off x="1333827" y="4494746"/>
            <a:ext cx="2250087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cudaMallocHost()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17" name="Google Shape;217;p15"/>
          <p:cNvGrpSpPr/>
          <p:nvPr/>
        </p:nvGrpSpPr>
        <p:grpSpPr>
          <a:xfrm rot="10800000" flipH="1">
            <a:off x="1673521" y="2235748"/>
            <a:ext cx="1149230" cy="229969"/>
            <a:chOff x="2156059" y="1115497"/>
            <a:chExt cx="678579" cy="135788"/>
          </a:xfrm>
        </p:grpSpPr>
        <p:grpSp>
          <p:nvGrpSpPr>
            <p:cNvPr id="218" name="Google Shape;218;p15"/>
            <p:cNvGrpSpPr/>
            <p:nvPr/>
          </p:nvGrpSpPr>
          <p:grpSpPr>
            <a:xfrm>
              <a:off x="2156059" y="1116531"/>
              <a:ext cx="316029" cy="134754"/>
              <a:chOff x="2156059" y="1116531"/>
              <a:chExt cx="316029" cy="134754"/>
            </a:xfrm>
          </p:grpSpPr>
          <p:sp>
            <p:nvSpPr>
              <p:cNvPr id="219" name="Google Shape;219;p15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15"/>
            <p:cNvGrpSpPr/>
            <p:nvPr/>
          </p:nvGrpSpPr>
          <p:grpSpPr>
            <a:xfrm>
              <a:off x="2518609" y="1115497"/>
              <a:ext cx="316029" cy="134754"/>
              <a:chOff x="2156059" y="1116531"/>
              <a:chExt cx="316029" cy="134754"/>
            </a:xfrm>
          </p:grpSpPr>
          <p:sp>
            <p:nvSpPr>
              <p:cNvPr id="222" name="Google Shape;222;p15"/>
              <p:cNvSpPr/>
              <p:nvPr/>
            </p:nvSpPr>
            <p:spPr>
              <a:xfrm>
                <a:off x="2156059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2337334" y="1116531"/>
                <a:ext cx="134754" cy="134754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4" name="Google Shape;224;p15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3645777" y="4494746"/>
            <a:ext cx="61919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cpy</a:t>
            </a:r>
            <a:endParaRPr sz="1556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226" name="Google Shape;226;p15"/>
          <p:cNvGrpSpPr/>
          <p:nvPr/>
        </p:nvGrpSpPr>
        <p:grpSpPr>
          <a:xfrm>
            <a:off x="4538197" y="664914"/>
            <a:ext cx="1201059" cy="1082243"/>
            <a:chOff x="4084377" y="598422"/>
            <a:chExt cx="1080953" cy="974019"/>
          </a:xfrm>
        </p:grpSpPr>
        <p:sp>
          <p:nvSpPr>
            <p:cNvPr id="227" name="Google Shape;227;p15"/>
            <p:cNvSpPr/>
            <p:nvPr/>
          </p:nvSpPr>
          <p:spPr>
            <a:xfrm rot="5400000" flipH="1">
              <a:off x="4709777" y="1367046"/>
              <a:ext cx="205395" cy="20539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 rot="5400000" flipH="1">
              <a:off x="4084377" y="598422"/>
              <a:ext cx="205395" cy="20539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 rot="5400000" flipH="1">
              <a:off x="4959934" y="1367046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 rot="5400000" flipH="1">
              <a:off x="4334537" y="598422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 rot="5400000" flipH="1">
              <a:off x="4254223" y="863234"/>
              <a:ext cx="205395" cy="20539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 rot="5400000" flipH="1">
              <a:off x="4504380" y="863234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 rot="5400000" flipH="1">
              <a:off x="4552699" y="1115403"/>
              <a:ext cx="205395" cy="20539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 rot="5400000" flipH="1">
              <a:off x="4802856" y="1115403"/>
              <a:ext cx="205395" cy="205396"/>
            </a:xfrm>
            <a:prstGeom prst="rect">
              <a:avLst/>
            </a:prstGeom>
            <a:solidFill>
              <a:srgbClr val="C0E3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15"/>
          <p:cNvSpPr txBox="1"/>
          <p:nvPr/>
        </p:nvSpPr>
        <p:spPr>
          <a:xfrm>
            <a:off x="4311071" y="4499107"/>
            <a:ext cx="61919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cpy</a:t>
            </a:r>
            <a:endParaRPr sz="1556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4992124" y="4487561"/>
            <a:ext cx="61919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cpy</a:t>
            </a:r>
            <a:endParaRPr sz="1556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5658857" y="4487561"/>
            <a:ext cx="61919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cpy</a:t>
            </a:r>
            <a:endParaRPr sz="1556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238" name="Google Shape;238;p15"/>
          <p:cNvGrpSpPr/>
          <p:nvPr/>
        </p:nvGrpSpPr>
        <p:grpSpPr>
          <a:xfrm>
            <a:off x="4002915" y="3390196"/>
            <a:ext cx="3209562" cy="353521"/>
            <a:chOff x="3602626" y="3051176"/>
            <a:chExt cx="2369040" cy="318169"/>
          </a:xfrm>
        </p:grpSpPr>
        <p:sp>
          <p:nvSpPr>
            <p:cNvPr id="239" name="Google Shape;239;p15"/>
            <p:cNvSpPr txBox="1"/>
            <p:nvPr/>
          </p:nvSpPr>
          <p:spPr>
            <a:xfrm>
              <a:off x="3602626" y="3057643"/>
              <a:ext cx="557271" cy="3077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FFFFFF"/>
                </a:buClr>
                <a:buSzPts val="1400"/>
              </a:pPr>
              <a:r>
                <a:rPr lang="en-US" sz="1556" kern="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rPr>
                <a:t>work</a:t>
              </a:r>
              <a:endParaRPr sz="1556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"/>
            <p:cNvSpPr txBox="1"/>
            <p:nvPr/>
          </p:nvSpPr>
          <p:spPr>
            <a:xfrm>
              <a:off x="4201391" y="3061568"/>
              <a:ext cx="557271" cy="3077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FFFFFF"/>
                </a:buClr>
                <a:buSzPts val="1400"/>
              </a:pPr>
              <a:r>
                <a:rPr lang="en-US" sz="1556" kern="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rPr>
                <a:t>work</a:t>
              </a:r>
              <a:endParaRPr sz="1556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"/>
            <p:cNvSpPr txBox="1"/>
            <p:nvPr/>
          </p:nvSpPr>
          <p:spPr>
            <a:xfrm>
              <a:off x="4814339" y="3051176"/>
              <a:ext cx="557271" cy="3077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FFFFFF"/>
                </a:buClr>
                <a:buSzPts val="1400"/>
              </a:pPr>
              <a:r>
                <a:rPr lang="en-US" sz="1556" kern="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rPr>
                <a:t>work</a:t>
              </a:r>
              <a:endParaRPr sz="1556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 txBox="1"/>
            <p:nvPr/>
          </p:nvSpPr>
          <p:spPr>
            <a:xfrm>
              <a:off x="5414395" y="3051176"/>
              <a:ext cx="557271" cy="3077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FFFFFF"/>
                </a:buClr>
                <a:buSzPts val="1400"/>
              </a:pPr>
              <a:r>
                <a:rPr lang="en-US" sz="1556" kern="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rPr>
                <a:t>work</a:t>
              </a:r>
              <a:endParaRPr sz="1556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15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allow the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overlapping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memory copies and computation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164805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-9708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9BA21D-93BD-4239-8D83-08E8469FA0F0}"/>
              </a:ext>
            </a:extLst>
          </p:cNvPr>
          <p:cNvSpPr txBox="1"/>
          <p:nvPr/>
        </p:nvSpPr>
        <p:spPr>
          <a:xfrm>
            <a:off x="778214" y="5077838"/>
            <a:ext cx="81848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Get the updated training content from: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https://github.com/kbvis3d/toshiba-cuda-2021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53415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246313" y="4406901"/>
            <a:ext cx="5424862" cy="132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73B9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16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32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49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6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kern="0">
                <a:latin typeface="Arial"/>
              </a:rPr>
              <a:t>Managing the Device</a:t>
            </a:r>
            <a:endParaRPr lang="en-GB" kern="0" dirty="0">
              <a:latin typeface="Arial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7923157" y="1512906"/>
            <a:ext cx="3046" cy="3514717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7926203" y="149640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5900978" y="1688760"/>
            <a:ext cx="2025225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59" name="AutoShape 14"/>
          <p:cNvSpPr>
            <a:spLocks noChangeArrowheads="1"/>
          </p:cNvSpPr>
          <p:nvPr/>
        </p:nvSpPr>
        <p:spPr bwMode="ltGray">
          <a:xfrm>
            <a:off x="8263740" y="1296401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ts val="300"/>
              </a:spcBef>
              <a:spcAft>
                <a:spcPts val="600"/>
              </a:spcAft>
              <a:buSzPct val="100000"/>
              <a:defRPr/>
            </a:pPr>
            <a:r>
              <a:rPr lang="en-US" sz="1400" kern="0" dirty="0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Heterogeneous Computing</a:t>
            </a:r>
            <a:r>
              <a:rPr lang="en-US" sz="900" kern="0" dirty="0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 </a:t>
            </a:r>
          </a:p>
        </p:txBody>
      </p:sp>
      <p:sp>
        <p:nvSpPr>
          <p:cNvPr id="60" name="AutoShape 14"/>
          <p:cNvSpPr>
            <a:spLocks noChangeArrowheads="1"/>
          </p:cNvSpPr>
          <p:nvPr/>
        </p:nvSpPr>
        <p:spPr bwMode="ltGray">
          <a:xfrm>
            <a:off x="8263740" y="1737803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ts val="300"/>
              </a:spcBef>
              <a:spcAft>
                <a:spcPts val="600"/>
              </a:spcAft>
              <a:buSzPct val="100000"/>
              <a:defRPr/>
            </a:pPr>
            <a:r>
              <a:rPr lang="en-US" sz="1400" kern="0" dirty="0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Blocks</a:t>
            </a:r>
            <a:endParaRPr lang="en-US" sz="900" kern="0" dirty="0">
              <a:solidFill>
                <a:prstClr val="white"/>
              </a:solidFill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1" name="AutoShape 14"/>
          <p:cNvSpPr>
            <a:spLocks noChangeArrowheads="1"/>
          </p:cNvSpPr>
          <p:nvPr/>
        </p:nvSpPr>
        <p:spPr bwMode="ltGray">
          <a:xfrm>
            <a:off x="8263740" y="2179206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ts val="300"/>
              </a:spcBef>
              <a:spcAft>
                <a:spcPts val="600"/>
              </a:spcAft>
              <a:buSzPct val="100000"/>
              <a:defRPr/>
            </a:pPr>
            <a:r>
              <a:rPr lang="en-US" sz="1400" kern="0" dirty="0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Threads</a:t>
            </a:r>
            <a:endParaRPr lang="en-US" sz="900" kern="0" dirty="0">
              <a:solidFill>
                <a:prstClr val="white"/>
              </a:solidFill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2" name="AutoShape 14"/>
          <p:cNvSpPr>
            <a:spLocks noChangeArrowheads="1"/>
          </p:cNvSpPr>
          <p:nvPr/>
        </p:nvSpPr>
        <p:spPr bwMode="ltGray">
          <a:xfrm>
            <a:off x="8263740" y="2620608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ts val="300"/>
              </a:spcBef>
              <a:spcAft>
                <a:spcPts val="600"/>
              </a:spcAft>
              <a:buSzPct val="100000"/>
              <a:defRPr/>
            </a:pPr>
            <a:r>
              <a:rPr lang="en-US" sz="1400" kern="0" dirty="0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Indexing</a:t>
            </a:r>
            <a:endParaRPr lang="en-US" sz="900" kern="0" dirty="0">
              <a:solidFill>
                <a:prstClr val="white"/>
              </a:solidFill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3" name="AutoShape 14"/>
          <p:cNvSpPr>
            <a:spLocks noChangeArrowheads="1"/>
          </p:cNvSpPr>
          <p:nvPr/>
        </p:nvSpPr>
        <p:spPr bwMode="ltGray">
          <a:xfrm>
            <a:off x="8263740" y="3062010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ts val="300"/>
              </a:spcBef>
              <a:spcAft>
                <a:spcPts val="600"/>
              </a:spcAft>
              <a:buSzPct val="100000"/>
              <a:defRPr/>
            </a:pPr>
            <a:r>
              <a:rPr lang="en-US" sz="1400" kern="0" dirty="0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Shared memory</a:t>
            </a:r>
            <a:endParaRPr lang="en-US" sz="900" kern="0" dirty="0">
              <a:solidFill>
                <a:prstClr val="white"/>
              </a:solidFill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4" name="AutoShape 14"/>
          <p:cNvSpPr>
            <a:spLocks noChangeArrowheads="1"/>
          </p:cNvSpPr>
          <p:nvPr/>
        </p:nvSpPr>
        <p:spPr bwMode="ltGray">
          <a:xfrm>
            <a:off x="8263740" y="3503412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ts val="300"/>
              </a:spcBef>
              <a:spcAft>
                <a:spcPts val="600"/>
              </a:spcAft>
              <a:buSzPct val="100000"/>
              <a:defRPr/>
            </a:pPr>
            <a:r>
              <a:rPr lang="en-US" sz="1400" kern="0" dirty="0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__</a:t>
            </a:r>
            <a:r>
              <a:rPr lang="en-US" sz="1400" kern="0" dirty="0" err="1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syncthreads</a:t>
            </a:r>
            <a:r>
              <a:rPr lang="en-US" sz="1400" kern="0" dirty="0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()</a:t>
            </a:r>
            <a:endParaRPr lang="en-US" sz="900" kern="0" dirty="0">
              <a:solidFill>
                <a:prstClr val="white"/>
              </a:solidFill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5" name="AutoShape 14"/>
          <p:cNvSpPr>
            <a:spLocks noChangeArrowheads="1"/>
          </p:cNvSpPr>
          <p:nvPr/>
        </p:nvSpPr>
        <p:spPr bwMode="auto">
          <a:xfrm>
            <a:off x="8263740" y="3944814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ts val="300"/>
              </a:spcBef>
              <a:spcAft>
                <a:spcPts val="600"/>
              </a:spcAft>
              <a:buSzPct val="100000"/>
              <a:defRPr/>
            </a:pPr>
            <a:r>
              <a:rPr lang="en-US" sz="1400" kern="0" dirty="0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Asynchronous operation</a:t>
            </a:r>
            <a:endParaRPr lang="en-US" sz="900" kern="0" dirty="0">
              <a:solidFill>
                <a:prstClr val="white"/>
              </a:solidFill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AutoShape 14"/>
          <p:cNvSpPr>
            <a:spLocks noChangeArrowheads="1"/>
          </p:cNvSpPr>
          <p:nvPr/>
        </p:nvSpPr>
        <p:spPr bwMode="auto">
          <a:xfrm>
            <a:off x="8263740" y="4386217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ts val="300"/>
              </a:spcBef>
              <a:spcAft>
                <a:spcPts val="600"/>
              </a:spcAft>
              <a:buSzPct val="100000"/>
              <a:defRPr/>
            </a:pPr>
            <a:r>
              <a:rPr lang="en-US" sz="1400" kern="0" dirty="0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Handling errors</a:t>
            </a:r>
            <a:endParaRPr lang="en-US" sz="900" kern="0" dirty="0">
              <a:solidFill>
                <a:prstClr val="white"/>
              </a:solidFill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7" name="AutoShape 14"/>
          <p:cNvSpPr>
            <a:spLocks noChangeArrowheads="1"/>
          </p:cNvSpPr>
          <p:nvPr/>
        </p:nvSpPr>
        <p:spPr bwMode="auto">
          <a:xfrm>
            <a:off x="8263740" y="4827621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ts val="300"/>
              </a:spcBef>
              <a:spcAft>
                <a:spcPts val="600"/>
              </a:spcAft>
              <a:buSzPct val="100000"/>
              <a:defRPr/>
            </a:pPr>
            <a:r>
              <a:rPr lang="en-US" sz="1400" kern="0" dirty="0">
                <a:solidFill>
                  <a:prstClr val="white"/>
                </a:solidFill>
                <a:latin typeface="Trebuchet MS" pitchFamily="34" charset="0"/>
                <a:ea typeface="MS PGothic" pitchFamily="34" charset="-128"/>
                <a:cs typeface="Arial" charset="0"/>
              </a:rPr>
              <a:t>Managing devices</a:t>
            </a:r>
            <a:endParaRPr lang="en-US" sz="900" kern="0" dirty="0">
              <a:solidFill>
                <a:prstClr val="white"/>
              </a:solidFill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5825971" y="1231696"/>
            <a:ext cx="16818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>
              <a:defRPr/>
            </a:pPr>
            <a:r>
              <a:rPr lang="en-GB" sz="2400" b="1" kern="0" dirty="0">
                <a:solidFill>
                  <a:srgbClr val="8AAD00">
                    <a:lumMod val="50000"/>
                  </a:srgbClr>
                </a:solidFill>
                <a:latin typeface="Trebuchet MS" pitchFamily="34" charset="0"/>
              </a:rPr>
              <a:t>CONCEPTS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7924980" y="2379206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>
            <a:off x="7926203" y="195285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>
            <a:off x="7924979" y="2820608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7926203" y="3262010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7926203" y="3703412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7926203" y="414481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7926203" y="4586217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7926203" y="502762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69920108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Coordinating Host &amp;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510" y="1600215"/>
            <a:ext cx="8795320" cy="4525963"/>
          </a:xfrm>
        </p:spPr>
        <p:txBody>
          <a:bodyPr/>
          <a:lstStyle/>
          <a:p>
            <a:r>
              <a:rPr lang="en-GB" dirty="0"/>
              <a:t>Kernel launches are </a:t>
            </a:r>
            <a:r>
              <a:rPr lang="en-GB" dirty="0">
                <a:solidFill>
                  <a:schemeClr val="accent6"/>
                </a:solidFill>
              </a:rPr>
              <a:t>asynchronous</a:t>
            </a:r>
          </a:p>
          <a:p>
            <a:pPr lvl="1"/>
            <a:r>
              <a:rPr lang="en-GB" dirty="0"/>
              <a:t>Control returns to the CPU immediately</a:t>
            </a:r>
          </a:p>
          <a:p>
            <a:endParaRPr lang="en-GB" dirty="0"/>
          </a:p>
          <a:p>
            <a:r>
              <a:rPr lang="en-GB" dirty="0"/>
              <a:t>CPU needs to synchronize before consuming the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45550" y="4329100"/>
          <a:ext cx="8513446" cy="2139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latin typeface="Courier New" pitchFamily="49" charset="0"/>
                          <a:cs typeface="Courier New" pitchFamily="49" charset="0"/>
                        </a:rPr>
                        <a:t>cudaMemcpy</a:t>
                      </a:r>
                      <a:r>
                        <a:rPr lang="en-GB" sz="2000" b="1" dirty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</a:txBody>
                  <a:tcPr marL="76200" marR="76200" marT="50800" marB="50800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Blocks the CPU until the copy is complete</a:t>
                      </a:r>
                    </a:p>
                    <a:p>
                      <a:r>
                        <a:rPr lang="en-GB" sz="2000" dirty="0"/>
                        <a:t>Copy begins when all preceding CUDA calls have completed</a:t>
                      </a:r>
                    </a:p>
                  </a:txBody>
                  <a:tcPr marL="76200" marR="762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044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latin typeface="Courier New" pitchFamily="49" charset="0"/>
                          <a:cs typeface="Courier New" pitchFamily="49" charset="0"/>
                        </a:rPr>
                        <a:t>cudaMemcpyAsync</a:t>
                      </a:r>
                      <a:r>
                        <a:rPr lang="en-GB" sz="2000" b="1" dirty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</a:txBody>
                  <a:tcPr marL="76200" marR="76200" marT="50800" marB="50800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Asynchronous</a:t>
                      </a:r>
                      <a:r>
                        <a:rPr lang="en-GB" sz="2000" baseline="0" dirty="0"/>
                        <a:t>, does not block the CPU</a:t>
                      </a:r>
                      <a:endParaRPr lang="en-GB" sz="2000" dirty="0"/>
                    </a:p>
                  </a:txBody>
                  <a:tcPr marL="76200" marR="762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044">
                <a:tc>
                  <a:txBody>
                    <a:bodyPr/>
                    <a:lstStyle/>
                    <a:p>
                      <a:pPr marL="0" marR="0" indent="0" algn="l" defTabSz="9143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err="1">
                          <a:latin typeface="Courier New" pitchFamily="49" charset="0"/>
                          <a:cs typeface="Courier New" pitchFamily="49" charset="0"/>
                        </a:rPr>
                        <a:t>cudaDeviceSynchronize</a:t>
                      </a:r>
                      <a:r>
                        <a:rPr lang="en-GB" sz="2000" b="1" dirty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GB" sz="16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6200" marR="76200" marT="50800" marB="50800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Blocks the CPU until all preceding CUDA calls have</a:t>
                      </a:r>
                      <a:r>
                        <a:rPr lang="en-GB" sz="2000" baseline="0" dirty="0"/>
                        <a:t> completed</a:t>
                      </a:r>
                      <a:endParaRPr lang="en-GB" sz="2000" dirty="0"/>
                    </a:p>
                  </a:txBody>
                  <a:tcPr marL="76200" marR="762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60746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3E51791-AABD-4974-B3E7-288EE2FC2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35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Reporting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All CUDA API calls return an error code (</a:t>
            </a:r>
            <a:r>
              <a:rPr lang="en-GB" sz="20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Error in the API call itself</a:t>
            </a:r>
          </a:p>
          <a:p>
            <a:pPr marL="571454" lvl="1" indent="0">
              <a:buNone/>
            </a:pPr>
            <a:r>
              <a:rPr lang="en-GB" dirty="0"/>
              <a:t>	OR</a:t>
            </a:r>
          </a:p>
          <a:p>
            <a:pPr lvl="1"/>
            <a:r>
              <a:rPr lang="en-GB" dirty="0"/>
              <a:t>Error in an earlier asynchronous operation (e.g. kernel)</a:t>
            </a:r>
          </a:p>
          <a:p>
            <a:endParaRPr lang="en-GB" dirty="0"/>
          </a:p>
          <a:p>
            <a:r>
              <a:rPr lang="en-GB" dirty="0"/>
              <a:t>Get the error code for the last error:</a:t>
            </a:r>
          </a:p>
          <a:p>
            <a:pPr marL="571454" lvl="1" indent="0">
              <a:buNone/>
            </a:pPr>
            <a:r>
              <a:rPr lang="en-GB" sz="19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900" b="1" dirty="0" err="1"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9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cudaGetLastError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GB" sz="33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/>
              <a:t>Get a string to describe the error:</a:t>
            </a:r>
          </a:p>
          <a:p>
            <a:pPr marL="571454" lvl="1" indent="0">
              <a:buNone/>
            </a:pPr>
            <a:r>
              <a:rPr lang="en-GB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char *</a:t>
            </a:r>
            <a:r>
              <a:rPr lang="en-GB" sz="19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cudaGetErrorString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900" b="1" dirty="0" err="1"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GB" sz="3300" dirty="0"/>
          </a:p>
          <a:p>
            <a:pPr marL="571454" lvl="1" indent="0">
              <a:buNone/>
            </a:pPr>
            <a:r>
              <a:rPr lang="en-GB" sz="19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9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("%s\n", </a:t>
            </a:r>
            <a:r>
              <a:rPr lang="en-GB" sz="1900" b="1" dirty="0" err="1">
                <a:latin typeface="Courier New" pitchFamily="49" charset="0"/>
                <a:cs typeface="Courier New" pitchFamily="49" charset="0"/>
              </a:rPr>
              <a:t>cudaGetErrorString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900" b="1" dirty="0" err="1">
                <a:latin typeface="Courier New" pitchFamily="49" charset="0"/>
                <a:cs typeface="Courier New" pitchFamily="49" charset="0"/>
              </a:rPr>
              <a:t>cudaGetLastError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()));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03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Device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15"/>
            <a:ext cx="86868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Application can query and select GPUs</a:t>
            </a:r>
          </a:p>
          <a:p>
            <a:pPr marL="571454" lvl="1" indent="0">
              <a:buNone/>
            </a:pPr>
            <a:r>
              <a:rPr lang="en-GB" sz="18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cudaGetDeviceCount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*count)</a:t>
            </a:r>
          </a:p>
          <a:p>
            <a:pPr marL="571454" lvl="1" indent="0">
              <a:buNone/>
            </a:pP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cudaSetDevice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device)</a:t>
            </a:r>
          </a:p>
          <a:p>
            <a:pPr marL="571454" lvl="1" indent="0">
              <a:buNone/>
            </a:pP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cudaGetDevice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*device)</a:t>
            </a:r>
          </a:p>
          <a:p>
            <a:pPr marL="571454" lvl="1" indent="0">
              <a:buNone/>
            </a:pP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cudaGetDeviceProperties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cudaDeviceProp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*prop, 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device)</a:t>
            </a:r>
          </a:p>
          <a:p>
            <a:pPr lvl="1"/>
            <a:endParaRPr lang="en-GB" dirty="0"/>
          </a:p>
          <a:p>
            <a:r>
              <a:rPr lang="en-GB" dirty="0"/>
              <a:t>Multiple threads can share a device</a:t>
            </a:r>
          </a:p>
          <a:p>
            <a:pPr lvl="1"/>
            <a:endParaRPr lang="en-GB" dirty="0"/>
          </a:p>
          <a:p>
            <a:r>
              <a:rPr lang="en-GB" dirty="0"/>
              <a:t>A single thread can manage multiple devices</a:t>
            </a:r>
          </a:p>
          <a:p>
            <a:pPr marL="571454" lvl="1" indent="0">
              <a:buNone/>
            </a:pPr>
            <a:r>
              <a:rPr lang="en-GB" sz="18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cudaSetDevice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GB" b="1" dirty="0"/>
              <a:t> </a:t>
            </a:r>
            <a:r>
              <a:rPr lang="en-GB" sz="2600" dirty="0"/>
              <a:t>to select current device</a:t>
            </a:r>
            <a:endParaRPr lang="en-GB" dirty="0"/>
          </a:p>
          <a:p>
            <a:pPr marL="571454" lvl="1" indent="0">
              <a:buNone/>
            </a:pP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GB" b="1" dirty="0"/>
              <a:t> </a:t>
            </a:r>
            <a:r>
              <a:rPr lang="en-GB" sz="2600" dirty="0"/>
              <a:t>for peer-to-peer copies</a:t>
            </a:r>
            <a:r>
              <a:rPr lang="en-GB" sz="2600" baseline="30000" dirty="0"/>
              <a:t>✝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8166230" y="6229313"/>
            <a:ext cx="2510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baseline="30000" dirty="0">
                <a:solidFill>
                  <a:prstClr val="black"/>
                </a:solidFill>
                <a:latin typeface="Arial" pitchFamily="34" charset="0"/>
              </a:rPr>
              <a:t>✝</a:t>
            </a:r>
            <a:r>
              <a:rPr lang="en-US" sz="1200" dirty="0">
                <a:solidFill>
                  <a:prstClr val="black"/>
                </a:solidFill>
                <a:latin typeface="Trebuchet MS" pitchFamily="34" charset="0"/>
              </a:rPr>
              <a:t> requires OS and device support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84564497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323919-F39D-4EE9-B116-12243653E917}"/>
              </a:ext>
            </a:extLst>
          </p:cNvPr>
          <p:cNvSpPr txBox="1"/>
          <p:nvPr/>
        </p:nvSpPr>
        <p:spPr>
          <a:xfrm>
            <a:off x="961535" y="2507534"/>
            <a:ext cx="10294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Advanced Topics: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 Reduce, Scan, Sort</a:t>
            </a:r>
          </a:p>
        </p:txBody>
      </p:sp>
    </p:spTree>
    <p:extLst>
      <p:ext uri="{BB962C8B-B14F-4D97-AF65-F5344CB8AC3E}">
        <p14:creationId xmlns:p14="http://schemas.microsoft.com/office/powerpoint/2010/main" val="350737517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E7EAC28-5247-4A9C-A61D-5AA95AF26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Programming Model (SPMD + SIMD): Thread Batching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2FEB0E85-E024-439D-BBFD-5A7269F245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4364038" cy="4525963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A kernel is executed as a grid of thread blocks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A thread block is a batch of threads that can cooperate with each other by: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000" dirty="0"/>
              <a:t>Efficiently sharing data through shared memory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000" dirty="0"/>
              <a:t>Synchronizing their execution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sz="1800" dirty="0"/>
              <a:t>For hazard-free shared memory accesses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Two threads from two different blocks cannot cooperate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000" dirty="0"/>
              <a:t>Blocks are </a:t>
            </a:r>
            <a:r>
              <a:rPr lang="en-US" sz="2000" dirty="0">
                <a:sym typeface="MetaPro-BookItalic" charset="0"/>
              </a:rPr>
              <a:t>independent</a:t>
            </a:r>
          </a:p>
        </p:txBody>
      </p:sp>
      <p:grpSp>
        <p:nvGrpSpPr>
          <p:cNvPr id="4100" name="Group 3">
            <a:extLst>
              <a:ext uri="{FF2B5EF4-FFF2-40B4-BE49-F238E27FC236}">
                <a16:creationId xmlns:a16="http://schemas.microsoft.com/office/drawing/2014/main" id="{1B295251-78C6-4E88-B3E7-DA50237463BF}"/>
              </a:ext>
            </a:extLst>
          </p:cNvPr>
          <p:cNvGrpSpPr>
            <a:grpSpLocks/>
          </p:cNvGrpSpPr>
          <p:nvPr/>
        </p:nvGrpSpPr>
        <p:grpSpPr bwMode="auto">
          <a:xfrm>
            <a:off x="6248401" y="1371600"/>
            <a:ext cx="4048125" cy="5372100"/>
            <a:chOff x="0" y="0"/>
            <a:chExt cx="2550" cy="3384"/>
          </a:xfrm>
        </p:grpSpPr>
        <p:grpSp>
          <p:nvGrpSpPr>
            <p:cNvPr id="4101" name="Group 4">
              <a:extLst>
                <a:ext uri="{FF2B5EF4-FFF2-40B4-BE49-F238E27FC236}">
                  <a16:creationId xmlns:a16="http://schemas.microsoft.com/office/drawing/2014/main" id="{89572A2B-C7AE-4192-B632-B9210DBFD8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72" cy="2864"/>
              <a:chOff x="0" y="0"/>
              <a:chExt cx="672" cy="2864"/>
            </a:xfrm>
          </p:grpSpPr>
          <p:sp>
            <p:nvSpPr>
              <p:cNvPr id="4218" name="Rectangle 5">
                <a:extLst>
                  <a:ext uri="{FF2B5EF4-FFF2-40B4-BE49-F238E27FC236}">
                    <a16:creationId xmlns:a16="http://schemas.microsoft.com/office/drawing/2014/main" id="{9B034D9D-1175-448B-9A5A-C46FF5712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671" cy="286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4219" name="Rectangle 6">
                <a:extLst>
                  <a:ext uri="{FF2B5EF4-FFF2-40B4-BE49-F238E27FC236}">
                    <a16:creationId xmlns:a16="http://schemas.microsoft.com/office/drawing/2014/main" id="{8BE79068-3EC0-4FBE-862B-F3B4DFF7C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672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3300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Host</a:t>
                </a:r>
              </a:p>
            </p:txBody>
          </p:sp>
        </p:grpSp>
        <p:grpSp>
          <p:nvGrpSpPr>
            <p:cNvPr id="4102" name="Group 7">
              <a:extLst>
                <a:ext uri="{FF2B5EF4-FFF2-40B4-BE49-F238E27FC236}">
                  <a16:creationId xmlns:a16="http://schemas.microsoft.com/office/drawing/2014/main" id="{C47A3279-0C1D-4F27-9442-A5C92BE2DF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" y="478"/>
              <a:ext cx="432" cy="336"/>
              <a:chOff x="0" y="0"/>
              <a:chExt cx="432" cy="336"/>
            </a:xfrm>
          </p:grpSpPr>
          <p:sp>
            <p:nvSpPr>
              <p:cNvPr id="4216" name="Rectangle 8">
                <a:extLst>
                  <a:ext uri="{FF2B5EF4-FFF2-40B4-BE49-F238E27FC236}">
                    <a16:creationId xmlns:a16="http://schemas.microsoft.com/office/drawing/2014/main" id="{D42F69CD-D5B9-4AF8-A6DF-82C650E9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32" cy="336"/>
              </a:xfrm>
              <a:prstGeom prst="rect">
                <a:avLst/>
              </a:prstGeom>
              <a:solidFill>
                <a:srgbClr val="99FF66"/>
              </a:solidFill>
              <a:ln w="12700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4217" name="Rectangle 9">
                <a:extLst>
                  <a:ext uri="{FF2B5EF4-FFF2-40B4-BE49-F238E27FC236}">
                    <a16:creationId xmlns:a16="http://schemas.microsoft.com/office/drawing/2014/main" id="{668F1EB4-55AD-4C8F-8EE5-10535BF00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64"/>
                <a:ext cx="432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3300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Kernel 1</a:t>
                </a:r>
              </a:p>
            </p:txBody>
          </p:sp>
        </p:grpSp>
        <p:grpSp>
          <p:nvGrpSpPr>
            <p:cNvPr id="4103" name="Group 10">
              <a:extLst>
                <a:ext uri="{FF2B5EF4-FFF2-40B4-BE49-F238E27FC236}">
                  <a16:creationId xmlns:a16="http://schemas.microsoft.com/office/drawing/2014/main" id="{D6231C55-B937-431C-A05B-8AA563E9F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" y="1582"/>
              <a:ext cx="432" cy="334"/>
              <a:chOff x="0" y="0"/>
              <a:chExt cx="432" cy="334"/>
            </a:xfrm>
          </p:grpSpPr>
          <p:sp>
            <p:nvSpPr>
              <p:cNvPr id="4214" name="Rectangle 11">
                <a:extLst>
                  <a:ext uri="{FF2B5EF4-FFF2-40B4-BE49-F238E27FC236}">
                    <a16:creationId xmlns:a16="http://schemas.microsoft.com/office/drawing/2014/main" id="{2ED9AC2C-AC49-447E-A046-9555E5226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0"/>
                <a:ext cx="430" cy="334"/>
              </a:xfrm>
              <a:prstGeom prst="rect">
                <a:avLst/>
              </a:prstGeom>
              <a:solidFill>
                <a:srgbClr val="99FF66"/>
              </a:solidFill>
              <a:ln w="12700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4215" name="Rectangle 12">
                <a:extLst>
                  <a:ext uri="{FF2B5EF4-FFF2-40B4-BE49-F238E27FC236}">
                    <a16:creationId xmlns:a16="http://schemas.microsoft.com/office/drawing/2014/main" id="{8E972086-2F6A-4EF1-98C6-824F45D34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64"/>
                <a:ext cx="432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3300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Kernel 2</a:t>
                </a:r>
              </a:p>
            </p:txBody>
          </p:sp>
        </p:grpSp>
        <p:sp>
          <p:nvSpPr>
            <p:cNvPr id="4104" name="Line 13">
              <a:extLst>
                <a:ext uri="{FF2B5EF4-FFF2-40B4-BE49-F238E27FC236}">
                  <a16:creationId xmlns:a16="http://schemas.microsoft.com/office/drawing/2014/main" id="{AE1306BE-2AB2-4712-A09A-1456C2F21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" y="417"/>
              <a:ext cx="0" cy="16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105" name="Group 14">
              <a:extLst>
                <a:ext uri="{FF2B5EF4-FFF2-40B4-BE49-F238E27FC236}">
                  <a16:creationId xmlns:a16="http://schemas.microsoft.com/office/drawing/2014/main" id="{4D452B07-D52D-473F-9990-51AE470F54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0" y="5"/>
              <a:ext cx="1760" cy="2864"/>
              <a:chOff x="0" y="0"/>
              <a:chExt cx="1760" cy="2864"/>
            </a:xfrm>
          </p:grpSpPr>
          <p:sp>
            <p:nvSpPr>
              <p:cNvPr id="4212" name="Rectangle 15">
                <a:extLst>
                  <a:ext uri="{FF2B5EF4-FFF2-40B4-BE49-F238E27FC236}">
                    <a16:creationId xmlns:a16="http://schemas.microsoft.com/office/drawing/2014/main" id="{31BDE7BB-2324-4F28-946D-9659E6B3D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759" cy="286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4213" name="Rectangle 16">
                <a:extLst>
                  <a:ext uri="{FF2B5EF4-FFF2-40B4-BE49-F238E27FC236}">
                    <a16:creationId xmlns:a16="http://schemas.microsoft.com/office/drawing/2014/main" id="{615E8E86-4469-49A2-B1B6-F6362A0A6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760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3300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Device</a:t>
                </a:r>
              </a:p>
            </p:txBody>
          </p:sp>
        </p:grpSp>
        <p:grpSp>
          <p:nvGrpSpPr>
            <p:cNvPr id="4106" name="Group 17">
              <a:extLst>
                <a:ext uri="{FF2B5EF4-FFF2-40B4-BE49-F238E27FC236}">
                  <a16:creationId xmlns:a16="http://schemas.microsoft.com/office/drawing/2014/main" id="{C8297DCD-7EFF-43C0-A59F-057AB1F57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" y="264"/>
              <a:ext cx="1554" cy="1004"/>
              <a:chOff x="0" y="0"/>
              <a:chExt cx="1554" cy="1004"/>
            </a:xfrm>
          </p:grpSpPr>
          <p:grpSp>
            <p:nvGrpSpPr>
              <p:cNvPr id="4189" name="Group 18">
                <a:extLst>
                  <a:ext uri="{FF2B5EF4-FFF2-40B4-BE49-F238E27FC236}">
                    <a16:creationId xmlns:a16="http://schemas.microsoft.com/office/drawing/2014/main" id="{82DFA46E-894C-4799-8B3F-295DC9092E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554" cy="1004"/>
                <a:chOff x="0" y="0"/>
                <a:chExt cx="1554" cy="1004"/>
              </a:xfrm>
            </p:grpSpPr>
            <p:sp>
              <p:nvSpPr>
                <p:cNvPr id="4210" name="Rectangle 19">
                  <a:extLst>
                    <a:ext uri="{FF2B5EF4-FFF2-40B4-BE49-F238E27FC236}">
                      <a16:creationId xmlns:a16="http://schemas.microsoft.com/office/drawing/2014/main" id="{DB755D29-F5B7-407E-93CE-982AB483E4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554" cy="1004"/>
                </a:xfrm>
                <a:prstGeom prst="rect">
                  <a:avLst/>
                </a:prstGeom>
                <a:solidFill>
                  <a:srgbClr val="99FF66"/>
                </a:solidFill>
                <a:ln w="12700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211" name="Rectangle 20">
                  <a:extLst>
                    <a:ext uri="{FF2B5EF4-FFF2-40B4-BE49-F238E27FC236}">
                      <a16:creationId xmlns:a16="http://schemas.microsoft.com/office/drawing/2014/main" id="{97311E71-2356-42C1-A0F9-707954ACD7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8"/>
                  <a:ext cx="1552" cy="1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200">
                      <a:solidFill>
                        <a:srgbClr val="003300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Grid 1</a:t>
                  </a:r>
                </a:p>
              </p:txBody>
            </p:sp>
          </p:grpSp>
          <p:grpSp>
            <p:nvGrpSpPr>
              <p:cNvPr id="4190" name="Group 21">
                <a:extLst>
                  <a:ext uri="{FF2B5EF4-FFF2-40B4-BE49-F238E27FC236}">
                    <a16:creationId xmlns:a16="http://schemas.microsoft.com/office/drawing/2014/main" id="{8F300BDF-4345-4E40-A9EB-1C9E257451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" y="223"/>
                <a:ext cx="1431" cy="326"/>
                <a:chOff x="0" y="0"/>
                <a:chExt cx="1431" cy="326"/>
              </a:xfrm>
            </p:grpSpPr>
            <p:grpSp>
              <p:nvGrpSpPr>
                <p:cNvPr id="4201" name="Group 22">
                  <a:extLst>
                    <a:ext uri="{FF2B5EF4-FFF2-40B4-BE49-F238E27FC236}">
                      <a16:creationId xmlns:a16="http://schemas.microsoft.com/office/drawing/2014/main" id="{3E1DA06C-64C2-46A7-965B-0A92B4DBCE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448" cy="326"/>
                  <a:chOff x="0" y="0"/>
                  <a:chExt cx="448" cy="326"/>
                </a:xfrm>
              </p:grpSpPr>
              <p:sp>
                <p:nvSpPr>
                  <p:cNvPr id="4208" name="Rectangle 23">
                    <a:extLst>
                      <a:ext uri="{FF2B5EF4-FFF2-40B4-BE49-F238E27FC236}">
                        <a16:creationId xmlns:a16="http://schemas.microsoft.com/office/drawing/2014/main" id="{F83F2EA4-F1B8-4EF8-83F8-C89B4651EE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445" cy="32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209" name="Rectangle 24">
                    <a:extLst>
                      <a:ext uri="{FF2B5EF4-FFF2-40B4-BE49-F238E27FC236}">
                        <a16:creationId xmlns:a16="http://schemas.microsoft.com/office/drawing/2014/main" id="{F0D5C8C9-B1C5-4B6B-A229-0EE4B3E46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448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Block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(0, 0)</a:t>
                    </a:r>
                  </a:p>
                </p:txBody>
              </p:sp>
            </p:grpSp>
            <p:grpSp>
              <p:nvGrpSpPr>
                <p:cNvPr id="4202" name="Group 25">
                  <a:extLst>
                    <a:ext uri="{FF2B5EF4-FFF2-40B4-BE49-F238E27FC236}">
                      <a16:creationId xmlns:a16="http://schemas.microsoft.com/office/drawing/2014/main" id="{5231DF40-E78C-4AD4-B31F-439DD27DEC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1" y="0"/>
                  <a:ext cx="448" cy="326"/>
                  <a:chOff x="0" y="0"/>
                  <a:chExt cx="448" cy="326"/>
                </a:xfrm>
              </p:grpSpPr>
              <p:sp>
                <p:nvSpPr>
                  <p:cNvPr id="4206" name="Rectangle 26">
                    <a:extLst>
                      <a:ext uri="{FF2B5EF4-FFF2-40B4-BE49-F238E27FC236}">
                        <a16:creationId xmlns:a16="http://schemas.microsoft.com/office/drawing/2014/main" id="{86FBAC34-73D1-4656-8197-1B5FF5A744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445" cy="32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207" name="Rectangle 27">
                    <a:extLst>
                      <a:ext uri="{FF2B5EF4-FFF2-40B4-BE49-F238E27FC236}">
                        <a16:creationId xmlns:a16="http://schemas.microsoft.com/office/drawing/2014/main" id="{3820731B-2D39-4C62-A94C-826B95426F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448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Block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(1, 0)</a:t>
                    </a:r>
                  </a:p>
                </p:txBody>
              </p:sp>
            </p:grpSp>
            <p:grpSp>
              <p:nvGrpSpPr>
                <p:cNvPr id="4203" name="Group 28">
                  <a:extLst>
                    <a:ext uri="{FF2B5EF4-FFF2-40B4-BE49-F238E27FC236}">
                      <a16:creationId xmlns:a16="http://schemas.microsoft.com/office/drawing/2014/main" id="{AA0D3905-9EB1-4264-BA88-82FEEBA5CC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83" y="0"/>
                  <a:ext cx="448" cy="326"/>
                  <a:chOff x="0" y="0"/>
                  <a:chExt cx="448" cy="326"/>
                </a:xfrm>
              </p:grpSpPr>
              <p:sp>
                <p:nvSpPr>
                  <p:cNvPr id="4204" name="Rectangle 29">
                    <a:extLst>
                      <a:ext uri="{FF2B5EF4-FFF2-40B4-BE49-F238E27FC236}">
                        <a16:creationId xmlns:a16="http://schemas.microsoft.com/office/drawing/2014/main" id="{99877929-3AC8-47B3-A42C-DABC95B763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445" cy="32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205" name="Rectangle 30">
                    <a:extLst>
                      <a:ext uri="{FF2B5EF4-FFF2-40B4-BE49-F238E27FC236}">
                        <a16:creationId xmlns:a16="http://schemas.microsoft.com/office/drawing/2014/main" id="{09388EAA-F529-4A2A-83A0-807AEBF790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448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Block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(2, 0)</a:t>
                    </a:r>
                  </a:p>
                </p:txBody>
              </p:sp>
            </p:grpSp>
          </p:grpSp>
          <p:grpSp>
            <p:nvGrpSpPr>
              <p:cNvPr id="4191" name="Group 31">
                <a:extLst>
                  <a:ext uri="{FF2B5EF4-FFF2-40B4-BE49-F238E27FC236}">
                    <a16:creationId xmlns:a16="http://schemas.microsoft.com/office/drawing/2014/main" id="{8FEA5604-65A1-42C7-83F6-181ABB68F0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" y="607"/>
                <a:ext cx="1431" cy="326"/>
                <a:chOff x="0" y="0"/>
                <a:chExt cx="1431" cy="326"/>
              </a:xfrm>
            </p:grpSpPr>
            <p:grpSp>
              <p:nvGrpSpPr>
                <p:cNvPr id="4192" name="Group 32">
                  <a:extLst>
                    <a:ext uri="{FF2B5EF4-FFF2-40B4-BE49-F238E27FC236}">
                      <a16:creationId xmlns:a16="http://schemas.microsoft.com/office/drawing/2014/main" id="{FE22A2FE-ECFE-4D68-985D-A6D767E506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448" cy="326"/>
                  <a:chOff x="0" y="0"/>
                  <a:chExt cx="448" cy="326"/>
                </a:xfrm>
              </p:grpSpPr>
              <p:sp>
                <p:nvSpPr>
                  <p:cNvPr id="4199" name="Rectangle 33">
                    <a:extLst>
                      <a:ext uri="{FF2B5EF4-FFF2-40B4-BE49-F238E27FC236}">
                        <a16:creationId xmlns:a16="http://schemas.microsoft.com/office/drawing/2014/main" id="{4F4563CB-2B94-4D5A-93FC-3B632D011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445" cy="32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200" name="Rectangle 34">
                    <a:extLst>
                      <a:ext uri="{FF2B5EF4-FFF2-40B4-BE49-F238E27FC236}">
                        <a16:creationId xmlns:a16="http://schemas.microsoft.com/office/drawing/2014/main" id="{2B4CFF59-A1DC-4AFF-95A1-0414213AB8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448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Block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(0, 1)</a:t>
                    </a:r>
                  </a:p>
                </p:txBody>
              </p:sp>
            </p:grpSp>
            <p:grpSp>
              <p:nvGrpSpPr>
                <p:cNvPr id="4193" name="Group 35">
                  <a:extLst>
                    <a:ext uri="{FF2B5EF4-FFF2-40B4-BE49-F238E27FC236}">
                      <a16:creationId xmlns:a16="http://schemas.microsoft.com/office/drawing/2014/main" id="{BC45624F-DA8C-4713-9CB2-06B977AA2D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1" y="0"/>
                  <a:ext cx="448" cy="326"/>
                  <a:chOff x="0" y="0"/>
                  <a:chExt cx="448" cy="326"/>
                </a:xfrm>
              </p:grpSpPr>
              <p:sp>
                <p:nvSpPr>
                  <p:cNvPr id="4197" name="Rectangle 36">
                    <a:extLst>
                      <a:ext uri="{FF2B5EF4-FFF2-40B4-BE49-F238E27FC236}">
                        <a16:creationId xmlns:a16="http://schemas.microsoft.com/office/drawing/2014/main" id="{8F1A6416-501A-46D6-B9F2-5ECF3F0C8E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445" cy="32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98" name="Rectangle 37">
                    <a:extLst>
                      <a:ext uri="{FF2B5EF4-FFF2-40B4-BE49-F238E27FC236}">
                        <a16:creationId xmlns:a16="http://schemas.microsoft.com/office/drawing/2014/main" id="{BA49E10C-5023-4E36-A886-C902CFE810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448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Block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(1, 1)</a:t>
                    </a:r>
                  </a:p>
                </p:txBody>
              </p:sp>
            </p:grpSp>
            <p:grpSp>
              <p:nvGrpSpPr>
                <p:cNvPr id="4194" name="Group 38">
                  <a:extLst>
                    <a:ext uri="{FF2B5EF4-FFF2-40B4-BE49-F238E27FC236}">
                      <a16:creationId xmlns:a16="http://schemas.microsoft.com/office/drawing/2014/main" id="{AE08642A-6F32-4E00-8451-CBB1DECF7F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83" y="0"/>
                  <a:ext cx="448" cy="326"/>
                  <a:chOff x="0" y="0"/>
                  <a:chExt cx="448" cy="326"/>
                </a:xfrm>
              </p:grpSpPr>
              <p:sp>
                <p:nvSpPr>
                  <p:cNvPr id="4195" name="Rectangle 39">
                    <a:extLst>
                      <a:ext uri="{FF2B5EF4-FFF2-40B4-BE49-F238E27FC236}">
                        <a16:creationId xmlns:a16="http://schemas.microsoft.com/office/drawing/2014/main" id="{4A2F2F26-5CDA-4782-992C-8DCA4B859D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445" cy="32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96" name="Rectangle 40">
                    <a:extLst>
                      <a:ext uri="{FF2B5EF4-FFF2-40B4-BE49-F238E27FC236}">
                        <a16:creationId xmlns:a16="http://schemas.microsoft.com/office/drawing/2014/main" id="{5BC2FB99-BB13-4A6D-BC4D-EBD60CC230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448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Block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200">
                        <a:solidFill>
                          <a:srgbClr val="003300"/>
                        </a:solidFill>
                        <a:latin typeface="Arial Bold" panose="020B0704020202020204" pitchFamily="34" charset="0"/>
                        <a:cs typeface="Arial Bold" panose="020B0704020202020204" pitchFamily="34" charset="0"/>
                        <a:sym typeface="Arial Bold" panose="020B0704020202020204" pitchFamily="34" charset="0"/>
                      </a:rPr>
                      <a:t>(2, 1)</a:t>
                    </a:r>
                  </a:p>
                </p:txBody>
              </p:sp>
            </p:grpSp>
          </p:grpSp>
        </p:grpSp>
        <p:grpSp>
          <p:nvGrpSpPr>
            <p:cNvPr id="4107" name="Group 41">
              <a:extLst>
                <a:ext uri="{FF2B5EF4-FFF2-40B4-BE49-F238E27FC236}">
                  <a16:creationId xmlns:a16="http://schemas.microsoft.com/office/drawing/2014/main" id="{87668B95-6072-4427-A5BD-DACEC7C9FB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4" y="1363"/>
              <a:ext cx="1306" cy="1416"/>
              <a:chOff x="0" y="0"/>
              <a:chExt cx="1306" cy="1416"/>
            </a:xfrm>
          </p:grpSpPr>
          <p:grpSp>
            <p:nvGrpSpPr>
              <p:cNvPr id="4147" name="Group 42">
                <a:extLst>
                  <a:ext uri="{FF2B5EF4-FFF2-40B4-BE49-F238E27FC236}">
                    <a16:creationId xmlns:a16="http://schemas.microsoft.com/office/drawing/2014/main" id="{ACE27D89-AE08-4DF7-B894-C2AA3A47BB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306" cy="1416"/>
                <a:chOff x="0" y="0"/>
                <a:chExt cx="1306" cy="1416"/>
              </a:xfrm>
            </p:grpSpPr>
            <p:sp>
              <p:nvSpPr>
                <p:cNvPr id="4187" name="Rectangle 43">
                  <a:extLst>
                    <a:ext uri="{FF2B5EF4-FFF2-40B4-BE49-F238E27FC236}">
                      <a16:creationId xmlns:a16="http://schemas.microsoft.com/office/drawing/2014/main" id="{85B74BDB-8948-4C93-BCBB-E2857E8CA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306" cy="1416"/>
                </a:xfrm>
                <a:prstGeom prst="rect">
                  <a:avLst/>
                </a:prstGeom>
                <a:solidFill>
                  <a:srgbClr val="99FF66"/>
                </a:solidFill>
                <a:ln w="12700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188" name="Rectangle 44">
                  <a:extLst>
                    <a:ext uri="{FF2B5EF4-FFF2-40B4-BE49-F238E27FC236}">
                      <a16:creationId xmlns:a16="http://schemas.microsoft.com/office/drawing/2014/main" id="{1404CBCB-ADE0-4B25-B5AF-0389B7327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8"/>
                  <a:ext cx="1304" cy="1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200">
                      <a:solidFill>
                        <a:srgbClr val="003300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Grid 2</a:t>
                  </a:r>
                </a:p>
              </p:txBody>
            </p:sp>
          </p:grpSp>
          <p:grpSp>
            <p:nvGrpSpPr>
              <p:cNvPr id="4148" name="Group 45">
                <a:extLst>
                  <a:ext uri="{FF2B5EF4-FFF2-40B4-BE49-F238E27FC236}">
                    <a16:creationId xmlns:a16="http://schemas.microsoft.com/office/drawing/2014/main" id="{312E52D5-85F5-4885-98C4-E72DBA826F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" y="221"/>
                <a:ext cx="1179" cy="337"/>
                <a:chOff x="0" y="0"/>
                <a:chExt cx="1179" cy="336"/>
              </a:xfrm>
            </p:grpSpPr>
            <p:grpSp>
              <p:nvGrpSpPr>
                <p:cNvPr id="4175" name="Group 46">
                  <a:extLst>
                    <a:ext uri="{FF2B5EF4-FFF2-40B4-BE49-F238E27FC236}">
                      <a16:creationId xmlns:a16="http://schemas.microsoft.com/office/drawing/2014/main" id="{9246B3A1-8040-42BE-85A8-F8C7631811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64" cy="336"/>
                  <a:chOff x="0" y="0"/>
                  <a:chExt cx="264" cy="336"/>
                </a:xfrm>
              </p:grpSpPr>
              <p:sp>
                <p:nvSpPr>
                  <p:cNvPr id="4185" name="Rectangle 47">
                    <a:extLst>
                      <a:ext uri="{FF2B5EF4-FFF2-40B4-BE49-F238E27FC236}">
                        <a16:creationId xmlns:a16="http://schemas.microsoft.com/office/drawing/2014/main" id="{1B4DF923-B9A4-4FDF-AB7C-DE03D51594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86" name="Rectangle 48">
                    <a:extLst>
                      <a:ext uri="{FF2B5EF4-FFF2-40B4-BE49-F238E27FC236}">
                        <a16:creationId xmlns:a16="http://schemas.microsoft.com/office/drawing/2014/main" id="{495424A8-C011-434F-B663-01985ACF5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  <p:grpSp>
              <p:nvGrpSpPr>
                <p:cNvPr id="4176" name="Group 49">
                  <a:extLst>
                    <a:ext uri="{FF2B5EF4-FFF2-40B4-BE49-F238E27FC236}">
                      <a16:creationId xmlns:a16="http://schemas.microsoft.com/office/drawing/2014/main" id="{FF6DE67E-A254-4514-85CD-19D2F63C6D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5" y="0"/>
                  <a:ext cx="264" cy="336"/>
                  <a:chOff x="0" y="0"/>
                  <a:chExt cx="264" cy="336"/>
                </a:xfrm>
              </p:grpSpPr>
              <p:sp>
                <p:nvSpPr>
                  <p:cNvPr id="4183" name="Rectangle 50">
                    <a:extLst>
                      <a:ext uri="{FF2B5EF4-FFF2-40B4-BE49-F238E27FC236}">
                        <a16:creationId xmlns:a16="http://schemas.microsoft.com/office/drawing/2014/main" id="{26067D3B-3DD6-426D-8087-54A59E766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84" name="Rectangle 51">
                    <a:extLst>
                      <a:ext uri="{FF2B5EF4-FFF2-40B4-BE49-F238E27FC236}">
                        <a16:creationId xmlns:a16="http://schemas.microsoft.com/office/drawing/2014/main" id="{D964118F-9C38-4AAC-9C9E-3461B50DAC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  <p:grpSp>
              <p:nvGrpSpPr>
                <p:cNvPr id="4177" name="Group 52">
                  <a:extLst>
                    <a:ext uri="{FF2B5EF4-FFF2-40B4-BE49-F238E27FC236}">
                      <a16:creationId xmlns:a16="http://schemas.microsoft.com/office/drawing/2014/main" id="{F73D7821-EC83-4A4C-BB13-80848828A0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10" y="0"/>
                  <a:ext cx="264" cy="336"/>
                  <a:chOff x="0" y="0"/>
                  <a:chExt cx="264" cy="336"/>
                </a:xfrm>
              </p:grpSpPr>
              <p:sp>
                <p:nvSpPr>
                  <p:cNvPr id="4181" name="Rectangle 53">
                    <a:extLst>
                      <a:ext uri="{FF2B5EF4-FFF2-40B4-BE49-F238E27FC236}">
                        <a16:creationId xmlns:a16="http://schemas.microsoft.com/office/drawing/2014/main" id="{97F83FDE-4B24-4BA5-BC1B-4A74177BE6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82" name="Rectangle 54">
                    <a:extLst>
                      <a:ext uri="{FF2B5EF4-FFF2-40B4-BE49-F238E27FC236}">
                        <a16:creationId xmlns:a16="http://schemas.microsoft.com/office/drawing/2014/main" id="{EA31A391-4560-4057-9A4F-EB7673177E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  <p:grpSp>
              <p:nvGrpSpPr>
                <p:cNvPr id="4178" name="Group 55">
                  <a:extLst>
                    <a:ext uri="{FF2B5EF4-FFF2-40B4-BE49-F238E27FC236}">
                      <a16:creationId xmlns:a16="http://schemas.microsoft.com/office/drawing/2014/main" id="{0F3790B2-695D-477D-A2AF-EE099EDA04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5" y="0"/>
                  <a:ext cx="264" cy="336"/>
                  <a:chOff x="0" y="0"/>
                  <a:chExt cx="264" cy="336"/>
                </a:xfrm>
              </p:grpSpPr>
              <p:sp>
                <p:nvSpPr>
                  <p:cNvPr id="4179" name="Rectangle 56">
                    <a:extLst>
                      <a:ext uri="{FF2B5EF4-FFF2-40B4-BE49-F238E27FC236}">
                        <a16:creationId xmlns:a16="http://schemas.microsoft.com/office/drawing/2014/main" id="{1D324549-5749-443C-9DE3-BD211F1DBE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80" name="Rectangle 57">
                    <a:extLst>
                      <a:ext uri="{FF2B5EF4-FFF2-40B4-BE49-F238E27FC236}">
                        <a16:creationId xmlns:a16="http://schemas.microsoft.com/office/drawing/2014/main" id="{9E25F6BC-18DE-44D7-B1EF-3D890D6C34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</p:grpSp>
          <p:grpSp>
            <p:nvGrpSpPr>
              <p:cNvPr id="4149" name="Group 58">
                <a:extLst>
                  <a:ext uri="{FF2B5EF4-FFF2-40B4-BE49-F238E27FC236}">
                    <a16:creationId xmlns:a16="http://schemas.microsoft.com/office/drawing/2014/main" id="{F3CAF393-99E5-406A-8A7C-F4DBBB29E0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" y="618"/>
                <a:ext cx="1179" cy="336"/>
                <a:chOff x="0" y="0"/>
                <a:chExt cx="1179" cy="336"/>
              </a:xfrm>
            </p:grpSpPr>
            <p:grpSp>
              <p:nvGrpSpPr>
                <p:cNvPr id="4163" name="Group 59">
                  <a:extLst>
                    <a:ext uri="{FF2B5EF4-FFF2-40B4-BE49-F238E27FC236}">
                      <a16:creationId xmlns:a16="http://schemas.microsoft.com/office/drawing/2014/main" id="{34D0266E-BB3C-4856-B84F-16C7D72922F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64" cy="336"/>
                  <a:chOff x="0" y="0"/>
                  <a:chExt cx="264" cy="336"/>
                </a:xfrm>
              </p:grpSpPr>
              <p:sp>
                <p:nvSpPr>
                  <p:cNvPr id="4173" name="Rectangle 60">
                    <a:extLst>
                      <a:ext uri="{FF2B5EF4-FFF2-40B4-BE49-F238E27FC236}">
                        <a16:creationId xmlns:a16="http://schemas.microsoft.com/office/drawing/2014/main" id="{B379C6E3-52E8-41B6-A119-5C66B8BD60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74" name="Rectangle 61">
                    <a:extLst>
                      <a:ext uri="{FF2B5EF4-FFF2-40B4-BE49-F238E27FC236}">
                        <a16:creationId xmlns:a16="http://schemas.microsoft.com/office/drawing/2014/main" id="{D0476988-7BE0-4B12-8688-43B9863445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  <p:grpSp>
              <p:nvGrpSpPr>
                <p:cNvPr id="4164" name="Group 62">
                  <a:extLst>
                    <a:ext uri="{FF2B5EF4-FFF2-40B4-BE49-F238E27FC236}">
                      <a16:creationId xmlns:a16="http://schemas.microsoft.com/office/drawing/2014/main" id="{3FD47E44-C5DD-4DB2-95FF-FCC663A123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5" y="0"/>
                  <a:ext cx="264" cy="336"/>
                  <a:chOff x="0" y="0"/>
                  <a:chExt cx="264" cy="336"/>
                </a:xfrm>
              </p:grpSpPr>
              <p:sp>
                <p:nvSpPr>
                  <p:cNvPr id="4171" name="Rectangle 63">
                    <a:extLst>
                      <a:ext uri="{FF2B5EF4-FFF2-40B4-BE49-F238E27FC236}">
                        <a16:creationId xmlns:a16="http://schemas.microsoft.com/office/drawing/2014/main" id="{16D727BC-B014-4FD9-B056-38E09C4A37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72" name="Rectangle 64">
                    <a:extLst>
                      <a:ext uri="{FF2B5EF4-FFF2-40B4-BE49-F238E27FC236}">
                        <a16:creationId xmlns:a16="http://schemas.microsoft.com/office/drawing/2014/main" id="{92ECC001-9F34-412F-826E-A6175509DC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  <p:grpSp>
              <p:nvGrpSpPr>
                <p:cNvPr id="4165" name="Group 65">
                  <a:extLst>
                    <a:ext uri="{FF2B5EF4-FFF2-40B4-BE49-F238E27FC236}">
                      <a16:creationId xmlns:a16="http://schemas.microsoft.com/office/drawing/2014/main" id="{A70019F4-038C-41C1-B3B7-EF13461FC6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10" y="0"/>
                  <a:ext cx="264" cy="336"/>
                  <a:chOff x="0" y="0"/>
                  <a:chExt cx="264" cy="336"/>
                </a:xfrm>
              </p:grpSpPr>
              <p:sp>
                <p:nvSpPr>
                  <p:cNvPr id="4169" name="Rectangle 66">
                    <a:extLst>
                      <a:ext uri="{FF2B5EF4-FFF2-40B4-BE49-F238E27FC236}">
                        <a16:creationId xmlns:a16="http://schemas.microsoft.com/office/drawing/2014/main" id="{1C371FC7-DEE4-49D5-BB44-CAF2E374FE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70" name="Rectangle 67">
                    <a:extLst>
                      <a:ext uri="{FF2B5EF4-FFF2-40B4-BE49-F238E27FC236}">
                        <a16:creationId xmlns:a16="http://schemas.microsoft.com/office/drawing/2014/main" id="{134BCB75-EEC7-4183-A70B-92D0C9D15D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  <p:grpSp>
              <p:nvGrpSpPr>
                <p:cNvPr id="4166" name="Group 68">
                  <a:extLst>
                    <a:ext uri="{FF2B5EF4-FFF2-40B4-BE49-F238E27FC236}">
                      <a16:creationId xmlns:a16="http://schemas.microsoft.com/office/drawing/2014/main" id="{FC72ADE6-BBA2-4920-A939-3BCE266C5F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5" y="0"/>
                  <a:ext cx="264" cy="336"/>
                  <a:chOff x="0" y="0"/>
                  <a:chExt cx="264" cy="336"/>
                </a:xfrm>
              </p:grpSpPr>
              <p:sp>
                <p:nvSpPr>
                  <p:cNvPr id="4167" name="Rectangle 69">
                    <a:extLst>
                      <a:ext uri="{FF2B5EF4-FFF2-40B4-BE49-F238E27FC236}">
                        <a16:creationId xmlns:a16="http://schemas.microsoft.com/office/drawing/2014/main" id="{A1A06783-020A-4F30-8F69-3D5ECDE9B4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68" name="Rectangle 70">
                    <a:extLst>
                      <a:ext uri="{FF2B5EF4-FFF2-40B4-BE49-F238E27FC236}">
                        <a16:creationId xmlns:a16="http://schemas.microsoft.com/office/drawing/2014/main" id="{4A650343-6D16-4F80-81B9-4AF797FF8A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</p:grpSp>
          <p:grpSp>
            <p:nvGrpSpPr>
              <p:cNvPr id="4150" name="Group 71">
                <a:extLst>
                  <a:ext uri="{FF2B5EF4-FFF2-40B4-BE49-F238E27FC236}">
                    <a16:creationId xmlns:a16="http://schemas.microsoft.com/office/drawing/2014/main" id="{B0F9C583-1FC2-4131-BE4D-E0B7C3EEEA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" y="1014"/>
                <a:ext cx="1179" cy="337"/>
                <a:chOff x="0" y="0"/>
                <a:chExt cx="1179" cy="336"/>
              </a:xfrm>
            </p:grpSpPr>
            <p:grpSp>
              <p:nvGrpSpPr>
                <p:cNvPr id="4151" name="Group 72">
                  <a:extLst>
                    <a:ext uri="{FF2B5EF4-FFF2-40B4-BE49-F238E27FC236}">
                      <a16:creationId xmlns:a16="http://schemas.microsoft.com/office/drawing/2014/main" id="{C9B94FDD-C2B0-4EB6-ABA7-93D78626A7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64" cy="336"/>
                  <a:chOff x="0" y="0"/>
                  <a:chExt cx="264" cy="336"/>
                </a:xfrm>
              </p:grpSpPr>
              <p:sp>
                <p:nvSpPr>
                  <p:cNvPr id="4161" name="Rectangle 73">
                    <a:extLst>
                      <a:ext uri="{FF2B5EF4-FFF2-40B4-BE49-F238E27FC236}">
                        <a16:creationId xmlns:a16="http://schemas.microsoft.com/office/drawing/2014/main" id="{EF0DE869-485F-4792-B7DE-0FEE32353D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62" name="Rectangle 74">
                    <a:extLst>
                      <a:ext uri="{FF2B5EF4-FFF2-40B4-BE49-F238E27FC236}">
                        <a16:creationId xmlns:a16="http://schemas.microsoft.com/office/drawing/2014/main" id="{30E750A6-185F-494C-81B3-65CAC2053F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  <p:grpSp>
              <p:nvGrpSpPr>
                <p:cNvPr id="4152" name="Group 75">
                  <a:extLst>
                    <a:ext uri="{FF2B5EF4-FFF2-40B4-BE49-F238E27FC236}">
                      <a16:creationId xmlns:a16="http://schemas.microsoft.com/office/drawing/2014/main" id="{AF63C4F1-2A8D-498E-ABF4-7C5D57AFF1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5" y="0"/>
                  <a:ext cx="264" cy="336"/>
                  <a:chOff x="0" y="0"/>
                  <a:chExt cx="264" cy="336"/>
                </a:xfrm>
              </p:grpSpPr>
              <p:sp>
                <p:nvSpPr>
                  <p:cNvPr id="4159" name="Rectangle 76">
                    <a:extLst>
                      <a:ext uri="{FF2B5EF4-FFF2-40B4-BE49-F238E27FC236}">
                        <a16:creationId xmlns:a16="http://schemas.microsoft.com/office/drawing/2014/main" id="{FA8CD00C-7E27-46AC-BDFD-6363B9F0F4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60" name="Rectangle 77">
                    <a:extLst>
                      <a:ext uri="{FF2B5EF4-FFF2-40B4-BE49-F238E27FC236}">
                        <a16:creationId xmlns:a16="http://schemas.microsoft.com/office/drawing/2014/main" id="{8DC66A34-CD4E-42D3-A0D6-D2E7BA3FF7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  <p:grpSp>
              <p:nvGrpSpPr>
                <p:cNvPr id="4153" name="Group 78">
                  <a:extLst>
                    <a:ext uri="{FF2B5EF4-FFF2-40B4-BE49-F238E27FC236}">
                      <a16:creationId xmlns:a16="http://schemas.microsoft.com/office/drawing/2014/main" id="{5864BDF0-F998-44D9-9BC1-D142C2136C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10" y="0"/>
                  <a:ext cx="264" cy="336"/>
                  <a:chOff x="0" y="0"/>
                  <a:chExt cx="264" cy="336"/>
                </a:xfrm>
              </p:grpSpPr>
              <p:sp>
                <p:nvSpPr>
                  <p:cNvPr id="4157" name="Rectangle 79">
                    <a:extLst>
                      <a:ext uri="{FF2B5EF4-FFF2-40B4-BE49-F238E27FC236}">
                        <a16:creationId xmlns:a16="http://schemas.microsoft.com/office/drawing/2014/main" id="{6A947081-FCC9-470F-83FB-F3ABDFFCA6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58" name="Rectangle 80">
                    <a:extLst>
                      <a:ext uri="{FF2B5EF4-FFF2-40B4-BE49-F238E27FC236}">
                        <a16:creationId xmlns:a16="http://schemas.microsoft.com/office/drawing/2014/main" id="{010040EC-A90B-4755-9FC4-B0C849CA5F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  <p:grpSp>
              <p:nvGrpSpPr>
                <p:cNvPr id="4154" name="Group 81">
                  <a:extLst>
                    <a:ext uri="{FF2B5EF4-FFF2-40B4-BE49-F238E27FC236}">
                      <a16:creationId xmlns:a16="http://schemas.microsoft.com/office/drawing/2014/main" id="{AECCE161-5C2C-4742-999C-D286ADB0C8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5" y="0"/>
                  <a:ext cx="264" cy="336"/>
                  <a:chOff x="0" y="0"/>
                  <a:chExt cx="264" cy="336"/>
                </a:xfrm>
              </p:grpSpPr>
              <p:sp>
                <p:nvSpPr>
                  <p:cNvPr id="4155" name="Rectangle 82">
                    <a:extLst>
                      <a:ext uri="{FF2B5EF4-FFF2-40B4-BE49-F238E27FC236}">
                        <a16:creationId xmlns:a16="http://schemas.microsoft.com/office/drawing/2014/main" id="{B42D8A54-1B69-4424-8E54-9FB4678ED8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261" cy="336"/>
                  </a:xfrm>
                  <a:prstGeom prst="rect">
                    <a:avLst/>
                  </a:prstGeom>
                  <a:solidFill>
                    <a:srgbClr val="FFCC00"/>
                  </a:solidFill>
                  <a:ln w="12700">
                    <a:solidFill>
                      <a:srgbClr val="969696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56" name="Rectangle 83">
                    <a:extLst>
                      <a:ext uri="{FF2B5EF4-FFF2-40B4-BE49-F238E27FC236}">
                        <a16:creationId xmlns:a16="http://schemas.microsoft.com/office/drawing/2014/main" id="{BBF28725-45F5-4A29-8E58-C70B689577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"/>
                    <a:ext cx="264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</p:grpSp>
          </p:grpSp>
        </p:grpSp>
        <p:grpSp>
          <p:nvGrpSpPr>
            <p:cNvPr id="4108" name="Group 84">
              <a:extLst>
                <a:ext uri="{FF2B5EF4-FFF2-40B4-BE49-F238E27FC236}">
                  <a16:creationId xmlns:a16="http://schemas.microsoft.com/office/drawing/2014/main" id="{D809CB9D-9F1A-4A62-8DE8-2830769A28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" y="2089"/>
              <a:ext cx="1768" cy="1295"/>
              <a:chOff x="0" y="0"/>
              <a:chExt cx="1768" cy="1295"/>
            </a:xfrm>
          </p:grpSpPr>
          <p:grpSp>
            <p:nvGrpSpPr>
              <p:cNvPr id="4117" name="Group 85">
                <a:extLst>
                  <a:ext uri="{FF2B5EF4-FFF2-40B4-BE49-F238E27FC236}">
                    <a16:creationId xmlns:a16="http://schemas.microsoft.com/office/drawing/2014/main" id="{FFFC1C54-55A2-4F32-9BFA-54165A0A05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768" cy="1295"/>
                <a:chOff x="0" y="0"/>
                <a:chExt cx="1768" cy="1295"/>
              </a:xfrm>
            </p:grpSpPr>
            <p:sp>
              <p:nvSpPr>
                <p:cNvPr id="4145" name="Rectangle 86">
                  <a:extLst>
                    <a:ext uri="{FF2B5EF4-FFF2-40B4-BE49-F238E27FC236}">
                      <a16:creationId xmlns:a16="http://schemas.microsoft.com/office/drawing/2014/main" id="{AEA6A465-B7AD-44E5-9748-6356F11F5B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765" cy="1295"/>
                </a:xfrm>
                <a:prstGeom prst="rect">
                  <a:avLst/>
                </a:prstGeom>
                <a:solidFill>
                  <a:srgbClr val="FFCC00"/>
                </a:solidFill>
                <a:ln w="12700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146" name="Rectangle 87">
                  <a:extLst>
                    <a:ext uri="{FF2B5EF4-FFF2-40B4-BE49-F238E27FC236}">
                      <a16:creationId xmlns:a16="http://schemas.microsoft.com/office/drawing/2014/main" id="{E6C091F1-2C89-4FBF-908B-401544DCB6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8"/>
                  <a:ext cx="1768" cy="1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200">
                      <a:solidFill>
                        <a:srgbClr val="003300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Block (1, 1)</a:t>
                  </a:r>
                </a:p>
              </p:txBody>
            </p:sp>
          </p:grpSp>
          <p:grpSp>
            <p:nvGrpSpPr>
              <p:cNvPr id="4118" name="Group 88">
                <a:extLst>
                  <a:ext uri="{FF2B5EF4-FFF2-40B4-BE49-F238E27FC236}">
                    <a16:creationId xmlns:a16="http://schemas.microsoft.com/office/drawing/2014/main" id="{BA4C3F9F-70E3-420E-A7D3-8390F03088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" y="237"/>
                <a:ext cx="1632" cy="978"/>
                <a:chOff x="0" y="0"/>
                <a:chExt cx="1632" cy="978"/>
              </a:xfrm>
            </p:grpSpPr>
            <p:grpSp>
              <p:nvGrpSpPr>
                <p:cNvPr id="4119" name="Group 89">
                  <a:extLst>
                    <a:ext uri="{FF2B5EF4-FFF2-40B4-BE49-F238E27FC236}">
                      <a16:creationId xmlns:a16="http://schemas.microsoft.com/office/drawing/2014/main" id="{725C600A-7B38-4A4C-946B-6E98793C6D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632" cy="978"/>
                  <a:chOff x="0" y="0"/>
                  <a:chExt cx="1632" cy="978"/>
                </a:xfrm>
              </p:grpSpPr>
              <p:sp>
                <p:nvSpPr>
                  <p:cNvPr id="4138" name="Rectangle 90">
                    <a:extLst>
                      <a:ext uri="{FF2B5EF4-FFF2-40B4-BE49-F238E27FC236}">
                        <a16:creationId xmlns:a16="http://schemas.microsoft.com/office/drawing/2014/main" id="{077FEB05-6EDA-4DE9-BE2A-C8ECFBD81B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30" cy="978"/>
                  </a:xfrm>
                  <a:prstGeom prst="rect">
                    <a:avLst/>
                  </a:prstGeom>
                  <a:solidFill>
                    <a:srgbClr val="FF66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4139" name="Line 91">
                    <a:extLst>
                      <a:ext uri="{FF2B5EF4-FFF2-40B4-BE49-F238E27FC236}">
                        <a16:creationId xmlns:a16="http://schemas.microsoft.com/office/drawing/2014/main" id="{118DDBBC-2945-4EB7-A173-53CE5C028D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0800000" flipH="1">
                    <a:off x="0" y="325"/>
                    <a:ext cx="1632" cy="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4140" name="Line 92">
                    <a:extLst>
                      <a:ext uri="{FF2B5EF4-FFF2-40B4-BE49-F238E27FC236}">
                        <a16:creationId xmlns:a16="http://schemas.microsoft.com/office/drawing/2014/main" id="{1DDC0497-C602-42B7-B72C-B950C1C270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0" y="652"/>
                    <a:ext cx="1632" cy="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4141" name="Line 93">
                    <a:extLst>
                      <a:ext uri="{FF2B5EF4-FFF2-40B4-BE49-F238E27FC236}">
                        <a16:creationId xmlns:a16="http://schemas.microsoft.com/office/drawing/2014/main" id="{3AA3C321-B938-407B-B1C7-730C266277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6" y="0"/>
                    <a:ext cx="0" cy="97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4142" name="Line 94">
                    <a:extLst>
                      <a:ext uri="{FF2B5EF4-FFF2-40B4-BE49-F238E27FC236}">
                        <a16:creationId xmlns:a16="http://schemas.microsoft.com/office/drawing/2014/main" id="{B67FAF11-FD86-4D50-BED9-CC3E2F22D9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52" y="0"/>
                    <a:ext cx="0" cy="97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4143" name="Line 95">
                    <a:extLst>
                      <a:ext uri="{FF2B5EF4-FFF2-40B4-BE49-F238E27FC236}">
                        <a16:creationId xmlns:a16="http://schemas.microsoft.com/office/drawing/2014/main" id="{A47BE0FD-08F4-44D6-BAF3-526A3FE432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8" y="0"/>
                    <a:ext cx="0" cy="97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4144" name="Line 96">
                    <a:extLst>
                      <a:ext uri="{FF2B5EF4-FFF2-40B4-BE49-F238E27FC236}">
                        <a16:creationId xmlns:a16="http://schemas.microsoft.com/office/drawing/2014/main" id="{19CF4B2C-9E3D-4448-B603-2B515386C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04" y="0"/>
                    <a:ext cx="0" cy="97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</p:grpSp>
            <p:grpSp>
              <p:nvGrpSpPr>
                <p:cNvPr id="4120" name="Group 97">
                  <a:extLst>
                    <a:ext uri="{FF2B5EF4-FFF2-40B4-BE49-F238E27FC236}">
                      <a16:creationId xmlns:a16="http://schemas.microsoft.com/office/drawing/2014/main" id="{125A464A-6AF8-4461-9148-A38A4EBCBA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" y="396"/>
                  <a:ext cx="1560" cy="194"/>
                  <a:chOff x="2" y="-9"/>
                  <a:chExt cx="1560" cy="194"/>
                </a:xfrm>
              </p:grpSpPr>
              <p:sp>
                <p:nvSpPr>
                  <p:cNvPr id="4133" name="Rectangle 98">
                    <a:extLst>
                      <a:ext uri="{FF2B5EF4-FFF2-40B4-BE49-F238E27FC236}">
                        <a16:creationId xmlns:a16="http://schemas.microsoft.com/office/drawing/2014/main" id="{F2280B3E-E4D3-4230-A148-A5B9ECCC5C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(0, 1)</a:t>
                    </a:r>
                  </a:p>
                </p:txBody>
              </p:sp>
              <p:sp>
                <p:nvSpPr>
                  <p:cNvPr id="4134" name="Rectangle 99">
                    <a:extLst>
                      <a:ext uri="{FF2B5EF4-FFF2-40B4-BE49-F238E27FC236}">
                        <a16:creationId xmlns:a16="http://schemas.microsoft.com/office/drawing/2014/main" id="{EC37A655-1C6B-4A07-8CAF-7C40EB29B8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(1, 1)</a:t>
                    </a:r>
                  </a:p>
                </p:txBody>
              </p:sp>
              <p:sp>
                <p:nvSpPr>
                  <p:cNvPr id="4135" name="Rectangle 100">
                    <a:extLst>
                      <a:ext uri="{FF2B5EF4-FFF2-40B4-BE49-F238E27FC236}">
                        <a16:creationId xmlns:a16="http://schemas.microsoft.com/office/drawing/2014/main" id="{BF4F3928-1E3F-4A4E-9E9F-2162979F8C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4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(2, 1)</a:t>
                    </a:r>
                  </a:p>
                </p:txBody>
              </p:sp>
              <p:sp>
                <p:nvSpPr>
                  <p:cNvPr id="4136" name="Rectangle 101">
                    <a:extLst>
                      <a:ext uri="{FF2B5EF4-FFF2-40B4-BE49-F238E27FC236}">
                        <a16:creationId xmlns:a16="http://schemas.microsoft.com/office/drawing/2014/main" id="{916150A6-79F6-4341-8D28-FF6EF630AB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0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(3, 1)</a:t>
                    </a:r>
                  </a:p>
                </p:txBody>
              </p:sp>
              <p:sp>
                <p:nvSpPr>
                  <p:cNvPr id="4137" name="Rectangle 102">
                    <a:extLst>
                      <a:ext uri="{FF2B5EF4-FFF2-40B4-BE49-F238E27FC236}">
                        <a16:creationId xmlns:a16="http://schemas.microsoft.com/office/drawing/2014/main" id="{EE86FB20-F8AE-4C57-927F-DB8B8E2E3C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7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(4, 1)</a:t>
                    </a:r>
                  </a:p>
                </p:txBody>
              </p:sp>
            </p:grpSp>
            <p:grpSp>
              <p:nvGrpSpPr>
                <p:cNvPr id="4121" name="Group 103">
                  <a:extLst>
                    <a:ext uri="{FF2B5EF4-FFF2-40B4-BE49-F238E27FC236}">
                      <a16:creationId xmlns:a16="http://schemas.microsoft.com/office/drawing/2014/main" id="{E4283298-D6F2-422A-BE2E-C7B8205134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" y="721"/>
                  <a:ext cx="1560" cy="194"/>
                  <a:chOff x="2" y="-9"/>
                  <a:chExt cx="1560" cy="194"/>
                </a:xfrm>
              </p:grpSpPr>
              <p:sp>
                <p:nvSpPr>
                  <p:cNvPr id="4128" name="Rectangle 104">
                    <a:extLst>
                      <a:ext uri="{FF2B5EF4-FFF2-40B4-BE49-F238E27FC236}">
                        <a16:creationId xmlns:a16="http://schemas.microsoft.com/office/drawing/2014/main" id="{70267C1E-6114-4E58-B90B-D72473B0CE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(0, 2)</a:t>
                    </a:r>
                  </a:p>
                </p:txBody>
              </p:sp>
              <p:sp>
                <p:nvSpPr>
                  <p:cNvPr id="4129" name="Rectangle 105">
                    <a:extLst>
                      <a:ext uri="{FF2B5EF4-FFF2-40B4-BE49-F238E27FC236}">
                        <a16:creationId xmlns:a16="http://schemas.microsoft.com/office/drawing/2014/main" id="{9FB51C01-22C0-4286-B0F8-0DF459640E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(1, 2)</a:t>
                    </a:r>
                  </a:p>
                </p:txBody>
              </p:sp>
              <p:sp>
                <p:nvSpPr>
                  <p:cNvPr id="4130" name="Rectangle 106">
                    <a:extLst>
                      <a:ext uri="{FF2B5EF4-FFF2-40B4-BE49-F238E27FC236}">
                        <a16:creationId xmlns:a16="http://schemas.microsoft.com/office/drawing/2014/main" id="{8A11C053-3589-42A5-8B35-2068F43B08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4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(2, 2)</a:t>
                    </a:r>
                  </a:p>
                </p:txBody>
              </p:sp>
              <p:sp>
                <p:nvSpPr>
                  <p:cNvPr id="4131" name="Rectangle 107">
                    <a:extLst>
                      <a:ext uri="{FF2B5EF4-FFF2-40B4-BE49-F238E27FC236}">
                        <a16:creationId xmlns:a16="http://schemas.microsoft.com/office/drawing/2014/main" id="{7A7ED2E0-6669-4517-AE95-FA0FA7C16D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0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(3, 2)</a:t>
                    </a:r>
                  </a:p>
                </p:txBody>
              </p:sp>
              <p:sp>
                <p:nvSpPr>
                  <p:cNvPr id="4132" name="Rectangle 108">
                    <a:extLst>
                      <a:ext uri="{FF2B5EF4-FFF2-40B4-BE49-F238E27FC236}">
                        <a16:creationId xmlns:a16="http://schemas.microsoft.com/office/drawing/2014/main" id="{FDF70636-5CC0-4EBE-9B2B-1EED2EBA55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7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(4, 2)</a:t>
                    </a:r>
                  </a:p>
                </p:txBody>
              </p:sp>
            </p:grpSp>
            <p:grpSp>
              <p:nvGrpSpPr>
                <p:cNvPr id="4122" name="Group 109">
                  <a:extLst>
                    <a:ext uri="{FF2B5EF4-FFF2-40B4-BE49-F238E27FC236}">
                      <a16:creationId xmlns:a16="http://schemas.microsoft.com/office/drawing/2014/main" id="{C1013CD8-1C24-4543-BAB1-B148744EAD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" y="71"/>
                  <a:ext cx="1560" cy="194"/>
                  <a:chOff x="2" y="-9"/>
                  <a:chExt cx="1560" cy="194"/>
                </a:xfrm>
              </p:grpSpPr>
              <p:sp>
                <p:nvSpPr>
                  <p:cNvPr id="4123" name="Rectangle 110">
                    <a:extLst>
                      <a:ext uri="{FF2B5EF4-FFF2-40B4-BE49-F238E27FC236}">
                        <a16:creationId xmlns:a16="http://schemas.microsoft.com/office/drawing/2014/main" id="{9B31FA84-C6FB-4713-8824-67DC893391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(0, 0)</a:t>
                    </a:r>
                  </a:p>
                </p:txBody>
              </p:sp>
              <p:sp>
                <p:nvSpPr>
                  <p:cNvPr id="4124" name="Rectangle 111">
                    <a:extLst>
                      <a:ext uri="{FF2B5EF4-FFF2-40B4-BE49-F238E27FC236}">
                        <a16:creationId xmlns:a16="http://schemas.microsoft.com/office/drawing/2014/main" id="{1928DBD4-428C-4324-92CC-D521EB560B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(1, 0)</a:t>
                    </a:r>
                  </a:p>
                </p:txBody>
              </p:sp>
              <p:sp>
                <p:nvSpPr>
                  <p:cNvPr id="4125" name="Rectangle 112">
                    <a:extLst>
                      <a:ext uri="{FF2B5EF4-FFF2-40B4-BE49-F238E27FC236}">
                        <a16:creationId xmlns:a16="http://schemas.microsoft.com/office/drawing/2014/main" id="{C3048BB4-A41D-4EBC-A7C9-19B56570B4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4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(2, 0)</a:t>
                    </a:r>
                  </a:p>
                </p:txBody>
              </p:sp>
              <p:sp>
                <p:nvSpPr>
                  <p:cNvPr id="4126" name="Rectangle 113">
                    <a:extLst>
                      <a:ext uri="{FF2B5EF4-FFF2-40B4-BE49-F238E27FC236}">
                        <a16:creationId xmlns:a16="http://schemas.microsoft.com/office/drawing/2014/main" id="{208DC771-A761-40EF-BB28-66DEE41EFC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0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(3, 0)</a:t>
                    </a:r>
                  </a:p>
                </p:txBody>
              </p:sp>
              <p:sp>
                <p:nvSpPr>
                  <p:cNvPr id="4127" name="Rectangle 114">
                    <a:extLst>
                      <a:ext uri="{FF2B5EF4-FFF2-40B4-BE49-F238E27FC236}">
                        <a16:creationId xmlns:a16="http://schemas.microsoft.com/office/drawing/2014/main" id="{F5608D0F-A580-4B86-A49C-D72DD4CD68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7" y="-9"/>
                    <a:ext cx="255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Thread</a:t>
                    </a:r>
                  </a:p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1000">
                        <a:solidFill>
                          <a:srgbClr val="003300"/>
                        </a:solidFill>
                        <a:latin typeface="Times New Roman Bold" panose="02020803070505020304" pitchFamily="18" charset="0"/>
                        <a:cs typeface="Times New Roman Bold" panose="02020803070505020304" pitchFamily="18" charset="0"/>
                        <a:sym typeface="Times New Roman Bold" panose="02020803070505020304" pitchFamily="18" charset="0"/>
                      </a:rPr>
                      <a:t>(4, 0)</a:t>
                    </a:r>
                  </a:p>
                </p:txBody>
              </p:sp>
            </p:grpSp>
          </p:grpSp>
        </p:grpSp>
        <p:sp>
          <p:nvSpPr>
            <p:cNvPr id="4109" name="Line 115">
              <a:extLst>
                <a:ext uri="{FF2B5EF4-FFF2-40B4-BE49-F238E27FC236}">
                  <a16:creationId xmlns:a16="http://schemas.microsoft.com/office/drawing/2014/main" id="{C3850141-211E-4B4B-B4E5-E8A2A27A08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" y="584"/>
              <a:ext cx="322" cy="1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110" name="Line 116">
              <a:extLst>
                <a:ext uri="{FF2B5EF4-FFF2-40B4-BE49-F238E27FC236}">
                  <a16:creationId xmlns:a16="http://schemas.microsoft.com/office/drawing/2014/main" id="{EAEA0269-5570-463E-AA6C-6F5CBD412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" y="1687"/>
              <a:ext cx="433" cy="1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111" name="Line 117">
              <a:extLst>
                <a:ext uri="{FF2B5EF4-FFF2-40B4-BE49-F238E27FC236}">
                  <a16:creationId xmlns:a16="http://schemas.microsoft.com/office/drawing/2014/main" id="{43485B03-F410-4A1A-86EC-F15F1B4169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7" y="869"/>
              <a:ext cx="1068" cy="12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112" name="Line 118">
              <a:extLst>
                <a:ext uri="{FF2B5EF4-FFF2-40B4-BE49-F238E27FC236}">
                  <a16:creationId xmlns:a16="http://schemas.microsoft.com/office/drawing/2014/main" id="{468A1C54-B71B-4504-BB59-B64B45184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9" y="869"/>
              <a:ext cx="243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113" name="Line 119">
              <a:extLst>
                <a:ext uri="{FF2B5EF4-FFF2-40B4-BE49-F238E27FC236}">
                  <a16:creationId xmlns:a16="http://schemas.microsoft.com/office/drawing/2014/main" id="{A2059DFA-0B86-4D1C-B188-E0AD2DBB95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1" y="1196"/>
              <a:ext cx="434" cy="8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114" name="Line 120">
              <a:extLst>
                <a:ext uri="{FF2B5EF4-FFF2-40B4-BE49-F238E27FC236}">
                  <a16:creationId xmlns:a16="http://schemas.microsoft.com/office/drawing/2014/main" id="{69F743B7-2EBC-4311-8937-43B122EC6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9" y="1202"/>
              <a:ext cx="100" cy="8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115" name="Line 121">
              <a:extLst>
                <a:ext uri="{FF2B5EF4-FFF2-40B4-BE49-F238E27FC236}">
                  <a16:creationId xmlns:a16="http://schemas.microsoft.com/office/drawing/2014/main" id="{7CB8751D-2B3F-4A90-9EA1-F8AAE83D7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2" y="2084"/>
              <a:ext cx="623" cy="1295"/>
            </a:xfrm>
            <a:prstGeom prst="line">
              <a:avLst/>
            </a:prstGeom>
            <a:noFill/>
            <a:ln w="12700">
              <a:solidFill>
                <a:schemeClr val="tx1">
                  <a:alpha val="10196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116" name="Line 122">
              <a:extLst>
                <a:ext uri="{FF2B5EF4-FFF2-40B4-BE49-F238E27FC236}">
                  <a16:creationId xmlns:a16="http://schemas.microsoft.com/office/drawing/2014/main" id="{223A8980-5A0F-4D63-9364-A8A1053CA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9" y="2084"/>
              <a:ext cx="153" cy="1300"/>
            </a:xfrm>
            <a:prstGeom prst="line">
              <a:avLst/>
            </a:prstGeom>
            <a:noFill/>
            <a:ln w="12700">
              <a:solidFill>
                <a:schemeClr val="tx1">
                  <a:alpha val="10196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76D7A40-5E74-4C4B-B9B6-B254F7FC45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Efficiency Rules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4FA1690-BAD5-4FE4-B943-C3FA0BA269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Develop algorithms with a data parallel mindset</a:t>
            </a:r>
          </a:p>
          <a:p>
            <a:pPr fontAlgn="auto">
              <a:spcAft>
                <a:spcPts val="0"/>
              </a:spcAft>
              <a:defRPr/>
            </a:pPr>
            <a:endParaRPr lang="en-US"/>
          </a:p>
          <a:p>
            <a:pPr fontAlgn="auto">
              <a:spcAft>
                <a:spcPts val="0"/>
              </a:spcAft>
              <a:defRPr/>
            </a:pPr>
            <a:r>
              <a:rPr lang="en-US"/>
              <a:t>Minimize divergence of execution within blocks</a:t>
            </a:r>
          </a:p>
          <a:p>
            <a:pPr fontAlgn="auto">
              <a:spcAft>
                <a:spcPts val="0"/>
              </a:spcAft>
              <a:defRPr/>
            </a:pPr>
            <a:endParaRPr lang="en-US"/>
          </a:p>
          <a:p>
            <a:pPr fontAlgn="auto">
              <a:spcAft>
                <a:spcPts val="0"/>
              </a:spcAft>
              <a:defRPr/>
            </a:pPr>
            <a:r>
              <a:rPr lang="en-US"/>
              <a:t>Maximize locality of global memory accesses</a:t>
            </a:r>
          </a:p>
          <a:p>
            <a:pPr fontAlgn="auto">
              <a:spcAft>
                <a:spcPts val="0"/>
              </a:spcAft>
              <a:defRPr/>
            </a:pPr>
            <a:endParaRPr lang="en-US"/>
          </a:p>
          <a:p>
            <a:pPr fontAlgn="auto">
              <a:spcAft>
                <a:spcPts val="0"/>
              </a:spcAft>
              <a:defRPr/>
            </a:pPr>
            <a:r>
              <a:rPr lang="en-US"/>
              <a:t>Exploit per-block shared memory as scratchpad</a:t>
            </a:r>
            <a:br>
              <a:rPr lang="en-US"/>
            </a:br>
            <a:r>
              <a:rPr lang="en-US"/>
              <a:t>(registers &gt; shared memory &gt; global memory)</a:t>
            </a:r>
          </a:p>
          <a:p>
            <a:pPr fontAlgn="auto">
              <a:spcAft>
                <a:spcPts val="0"/>
              </a:spcAft>
              <a:defRPr/>
            </a:pPr>
            <a:endParaRPr lang="en-US"/>
          </a:p>
          <a:p>
            <a:pPr fontAlgn="auto">
              <a:spcAft>
                <a:spcPts val="0"/>
              </a:spcAft>
              <a:defRPr/>
            </a:pPr>
            <a:r>
              <a:rPr lang="en-US"/>
              <a:t>Expose enough parallelism</a:t>
            </a:r>
          </a:p>
        </p:txBody>
      </p:sp>
    </p:spTree>
  </p:cSld>
  <p:clrMapOvr>
    <a:masterClrMapping/>
  </p:clrMapOvr>
  <p:transition spd="slow"/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0D65BEA0-694F-4CEC-8D25-88BC75B3F5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611189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300" dirty="0"/>
              <a:t>Expanding </a:t>
            </a:r>
            <a:r>
              <a:rPr lang="en-US" sz="5300" dirty="0" err="1"/>
              <a:t>Manycore</a:t>
            </a:r>
            <a:r>
              <a:rPr lang="en-US" sz="5300" dirty="0"/>
              <a:t> Territory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AFE796FE-1CB1-4599-ADC4-EA63EB897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219201"/>
            <a:ext cx="7273925" cy="53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148" name="Rectangle 3">
            <a:extLst>
              <a:ext uri="{FF2B5EF4-FFF2-40B4-BE49-F238E27FC236}">
                <a16:creationId xmlns:a16="http://schemas.microsoft.com/office/drawing/2014/main" id="{2CCB410D-288F-4AD1-BC5C-0ED44A388F74}"/>
              </a:ext>
            </a:extLst>
          </p:cNvPr>
          <p:cNvSpPr>
            <a:spLocks/>
          </p:cNvSpPr>
          <p:nvPr/>
        </p:nvSpPr>
        <p:spPr bwMode="auto">
          <a:xfrm>
            <a:off x="3746500" y="6546850"/>
            <a:ext cx="6934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777777"/>
                </a:solidFill>
                <a:latin typeface="MetaPro-Book" charset="0"/>
                <a:cs typeface="MetaPro-Book" charset="0"/>
                <a:sym typeface="MetaPro-Book" charset="0"/>
              </a:rPr>
              <a:t>Slide via Mark Harris, NVIDIA</a:t>
            </a:r>
          </a:p>
        </p:txBody>
      </p:sp>
    </p:spTree>
  </p:cSld>
  <p:clrMapOvr>
    <a:masterClrMapping/>
  </p:clrMapOvr>
  <p:transition spd="slow"/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4E48155D-861F-44DA-BA53-B1E4AE40C2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Today’s Big Picture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BBEBF08B-95A8-45F4-BF77-A2FCB40A63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1600201"/>
            <a:ext cx="8991600" cy="4525963"/>
          </a:xfrm>
        </p:spPr>
        <p:txBody>
          <a:bodyPr rtlCol="0">
            <a:normAutofit/>
          </a:bodyPr>
          <a:lstStyle/>
          <a:p>
            <a:pPr marL="687388" algn="ctr" fontAlgn="auto">
              <a:spcAft>
                <a:spcPts val="0"/>
              </a:spcAft>
              <a:defRPr/>
            </a:pPr>
            <a:endParaRPr lang="en-US" sz="6400" dirty="0"/>
          </a:p>
          <a:p>
            <a:pPr marL="344488" indent="0" algn="ctr" fontAlgn="auto">
              <a:spcAft>
                <a:spcPts val="0"/>
              </a:spcAft>
              <a:buNone/>
              <a:defRPr/>
            </a:pPr>
            <a:r>
              <a:rPr lang="en-US" sz="6400" dirty="0"/>
              <a:t>Complexity = </a:t>
            </a:r>
            <a:r>
              <a:rPr lang="en-US" sz="6400" dirty="0">
                <a:solidFill>
                  <a:srgbClr val="0000FF"/>
                </a:solidFill>
                <a:latin typeface="MetaPro-BookItalic" charset="0"/>
                <a:ea typeface="MetaPro-BookItalic" charset="0"/>
                <a:cs typeface="MetaPro-BookItalic" charset="0"/>
                <a:sym typeface="MetaPro-BookItalic" charset="0"/>
              </a:rPr>
              <a:t>k</a:t>
            </a:r>
            <a:r>
              <a:rPr lang="en-US" sz="6400" dirty="0"/>
              <a:t>(</a:t>
            </a:r>
            <a:r>
              <a:rPr lang="en-US" sz="6400" dirty="0">
                <a:latin typeface="MetaPro-BookItalic" charset="0"/>
                <a:ea typeface="MetaPro-BookItalic" charset="0"/>
                <a:cs typeface="MetaPro-BookItalic" charset="0"/>
                <a:sym typeface="MetaPro-BookItalic" charset="0"/>
              </a:rPr>
              <a:t>O</a:t>
            </a:r>
            <a:r>
              <a:rPr lang="en-US" sz="6400" dirty="0"/>
              <a:t>(</a:t>
            </a:r>
            <a:r>
              <a:rPr lang="en-US" sz="6400" dirty="0">
                <a:solidFill>
                  <a:srgbClr val="FF0000"/>
                </a:solidFill>
                <a:latin typeface="MetaPro-BookItalic" charset="0"/>
                <a:ea typeface="MetaPro-BookItalic" charset="0"/>
                <a:cs typeface="MetaPro-BookItalic" charset="0"/>
                <a:sym typeface="MetaPro-BookItalic" charset="0"/>
              </a:rPr>
              <a:t>f</a:t>
            </a:r>
            <a:r>
              <a:rPr lang="en-US" sz="6400" dirty="0">
                <a:solidFill>
                  <a:srgbClr val="FF0000"/>
                </a:solidFill>
              </a:rPr>
              <a:t>(</a:t>
            </a:r>
            <a:r>
              <a:rPr lang="en-US" sz="6400" dirty="0">
                <a:solidFill>
                  <a:srgbClr val="FF0000"/>
                </a:solidFill>
                <a:latin typeface="MetaPro-BookItalic" charset="0"/>
                <a:ea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sz="6400" dirty="0">
                <a:solidFill>
                  <a:srgbClr val="FF0000"/>
                </a:solidFill>
              </a:rPr>
              <a:t>)</a:t>
            </a:r>
            <a:r>
              <a:rPr lang="en-US" sz="6400" dirty="0"/>
              <a:t>))</a:t>
            </a:r>
          </a:p>
        </p:txBody>
      </p:sp>
      <p:sp>
        <p:nvSpPr>
          <p:cNvPr id="7172" name="Line 3">
            <a:extLst>
              <a:ext uri="{FF2B5EF4-FFF2-40B4-BE49-F238E27FC236}">
                <a16:creationId xmlns:a16="http://schemas.microsoft.com/office/drawing/2014/main" id="{3C31E520-AC92-45AB-802F-10A75FEF2AF3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8747125" y="2159000"/>
            <a:ext cx="317500" cy="77470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173" name="Line 4">
            <a:extLst>
              <a:ext uri="{FF2B5EF4-FFF2-40B4-BE49-F238E27FC236}">
                <a16:creationId xmlns:a16="http://schemas.microsoft.com/office/drawing/2014/main" id="{DA0A8371-0D0E-4CFB-9AC4-E27798B288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70675" y="3886200"/>
            <a:ext cx="330200" cy="863600"/>
          </a:xfrm>
          <a:prstGeom prst="line">
            <a:avLst/>
          </a:prstGeom>
          <a:noFill/>
          <a:ln w="38100">
            <a:solidFill>
              <a:srgbClr val="00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174" name="Rectangle 5">
            <a:extLst>
              <a:ext uri="{FF2B5EF4-FFF2-40B4-BE49-F238E27FC236}">
                <a16:creationId xmlns:a16="http://schemas.microsoft.com/office/drawing/2014/main" id="{56F84C9D-2B69-45AB-90E1-E773CDF4325E}"/>
              </a:ext>
            </a:extLst>
          </p:cNvPr>
          <p:cNvSpPr>
            <a:spLocks/>
          </p:cNvSpPr>
          <p:nvPr/>
        </p:nvSpPr>
        <p:spPr bwMode="auto">
          <a:xfrm>
            <a:off x="7878716" y="1577945"/>
            <a:ext cx="16447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0000"/>
                </a:solidFill>
                <a:latin typeface="MetaPro-Book" charset="0"/>
                <a:cs typeface="MetaPro-Book" charset="0"/>
                <a:sym typeface="MetaPro-Book" charset="0"/>
              </a:rPr>
              <a:t>Rest of class</a:t>
            </a:r>
          </a:p>
        </p:txBody>
      </p:sp>
      <p:sp>
        <p:nvSpPr>
          <p:cNvPr id="7175" name="Rectangle 6">
            <a:extLst>
              <a:ext uri="{FF2B5EF4-FFF2-40B4-BE49-F238E27FC236}">
                <a16:creationId xmlns:a16="http://schemas.microsoft.com/office/drawing/2014/main" id="{07B4C33B-FB56-41F3-AB05-4CCECBF9DB5B}"/>
              </a:ext>
            </a:extLst>
          </p:cNvPr>
          <p:cNvSpPr>
            <a:spLocks/>
          </p:cNvSpPr>
          <p:nvPr/>
        </p:nvSpPr>
        <p:spPr bwMode="auto">
          <a:xfrm>
            <a:off x="6239287" y="4930745"/>
            <a:ext cx="7881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FF"/>
                </a:solidFill>
                <a:latin typeface="MetaPro-Book" charset="0"/>
                <a:cs typeface="MetaPro-Book" charset="0"/>
                <a:sym typeface="MetaPro-Book" charset="0"/>
              </a:rPr>
              <a:t>Today</a:t>
            </a:r>
          </a:p>
        </p:txBody>
      </p:sp>
    </p:spTree>
  </p:cSld>
  <p:clrMapOvr>
    <a:masterClrMapping/>
  </p:clrMapOvr>
  <p:transition spd="slow"/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7">
            <a:extLst>
              <a:ext uri="{FF2B5EF4-FFF2-40B4-BE49-F238E27FC236}">
                <a16:creationId xmlns:a16="http://schemas.microsoft.com/office/drawing/2014/main" id="{931E8CCF-261F-448F-B4CD-BA47FD1E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/>
          <a:lstStyle/>
          <a:p>
            <a:r>
              <a:rPr lang="en-US" altLang="en-US"/>
              <a:t>Reduction</a:t>
            </a:r>
          </a:p>
        </p:txBody>
      </p:sp>
    </p:spTree>
  </p:cSld>
  <p:clrMapOvr>
    <a:masterClrMapping/>
  </p:clrMapOvr>
  <p:transition spd="slow"/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>
            <a:extLst>
              <a:ext uri="{FF2B5EF4-FFF2-40B4-BE49-F238E27FC236}">
                <a16:creationId xmlns:a16="http://schemas.microsoft.com/office/drawing/2014/main" id="{6A32AC7B-0426-4FD3-9E33-50DE427EB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Tree-Based Parallel Reductions</a:t>
            </a:r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35756049-22F6-4D63-A516-922EA0ECFD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lvl="1" fontAlgn="auto">
              <a:spcAft>
                <a:spcPts val="0"/>
              </a:spcAft>
              <a:defRPr/>
            </a:pPr>
            <a:endParaRPr lang="en-US" dirty="0"/>
          </a:p>
          <a:p>
            <a:pPr lvl="1"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Commonly done in traditional GPGPU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err="1"/>
              <a:t>Ping-pong</a:t>
            </a:r>
            <a:r>
              <a:rPr lang="en-US" dirty="0"/>
              <a:t> between render targets, reduce by 1/2 at a time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/>
              <a:t>Completely bandwidth bound using graphics API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/>
              <a:t>Memory writes and reads are off-chip, no reuse of intermediate sums</a:t>
            </a:r>
          </a:p>
          <a:p>
            <a:pPr lvl="1"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CUDA solves this by exposing on-chip shared memory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/>
              <a:t>Reduce blocks of data in shared memory to save bandwidth</a:t>
            </a:r>
          </a:p>
        </p:txBody>
      </p:sp>
      <p:sp>
        <p:nvSpPr>
          <p:cNvPr id="9220" name="Rectangle 1">
            <a:extLst>
              <a:ext uri="{FF2B5EF4-FFF2-40B4-BE49-F238E27FC236}">
                <a16:creationId xmlns:a16="http://schemas.microsoft.com/office/drawing/2014/main" id="{2B815720-AE76-471C-9CAA-B9A1AFDD9A4F}"/>
              </a:ext>
            </a:extLst>
          </p:cNvPr>
          <p:cNvSpPr>
            <a:spLocks/>
          </p:cNvSpPr>
          <p:nvPr/>
        </p:nvSpPr>
        <p:spPr bwMode="auto">
          <a:xfrm>
            <a:off x="1908231" y="6564313"/>
            <a:ext cx="34685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76B9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S05: High Performance Computing with CUDA</a:t>
            </a:r>
          </a:p>
        </p:txBody>
      </p:sp>
      <p:pic>
        <p:nvPicPr>
          <p:cNvPr id="9221" name="Picture 3">
            <a:extLst>
              <a:ext uri="{FF2B5EF4-FFF2-40B4-BE49-F238E27FC236}">
                <a16:creationId xmlns:a16="http://schemas.microsoft.com/office/drawing/2014/main" id="{38EB5D18-D715-4467-9A68-EB8E6D6A218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1" y="76201"/>
            <a:ext cx="9493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2" name="Group 6">
            <a:extLst>
              <a:ext uri="{FF2B5EF4-FFF2-40B4-BE49-F238E27FC236}">
                <a16:creationId xmlns:a16="http://schemas.microsoft.com/office/drawing/2014/main" id="{E83035F4-F274-43F4-AC97-0AC150F371CF}"/>
              </a:ext>
            </a:extLst>
          </p:cNvPr>
          <p:cNvGrpSpPr>
            <a:grpSpLocks/>
          </p:cNvGrpSpPr>
          <p:nvPr/>
        </p:nvGrpSpPr>
        <p:grpSpPr bwMode="auto">
          <a:xfrm>
            <a:off x="7083426" y="1214439"/>
            <a:ext cx="3548063" cy="1862137"/>
            <a:chOff x="0" y="-4"/>
            <a:chExt cx="2235" cy="1173"/>
          </a:xfrm>
        </p:grpSpPr>
        <p:grpSp>
          <p:nvGrpSpPr>
            <p:cNvPr id="9223" name="Group 7">
              <a:extLst>
                <a:ext uri="{FF2B5EF4-FFF2-40B4-BE49-F238E27FC236}">
                  <a16:creationId xmlns:a16="http://schemas.microsoft.com/office/drawing/2014/main" id="{6EFD5DBE-717A-40EF-8488-0184CFE59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" y="352"/>
              <a:ext cx="149" cy="184"/>
              <a:chOff x="0" y="-4"/>
              <a:chExt cx="149" cy="184"/>
            </a:xfrm>
          </p:grpSpPr>
          <p:sp>
            <p:nvSpPr>
              <p:cNvPr id="9280" name="Oval 8">
                <a:extLst>
                  <a:ext uri="{FF2B5EF4-FFF2-40B4-BE49-F238E27FC236}">
                    <a16:creationId xmlns:a16="http://schemas.microsoft.com/office/drawing/2014/main" id="{E676D4F5-636C-4901-9A63-A3747982F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prstGeom prst="ellipse">
                <a:avLst/>
              </a:prstGeom>
              <a:solidFill>
                <a:srgbClr val="FF9933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9281" name="Rectangle 9">
                <a:extLst>
                  <a:ext uri="{FF2B5EF4-FFF2-40B4-BE49-F238E27FC236}">
                    <a16:creationId xmlns:a16="http://schemas.microsoft.com/office/drawing/2014/main" id="{FE118E39-8624-47B9-B150-18BA8BDED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4</a:t>
                </a:r>
              </a:p>
            </p:txBody>
          </p:sp>
        </p:grpSp>
        <p:grpSp>
          <p:nvGrpSpPr>
            <p:cNvPr id="9224" name="Group 10">
              <a:extLst>
                <a:ext uri="{FF2B5EF4-FFF2-40B4-BE49-F238E27FC236}">
                  <a16:creationId xmlns:a16="http://schemas.microsoft.com/office/drawing/2014/main" id="{83C297B2-F5F1-4ED8-946A-EF21E3D440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" y="352"/>
              <a:ext cx="149" cy="184"/>
              <a:chOff x="0" y="-4"/>
              <a:chExt cx="149" cy="184"/>
            </a:xfrm>
          </p:grpSpPr>
          <p:sp>
            <p:nvSpPr>
              <p:cNvPr id="9278" name="Oval 11">
                <a:extLst>
                  <a:ext uri="{FF2B5EF4-FFF2-40B4-BE49-F238E27FC236}">
                    <a16:creationId xmlns:a16="http://schemas.microsoft.com/office/drawing/2014/main" id="{E4FDEC15-2FBA-40B5-9E08-2C6EC74FF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prstGeom prst="ellipse">
                <a:avLst/>
              </a:prstGeom>
              <a:solidFill>
                <a:srgbClr val="FF9933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9279" name="Rectangle 12">
                <a:extLst>
                  <a:ext uri="{FF2B5EF4-FFF2-40B4-BE49-F238E27FC236}">
                    <a16:creationId xmlns:a16="http://schemas.microsoft.com/office/drawing/2014/main" id="{1BC3C583-F1BF-4485-B73E-D385BC33A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7</a:t>
                </a:r>
              </a:p>
            </p:txBody>
          </p:sp>
        </p:grpSp>
        <p:grpSp>
          <p:nvGrpSpPr>
            <p:cNvPr id="9225" name="Group 13">
              <a:extLst>
                <a:ext uri="{FF2B5EF4-FFF2-40B4-BE49-F238E27FC236}">
                  <a16:creationId xmlns:a16="http://schemas.microsoft.com/office/drawing/2014/main" id="{9222963E-177A-4D87-A8A9-A039D2FF21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1" y="352"/>
              <a:ext cx="149" cy="184"/>
              <a:chOff x="0" y="-4"/>
              <a:chExt cx="149" cy="184"/>
            </a:xfrm>
          </p:grpSpPr>
          <p:sp>
            <p:nvSpPr>
              <p:cNvPr id="9276" name="Oval 14">
                <a:extLst>
                  <a:ext uri="{FF2B5EF4-FFF2-40B4-BE49-F238E27FC236}">
                    <a16:creationId xmlns:a16="http://schemas.microsoft.com/office/drawing/2014/main" id="{09C4D9B8-C4D6-4289-8FB9-59C22FB96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prstGeom prst="ellipse">
                <a:avLst/>
              </a:prstGeom>
              <a:solidFill>
                <a:srgbClr val="FF9933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9277" name="Rectangle 15">
                <a:extLst>
                  <a:ext uri="{FF2B5EF4-FFF2-40B4-BE49-F238E27FC236}">
                    <a16:creationId xmlns:a16="http://schemas.microsoft.com/office/drawing/2014/main" id="{ABCEF7EC-C738-4D46-956E-66A7F85D7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5</a:t>
                </a:r>
              </a:p>
            </p:txBody>
          </p:sp>
        </p:grpSp>
        <p:grpSp>
          <p:nvGrpSpPr>
            <p:cNvPr id="9226" name="Group 16">
              <a:extLst>
                <a:ext uri="{FF2B5EF4-FFF2-40B4-BE49-F238E27FC236}">
                  <a16:creationId xmlns:a16="http://schemas.microsoft.com/office/drawing/2014/main" id="{86EC4474-C4B0-49D4-9BD8-5CBA9310C7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7" y="352"/>
              <a:ext cx="149" cy="184"/>
              <a:chOff x="0" y="-4"/>
              <a:chExt cx="149" cy="184"/>
            </a:xfrm>
          </p:grpSpPr>
          <p:sp>
            <p:nvSpPr>
              <p:cNvPr id="9274" name="Oval 17">
                <a:extLst>
                  <a:ext uri="{FF2B5EF4-FFF2-40B4-BE49-F238E27FC236}">
                    <a16:creationId xmlns:a16="http://schemas.microsoft.com/office/drawing/2014/main" id="{9CC089CD-1F06-455A-9BDC-EC5E51C8C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prstGeom prst="ellipse">
                <a:avLst/>
              </a:prstGeom>
              <a:solidFill>
                <a:srgbClr val="FF9933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9275" name="Rectangle 18">
                <a:extLst>
                  <a:ext uri="{FF2B5EF4-FFF2-40B4-BE49-F238E27FC236}">
                    <a16:creationId xmlns:a16="http://schemas.microsoft.com/office/drawing/2014/main" id="{B4D7B06F-A06C-4C96-BF5A-E858FB3C3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9</a:t>
                </a:r>
              </a:p>
            </p:txBody>
          </p:sp>
        </p:grpSp>
        <p:grpSp>
          <p:nvGrpSpPr>
            <p:cNvPr id="9227" name="Group 19">
              <a:extLst>
                <a:ext uri="{FF2B5EF4-FFF2-40B4-BE49-F238E27FC236}">
                  <a16:creationId xmlns:a16="http://schemas.microsoft.com/office/drawing/2014/main" id="{9FAEFE3A-6A13-4E49-AD46-3D25987A00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" y="668"/>
              <a:ext cx="192" cy="184"/>
              <a:chOff x="3" y="-4"/>
              <a:chExt cx="191" cy="184"/>
            </a:xfrm>
          </p:grpSpPr>
          <p:sp>
            <p:nvSpPr>
              <p:cNvPr id="9272" name="Oval 20">
                <a:extLst>
                  <a:ext uri="{FF2B5EF4-FFF2-40B4-BE49-F238E27FC236}">
                    <a16:creationId xmlns:a16="http://schemas.microsoft.com/office/drawing/2014/main" id="{E647DE5A-10C3-4DF4-80D4-82E21D3D9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" y="8"/>
                <a:ext cx="149" cy="159"/>
              </a:xfrm>
              <a:prstGeom prst="ellipse">
                <a:avLst/>
              </a:prstGeom>
              <a:solidFill>
                <a:srgbClr val="FF9933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9273" name="Rectangle 21">
                <a:extLst>
                  <a:ext uri="{FF2B5EF4-FFF2-40B4-BE49-F238E27FC236}">
                    <a16:creationId xmlns:a16="http://schemas.microsoft.com/office/drawing/2014/main" id="{CA0AF7F3-BE2A-45BC-808D-D95654E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" y="-4"/>
                <a:ext cx="191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11</a:t>
                </a:r>
              </a:p>
            </p:txBody>
          </p:sp>
        </p:grpSp>
        <p:grpSp>
          <p:nvGrpSpPr>
            <p:cNvPr id="9228" name="Group 22">
              <a:extLst>
                <a:ext uri="{FF2B5EF4-FFF2-40B4-BE49-F238E27FC236}">
                  <a16:creationId xmlns:a16="http://schemas.microsoft.com/office/drawing/2014/main" id="{19FD0910-5659-4907-A763-3926B95513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3" y="668"/>
              <a:ext cx="200" cy="184"/>
              <a:chOff x="3" y="-4"/>
              <a:chExt cx="199" cy="184"/>
            </a:xfrm>
          </p:grpSpPr>
          <p:sp>
            <p:nvSpPr>
              <p:cNvPr id="9270" name="Oval 23">
                <a:extLst>
                  <a:ext uri="{FF2B5EF4-FFF2-40B4-BE49-F238E27FC236}">
                    <a16:creationId xmlns:a16="http://schemas.microsoft.com/office/drawing/2014/main" id="{868BB213-0492-4FFB-A555-3C3ED24E4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" y="8"/>
                <a:ext cx="149" cy="159"/>
              </a:xfrm>
              <a:prstGeom prst="ellipse">
                <a:avLst/>
              </a:prstGeom>
              <a:solidFill>
                <a:srgbClr val="FF9933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9271" name="Rectangle 24">
                <a:extLst>
                  <a:ext uri="{FF2B5EF4-FFF2-40B4-BE49-F238E27FC236}">
                    <a16:creationId xmlns:a16="http://schemas.microsoft.com/office/drawing/2014/main" id="{A9C32A63-2521-4776-A718-452DEB243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" y="-4"/>
                <a:ext cx="199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14</a:t>
                </a:r>
              </a:p>
            </p:txBody>
          </p:sp>
        </p:grpSp>
        <p:grpSp>
          <p:nvGrpSpPr>
            <p:cNvPr id="9229" name="Group 25">
              <a:extLst>
                <a:ext uri="{FF2B5EF4-FFF2-40B4-BE49-F238E27FC236}">
                  <a16:creationId xmlns:a16="http://schemas.microsoft.com/office/drawing/2014/main" id="{36AFDD9F-BE5D-42ED-ABC5-FEE01D7C4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7" y="985"/>
              <a:ext cx="200" cy="184"/>
              <a:chOff x="3" y="-4"/>
              <a:chExt cx="199" cy="184"/>
            </a:xfrm>
          </p:grpSpPr>
          <p:sp>
            <p:nvSpPr>
              <p:cNvPr id="9268" name="Oval 26">
                <a:extLst>
                  <a:ext uri="{FF2B5EF4-FFF2-40B4-BE49-F238E27FC236}">
                    <a16:creationId xmlns:a16="http://schemas.microsoft.com/office/drawing/2014/main" id="{EDB6F7C3-7675-4CD2-8249-23BEDFF44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" y="8"/>
                <a:ext cx="149" cy="159"/>
              </a:xfrm>
              <a:prstGeom prst="ellipse">
                <a:avLst/>
              </a:prstGeom>
              <a:solidFill>
                <a:srgbClr val="FF9933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9269" name="Rectangle 27">
                <a:extLst>
                  <a:ext uri="{FF2B5EF4-FFF2-40B4-BE49-F238E27FC236}">
                    <a16:creationId xmlns:a16="http://schemas.microsoft.com/office/drawing/2014/main" id="{759F268E-07C2-45BA-9A71-C21A10DBD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" y="-4"/>
                <a:ext cx="199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25</a:t>
                </a:r>
              </a:p>
            </p:txBody>
          </p:sp>
        </p:grpSp>
        <p:sp>
          <p:nvSpPr>
            <p:cNvPr id="9230" name="Line 28">
              <a:extLst>
                <a:ext uri="{FF2B5EF4-FFF2-40B4-BE49-F238E27FC236}">
                  <a16:creationId xmlns:a16="http://schemas.microsoft.com/office/drawing/2014/main" id="{8F9C445C-8B31-488C-992B-6DC6C53C84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" y="173"/>
              <a:ext cx="149" cy="1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31" name="Line 29">
              <a:extLst>
                <a:ext uri="{FF2B5EF4-FFF2-40B4-BE49-F238E27FC236}">
                  <a16:creationId xmlns:a16="http://schemas.microsoft.com/office/drawing/2014/main" id="{B2CF9B84-F954-4DBA-8853-15A7333B9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" y="173"/>
              <a:ext cx="149" cy="1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32" name="Line 30">
              <a:extLst>
                <a:ext uri="{FF2B5EF4-FFF2-40B4-BE49-F238E27FC236}">
                  <a16:creationId xmlns:a16="http://schemas.microsoft.com/office/drawing/2014/main" id="{27A484E5-4167-4C3F-AFAE-54AA3568D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" y="173"/>
              <a:ext cx="149" cy="1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33" name="Line 31">
              <a:extLst>
                <a:ext uri="{FF2B5EF4-FFF2-40B4-BE49-F238E27FC236}">
                  <a16:creationId xmlns:a16="http://schemas.microsoft.com/office/drawing/2014/main" id="{E24CDCC1-0C61-4C89-A3C8-8899A75A30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9" y="173"/>
              <a:ext cx="149" cy="1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34" name="Line 32">
              <a:extLst>
                <a:ext uri="{FF2B5EF4-FFF2-40B4-BE49-F238E27FC236}">
                  <a16:creationId xmlns:a16="http://schemas.microsoft.com/office/drawing/2014/main" id="{DD12F7B0-687D-4D3E-9277-2CF3334B9A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5" y="173"/>
              <a:ext cx="149" cy="1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35" name="Line 33">
              <a:extLst>
                <a:ext uri="{FF2B5EF4-FFF2-40B4-BE49-F238E27FC236}">
                  <a16:creationId xmlns:a16="http://schemas.microsoft.com/office/drawing/2014/main" id="{A9250094-6CBE-42B4-954C-9E9E9C9E9F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6" y="173"/>
              <a:ext cx="149" cy="1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36" name="Line 34">
              <a:extLst>
                <a:ext uri="{FF2B5EF4-FFF2-40B4-BE49-F238E27FC236}">
                  <a16:creationId xmlns:a16="http://schemas.microsoft.com/office/drawing/2014/main" id="{99C00645-BAEB-472B-B0B1-36797A2334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1" y="173"/>
              <a:ext cx="149" cy="1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37" name="Line 35">
              <a:extLst>
                <a:ext uri="{FF2B5EF4-FFF2-40B4-BE49-F238E27FC236}">
                  <a16:creationId xmlns:a16="http://schemas.microsoft.com/office/drawing/2014/main" id="{0C685F45-110C-49E3-B7CF-CD60430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" y="173"/>
              <a:ext cx="149" cy="17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38" name="Line 36">
              <a:extLst>
                <a:ext uri="{FF2B5EF4-FFF2-40B4-BE49-F238E27FC236}">
                  <a16:creationId xmlns:a16="http://schemas.microsoft.com/office/drawing/2014/main" id="{89EEF372-01BA-403E-BB54-768726C37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" y="530"/>
              <a:ext cx="298" cy="1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39" name="Line 37">
              <a:extLst>
                <a:ext uri="{FF2B5EF4-FFF2-40B4-BE49-F238E27FC236}">
                  <a16:creationId xmlns:a16="http://schemas.microsoft.com/office/drawing/2014/main" id="{7449BCD9-B91E-4F97-AD9D-AC3FA4D986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1" y="530"/>
              <a:ext cx="298" cy="1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40" name="Line 38">
              <a:extLst>
                <a:ext uri="{FF2B5EF4-FFF2-40B4-BE49-F238E27FC236}">
                  <a16:creationId xmlns:a16="http://schemas.microsoft.com/office/drawing/2014/main" id="{C9B5B8AD-73E6-442C-B2E1-E9750196B4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5" y="530"/>
              <a:ext cx="298" cy="1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41" name="Line 39">
              <a:extLst>
                <a:ext uri="{FF2B5EF4-FFF2-40B4-BE49-F238E27FC236}">
                  <a16:creationId xmlns:a16="http://schemas.microsoft.com/office/drawing/2014/main" id="{80DB94B6-FCDF-488E-828D-CEF4F556C4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13" y="530"/>
              <a:ext cx="298" cy="1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42" name="Line 40">
              <a:extLst>
                <a:ext uri="{FF2B5EF4-FFF2-40B4-BE49-F238E27FC236}">
                  <a16:creationId xmlns:a16="http://schemas.microsoft.com/office/drawing/2014/main" id="{1F100D01-796D-418D-8400-D8B09328F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" y="846"/>
              <a:ext cx="596" cy="1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9243" name="Line 41">
              <a:extLst>
                <a:ext uri="{FF2B5EF4-FFF2-40B4-BE49-F238E27FC236}">
                  <a16:creationId xmlns:a16="http://schemas.microsoft.com/office/drawing/2014/main" id="{7DD9EA85-01D7-406F-81C0-E7DCE9176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7" y="846"/>
              <a:ext cx="596" cy="1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9244" name="Group 42">
              <a:extLst>
                <a:ext uri="{FF2B5EF4-FFF2-40B4-BE49-F238E27FC236}">
                  <a16:creationId xmlns:a16="http://schemas.microsoft.com/office/drawing/2014/main" id="{45A0FC0B-F37A-4486-8E6B-709118C45C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4"/>
              <a:ext cx="149" cy="184"/>
              <a:chOff x="0" y="-4"/>
              <a:chExt cx="149" cy="184"/>
            </a:xfrm>
          </p:grpSpPr>
          <p:sp>
            <p:nvSpPr>
              <p:cNvPr id="9266" name="AutoShape 43">
                <a:extLst>
                  <a:ext uri="{FF2B5EF4-FFF2-40B4-BE49-F238E27FC236}">
                    <a16:creationId xmlns:a16="http://schemas.microsoft.com/office/drawing/2014/main" id="{02A0E87B-F16D-4891-9AFE-A0022A33C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9933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267" name="Rectangle 44">
                <a:extLst>
                  <a:ext uri="{FF2B5EF4-FFF2-40B4-BE49-F238E27FC236}">
                    <a16:creationId xmlns:a16="http://schemas.microsoft.com/office/drawing/2014/main" id="{879346BF-17D9-426F-9936-37886FE47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3</a:t>
                </a:r>
              </a:p>
            </p:txBody>
          </p:sp>
        </p:grpSp>
        <p:grpSp>
          <p:nvGrpSpPr>
            <p:cNvPr id="9245" name="Group 45">
              <a:extLst>
                <a:ext uri="{FF2B5EF4-FFF2-40B4-BE49-F238E27FC236}">
                  <a16:creationId xmlns:a16="http://schemas.microsoft.com/office/drawing/2014/main" id="{9C6762BC-2B9F-486C-9EDC-D6012694A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" y="-4"/>
              <a:ext cx="149" cy="184"/>
              <a:chOff x="0" y="-4"/>
              <a:chExt cx="149" cy="184"/>
            </a:xfrm>
          </p:grpSpPr>
          <p:sp>
            <p:nvSpPr>
              <p:cNvPr id="9264" name="AutoShape 46">
                <a:extLst>
                  <a:ext uri="{FF2B5EF4-FFF2-40B4-BE49-F238E27FC236}">
                    <a16:creationId xmlns:a16="http://schemas.microsoft.com/office/drawing/2014/main" id="{63A23568-14D4-411B-A9C4-A15F2458D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9933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265" name="Rectangle 47">
                <a:extLst>
                  <a:ext uri="{FF2B5EF4-FFF2-40B4-BE49-F238E27FC236}">
                    <a16:creationId xmlns:a16="http://schemas.microsoft.com/office/drawing/2014/main" id="{147D7377-850C-48C8-907D-7C6AB9854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9246" name="Group 48">
              <a:extLst>
                <a:ext uri="{FF2B5EF4-FFF2-40B4-BE49-F238E27FC236}">
                  <a16:creationId xmlns:a16="http://schemas.microsoft.com/office/drawing/2014/main" id="{22569763-8B02-430F-9210-6BF9811FAF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" y="-4"/>
              <a:ext cx="149" cy="184"/>
              <a:chOff x="0" y="-4"/>
              <a:chExt cx="149" cy="184"/>
            </a:xfrm>
          </p:grpSpPr>
          <p:sp>
            <p:nvSpPr>
              <p:cNvPr id="9262" name="AutoShape 49">
                <a:extLst>
                  <a:ext uri="{FF2B5EF4-FFF2-40B4-BE49-F238E27FC236}">
                    <a16:creationId xmlns:a16="http://schemas.microsoft.com/office/drawing/2014/main" id="{071F12D4-1795-4F57-83AC-B78ED61BB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9933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263" name="Rectangle 50">
                <a:extLst>
                  <a:ext uri="{FF2B5EF4-FFF2-40B4-BE49-F238E27FC236}">
                    <a16:creationId xmlns:a16="http://schemas.microsoft.com/office/drawing/2014/main" id="{40DFDEB1-9158-430A-B05F-9EC3EE889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7</a:t>
                </a:r>
              </a:p>
            </p:txBody>
          </p:sp>
        </p:grpSp>
        <p:grpSp>
          <p:nvGrpSpPr>
            <p:cNvPr id="9247" name="Group 51">
              <a:extLst>
                <a:ext uri="{FF2B5EF4-FFF2-40B4-BE49-F238E27FC236}">
                  <a16:creationId xmlns:a16="http://schemas.microsoft.com/office/drawing/2014/main" id="{D4807D4D-D493-4802-8231-0460944A9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4" y="-4"/>
              <a:ext cx="149" cy="184"/>
              <a:chOff x="0" y="-4"/>
              <a:chExt cx="149" cy="184"/>
            </a:xfrm>
          </p:grpSpPr>
          <p:sp>
            <p:nvSpPr>
              <p:cNvPr id="9260" name="AutoShape 52">
                <a:extLst>
                  <a:ext uri="{FF2B5EF4-FFF2-40B4-BE49-F238E27FC236}">
                    <a16:creationId xmlns:a16="http://schemas.microsoft.com/office/drawing/2014/main" id="{032F04A9-52A5-4EA3-8E4C-F6C0F636D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9933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261" name="Rectangle 53">
                <a:extLst>
                  <a:ext uri="{FF2B5EF4-FFF2-40B4-BE49-F238E27FC236}">
                    <a16:creationId xmlns:a16="http://schemas.microsoft.com/office/drawing/2014/main" id="{2B2FB914-DAF7-4539-B608-889899A9D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</a:t>
                </a:r>
              </a:p>
            </p:txBody>
          </p:sp>
        </p:grpSp>
        <p:grpSp>
          <p:nvGrpSpPr>
            <p:cNvPr id="9248" name="Group 54">
              <a:extLst>
                <a:ext uri="{FF2B5EF4-FFF2-40B4-BE49-F238E27FC236}">
                  <a16:creationId xmlns:a16="http://schemas.microsoft.com/office/drawing/2014/main" id="{1C54F4F0-6520-43F3-8081-F49A21DF3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2" y="-4"/>
              <a:ext cx="149" cy="184"/>
              <a:chOff x="0" y="-4"/>
              <a:chExt cx="149" cy="184"/>
            </a:xfrm>
          </p:grpSpPr>
          <p:sp>
            <p:nvSpPr>
              <p:cNvPr id="9258" name="AutoShape 55">
                <a:extLst>
                  <a:ext uri="{FF2B5EF4-FFF2-40B4-BE49-F238E27FC236}">
                    <a16:creationId xmlns:a16="http://schemas.microsoft.com/office/drawing/2014/main" id="{D39656B8-EC00-44B0-8267-07364ABA7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9933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259" name="Rectangle 56">
                <a:extLst>
                  <a:ext uri="{FF2B5EF4-FFF2-40B4-BE49-F238E27FC236}">
                    <a16:creationId xmlns:a16="http://schemas.microsoft.com/office/drawing/2014/main" id="{DEF57B36-CE39-4D84-8677-F0BB27E9C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4</a:t>
                </a:r>
              </a:p>
            </p:txBody>
          </p:sp>
        </p:grpSp>
        <p:grpSp>
          <p:nvGrpSpPr>
            <p:cNvPr id="9249" name="Group 57">
              <a:extLst>
                <a:ext uri="{FF2B5EF4-FFF2-40B4-BE49-F238E27FC236}">
                  <a16:creationId xmlns:a16="http://schemas.microsoft.com/office/drawing/2014/main" id="{84E5D25E-D25F-4B1E-9614-AB8C19C56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0" y="-4"/>
              <a:ext cx="149" cy="184"/>
              <a:chOff x="0" y="-4"/>
              <a:chExt cx="149" cy="184"/>
            </a:xfrm>
          </p:grpSpPr>
          <p:sp>
            <p:nvSpPr>
              <p:cNvPr id="9256" name="AutoShape 58">
                <a:extLst>
                  <a:ext uri="{FF2B5EF4-FFF2-40B4-BE49-F238E27FC236}">
                    <a16:creationId xmlns:a16="http://schemas.microsoft.com/office/drawing/2014/main" id="{16CC3193-5471-4EA4-B6EC-0997D18C8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9933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257" name="Rectangle 59">
                <a:extLst>
                  <a:ext uri="{FF2B5EF4-FFF2-40B4-BE49-F238E27FC236}">
                    <a16:creationId xmlns:a16="http://schemas.microsoft.com/office/drawing/2014/main" id="{F663A5FE-A878-4090-B370-3756B7570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9250" name="Group 60">
              <a:extLst>
                <a:ext uri="{FF2B5EF4-FFF2-40B4-BE49-F238E27FC236}">
                  <a16:creationId xmlns:a16="http://schemas.microsoft.com/office/drawing/2014/main" id="{E6BD747D-AFAF-4F07-B269-730FF4B1A2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8" y="-4"/>
              <a:ext cx="149" cy="184"/>
              <a:chOff x="0" y="-4"/>
              <a:chExt cx="149" cy="184"/>
            </a:xfrm>
          </p:grpSpPr>
          <p:sp>
            <p:nvSpPr>
              <p:cNvPr id="9254" name="AutoShape 61">
                <a:extLst>
                  <a:ext uri="{FF2B5EF4-FFF2-40B4-BE49-F238E27FC236}">
                    <a16:creationId xmlns:a16="http://schemas.microsoft.com/office/drawing/2014/main" id="{C1B4B1E1-A0F4-4321-9876-10E0917E4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9933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255" name="Rectangle 62">
                <a:extLst>
                  <a:ext uri="{FF2B5EF4-FFF2-40B4-BE49-F238E27FC236}">
                    <a16:creationId xmlns:a16="http://schemas.microsoft.com/office/drawing/2014/main" id="{3AF056A0-A2CC-49E7-9B57-AF7CC747B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6</a:t>
                </a:r>
              </a:p>
            </p:txBody>
          </p:sp>
        </p:grpSp>
        <p:grpSp>
          <p:nvGrpSpPr>
            <p:cNvPr id="9251" name="Group 63">
              <a:extLst>
                <a:ext uri="{FF2B5EF4-FFF2-40B4-BE49-F238E27FC236}">
                  <a16:creationId xmlns:a16="http://schemas.microsoft.com/office/drawing/2014/main" id="{3C8B1994-2737-4FCE-9758-D9C7DEB645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6" y="-4"/>
              <a:ext cx="149" cy="184"/>
              <a:chOff x="0" y="-4"/>
              <a:chExt cx="149" cy="184"/>
            </a:xfrm>
          </p:grpSpPr>
          <p:sp>
            <p:nvSpPr>
              <p:cNvPr id="9252" name="AutoShape 64">
                <a:extLst>
                  <a:ext uri="{FF2B5EF4-FFF2-40B4-BE49-F238E27FC236}">
                    <a16:creationId xmlns:a16="http://schemas.microsoft.com/office/drawing/2014/main" id="{2DA487D7-4AC4-4BE1-A45A-676B5D6AA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8"/>
                <a:ext cx="149" cy="15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9933"/>
              </a:solidFill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253" name="Rectangle 65">
                <a:extLst>
                  <a:ext uri="{FF2B5EF4-FFF2-40B4-BE49-F238E27FC236}">
                    <a16:creationId xmlns:a16="http://schemas.microsoft.com/office/drawing/2014/main" id="{E07B53E9-F7D0-40EB-A63E-151D20F7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4"/>
                <a:ext cx="13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8100" tIns="38100" rIns="78049" bIns="38100" anchor="ctr">
                <a:spAutoFit/>
              </a:bodyPr>
              <a:lstStyle>
                <a:lvl1pPr marL="1588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3</a:t>
                </a:r>
              </a:p>
            </p:txBody>
          </p:sp>
        </p:grpSp>
      </p:grpSp>
    </p:spTree>
  </p:cSld>
  <p:clrMapOvr>
    <a:masterClrMapping/>
  </p:clrMapOvr>
  <p:transition spd="slow"/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7E734752-2F72-4DF0-8685-4DB20C4A05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CUDA Bank Conflicts</a:t>
            </a:r>
          </a:p>
        </p:txBody>
      </p:sp>
      <p:pic>
        <p:nvPicPr>
          <p:cNvPr id="10243" name="Picture 2">
            <a:extLst>
              <a:ext uri="{FF2B5EF4-FFF2-40B4-BE49-F238E27FC236}">
                <a16:creationId xmlns:a16="http://schemas.microsoft.com/office/drawing/2014/main" id="{6843C04A-A445-484F-AFD4-C72F130E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66800"/>
            <a:ext cx="3810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3">
            <a:extLst>
              <a:ext uri="{FF2B5EF4-FFF2-40B4-BE49-F238E27FC236}">
                <a16:creationId xmlns:a16="http://schemas.microsoft.com/office/drawing/2014/main" id="{D4FEA850-CE6F-4593-85E1-E20D0746A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1069976"/>
            <a:ext cx="3759200" cy="57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103953-CFB9-4857-A27A-FF8CF0165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60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24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822767E-ED11-473B-8E67-E202CA602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-76200"/>
            <a:ext cx="8229600" cy="1143000"/>
          </a:xfrm>
        </p:spPr>
        <p:txBody>
          <a:bodyPr/>
          <a:lstStyle/>
          <a:p>
            <a:pPr algn="l"/>
            <a:r>
              <a:rPr lang="en-US" altLang="en-US" sz="3600"/>
              <a:t>Parallel Reduction: Interleaved Addressing</a:t>
            </a:r>
          </a:p>
        </p:txBody>
      </p:sp>
      <p:pic>
        <p:nvPicPr>
          <p:cNvPr id="11267" name="Picture 1">
            <a:extLst>
              <a:ext uri="{FF2B5EF4-FFF2-40B4-BE49-F238E27FC236}">
                <a16:creationId xmlns:a16="http://schemas.microsoft.com/office/drawing/2014/main" id="{A99BD8EA-B63A-482B-BA65-332809EEB74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1" y="90488"/>
            <a:ext cx="94932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891" name="Group 3">
            <a:extLst>
              <a:ext uri="{FF2B5EF4-FFF2-40B4-BE49-F238E27FC236}">
                <a16:creationId xmlns:a16="http://schemas.microsoft.com/office/drawing/2014/main" id="{9DADFDEC-ED69-4B5C-BD7F-F80AB856DCFC}"/>
              </a:ext>
            </a:extLst>
          </p:cNvPr>
          <p:cNvGraphicFramePr>
            <a:graphicFrameLocks noGrp="1"/>
          </p:cNvGraphicFramePr>
          <p:nvPr/>
        </p:nvGraphicFramePr>
        <p:xfrm>
          <a:off x="4235450" y="1490663"/>
          <a:ext cx="6235700" cy="342900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304" name="Rectangle 69">
            <a:extLst>
              <a:ext uri="{FF2B5EF4-FFF2-40B4-BE49-F238E27FC236}">
                <a16:creationId xmlns:a16="http://schemas.microsoft.com/office/drawing/2014/main" id="{BE7AE8EE-7AAE-42DD-8026-350BDA160C53}"/>
              </a:ext>
            </a:extLst>
          </p:cNvPr>
          <p:cNvSpPr>
            <a:spLocks/>
          </p:cNvSpPr>
          <p:nvPr/>
        </p:nvSpPr>
        <p:spPr bwMode="auto">
          <a:xfrm>
            <a:off x="1666875" y="1528763"/>
            <a:ext cx="26543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Values (shared memory)</a:t>
            </a:r>
          </a:p>
        </p:txBody>
      </p:sp>
      <p:grpSp>
        <p:nvGrpSpPr>
          <p:cNvPr id="11305" name="Group 70">
            <a:extLst>
              <a:ext uri="{FF2B5EF4-FFF2-40B4-BE49-F238E27FC236}">
                <a16:creationId xmlns:a16="http://schemas.microsoft.com/office/drawing/2014/main" id="{92353E42-62DF-48E7-96B1-E54159558228}"/>
              </a:ext>
            </a:extLst>
          </p:cNvPr>
          <p:cNvGrpSpPr>
            <a:grpSpLocks/>
          </p:cNvGrpSpPr>
          <p:nvPr/>
        </p:nvGrpSpPr>
        <p:grpSpPr bwMode="auto">
          <a:xfrm>
            <a:off x="4291014" y="2017713"/>
            <a:ext cx="274637" cy="323850"/>
            <a:chOff x="0" y="-10"/>
            <a:chExt cx="173" cy="204"/>
          </a:xfrm>
        </p:grpSpPr>
        <p:sp>
          <p:nvSpPr>
            <p:cNvPr id="11551" name="Oval 71">
              <a:extLst>
                <a:ext uri="{FF2B5EF4-FFF2-40B4-BE49-F238E27FC236}">
                  <a16:creationId xmlns:a16="http://schemas.microsoft.com/office/drawing/2014/main" id="{E60294A6-0263-4FAD-B0E1-3CCF046CD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52" name="Rectangle 72">
              <a:extLst>
                <a:ext uri="{FF2B5EF4-FFF2-40B4-BE49-F238E27FC236}">
                  <a16:creationId xmlns:a16="http://schemas.microsoft.com/office/drawing/2014/main" id="{AED07BD5-D776-4245-A12D-6B64CFD7A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" y="-10"/>
              <a:ext cx="1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</p:grpSp>
      <p:sp>
        <p:nvSpPr>
          <p:cNvPr id="11306" name="Freeform 73">
            <a:extLst>
              <a:ext uri="{FF2B5EF4-FFF2-40B4-BE49-F238E27FC236}">
                <a16:creationId xmlns:a16="http://schemas.microsoft.com/office/drawing/2014/main" id="{E9AACCAB-7B2B-4C19-81B7-69B55AEB3E68}"/>
              </a:ext>
            </a:extLst>
          </p:cNvPr>
          <p:cNvSpPr>
            <a:spLocks/>
          </p:cNvSpPr>
          <p:nvPr/>
        </p:nvSpPr>
        <p:spPr bwMode="auto">
          <a:xfrm rot="5400000">
            <a:off x="4329907" y="1929607"/>
            <a:ext cx="196850" cy="1587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793 h 21600"/>
              <a:gd name="T4" fmla="*/ 196850 w 21600"/>
              <a:gd name="T5" fmla="*/ 158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07" name="Freeform 74">
            <a:extLst>
              <a:ext uri="{FF2B5EF4-FFF2-40B4-BE49-F238E27FC236}">
                <a16:creationId xmlns:a16="http://schemas.microsoft.com/office/drawing/2014/main" id="{6E6B869A-6E1A-43A9-BB8B-25A135A2C7A1}"/>
              </a:ext>
            </a:extLst>
          </p:cNvPr>
          <p:cNvSpPr>
            <a:spLocks/>
          </p:cNvSpPr>
          <p:nvPr/>
        </p:nvSpPr>
        <p:spPr bwMode="auto">
          <a:xfrm rot="5400000">
            <a:off x="4525963" y="1885950"/>
            <a:ext cx="347662" cy="242888"/>
          </a:xfrm>
          <a:custGeom>
            <a:avLst/>
            <a:gdLst>
              <a:gd name="T0" fmla="*/ 0 w 21600"/>
              <a:gd name="T1" fmla="*/ 0 h 21600"/>
              <a:gd name="T2" fmla="*/ 347662 w 21600"/>
              <a:gd name="T3" fmla="*/ 242888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1308" name="Group 75">
            <a:extLst>
              <a:ext uri="{FF2B5EF4-FFF2-40B4-BE49-F238E27FC236}">
                <a16:creationId xmlns:a16="http://schemas.microsoft.com/office/drawing/2014/main" id="{B2B828A0-D6DA-450B-8E8E-E8ABCC7B335A}"/>
              </a:ext>
            </a:extLst>
          </p:cNvPr>
          <p:cNvGrpSpPr>
            <a:grpSpLocks/>
          </p:cNvGrpSpPr>
          <p:nvPr/>
        </p:nvGrpSpPr>
        <p:grpSpPr bwMode="auto">
          <a:xfrm>
            <a:off x="5068889" y="2003426"/>
            <a:ext cx="274637" cy="354013"/>
            <a:chOff x="0" y="-7"/>
            <a:chExt cx="173" cy="223"/>
          </a:xfrm>
        </p:grpSpPr>
        <p:sp>
          <p:nvSpPr>
            <p:cNvPr id="11549" name="Oval 76">
              <a:extLst>
                <a:ext uri="{FF2B5EF4-FFF2-40B4-BE49-F238E27FC236}">
                  <a16:creationId xmlns:a16="http://schemas.microsoft.com/office/drawing/2014/main" id="{81AFA168-7A1D-48A6-9704-4DC6154EE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50" name="Rectangle 77">
              <a:extLst>
                <a:ext uri="{FF2B5EF4-FFF2-40B4-BE49-F238E27FC236}">
                  <a16:creationId xmlns:a16="http://schemas.microsoft.com/office/drawing/2014/main" id="{3D3170C3-4E44-4271-AAD5-3D74285DF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</p:grpSp>
      <p:sp>
        <p:nvSpPr>
          <p:cNvPr id="11309" name="Freeform 78">
            <a:extLst>
              <a:ext uri="{FF2B5EF4-FFF2-40B4-BE49-F238E27FC236}">
                <a16:creationId xmlns:a16="http://schemas.microsoft.com/office/drawing/2014/main" id="{3B587522-AFA0-431E-8E62-E759474BC338}"/>
              </a:ext>
            </a:extLst>
          </p:cNvPr>
          <p:cNvSpPr>
            <a:spLocks/>
          </p:cNvSpPr>
          <p:nvPr/>
        </p:nvSpPr>
        <p:spPr bwMode="auto">
          <a:xfrm rot="5400000">
            <a:off x="5110163" y="1930401"/>
            <a:ext cx="196850" cy="3175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1587 h 21600"/>
              <a:gd name="T4" fmla="*/ 196850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10" name="Freeform 79">
            <a:extLst>
              <a:ext uri="{FF2B5EF4-FFF2-40B4-BE49-F238E27FC236}">
                <a16:creationId xmlns:a16="http://schemas.microsoft.com/office/drawing/2014/main" id="{266DE567-616B-4D5F-BFC0-C37E0808B6C1}"/>
              </a:ext>
            </a:extLst>
          </p:cNvPr>
          <p:cNvSpPr>
            <a:spLocks/>
          </p:cNvSpPr>
          <p:nvPr/>
        </p:nvSpPr>
        <p:spPr bwMode="auto">
          <a:xfrm rot="5400000">
            <a:off x="5303045" y="1883570"/>
            <a:ext cx="347663" cy="244475"/>
          </a:xfrm>
          <a:custGeom>
            <a:avLst/>
            <a:gdLst>
              <a:gd name="T0" fmla="*/ 0 w 21600"/>
              <a:gd name="T1" fmla="*/ 0 h 21600"/>
              <a:gd name="T2" fmla="*/ 347663 w 21600"/>
              <a:gd name="T3" fmla="*/ 244475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1311" name="Group 80">
            <a:extLst>
              <a:ext uri="{FF2B5EF4-FFF2-40B4-BE49-F238E27FC236}">
                <a16:creationId xmlns:a16="http://schemas.microsoft.com/office/drawing/2014/main" id="{FC424272-4DC7-4A34-B377-B8AB7F0A0F7F}"/>
              </a:ext>
            </a:extLst>
          </p:cNvPr>
          <p:cNvGrpSpPr>
            <a:grpSpLocks/>
          </p:cNvGrpSpPr>
          <p:nvPr/>
        </p:nvGrpSpPr>
        <p:grpSpPr bwMode="auto">
          <a:xfrm>
            <a:off x="5848350" y="2003426"/>
            <a:ext cx="274638" cy="354013"/>
            <a:chOff x="0" y="-7"/>
            <a:chExt cx="173" cy="223"/>
          </a:xfrm>
        </p:grpSpPr>
        <p:sp>
          <p:nvSpPr>
            <p:cNvPr id="11547" name="Oval 81">
              <a:extLst>
                <a:ext uri="{FF2B5EF4-FFF2-40B4-BE49-F238E27FC236}">
                  <a16:creationId xmlns:a16="http://schemas.microsoft.com/office/drawing/2014/main" id="{FBE4B4E2-94AE-4DAB-8EE8-BF87BCE00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48" name="Rectangle 82">
              <a:extLst>
                <a:ext uri="{FF2B5EF4-FFF2-40B4-BE49-F238E27FC236}">
                  <a16:creationId xmlns:a16="http://schemas.microsoft.com/office/drawing/2014/main" id="{04EA5587-72D3-422D-BC24-7D082B076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2</a:t>
              </a:r>
            </a:p>
          </p:txBody>
        </p:sp>
      </p:grpSp>
      <p:sp>
        <p:nvSpPr>
          <p:cNvPr id="11312" name="Freeform 83">
            <a:extLst>
              <a:ext uri="{FF2B5EF4-FFF2-40B4-BE49-F238E27FC236}">
                <a16:creationId xmlns:a16="http://schemas.microsoft.com/office/drawing/2014/main" id="{91237A89-3DB2-434F-BDDA-0BB35E1B0316}"/>
              </a:ext>
            </a:extLst>
          </p:cNvPr>
          <p:cNvSpPr>
            <a:spLocks/>
          </p:cNvSpPr>
          <p:nvPr/>
        </p:nvSpPr>
        <p:spPr bwMode="auto">
          <a:xfrm rot="5400000">
            <a:off x="5889626" y="1930401"/>
            <a:ext cx="196850" cy="3175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1587 h 21600"/>
              <a:gd name="T4" fmla="*/ 196850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13" name="Freeform 84">
            <a:extLst>
              <a:ext uri="{FF2B5EF4-FFF2-40B4-BE49-F238E27FC236}">
                <a16:creationId xmlns:a16="http://schemas.microsoft.com/office/drawing/2014/main" id="{19F33BC7-65E5-42F9-AB9C-80728945E883}"/>
              </a:ext>
            </a:extLst>
          </p:cNvPr>
          <p:cNvSpPr>
            <a:spLocks/>
          </p:cNvSpPr>
          <p:nvPr/>
        </p:nvSpPr>
        <p:spPr bwMode="auto">
          <a:xfrm rot="5400000">
            <a:off x="6082507" y="1883570"/>
            <a:ext cx="347663" cy="244475"/>
          </a:xfrm>
          <a:custGeom>
            <a:avLst/>
            <a:gdLst>
              <a:gd name="T0" fmla="*/ 0 w 21600"/>
              <a:gd name="T1" fmla="*/ 0 h 21600"/>
              <a:gd name="T2" fmla="*/ 347663 w 21600"/>
              <a:gd name="T3" fmla="*/ 244475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1314" name="Group 85">
            <a:extLst>
              <a:ext uri="{FF2B5EF4-FFF2-40B4-BE49-F238E27FC236}">
                <a16:creationId xmlns:a16="http://schemas.microsoft.com/office/drawing/2014/main" id="{3628F3FF-961F-47B9-BBEC-4BC5D540E137}"/>
              </a:ext>
            </a:extLst>
          </p:cNvPr>
          <p:cNvGrpSpPr>
            <a:grpSpLocks/>
          </p:cNvGrpSpPr>
          <p:nvPr/>
        </p:nvGrpSpPr>
        <p:grpSpPr bwMode="auto">
          <a:xfrm>
            <a:off x="6627814" y="2003426"/>
            <a:ext cx="274637" cy="354013"/>
            <a:chOff x="0" y="-7"/>
            <a:chExt cx="173" cy="223"/>
          </a:xfrm>
        </p:grpSpPr>
        <p:sp>
          <p:nvSpPr>
            <p:cNvPr id="11545" name="Oval 86">
              <a:extLst>
                <a:ext uri="{FF2B5EF4-FFF2-40B4-BE49-F238E27FC236}">
                  <a16:creationId xmlns:a16="http://schemas.microsoft.com/office/drawing/2014/main" id="{87FD791C-A923-4100-B5EE-1C8A4F32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46" name="Rectangle 87">
              <a:extLst>
                <a:ext uri="{FF2B5EF4-FFF2-40B4-BE49-F238E27FC236}">
                  <a16:creationId xmlns:a16="http://schemas.microsoft.com/office/drawing/2014/main" id="{B39454B6-F098-4AFC-A08D-0E266C0CC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3</a:t>
              </a:r>
            </a:p>
          </p:txBody>
        </p:sp>
      </p:grpSp>
      <p:sp>
        <p:nvSpPr>
          <p:cNvPr id="11315" name="Freeform 88">
            <a:extLst>
              <a:ext uri="{FF2B5EF4-FFF2-40B4-BE49-F238E27FC236}">
                <a16:creationId xmlns:a16="http://schemas.microsoft.com/office/drawing/2014/main" id="{36B21E18-DCDC-45ED-9DFF-0F495278F83A}"/>
              </a:ext>
            </a:extLst>
          </p:cNvPr>
          <p:cNvSpPr>
            <a:spLocks/>
          </p:cNvSpPr>
          <p:nvPr/>
        </p:nvSpPr>
        <p:spPr bwMode="auto">
          <a:xfrm rot="5400000">
            <a:off x="6669088" y="1930401"/>
            <a:ext cx="196850" cy="3175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1587 h 21600"/>
              <a:gd name="T4" fmla="*/ 196850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16" name="Freeform 89">
            <a:extLst>
              <a:ext uri="{FF2B5EF4-FFF2-40B4-BE49-F238E27FC236}">
                <a16:creationId xmlns:a16="http://schemas.microsoft.com/office/drawing/2014/main" id="{984014AC-CF04-4E18-8565-1759872D382C}"/>
              </a:ext>
            </a:extLst>
          </p:cNvPr>
          <p:cNvSpPr>
            <a:spLocks/>
          </p:cNvSpPr>
          <p:nvPr/>
        </p:nvSpPr>
        <p:spPr bwMode="auto">
          <a:xfrm rot="5400000">
            <a:off x="6861970" y="1883570"/>
            <a:ext cx="347663" cy="244475"/>
          </a:xfrm>
          <a:custGeom>
            <a:avLst/>
            <a:gdLst>
              <a:gd name="T0" fmla="*/ 0 w 21600"/>
              <a:gd name="T1" fmla="*/ 0 h 21600"/>
              <a:gd name="T2" fmla="*/ 347663 w 21600"/>
              <a:gd name="T3" fmla="*/ 244475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1317" name="Group 90">
            <a:extLst>
              <a:ext uri="{FF2B5EF4-FFF2-40B4-BE49-F238E27FC236}">
                <a16:creationId xmlns:a16="http://schemas.microsoft.com/office/drawing/2014/main" id="{CA13416B-661D-4E24-8531-97671AF12C39}"/>
              </a:ext>
            </a:extLst>
          </p:cNvPr>
          <p:cNvGrpSpPr>
            <a:grpSpLocks/>
          </p:cNvGrpSpPr>
          <p:nvPr/>
        </p:nvGrpSpPr>
        <p:grpSpPr bwMode="auto">
          <a:xfrm>
            <a:off x="7405689" y="2003426"/>
            <a:ext cx="274637" cy="354013"/>
            <a:chOff x="0" y="-7"/>
            <a:chExt cx="173" cy="223"/>
          </a:xfrm>
        </p:grpSpPr>
        <p:sp>
          <p:nvSpPr>
            <p:cNvPr id="11543" name="Oval 91">
              <a:extLst>
                <a:ext uri="{FF2B5EF4-FFF2-40B4-BE49-F238E27FC236}">
                  <a16:creationId xmlns:a16="http://schemas.microsoft.com/office/drawing/2014/main" id="{2A18EA96-331B-4613-A740-A1DD3151B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44" name="Rectangle 92">
              <a:extLst>
                <a:ext uri="{FF2B5EF4-FFF2-40B4-BE49-F238E27FC236}">
                  <a16:creationId xmlns:a16="http://schemas.microsoft.com/office/drawing/2014/main" id="{553D4C9F-2D37-44DB-B5F9-7569A92BE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4</a:t>
              </a:r>
            </a:p>
          </p:txBody>
        </p:sp>
      </p:grpSp>
      <p:sp>
        <p:nvSpPr>
          <p:cNvPr id="11318" name="Freeform 93">
            <a:extLst>
              <a:ext uri="{FF2B5EF4-FFF2-40B4-BE49-F238E27FC236}">
                <a16:creationId xmlns:a16="http://schemas.microsoft.com/office/drawing/2014/main" id="{E380F3A8-2D65-4DB1-8C9A-74A176288B99}"/>
              </a:ext>
            </a:extLst>
          </p:cNvPr>
          <p:cNvSpPr>
            <a:spLocks/>
          </p:cNvSpPr>
          <p:nvPr/>
        </p:nvSpPr>
        <p:spPr bwMode="auto">
          <a:xfrm rot="5400000">
            <a:off x="7446169" y="1928019"/>
            <a:ext cx="196850" cy="4762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2381 h 21600"/>
              <a:gd name="T4" fmla="*/ 196850 w 21600"/>
              <a:gd name="T5" fmla="*/ 47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19" name="Freeform 94">
            <a:extLst>
              <a:ext uri="{FF2B5EF4-FFF2-40B4-BE49-F238E27FC236}">
                <a16:creationId xmlns:a16="http://schemas.microsoft.com/office/drawing/2014/main" id="{9C709AA4-DA33-4870-B9B3-43B02E6D47BE}"/>
              </a:ext>
            </a:extLst>
          </p:cNvPr>
          <p:cNvSpPr>
            <a:spLocks/>
          </p:cNvSpPr>
          <p:nvPr/>
        </p:nvSpPr>
        <p:spPr bwMode="auto">
          <a:xfrm rot="5400000">
            <a:off x="7639845" y="1883570"/>
            <a:ext cx="347663" cy="244475"/>
          </a:xfrm>
          <a:custGeom>
            <a:avLst/>
            <a:gdLst>
              <a:gd name="T0" fmla="*/ 0 w 21600"/>
              <a:gd name="T1" fmla="*/ 0 h 21600"/>
              <a:gd name="T2" fmla="*/ 347663 w 21600"/>
              <a:gd name="T3" fmla="*/ 244475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1320" name="Group 95">
            <a:extLst>
              <a:ext uri="{FF2B5EF4-FFF2-40B4-BE49-F238E27FC236}">
                <a16:creationId xmlns:a16="http://schemas.microsoft.com/office/drawing/2014/main" id="{A0D268BF-472B-46C7-8948-1F92F489A4A2}"/>
              </a:ext>
            </a:extLst>
          </p:cNvPr>
          <p:cNvGrpSpPr>
            <a:grpSpLocks/>
          </p:cNvGrpSpPr>
          <p:nvPr/>
        </p:nvGrpSpPr>
        <p:grpSpPr bwMode="auto">
          <a:xfrm>
            <a:off x="8185150" y="2003426"/>
            <a:ext cx="274638" cy="354013"/>
            <a:chOff x="0" y="-7"/>
            <a:chExt cx="173" cy="223"/>
          </a:xfrm>
        </p:grpSpPr>
        <p:sp>
          <p:nvSpPr>
            <p:cNvPr id="11541" name="Oval 96">
              <a:extLst>
                <a:ext uri="{FF2B5EF4-FFF2-40B4-BE49-F238E27FC236}">
                  <a16:creationId xmlns:a16="http://schemas.microsoft.com/office/drawing/2014/main" id="{DC7F4081-2584-42FC-A833-850EE1BEE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42" name="Rectangle 97">
              <a:extLst>
                <a:ext uri="{FF2B5EF4-FFF2-40B4-BE49-F238E27FC236}">
                  <a16:creationId xmlns:a16="http://schemas.microsoft.com/office/drawing/2014/main" id="{D5645B79-7195-4175-B01F-D5C565EEA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5</a:t>
              </a:r>
            </a:p>
          </p:txBody>
        </p:sp>
      </p:grpSp>
      <p:sp>
        <p:nvSpPr>
          <p:cNvPr id="11321" name="Freeform 98">
            <a:extLst>
              <a:ext uri="{FF2B5EF4-FFF2-40B4-BE49-F238E27FC236}">
                <a16:creationId xmlns:a16="http://schemas.microsoft.com/office/drawing/2014/main" id="{9B24BDB8-10D9-49B6-A48D-42D1655CEAC5}"/>
              </a:ext>
            </a:extLst>
          </p:cNvPr>
          <p:cNvSpPr>
            <a:spLocks/>
          </p:cNvSpPr>
          <p:nvPr/>
        </p:nvSpPr>
        <p:spPr bwMode="auto">
          <a:xfrm rot="5400000">
            <a:off x="8225632" y="1928019"/>
            <a:ext cx="196850" cy="4763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2382 h 21600"/>
              <a:gd name="T4" fmla="*/ 196850 w 21600"/>
              <a:gd name="T5" fmla="*/ 47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22" name="Freeform 99">
            <a:extLst>
              <a:ext uri="{FF2B5EF4-FFF2-40B4-BE49-F238E27FC236}">
                <a16:creationId xmlns:a16="http://schemas.microsoft.com/office/drawing/2014/main" id="{3E12BF3C-69EC-4BEB-9E7D-3F2A74AA69F0}"/>
              </a:ext>
            </a:extLst>
          </p:cNvPr>
          <p:cNvSpPr>
            <a:spLocks/>
          </p:cNvSpPr>
          <p:nvPr/>
        </p:nvSpPr>
        <p:spPr bwMode="auto">
          <a:xfrm rot="5400000">
            <a:off x="8421688" y="1884363"/>
            <a:ext cx="347662" cy="246062"/>
          </a:xfrm>
          <a:custGeom>
            <a:avLst/>
            <a:gdLst>
              <a:gd name="T0" fmla="*/ 0 w 21600"/>
              <a:gd name="T1" fmla="*/ 0 h 21600"/>
              <a:gd name="T2" fmla="*/ 347662 w 21600"/>
              <a:gd name="T3" fmla="*/ 246062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1323" name="Group 100">
            <a:extLst>
              <a:ext uri="{FF2B5EF4-FFF2-40B4-BE49-F238E27FC236}">
                <a16:creationId xmlns:a16="http://schemas.microsoft.com/office/drawing/2014/main" id="{656ACA34-6DB9-4216-B39F-E66B3805CF41}"/>
              </a:ext>
            </a:extLst>
          </p:cNvPr>
          <p:cNvGrpSpPr>
            <a:grpSpLocks/>
          </p:cNvGrpSpPr>
          <p:nvPr/>
        </p:nvGrpSpPr>
        <p:grpSpPr bwMode="auto">
          <a:xfrm>
            <a:off x="8964614" y="2003426"/>
            <a:ext cx="274637" cy="354013"/>
            <a:chOff x="0" y="-7"/>
            <a:chExt cx="173" cy="223"/>
          </a:xfrm>
        </p:grpSpPr>
        <p:sp>
          <p:nvSpPr>
            <p:cNvPr id="11539" name="Oval 101">
              <a:extLst>
                <a:ext uri="{FF2B5EF4-FFF2-40B4-BE49-F238E27FC236}">
                  <a16:creationId xmlns:a16="http://schemas.microsoft.com/office/drawing/2014/main" id="{EEC57EAE-23E7-40A1-A8D5-12132625E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40" name="Rectangle 102">
              <a:extLst>
                <a:ext uri="{FF2B5EF4-FFF2-40B4-BE49-F238E27FC236}">
                  <a16:creationId xmlns:a16="http://schemas.microsoft.com/office/drawing/2014/main" id="{238A4264-EC8A-44A9-B457-C5CF1AEBA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6</a:t>
              </a:r>
            </a:p>
          </p:txBody>
        </p:sp>
      </p:grpSp>
      <p:sp>
        <p:nvSpPr>
          <p:cNvPr id="11324" name="Freeform 103">
            <a:extLst>
              <a:ext uri="{FF2B5EF4-FFF2-40B4-BE49-F238E27FC236}">
                <a16:creationId xmlns:a16="http://schemas.microsoft.com/office/drawing/2014/main" id="{0D4E8841-686D-4068-B60C-0BB218027911}"/>
              </a:ext>
            </a:extLst>
          </p:cNvPr>
          <p:cNvSpPr>
            <a:spLocks/>
          </p:cNvSpPr>
          <p:nvPr/>
        </p:nvSpPr>
        <p:spPr bwMode="auto">
          <a:xfrm rot="5400000">
            <a:off x="9005094" y="1928019"/>
            <a:ext cx="196850" cy="4762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2381 h 21600"/>
              <a:gd name="T4" fmla="*/ 196850 w 21600"/>
              <a:gd name="T5" fmla="*/ 47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25" name="Freeform 104">
            <a:extLst>
              <a:ext uri="{FF2B5EF4-FFF2-40B4-BE49-F238E27FC236}">
                <a16:creationId xmlns:a16="http://schemas.microsoft.com/office/drawing/2014/main" id="{C7622A75-6AC5-4869-805C-807C6F5FBAD2}"/>
              </a:ext>
            </a:extLst>
          </p:cNvPr>
          <p:cNvSpPr>
            <a:spLocks/>
          </p:cNvSpPr>
          <p:nvPr/>
        </p:nvSpPr>
        <p:spPr bwMode="auto">
          <a:xfrm rot="5400000">
            <a:off x="9201151" y="1884363"/>
            <a:ext cx="347662" cy="246063"/>
          </a:xfrm>
          <a:custGeom>
            <a:avLst/>
            <a:gdLst>
              <a:gd name="T0" fmla="*/ 0 w 21600"/>
              <a:gd name="T1" fmla="*/ 0 h 21600"/>
              <a:gd name="T2" fmla="*/ 347662 w 21600"/>
              <a:gd name="T3" fmla="*/ 246063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1326" name="Group 105">
            <a:extLst>
              <a:ext uri="{FF2B5EF4-FFF2-40B4-BE49-F238E27FC236}">
                <a16:creationId xmlns:a16="http://schemas.microsoft.com/office/drawing/2014/main" id="{0F6D0D35-E409-478F-81F4-E982758A1D8E}"/>
              </a:ext>
            </a:extLst>
          </p:cNvPr>
          <p:cNvGrpSpPr>
            <a:grpSpLocks/>
          </p:cNvGrpSpPr>
          <p:nvPr/>
        </p:nvGrpSpPr>
        <p:grpSpPr bwMode="auto">
          <a:xfrm>
            <a:off x="9744075" y="2003426"/>
            <a:ext cx="274638" cy="354013"/>
            <a:chOff x="0" y="-7"/>
            <a:chExt cx="173" cy="223"/>
          </a:xfrm>
        </p:grpSpPr>
        <p:sp>
          <p:nvSpPr>
            <p:cNvPr id="11537" name="Oval 106">
              <a:extLst>
                <a:ext uri="{FF2B5EF4-FFF2-40B4-BE49-F238E27FC236}">
                  <a16:creationId xmlns:a16="http://schemas.microsoft.com/office/drawing/2014/main" id="{2D779A0F-1315-44B9-BF49-1A6FCD6BA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38" name="Rectangle 107">
              <a:extLst>
                <a:ext uri="{FF2B5EF4-FFF2-40B4-BE49-F238E27FC236}">
                  <a16:creationId xmlns:a16="http://schemas.microsoft.com/office/drawing/2014/main" id="{82A9392A-DE4E-41B3-8424-2BA465086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7</a:t>
              </a:r>
            </a:p>
          </p:txBody>
        </p:sp>
      </p:grpSp>
      <p:sp>
        <p:nvSpPr>
          <p:cNvPr id="11327" name="Freeform 108">
            <a:extLst>
              <a:ext uri="{FF2B5EF4-FFF2-40B4-BE49-F238E27FC236}">
                <a16:creationId xmlns:a16="http://schemas.microsoft.com/office/drawing/2014/main" id="{90872DBB-C0B0-4648-80F2-D28277F4671B}"/>
              </a:ext>
            </a:extLst>
          </p:cNvPr>
          <p:cNvSpPr>
            <a:spLocks/>
          </p:cNvSpPr>
          <p:nvPr/>
        </p:nvSpPr>
        <p:spPr bwMode="auto">
          <a:xfrm rot="5400000">
            <a:off x="9784557" y="1928019"/>
            <a:ext cx="196850" cy="4763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2382 h 21600"/>
              <a:gd name="T4" fmla="*/ 196850 w 21600"/>
              <a:gd name="T5" fmla="*/ 47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28" name="Freeform 109">
            <a:extLst>
              <a:ext uri="{FF2B5EF4-FFF2-40B4-BE49-F238E27FC236}">
                <a16:creationId xmlns:a16="http://schemas.microsoft.com/office/drawing/2014/main" id="{7A3D520A-89EA-49FB-9AA0-E46C13A6665C}"/>
              </a:ext>
            </a:extLst>
          </p:cNvPr>
          <p:cNvSpPr>
            <a:spLocks/>
          </p:cNvSpPr>
          <p:nvPr/>
        </p:nvSpPr>
        <p:spPr bwMode="auto">
          <a:xfrm rot="5400000">
            <a:off x="9980613" y="1884363"/>
            <a:ext cx="347662" cy="246062"/>
          </a:xfrm>
          <a:custGeom>
            <a:avLst/>
            <a:gdLst>
              <a:gd name="T0" fmla="*/ 0 w 21600"/>
              <a:gd name="T1" fmla="*/ 0 h 21600"/>
              <a:gd name="T2" fmla="*/ 347662 w 21600"/>
              <a:gd name="T3" fmla="*/ 246062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aphicFrame>
        <p:nvGraphicFramePr>
          <p:cNvPr id="37998" name="Group 110">
            <a:extLst>
              <a:ext uri="{FF2B5EF4-FFF2-40B4-BE49-F238E27FC236}">
                <a16:creationId xmlns:a16="http://schemas.microsoft.com/office/drawing/2014/main" id="{780E2035-7DE5-4372-9C3D-2886A05AA076}"/>
              </a:ext>
            </a:extLst>
          </p:cNvPr>
          <p:cNvGraphicFramePr>
            <a:graphicFrameLocks noGrp="1"/>
          </p:cNvGraphicFramePr>
          <p:nvPr/>
        </p:nvGraphicFramePr>
        <p:xfrm>
          <a:off x="4235450" y="2506663"/>
          <a:ext cx="6235700" cy="342900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365" name="Rectangle 176">
            <a:extLst>
              <a:ext uri="{FF2B5EF4-FFF2-40B4-BE49-F238E27FC236}">
                <a16:creationId xmlns:a16="http://schemas.microsoft.com/office/drawing/2014/main" id="{DD36E6A6-EB52-46BC-993B-7E5102566671}"/>
              </a:ext>
            </a:extLst>
          </p:cNvPr>
          <p:cNvSpPr>
            <a:spLocks/>
          </p:cNvSpPr>
          <p:nvPr/>
        </p:nvSpPr>
        <p:spPr bwMode="auto">
          <a:xfrm>
            <a:off x="3443153" y="2540715"/>
            <a:ext cx="730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Values</a:t>
            </a:r>
          </a:p>
        </p:txBody>
      </p:sp>
      <p:grpSp>
        <p:nvGrpSpPr>
          <p:cNvPr id="11366" name="Group 177">
            <a:extLst>
              <a:ext uri="{FF2B5EF4-FFF2-40B4-BE49-F238E27FC236}">
                <a16:creationId xmlns:a16="http://schemas.microsoft.com/office/drawing/2014/main" id="{83603F08-C082-4190-8F9C-384C084B1D79}"/>
              </a:ext>
            </a:extLst>
          </p:cNvPr>
          <p:cNvGrpSpPr>
            <a:grpSpLocks/>
          </p:cNvGrpSpPr>
          <p:nvPr/>
        </p:nvGrpSpPr>
        <p:grpSpPr bwMode="auto">
          <a:xfrm>
            <a:off x="4291014" y="3033713"/>
            <a:ext cx="274637" cy="323850"/>
            <a:chOff x="0" y="-10"/>
            <a:chExt cx="173" cy="204"/>
          </a:xfrm>
        </p:grpSpPr>
        <p:sp>
          <p:nvSpPr>
            <p:cNvPr id="11535" name="Oval 178">
              <a:extLst>
                <a:ext uri="{FF2B5EF4-FFF2-40B4-BE49-F238E27FC236}">
                  <a16:creationId xmlns:a16="http://schemas.microsoft.com/office/drawing/2014/main" id="{761E4849-81F7-4DB9-A232-A4F72F5AA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36" name="Rectangle 179">
              <a:extLst>
                <a:ext uri="{FF2B5EF4-FFF2-40B4-BE49-F238E27FC236}">
                  <a16:creationId xmlns:a16="http://schemas.microsoft.com/office/drawing/2014/main" id="{1D80BAC1-0EC1-4B83-8FC2-C6A49E73F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" y="-10"/>
              <a:ext cx="1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</p:grpSp>
      <p:sp>
        <p:nvSpPr>
          <p:cNvPr id="11367" name="Freeform 180">
            <a:extLst>
              <a:ext uri="{FF2B5EF4-FFF2-40B4-BE49-F238E27FC236}">
                <a16:creationId xmlns:a16="http://schemas.microsoft.com/office/drawing/2014/main" id="{0F4B4E9E-CE29-47FA-8984-39AAADD27C13}"/>
              </a:ext>
            </a:extLst>
          </p:cNvPr>
          <p:cNvSpPr>
            <a:spLocks/>
          </p:cNvSpPr>
          <p:nvPr/>
        </p:nvSpPr>
        <p:spPr bwMode="auto">
          <a:xfrm rot="5400000">
            <a:off x="4329907" y="2945607"/>
            <a:ext cx="196850" cy="1587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793 h 21600"/>
              <a:gd name="T4" fmla="*/ 196850 w 21600"/>
              <a:gd name="T5" fmla="*/ 158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68" name="Freeform 181">
            <a:extLst>
              <a:ext uri="{FF2B5EF4-FFF2-40B4-BE49-F238E27FC236}">
                <a16:creationId xmlns:a16="http://schemas.microsoft.com/office/drawing/2014/main" id="{7AC55100-2246-44FC-A5A1-5F8009DC96F9}"/>
              </a:ext>
            </a:extLst>
          </p:cNvPr>
          <p:cNvSpPr>
            <a:spLocks/>
          </p:cNvSpPr>
          <p:nvPr/>
        </p:nvSpPr>
        <p:spPr bwMode="auto">
          <a:xfrm rot="5400000">
            <a:off x="4718845" y="2705895"/>
            <a:ext cx="347663" cy="631825"/>
          </a:xfrm>
          <a:custGeom>
            <a:avLst/>
            <a:gdLst>
              <a:gd name="T0" fmla="*/ 0 w 21600"/>
              <a:gd name="T1" fmla="*/ 0 h 21600"/>
              <a:gd name="T2" fmla="*/ 347663 w 21600"/>
              <a:gd name="T3" fmla="*/ 631825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1369" name="Group 182">
            <a:extLst>
              <a:ext uri="{FF2B5EF4-FFF2-40B4-BE49-F238E27FC236}">
                <a16:creationId xmlns:a16="http://schemas.microsoft.com/office/drawing/2014/main" id="{E16201BD-A46D-46E8-BA68-68D9A77657CB}"/>
              </a:ext>
            </a:extLst>
          </p:cNvPr>
          <p:cNvGrpSpPr>
            <a:grpSpLocks/>
          </p:cNvGrpSpPr>
          <p:nvPr/>
        </p:nvGrpSpPr>
        <p:grpSpPr bwMode="auto">
          <a:xfrm>
            <a:off x="5848350" y="3019426"/>
            <a:ext cx="274638" cy="354013"/>
            <a:chOff x="0" y="-7"/>
            <a:chExt cx="173" cy="223"/>
          </a:xfrm>
        </p:grpSpPr>
        <p:sp>
          <p:nvSpPr>
            <p:cNvPr id="11533" name="Oval 183">
              <a:extLst>
                <a:ext uri="{FF2B5EF4-FFF2-40B4-BE49-F238E27FC236}">
                  <a16:creationId xmlns:a16="http://schemas.microsoft.com/office/drawing/2014/main" id="{CCF2D7AC-47C6-4DF9-A5E8-571EA217F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34" name="Rectangle 184">
              <a:extLst>
                <a:ext uri="{FF2B5EF4-FFF2-40B4-BE49-F238E27FC236}">
                  <a16:creationId xmlns:a16="http://schemas.microsoft.com/office/drawing/2014/main" id="{C56829EE-A5B7-4541-97A5-BAFF3702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</p:grpSp>
      <p:sp>
        <p:nvSpPr>
          <p:cNvPr id="11370" name="Freeform 185">
            <a:extLst>
              <a:ext uri="{FF2B5EF4-FFF2-40B4-BE49-F238E27FC236}">
                <a16:creationId xmlns:a16="http://schemas.microsoft.com/office/drawing/2014/main" id="{3227ECD1-FD54-42D1-9A79-882935E1F62C}"/>
              </a:ext>
            </a:extLst>
          </p:cNvPr>
          <p:cNvSpPr>
            <a:spLocks/>
          </p:cNvSpPr>
          <p:nvPr/>
        </p:nvSpPr>
        <p:spPr bwMode="auto">
          <a:xfrm rot="5400000">
            <a:off x="5889626" y="2946401"/>
            <a:ext cx="196850" cy="3175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1587 h 21600"/>
              <a:gd name="T4" fmla="*/ 196850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71" name="Freeform 186">
            <a:extLst>
              <a:ext uri="{FF2B5EF4-FFF2-40B4-BE49-F238E27FC236}">
                <a16:creationId xmlns:a16="http://schemas.microsoft.com/office/drawing/2014/main" id="{DD67006E-F4F4-452A-A491-D9571F4E664D}"/>
              </a:ext>
            </a:extLst>
          </p:cNvPr>
          <p:cNvSpPr>
            <a:spLocks/>
          </p:cNvSpPr>
          <p:nvPr/>
        </p:nvSpPr>
        <p:spPr bwMode="auto">
          <a:xfrm rot="5400000">
            <a:off x="6278563" y="2706688"/>
            <a:ext cx="347662" cy="633412"/>
          </a:xfrm>
          <a:custGeom>
            <a:avLst/>
            <a:gdLst>
              <a:gd name="T0" fmla="*/ 0 w 21600"/>
              <a:gd name="T1" fmla="*/ 0 h 21600"/>
              <a:gd name="T2" fmla="*/ 347662 w 21600"/>
              <a:gd name="T3" fmla="*/ 633412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1372" name="Group 187">
            <a:extLst>
              <a:ext uri="{FF2B5EF4-FFF2-40B4-BE49-F238E27FC236}">
                <a16:creationId xmlns:a16="http://schemas.microsoft.com/office/drawing/2014/main" id="{1003E8F1-2183-4F85-8989-E41B993D7838}"/>
              </a:ext>
            </a:extLst>
          </p:cNvPr>
          <p:cNvGrpSpPr>
            <a:grpSpLocks/>
          </p:cNvGrpSpPr>
          <p:nvPr/>
        </p:nvGrpSpPr>
        <p:grpSpPr bwMode="auto">
          <a:xfrm>
            <a:off x="7405689" y="3019426"/>
            <a:ext cx="274637" cy="354013"/>
            <a:chOff x="0" y="-7"/>
            <a:chExt cx="173" cy="223"/>
          </a:xfrm>
        </p:grpSpPr>
        <p:sp>
          <p:nvSpPr>
            <p:cNvPr id="11531" name="Oval 188">
              <a:extLst>
                <a:ext uri="{FF2B5EF4-FFF2-40B4-BE49-F238E27FC236}">
                  <a16:creationId xmlns:a16="http://schemas.microsoft.com/office/drawing/2014/main" id="{EEC208F6-387E-4F3F-A636-B93C2110F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32" name="Rectangle 189">
              <a:extLst>
                <a:ext uri="{FF2B5EF4-FFF2-40B4-BE49-F238E27FC236}">
                  <a16:creationId xmlns:a16="http://schemas.microsoft.com/office/drawing/2014/main" id="{7DE68C62-1230-4360-8590-FECCC27B4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2</a:t>
              </a:r>
            </a:p>
          </p:txBody>
        </p:sp>
      </p:grpSp>
      <p:sp>
        <p:nvSpPr>
          <p:cNvPr id="11373" name="Freeform 190">
            <a:extLst>
              <a:ext uri="{FF2B5EF4-FFF2-40B4-BE49-F238E27FC236}">
                <a16:creationId xmlns:a16="http://schemas.microsoft.com/office/drawing/2014/main" id="{13F20B12-BCEF-486B-9822-DEC34CE89E55}"/>
              </a:ext>
            </a:extLst>
          </p:cNvPr>
          <p:cNvSpPr>
            <a:spLocks/>
          </p:cNvSpPr>
          <p:nvPr/>
        </p:nvSpPr>
        <p:spPr bwMode="auto">
          <a:xfrm rot="5400000">
            <a:off x="7446169" y="2944019"/>
            <a:ext cx="196850" cy="4762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2381 h 21600"/>
              <a:gd name="T4" fmla="*/ 196850 w 21600"/>
              <a:gd name="T5" fmla="*/ 47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74" name="Freeform 191">
            <a:extLst>
              <a:ext uri="{FF2B5EF4-FFF2-40B4-BE49-F238E27FC236}">
                <a16:creationId xmlns:a16="http://schemas.microsoft.com/office/drawing/2014/main" id="{DFDA4F70-A9D1-4F0C-B80A-6E8766F11508}"/>
              </a:ext>
            </a:extLst>
          </p:cNvPr>
          <p:cNvSpPr>
            <a:spLocks/>
          </p:cNvSpPr>
          <p:nvPr/>
        </p:nvSpPr>
        <p:spPr bwMode="auto">
          <a:xfrm rot="5400000">
            <a:off x="7835107" y="2704307"/>
            <a:ext cx="347663" cy="635000"/>
          </a:xfrm>
          <a:custGeom>
            <a:avLst/>
            <a:gdLst>
              <a:gd name="T0" fmla="*/ 0 w 21600"/>
              <a:gd name="T1" fmla="*/ 0 h 21600"/>
              <a:gd name="T2" fmla="*/ 347663 w 21600"/>
              <a:gd name="T3" fmla="*/ 63500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1375" name="Group 192">
            <a:extLst>
              <a:ext uri="{FF2B5EF4-FFF2-40B4-BE49-F238E27FC236}">
                <a16:creationId xmlns:a16="http://schemas.microsoft.com/office/drawing/2014/main" id="{25DF695C-2A44-42CF-B37F-EA378E20382A}"/>
              </a:ext>
            </a:extLst>
          </p:cNvPr>
          <p:cNvGrpSpPr>
            <a:grpSpLocks/>
          </p:cNvGrpSpPr>
          <p:nvPr/>
        </p:nvGrpSpPr>
        <p:grpSpPr bwMode="auto">
          <a:xfrm>
            <a:off x="8964614" y="3019426"/>
            <a:ext cx="274637" cy="354013"/>
            <a:chOff x="0" y="-7"/>
            <a:chExt cx="173" cy="223"/>
          </a:xfrm>
        </p:grpSpPr>
        <p:sp>
          <p:nvSpPr>
            <p:cNvPr id="11529" name="Oval 193">
              <a:extLst>
                <a:ext uri="{FF2B5EF4-FFF2-40B4-BE49-F238E27FC236}">
                  <a16:creationId xmlns:a16="http://schemas.microsoft.com/office/drawing/2014/main" id="{7A1E9929-81E2-470C-A0A4-4778354B0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30" name="Rectangle 194">
              <a:extLst>
                <a:ext uri="{FF2B5EF4-FFF2-40B4-BE49-F238E27FC236}">
                  <a16:creationId xmlns:a16="http://schemas.microsoft.com/office/drawing/2014/main" id="{47A502EC-18BE-47C9-812C-F97FA8907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3</a:t>
              </a:r>
            </a:p>
          </p:txBody>
        </p:sp>
      </p:grpSp>
      <p:sp>
        <p:nvSpPr>
          <p:cNvPr id="11376" name="Freeform 195">
            <a:extLst>
              <a:ext uri="{FF2B5EF4-FFF2-40B4-BE49-F238E27FC236}">
                <a16:creationId xmlns:a16="http://schemas.microsoft.com/office/drawing/2014/main" id="{ED2EFD31-7535-437D-B423-C1544C3C3366}"/>
              </a:ext>
            </a:extLst>
          </p:cNvPr>
          <p:cNvSpPr>
            <a:spLocks/>
          </p:cNvSpPr>
          <p:nvPr/>
        </p:nvSpPr>
        <p:spPr bwMode="auto">
          <a:xfrm rot="5400000">
            <a:off x="9005094" y="2944019"/>
            <a:ext cx="196850" cy="4762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2381 h 21600"/>
              <a:gd name="T4" fmla="*/ 196850 w 21600"/>
              <a:gd name="T5" fmla="*/ 47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77" name="Freeform 196">
            <a:extLst>
              <a:ext uri="{FF2B5EF4-FFF2-40B4-BE49-F238E27FC236}">
                <a16:creationId xmlns:a16="http://schemas.microsoft.com/office/drawing/2014/main" id="{F0CD39EF-8849-45D9-AC5F-71ABDC8F23AD}"/>
              </a:ext>
            </a:extLst>
          </p:cNvPr>
          <p:cNvSpPr>
            <a:spLocks/>
          </p:cNvSpPr>
          <p:nvPr/>
        </p:nvSpPr>
        <p:spPr bwMode="auto">
          <a:xfrm rot="5400000">
            <a:off x="9394032" y="2704307"/>
            <a:ext cx="347663" cy="635000"/>
          </a:xfrm>
          <a:custGeom>
            <a:avLst/>
            <a:gdLst>
              <a:gd name="T0" fmla="*/ 0 w 21600"/>
              <a:gd name="T1" fmla="*/ 0 h 21600"/>
              <a:gd name="T2" fmla="*/ 347663 w 21600"/>
              <a:gd name="T3" fmla="*/ 63500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aphicFrame>
        <p:nvGraphicFramePr>
          <p:cNvPr id="38085" name="Group 197">
            <a:extLst>
              <a:ext uri="{FF2B5EF4-FFF2-40B4-BE49-F238E27FC236}">
                <a16:creationId xmlns:a16="http://schemas.microsoft.com/office/drawing/2014/main" id="{027A91B8-C72B-44EB-A180-E0D4EF96EB69}"/>
              </a:ext>
            </a:extLst>
          </p:cNvPr>
          <p:cNvGraphicFramePr>
            <a:graphicFrameLocks noGrp="1"/>
          </p:cNvGraphicFramePr>
          <p:nvPr/>
        </p:nvGraphicFramePr>
        <p:xfrm>
          <a:off x="4235450" y="3522663"/>
          <a:ext cx="6235700" cy="342900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414" name="Rectangle 263">
            <a:extLst>
              <a:ext uri="{FF2B5EF4-FFF2-40B4-BE49-F238E27FC236}">
                <a16:creationId xmlns:a16="http://schemas.microsoft.com/office/drawing/2014/main" id="{C883CB12-BD4D-4309-8261-190BA32A6690}"/>
              </a:ext>
            </a:extLst>
          </p:cNvPr>
          <p:cNvSpPr>
            <a:spLocks/>
          </p:cNvSpPr>
          <p:nvPr/>
        </p:nvSpPr>
        <p:spPr bwMode="auto">
          <a:xfrm>
            <a:off x="3443153" y="3556715"/>
            <a:ext cx="730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Values</a:t>
            </a:r>
          </a:p>
        </p:txBody>
      </p:sp>
      <p:grpSp>
        <p:nvGrpSpPr>
          <p:cNvPr id="11415" name="Group 264">
            <a:extLst>
              <a:ext uri="{FF2B5EF4-FFF2-40B4-BE49-F238E27FC236}">
                <a16:creationId xmlns:a16="http://schemas.microsoft.com/office/drawing/2014/main" id="{1F653D2E-0AB7-4E26-AD6C-DFD0CBE6E865}"/>
              </a:ext>
            </a:extLst>
          </p:cNvPr>
          <p:cNvGrpSpPr>
            <a:grpSpLocks/>
          </p:cNvGrpSpPr>
          <p:nvPr/>
        </p:nvGrpSpPr>
        <p:grpSpPr bwMode="auto">
          <a:xfrm>
            <a:off x="4291014" y="4049713"/>
            <a:ext cx="274637" cy="323850"/>
            <a:chOff x="0" y="-10"/>
            <a:chExt cx="173" cy="204"/>
          </a:xfrm>
        </p:grpSpPr>
        <p:sp>
          <p:nvSpPr>
            <p:cNvPr id="11527" name="Oval 265">
              <a:extLst>
                <a:ext uri="{FF2B5EF4-FFF2-40B4-BE49-F238E27FC236}">
                  <a16:creationId xmlns:a16="http://schemas.microsoft.com/office/drawing/2014/main" id="{EC3D62C2-0864-49DC-8EF5-91F9B9A0E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28" name="Rectangle 266">
              <a:extLst>
                <a:ext uri="{FF2B5EF4-FFF2-40B4-BE49-F238E27FC236}">
                  <a16:creationId xmlns:a16="http://schemas.microsoft.com/office/drawing/2014/main" id="{38974000-C030-4967-A287-C79C97885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" y="-10"/>
              <a:ext cx="1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</p:grpSp>
      <p:sp>
        <p:nvSpPr>
          <p:cNvPr id="11416" name="Freeform 267">
            <a:extLst>
              <a:ext uri="{FF2B5EF4-FFF2-40B4-BE49-F238E27FC236}">
                <a16:creationId xmlns:a16="http://schemas.microsoft.com/office/drawing/2014/main" id="{A6BD4307-F5DF-4C61-A88C-C3363B625602}"/>
              </a:ext>
            </a:extLst>
          </p:cNvPr>
          <p:cNvSpPr>
            <a:spLocks/>
          </p:cNvSpPr>
          <p:nvPr/>
        </p:nvSpPr>
        <p:spPr bwMode="auto">
          <a:xfrm rot="5400000">
            <a:off x="4329907" y="3961607"/>
            <a:ext cx="196850" cy="1587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793 h 21600"/>
              <a:gd name="T4" fmla="*/ 196850 w 21600"/>
              <a:gd name="T5" fmla="*/ 158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17" name="Freeform 268">
            <a:extLst>
              <a:ext uri="{FF2B5EF4-FFF2-40B4-BE49-F238E27FC236}">
                <a16:creationId xmlns:a16="http://schemas.microsoft.com/office/drawing/2014/main" id="{9CF3B64D-1B45-4133-A955-BE9F92D144CC}"/>
              </a:ext>
            </a:extLst>
          </p:cNvPr>
          <p:cNvSpPr>
            <a:spLocks/>
          </p:cNvSpPr>
          <p:nvPr/>
        </p:nvSpPr>
        <p:spPr bwMode="auto">
          <a:xfrm rot="5400000">
            <a:off x="5110163" y="3333750"/>
            <a:ext cx="347662" cy="1411288"/>
          </a:xfrm>
          <a:custGeom>
            <a:avLst/>
            <a:gdLst>
              <a:gd name="T0" fmla="*/ 0 w 21600"/>
              <a:gd name="T1" fmla="*/ 0 h 21600"/>
              <a:gd name="T2" fmla="*/ 347662 w 21600"/>
              <a:gd name="T3" fmla="*/ 1411288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1418" name="Group 269">
            <a:extLst>
              <a:ext uri="{FF2B5EF4-FFF2-40B4-BE49-F238E27FC236}">
                <a16:creationId xmlns:a16="http://schemas.microsoft.com/office/drawing/2014/main" id="{0B0AD4B7-99D2-400C-A7A2-5C5B9DB3438B}"/>
              </a:ext>
            </a:extLst>
          </p:cNvPr>
          <p:cNvGrpSpPr>
            <a:grpSpLocks/>
          </p:cNvGrpSpPr>
          <p:nvPr/>
        </p:nvGrpSpPr>
        <p:grpSpPr bwMode="auto">
          <a:xfrm>
            <a:off x="7405689" y="4035426"/>
            <a:ext cx="274637" cy="354013"/>
            <a:chOff x="0" y="-7"/>
            <a:chExt cx="173" cy="223"/>
          </a:xfrm>
        </p:grpSpPr>
        <p:sp>
          <p:nvSpPr>
            <p:cNvPr id="11525" name="Oval 270">
              <a:extLst>
                <a:ext uri="{FF2B5EF4-FFF2-40B4-BE49-F238E27FC236}">
                  <a16:creationId xmlns:a16="http://schemas.microsoft.com/office/drawing/2014/main" id="{A063C17F-6834-4B87-BF10-113FEB537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26" name="Rectangle 271">
              <a:extLst>
                <a:ext uri="{FF2B5EF4-FFF2-40B4-BE49-F238E27FC236}">
                  <a16:creationId xmlns:a16="http://schemas.microsoft.com/office/drawing/2014/main" id="{8EE8A851-8CB9-4267-90E9-9D25A9570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</p:grpSp>
      <p:sp>
        <p:nvSpPr>
          <p:cNvPr id="11419" name="Freeform 272">
            <a:extLst>
              <a:ext uri="{FF2B5EF4-FFF2-40B4-BE49-F238E27FC236}">
                <a16:creationId xmlns:a16="http://schemas.microsoft.com/office/drawing/2014/main" id="{176BAD5B-344F-4B37-877B-D8CC26E00E30}"/>
              </a:ext>
            </a:extLst>
          </p:cNvPr>
          <p:cNvSpPr>
            <a:spLocks/>
          </p:cNvSpPr>
          <p:nvPr/>
        </p:nvSpPr>
        <p:spPr bwMode="auto">
          <a:xfrm rot="5400000">
            <a:off x="7446169" y="3960019"/>
            <a:ext cx="196850" cy="4762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2381 h 21600"/>
              <a:gd name="T4" fmla="*/ 196850 w 21600"/>
              <a:gd name="T5" fmla="*/ 47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20" name="Freeform 273">
            <a:extLst>
              <a:ext uri="{FF2B5EF4-FFF2-40B4-BE49-F238E27FC236}">
                <a16:creationId xmlns:a16="http://schemas.microsoft.com/office/drawing/2014/main" id="{A734DC2A-4362-4B8C-B168-F775E0177D7E}"/>
              </a:ext>
            </a:extLst>
          </p:cNvPr>
          <p:cNvSpPr>
            <a:spLocks/>
          </p:cNvSpPr>
          <p:nvPr/>
        </p:nvSpPr>
        <p:spPr bwMode="auto">
          <a:xfrm rot="5400000">
            <a:off x="8226426" y="3332163"/>
            <a:ext cx="347662" cy="1414463"/>
          </a:xfrm>
          <a:custGeom>
            <a:avLst/>
            <a:gdLst>
              <a:gd name="T0" fmla="*/ 0 w 21600"/>
              <a:gd name="T1" fmla="*/ 0 h 21600"/>
              <a:gd name="T2" fmla="*/ 347662 w 21600"/>
              <a:gd name="T3" fmla="*/ 1414463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aphicFrame>
        <p:nvGraphicFramePr>
          <p:cNvPr id="38162" name="Group 274">
            <a:extLst>
              <a:ext uri="{FF2B5EF4-FFF2-40B4-BE49-F238E27FC236}">
                <a16:creationId xmlns:a16="http://schemas.microsoft.com/office/drawing/2014/main" id="{08C34834-7B96-4CB7-AD55-5B4B717CFE10}"/>
              </a:ext>
            </a:extLst>
          </p:cNvPr>
          <p:cNvGraphicFramePr>
            <a:graphicFrameLocks noGrp="1"/>
          </p:cNvGraphicFramePr>
          <p:nvPr/>
        </p:nvGraphicFramePr>
        <p:xfrm>
          <a:off x="4235450" y="4538663"/>
          <a:ext cx="6235700" cy="342900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457" name="Rectangle 340">
            <a:extLst>
              <a:ext uri="{FF2B5EF4-FFF2-40B4-BE49-F238E27FC236}">
                <a16:creationId xmlns:a16="http://schemas.microsoft.com/office/drawing/2014/main" id="{FABC9D69-63C0-4ACD-A14D-E674A9F4825D}"/>
              </a:ext>
            </a:extLst>
          </p:cNvPr>
          <p:cNvSpPr>
            <a:spLocks/>
          </p:cNvSpPr>
          <p:nvPr/>
        </p:nvSpPr>
        <p:spPr bwMode="auto">
          <a:xfrm>
            <a:off x="3443153" y="4572715"/>
            <a:ext cx="730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Values</a:t>
            </a:r>
          </a:p>
        </p:txBody>
      </p:sp>
      <p:grpSp>
        <p:nvGrpSpPr>
          <p:cNvPr id="11458" name="Group 341">
            <a:extLst>
              <a:ext uri="{FF2B5EF4-FFF2-40B4-BE49-F238E27FC236}">
                <a16:creationId xmlns:a16="http://schemas.microsoft.com/office/drawing/2014/main" id="{5E4BF541-E103-4504-956C-66B8DF57A4D5}"/>
              </a:ext>
            </a:extLst>
          </p:cNvPr>
          <p:cNvGrpSpPr>
            <a:grpSpLocks/>
          </p:cNvGrpSpPr>
          <p:nvPr/>
        </p:nvGrpSpPr>
        <p:grpSpPr bwMode="auto">
          <a:xfrm>
            <a:off x="4291014" y="5065713"/>
            <a:ext cx="274637" cy="323850"/>
            <a:chOff x="0" y="-10"/>
            <a:chExt cx="173" cy="204"/>
          </a:xfrm>
        </p:grpSpPr>
        <p:sp>
          <p:nvSpPr>
            <p:cNvPr id="11523" name="Oval 342">
              <a:extLst>
                <a:ext uri="{FF2B5EF4-FFF2-40B4-BE49-F238E27FC236}">
                  <a16:creationId xmlns:a16="http://schemas.microsoft.com/office/drawing/2014/main" id="{0A61031F-4259-46D4-8A34-A9AF37D97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1524" name="Rectangle 343">
              <a:extLst>
                <a:ext uri="{FF2B5EF4-FFF2-40B4-BE49-F238E27FC236}">
                  <a16:creationId xmlns:a16="http://schemas.microsoft.com/office/drawing/2014/main" id="{E5076DA5-0BAA-44E0-8CBA-3A5D82B43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" y="-10"/>
              <a:ext cx="1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</p:grpSp>
      <p:sp>
        <p:nvSpPr>
          <p:cNvPr id="11459" name="Freeform 344">
            <a:extLst>
              <a:ext uri="{FF2B5EF4-FFF2-40B4-BE49-F238E27FC236}">
                <a16:creationId xmlns:a16="http://schemas.microsoft.com/office/drawing/2014/main" id="{394A6F44-7AF4-4893-98A8-1A830769AC67}"/>
              </a:ext>
            </a:extLst>
          </p:cNvPr>
          <p:cNvSpPr>
            <a:spLocks/>
          </p:cNvSpPr>
          <p:nvPr/>
        </p:nvSpPr>
        <p:spPr bwMode="auto">
          <a:xfrm rot="5400000">
            <a:off x="4329907" y="4977607"/>
            <a:ext cx="196850" cy="1587"/>
          </a:xfrm>
          <a:custGeom>
            <a:avLst/>
            <a:gdLst>
              <a:gd name="T0" fmla="*/ 0 w 21600"/>
              <a:gd name="T1" fmla="*/ 0 h 21600"/>
              <a:gd name="T2" fmla="*/ 104777 w 21600"/>
              <a:gd name="T3" fmla="*/ 793 h 21600"/>
              <a:gd name="T4" fmla="*/ 196850 w 21600"/>
              <a:gd name="T5" fmla="*/ 158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48" y="0"/>
                  <a:pt x="11497" y="5400"/>
                  <a:pt x="11497" y="10800"/>
                </a:cubicBezTo>
                <a:cubicBezTo>
                  <a:pt x="11497" y="16200"/>
                  <a:pt x="1654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60" name="Freeform 345">
            <a:extLst>
              <a:ext uri="{FF2B5EF4-FFF2-40B4-BE49-F238E27FC236}">
                <a16:creationId xmlns:a16="http://schemas.microsoft.com/office/drawing/2014/main" id="{25F5EDCE-3A3A-4435-81C8-BC56C8111F9D}"/>
              </a:ext>
            </a:extLst>
          </p:cNvPr>
          <p:cNvSpPr>
            <a:spLocks/>
          </p:cNvSpPr>
          <p:nvPr/>
        </p:nvSpPr>
        <p:spPr bwMode="auto">
          <a:xfrm rot="5400000">
            <a:off x="5889626" y="3570288"/>
            <a:ext cx="347662" cy="2970213"/>
          </a:xfrm>
          <a:custGeom>
            <a:avLst/>
            <a:gdLst>
              <a:gd name="T0" fmla="*/ 0 w 21600"/>
              <a:gd name="T1" fmla="*/ 0 h 21600"/>
              <a:gd name="T2" fmla="*/ 347662 w 21600"/>
              <a:gd name="T3" fmla="*/ 2970213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61" name="Freeform 346">
            <a:extLst>
              <a:ext uri="{FF2B5EF4-FFF2-40B4-BE49-F238E27FC236}">
                <a16:creationId xmlns:a16="http://schemas.microsoft.com/office/drawing/2014/main" id="{758139FB-12E0-4CC3-B21F-BFFB5533B06C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341813" y="2417763"/>
            <a:ext cx="176213" cy="1588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794 h 21600"/>
              <a:gd name="T4" fmla="*/ 176213 w 21600"/>
              <a:gd name="T5" fmla="*/ 158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62" name="Freeform 347">
            <a:extLst>
              <a:ext uri="{FF2B5EF4-FFF2-40B4-BE49-F238E27FC236}">
                <a16:creationId xmlns:a16="http://schemas.microsoft.com/office/drawing/2014/main" id="{896B14B5-1AE2-4C09-9633-422981422922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118895" y="2415382"/>
            <a:ext cx="176212" cy="3175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1587 h 21600"/>
              <a:gd name="T4" fmla="*/ 176212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63" name="Freeform 348">
            <a:extLst>
              <a:ext uri="{FF2B5EF4-FFF2-40B4-BE49-F238E27FC236}">
                <a16:creationId xmlns:a16="http://schemas.microsoft.com/office/drawing/2014/main" id="{CAA11467-31BD-48B8-9A93-FFAA1399C7D9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898357" y="2415382"/>
            <a:ext cx="176212" cy="3175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1587 h 21600"/>
              <a:gd name="T4" fmla="*/ 176212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64" name="Freeform 349">
            <a:extLst>
              <a:ext uri="{FF2B5EF4-FFF2-40B4-BE49-F238E27FC236}">
                <a16:creationId xmlns:a16="http://schemas.microsoft.com/office/drawing/2014/main" id="{17E95B39-2AF2-47AF-9DAD-6376A3CA19FF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6677820" y="2415382"/>
            <a:ext cx="176212" cy="3175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1587 h 21600"/>
              <a:gd name="T4" fmla="*/ 176212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65" name="Freeform 350">
            <a:extLst>
              <a:ext uri="{FF2B5EF4-FFF2-40B4-BE49-F238E27FC236}">
                <a16:creationId xmlns:a16="http://schemas.microsoft.com/office/drawing/2014/main" id="{141ACE18-DB64-4252-9074-12B7BED9B81C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7458076" y="2416176"/>
            <a:ext cx="176213" cy="4763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2382 h 21600"/>
              <a:gd name="T4" fmla="*/ 176213 w 21600"/>
              <a:gd name="T5" fmla="*/ 47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66" name="Freeform 351">
            <a:extLst>
              <a:ext uri="{FF2B5EF4-FFF2-40B4-BE49-F238E27FC236}">
                <a16:creationId xmlns:a16="http://schemas.microsoft.com/office/drawing/2014/main" id="{7ED61CC7-842A-4027-BF0A-66ACA43337AD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8237538" y="2416176"/>
            <a:ext cx="176213" cy="4762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2381 h 21600"/>
              <a:gd name="T4" fmla="*/ 176213 w 21600"/>
              <a:gd name="T5" fmla="*/ 47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67" name="Freeform 352">
            <a:extLst>
              <a:ext uri="{FF2B5EF4-FFF2-40B4-BE49-F238E27FC236}">
                <a16:creationId xmlns:a16="http://schemas.microsoft.com/office/drawing/2014/main" id="{D7A030B5-58AF-474A-9285-98E1E16D166E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9017001" y="2416176"/>
            <a:ext cx="176213" cy="4763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2382 h 21600"/>
              <a:gd name="T4" fmla="*/ 176213 w 21600"/>
              <a:gd name="T5" fmla="*/ 47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68" name="Freeform 353">
            <a:extLst>
              <a:ext uri="{FF2B5EF4-FFF2-40B4-BE49-F238E27FC236}">
                <a16:creationId xmlns:a16="http://schemas.microsoft.com/office/drawing/2014/main" id="{96891587-2747-4E6E-BA43-30DE6EF82684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9796463" y="2416176"/>
            <a:ext cx="176213" cy="4762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2381 h 21600"/>
              <a:gd name="T4" fmla="*/ 176213 w 21600"/>
              <a:gd name="T5" fmla="*/ 47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69" name="Freeform 354">
            <a:extLst>
              <a:ext uri="{FF2B5EF4-FFF2-40B4-BE49-F238E27FC236}">
                <a16:creationId xmlns:a16="http://schemas.microsoft.com/office/drawing/2014/main" id="{D8B95A5C-FE69-44DB-9617-5AF7C4A62C14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341813" y="3433763"/>
            <a:ext cx="176213" cy="1588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794 h 21600"/>
              <a:gd name="T4" fmla="*/ 176213 w 21600"/>
              <a:gd name="T5" fmla="*/ 158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70" name="Freeform 355">
            <a:extLst>
              <a:ext uri="{FF2B5EF4-FFF2-40B4-BE49-F238E27FC236}">
                <a16:creationId xmlns:a16="http://schemas.microsoft.com/office/drawing/2014/main" id="{A64D4455-ACBE-462C-B354-0D607CB9C95A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898357" y="3431382"/>
            <a:ext cx="176212" cy="3175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1587 h 21600"/>
              <a:gd name="T4" fmla="*/ 176212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71" name="Freeform 356">
            <a:extLst>
              <a:ext uri="{FF2B5EF4-FFF2-40B4-BE49-F238E27FC236}">
                <a16:creationId xmlns:a16="http://schemas.microsoft.com/office/drawing/2014/main" id="{170FA654-5421-4088-A5AA-304E1B149BCF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7458076" y="3432176"/>
            <a:ext cx="176213" cy="4763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2382 h 21600"/>
              <a:gd name="T4" fmla="*/ 176213 w 21600"/>
              <a:gd name="T5" fmla="*/ 47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72" name="Freeform 357">
            <a:extLst>
              <a:ext uri="{FF2B5EF4-FFF2-40B4-BE49-F238E27FC236}">
                <a16:creationId xmlns:a16="http://schemas.microsoft.com/office/drawing/2014/main" id="{85A0FE1F-A4F7-443B-93AF-D18349BE6825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9017001" y="3432176"/>
            <a:ext cx="176213" cy="4763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2382 h 21600"/>
              <a:gd name="T4" fmla="*/ 176213 w 21600"/>
              <a:gd name="T5" fmla="*/ 47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73" name="Freeform 358">
            <a:extLst>
              <a:ext uri="{FF2B5EF4-FFF2-40B4-BE49-F238E27FC236}">
                <a16:creationId xmlns:a16="http://schemas.microsoft.com/office/drawing/2014/main" id="{30F463D1-0746-4739-997A-1026E8E55DAF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341813" y="4449763"/>
            <a:ext cx="176213" cy="1588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794 h 21600"/>
              <a:gd name="T4" fmla="*/ 176213 w 21600"/>
              <a:gd name="T5" fmla="*/ 158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74" name="Freeform 359">
            <a:extLst>
              <a:ext uri="{FF2B5EF4-FFF2-40B4-BE49-F238E27FC236}">
                <a16:creationId xmlns:a16="http://schemas.microsoft.com/office/drawing/2014/main" id="{75381BBE-2002-4CAD-9452-62DCF49DB64A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7458076" y="4448176"/>
            <a:ext cx="176213" cy="4763"/>
          </a:xfrm>
          <a:custGeom>
            <a:avLst/>
            <a:gdLst>
              <a:gd name="T0" fmla="*/ 0 w 21600"/>
              <a:gd name="T1" fmla="*/ 0 h 21600"/>
              <a:gd name="T2" fmla="*/ 80960 w 21600"/>
              <a:gd name="T3" fmla="*/ 2382 h 21600"/>
              <a:gd name="T4" fmla="*/ 176213 w 21600"/>
              <a:gd name="T5" fmla="*/ 47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62" y="0"/>
                  <a:pt x="9924" y="5400"/>
                  <a:pt x="9924" y="10800"/>
                </a:cubicBezTo>
                <a:cubicBezTo>
                  <a:pt x="9924" y="16200"/>
                  <a:pt x="1576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aphicFrame>
        <p:nvGraphicFramePr>
          <p:cNvPr id="38248" name="Group 360">
            <a:extLst>
              <a:ext uri="{FF2B5EF4-FFF2-40B4-BE49-F238E27FC236}">
                <a16:creationId xmlns:a16="http://schemas.microsoft.com/office/drawing/2014/main" id="{BC25A319-9C25-4FB5-979E-E105DA3A963D}"/>
              </a:ext>
            </a:extLst>
          </p:cNvPr>
          <p:cNvGraphicFramePr>
            <a:graphicFrameLocks noGrp="1"/>
          </p:cNvGraphicFramePr>
          <p:nvPr/>
        </p:nvGraphicFramePr>
        <p:xfrm>
          <a:off x="4235450" y="5541963"/>
          <a:ext cx="6235700" cy="342900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41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511" name="Freeform 426">
            <a:extLst>
              <a:ext uri="{FF2B5EF4-FFF2-40B4-BE49-F238E27FC236}">
                <a16:creationId xmlns:a16="http://schemas.microsoft.com/office/drawing/2014/main" id="{656323EE-D368-446E-8E3F-AB8314267AF6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348163" y="5459413"/>
            <a:ext cx="163513" cy="1588"/>
          </a:xfrm>
          <a:custGeom>
            <a:avLst/>
            <a:gdLst>
              <a:gd name="T0" fmla="*/ 0 w 21600"/>
              <a:gd name="T1" fmla="*/ 0 h 21600"/>
              <a:gd name="T2" fmla="*/ 74610 w 21600"/>
              <a:gd name="T3" fmla="*/ 794 h 21600"/>
              <a:gd name="T4" fmla="*/ 163513 w 21600"/>
              <a:gd name="T5" fmla="*/ 158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928" y="0"/>
                  <a:pt x="9856" y="5400"/>
                  <a:pt x="9856" y="10800"/>
                </a:cubicBezTo>
                <a:cubicBezTo>
                  <a:pt x="9856" y="16200"/>
                  <a:pt x="1572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512" name="Rectangle 427">
            <a:extLst>
              <a:ext uri="{FF2B5EF4-FFF2-40B4-BE49-F238E27FC236}">
                <a16:creationId xmlns:a16="http://schemas.microsoft.com/office/drawing/2014/main" id="{D5DF8344-6326-4618-A4A1-EF59BEF5FF19}"/>
              </a:ext>
            </a:extLst>
          </p:cNvPr>
          <p:cNvSpPr>
            <a:spLocks/>
          </p:cNvSpPr>
          <p:nvPr/>
        </p:nvSpPr>
        <p:spPr bwMode="auto">
          <a:xfrm>
            <a:off x="3443153" y="5576015"/>
            <a:ext cx="730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Values</a:t>
            </a:r>
          </a:p>
        </p:txBody>
      </p:sp>
      <p:sp>
        <p:nvSpPr>
          <p:cNvPr id="11513" name="Rectangle 428">
            <a:extLst>
              <a:ext uri="{FF2B5EF4-FFF2-40B4-BE49-F238E27FC236}">
                <a16:creationId xmlns:a16="http://schemas.microsoft.com/office/drawing/2014/main" id="{2E2BA616-460A-4D80-9AB2-DC6F9B2EEF9F}"/>
              </a:ext>
            </a:extLst>
          </p:cNvPr>
          <p:cNvSpPr>
            <a:spLocks/>
          </p:cNvSpPr>
          <p:nvPr/>
        </p:nvSpPr>
        <p:spPr bwMode="auto">
          <a:xfrm>
            <a:off x="3325813" y="1905000"/>
            <a:ext cx="965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Thread IDs</a:t>
            </a:r>
          </a:p>
        </p:txBody>
      </p:sp>
      <p:sp>
        <p:nvSpPr>
          <p:cNvPr id="11514" name="Rectangle 429">
            <a:extLst>
              <a:ext uri="{FF2B5EF4-FFF2-40B4-BE49-F238E27FC236}">
                <a16:creationId xmlns:a16="http://schemas.microsoft.com/office/drawing/2014/main" id="{813BABEA-90CA-4C6F-9A47-103D4A243F0F}"/>
              </a:ext>
            </a:extLst>
          </p:cNvPr>
          <p:cNvSpPr>
            <a:spLocks/>
          </p:cNvSpPr>
          <p:nvPr/>
        </p:nvSpPr>
        <p:spPr bwMode="auto">
          <a:xfrm>
            <a:off x="2049463" y="1905000"/>
            <a:ext cx="1092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Step 1 Stride 1</a:t>
            </a:r>
          </a:p>
        </p:txBody>
      </p:sp>
      <p:sp>
        <p:nvSpPr>
          <p:cNvPr id="11515" name="Rectangle 430">
            <a:extLst>
              <a:ext uri="{FF2B5EF4-FFF2-40B4-BE49-F238E27FC236}">
                <a16:creationId xmlns:a16="http://schemas.microsoft.com/office/drawing/2014/main" id="{728CB9CE-924A-4D0C-801A-62945C6AD740}"/>
              </a:ext>
            </a:extLst>
          </p:cNvPr>
          <p:cNvSpPr>
            <a:spLocks/>
          </p:cNvSpPr>
          <p:nvPr/>
        </p:nvSpPr>
        <p:spPr bwMode="auto">
          <a:xfrm>
            <a:off x="2049463" y="2908300"/>
            <a:ext cx="1092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Step 2 Stride 2</a:t>
            </a:r>
          </a:p>
        </p:txBody>
      </p:sp>
      <p:sp>
        <p:nvSpPr>
          <p:cNvPr id="11516" name="Rectangle 431">
            <a:extLst>
              <a:ext uri="{FF2B5EF4-FFF2-40B4-BE49-F238E27FC236}">
                <a16:creationId xmlns:a16="http://schemas.microsoft.com/office/drawing/2014/main" id="{0939831C-4A0C-4539-B4EE-D7463896A358}"/>
              </a:ext>
            </a:extLst>
          </p:cNvPr>
          <p:cNvSpPr>
            <a:spLocks/>
          </p:cNvSpPr>
          <p:nvPr/>
        </p:nvSpPr>
        <p:spPr bwMode="auto">
          <a:xfrm>
            <a:off x="2049463" y="3924300"/>
            <a:ext cx="1092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Step 3 Stride 4</a:t>
            </a:r>
          </a:p>
        </p:txBody>
      </p:sp>
      <p:sp>
        <p:nvSpPr>
          <p:cNvPr id="11517" name="Rectangle 432">
            <a:extLst>
              <a:ext uri="{FF2B5EF4-FFF2-40B4-BE49-F238E27FC236}">
                <a16:creationId xmlns:a16="http://schemas.microsoft.com/office/drawing/2014/main" id="{C1817344-BA06-4810-BCFF-5A73A5222075}"/>
              </a:ext>
            </a:extLst>
          </p:cNvPr>
          <p:cNvSpPr>
            <a:spLocks/>
          </p:cNvSpPr>
          <p:nvPr/>
        </p:nvSpPr>
        <p:spPr bwMode="auto">
          <a:xfrm>
            <a:off x="2049463" y="4940300"/>
            <a:ext cx="1092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Step 4 Stride 8</a:t>
            </a:r>
          </a:p>
        </p:txBody>
      </p:sp>
      <p:sp>
        <p:nvSpPr>
          <p:cNvPr id="11518" name="Rectangle 433">
            <a:extLst>
              <a:ext uri="{FF2B5EF4-FFF2-40B4-BE49-F238E27FC236}">
                <a16:creationId xmlns:a16="http://schemas.microsoft.com/office/drawing/2014/main" id="{A2BBF1E7-A1C7-4540-95C3-6B6DF66814A9}"/>
              </a:ext>
            </a:extLst>
          </p:cNvPr>
          <p:cNvSpPr>
            <a:spLocks/>
          </p:cNvSpPr>
          <p:nvPr/>
        </p:nvSpPr>
        <p:spPr bwMode="auto">
          <a:xfrm>
            <a:off x="3325813" y="2909888"/>
            <a:ext cx="965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Thread IDs</a:t>
            </a:r>
          </a:p>
        </p:txBody>
      </p:sp>
      <p:sp>
        <p:nvSpPr>
          <p:cNvPr id="11519" name="Rectangle 434">
            <a:extLst>
              <a:ext uri="{FF2B5EF4-FFF2-40B4-BE49-F238E27FC236}">
                <a16:creationId xmlns:a16="http://schemas.microsoft.com/office/drawing/2014/main" id="{2007FAE0-3F23-4E75-BDA0-1A25E2C559D0}"/>
              </a:ext>
            </a:extLst>
          </p:cNvPr>
          <p:cNvSpPr>
            <a:spLocks/>
          </p:cNvSpPr>
          <p:nvPr/>
        </p:nvSpPr>
        <p:spPr bwMode="auto">
          <a:xfrm>
            <a:off x="3325813" y="3924300"/>
            <a:ext cx="965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Thread IDs</a:t>
            </a:r>
          </a:p>
        </p:txBody>
      </p:sp>
      <p:sp>
        <p:nvSpPr>
          <p:cNvPr id="11520" name="Rectangle 435">
            <a:extLst>
              <a:ext uri="{FF2B5EF4-FFF2-40B4-BE49-F238E27FC236}">
                <a16:creationId xmlns:a16="http://schemas.microsoft.com/office/drawing/2014/main" id="{1EA08AEC-1924-4B9E-8173-4C347D3C51AF}"/>
              </a:ext>
            </a:extLst>
          </p:cNvPr>
          <p:cNvSpPr>
            <a:spLocks/>
          </p:cNvSpPr>
          <p:nvPr/>
        </p:nvSpPr>
        <p:spPr bwMode="auto">
          <a:xfrm>
            <a:off x="3325813" y="4941888"/>
            <a:ext cx="965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Thread IDs</a:t>
            </a:r>
          </a:p>
        </p:txBody>
      </p:sp>
      <p:sp>
        <p:nvSpPr>
          <p:cNvPr id="11521" name="Rectangle 436">
            <a:extLst>
              <a:ext uri="{FF2B5EF4-FFF2-40B4-BE49-F238E27FC236}">
                <a16:creationId xmlns:a16="http://schemas.microsoft.com/office/drawing/2014/main" id="{36571FF5-88BB-4C3E-B318-CADC971887A6}"/>
              </a:ext>
            </a:extLst>
          </p:cNvPr>
          <p:cNvSpPr>
            <a:spLocks/>
          </p:cNvSpPr>
          <p:nvPr/>
        </p:nvSpPr>
        <p:spPr bwMode="auto">
          <a:xfrm>
            <a:off x="2547938" y="6208713"/>
            <a:ext cx="7038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9933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Interleaved addressing results in bank conflicts</a:t>
            </a:r>
          </a:p>
        </p:txBody>
      </p:sp>
      <p:sp>
        <p:nvSpPr>
          <p:cNvPr id="11522" name="Rectangle 437">
            <a:extLst>
              <a:ext uri="{FF2B5EF4-FFF2-40B4-BE49-F238E27FC236}">
                <a16:creationId xmlns:a16="http://schemas.microsoft.com/office/drawing/2014/main" id="{81761FC9-781B-45F6-88B9-A0AAA79649A1}"/>
              </a:ext>
            </a:extLst>
          </p:cNvPr>
          <p:cNvSpPr>
            <a:spLocks/>
          </p:cNvSpPr>
          <p:nvPr/>
        </p:nvSpPr>
        <p:spPr bwMode="auto">
          <a:xfrm>
            <a:off x="2489200" y="711200"/>
            <a:ext cx="82423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marL="195263" indent="-195263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Arbitrarily bad bank conflicts</a:t>
            </a:r>
            <a:endParaRPr lang="en-US" altLang="en-US" sz="18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Requires barriers if N &gt; warpsize </a:t>
            </a:r>
            <a:endParaRPr lang="en-US" altLang="en-US" sz="18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Supports non-commutative operators</a:t>
            </a:r>
          </a:p>
        </p:txBody>
      </p:sp>
    </p:spTree>
  </p:cSld>
  <p:clrMapOvr>
    <a:masterClrMapping/>
  </p:clrMapOvr>
  <p:transition spd="slow"/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92B74E3-7CE3-4686-A8E1-92108E623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1" y="76201"/>
            <a:ext cx="7954963" cy="868363"/>
          </a:xfrm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00"/>
              <a:t>Parallel Reduction: Sequential Addressing</a:t>
            </a:r>
          </a:p>
        </p:txBody>
      </p:sp>
      <p:pic>
        <p:nvPicPr>
          <p:cNvPr id="12291" name="Picture 1">
            <a:extLst>
              <a:ext uri="{FF2B5EF4-FFF2-40B4-BE49-F238E27FC236}">
                <a16:creationId xmlns:a16="http://schemas.microsoft.com/office/drawing/2014/main" id="{C6760CAF-3891-45B5-89C8-077E55EF093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1" y="90488"/>
            <a:ext cx="94932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8915" name="Group 3">
            <a:extLst>
              <a:ext uri="{FF2B5EF4-FFF2-40B4-BE49-F238E27FC236}">
                <a16:creationId xmlns:a16="http://schemas.microsoft.com/office/drawing/2014/main" id="{E3ABF8A1-894A-4186-84B6-9C3C9A4DFAA9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1308100"/>
          <a:ext cx="6235700" cy="342900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-3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328" name="Rectangle 69">
            <a:extLst>
              <a:ext uri="{FF2B5EF4-FFF2-40B4-BE49-F238E27FC236}">
                <a16:creationId xmlns:a16="http://schemas.microsoft.com/office/drawing/2014/main" id="{4F27B87F-F82C-4809-A667-858ADC7D4D0C}"/>
              </a:ext>
            </a:extLst>
          </p:cNvPr>
          <p:cNvSpPr>
            <a:spLocks/>
          </p:cNvSpPr>
          <p:nvPr/>
        </p:nvSpPr>
        <p:spPr bwMode="auto">
          <a:xfrm>
            <a:off x="1627451" y="1316753"/>
            <a:ext cx="24537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Values (shared memory)</a:t>
            </a:r>
          </a:p>
        </p:txBody>
      </p:sp>
      <p:grpSp>
        <p:nvGrpSpPr>
          <p:cNvPr id="12329" name="Group 70">
            <a:extLst>
              <a:ext uri="{FF2B5EF4-FFF2-40B4-BE49-F238E27FC236}">
                <a16:creationId xmlns:a16="http://schemas.microsoft.com/office/drawing/2014/main" id="{7356E5D3-0F16-46DF-A407-3B4CA422FFE6}"/>
              </a:ext>
            </a:extLst>
          </p:cNvPr>
          <p:cNvGrpSpPr>
            <a:grpSpLocks/>
          </p:cNvGrpSpPr>
          <p:nvPr/>
        </p:nvGrpSpPr>
        <p:grpSpPr bwMode="auto">
          <a:xfrm>
            <a:off x="4144964" y="2216150"/>
            <a:ext cx="274637" cy="323850"/>
            <a:chOff x="0" y="-10"/>
            <a:chExt cx="173" cy="204"/>
          </a:xfrm>
        </p:grpSpPr>
        <p:sp>
          <p:nvSpPr>
            <p:cNvPr id="12575" name="Oval 71">
              <a:extLst>
                <a:ext uri="{FF2B5EF4-FFF2-40B4-BE49-F238E27FC236}">
                  <a16:creationId xmlns:a16="http://schemas.microsoft.com/office/drawing/2014/main" id="{21E0C24A-39C1-4796-B27E-563043930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76" name="Rectangle 72">
              <a:extLst>
                <a:ext uri="{FF2B5EF4-FFF2-40B4-BE49-F238E27FC236}">
                  <a16:creationId xmlns:a16="http://schemas.microsoft.com/office/drawing/2014/main" id="{9087ED9A-37A3-4383-8CAA-64E16C5F3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" y="-10"/>
              <a:ext cx="1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</p:grpSp>
      <p:sp>
        <p:nvSpPr>
          <p:cNvPr id="12330" name="Freeform 73">
            <a:extLst>
              <a:ext uri="{FF2B5EF4-FFF2-40B4-BE49-F238E27FC236}">
                <a16:creationId xmlns:a16="http://schemas.microsoft.com/office/drawing/2014/main" id="{BE5FC0F9-7BB1-4C4C-8508-A9705B07DFA4}"/>
              </a:ext>
            </a:extLst>
          </p:cNvPr>
          <p:cNvSpPr>
            <a:spLocks/>
          </p:cNvSpPr>
          <p:nvPr/>
        </p:nvSpPr>
        <p:spPr bwMode="auto">
          <a:xfrm rot="5400000">
            <a:off x="3993357" y="1937545"/>
            <a:ext cx="577850" cy="1587"/>
          </a:xfrm>
          <a:custGeom>
            <a:avLst/>
            <a:gdLst>
              <a:gd name="T0" fmla="*/ 0 w 21600"/>
              <a:gd name="T1" fmla="*/ 0 h 21600"/>
              <a:gd name="T2" fmla="*/ 295265 w 21600"/>
              <a:gd name="T3" fmla="*/ 793 h 21600"/>
              <a:gd name="T4" fmla="*/ 577850 w 21600"/>
              <a:gd name="T5" fmla="*/ 158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518" y="0"/>
                  <a:pt x="11037" y="5400"/>
                  <a:pt x="11037" y="10800"/>
                </a:cubicBezTo>
                <a:cubicBezTo>
                  <a:pt x="11037" y="16200"/>
                  <a:pt x="1631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31" name="Freeform 74">
            <a:extLst>
              <a:ext uri="{FF2B5EF4-FFF2-40B4-BE49-F238E27FC236}">
                <a16:creationId xmlns:a16="http://schemas.microsoft.com/office/drawing/2014/main" id="{0668B5BB-EBC0-4460-B8A2-4311A315CEBB}"/>
              </a:ext>
            </a:extLst>
          </p:cNvPr>
          <p:cNvSpPr>
            <a:spLocks/>
          </p:cNvSpPr>
          <p:nvPr/>
        </p:nvSpPr>
        <p:spPr bwMode="auto">
          <a:xfrm rot="5400000">
            <a:off x="5580857" y="446882"/>
            <a:ext cx="617537" cy="3022600"/>
          </a:xfrm>
          <a:custGeom>
            <a:avLst/>
            <a:gdLst>
              <a:gd name="T0" fmla="*/ 0 w 21600"/>
              <a:gd name="T1" fmla="*/ 0 h 21600"/>
              <a:gd name="T2" fmla="*/ 295274 w 21600"/>
              <a:gd name="T3" fmla="*/ 1511300 h 21600"/>
              <a:gd name="T4" fmla="*/ 617537 w 21600"/>
              <a:gd name="T5" fmla="*/ 30226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164" y="0"/>
                  <a:pt x="10328" y="5400"/>
                  <a:pt x="10328" y="10800"/>
                </a:cubicBezTo>
                <a:cubicBezTo>
                  <a:pt x="10328" y="16200"/>
                  <a:pt x="1596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2332" name="Group 75">
            <a:extLst>
              <a:ext uri="{FF2B5EF4-FFF2-40B4-BE49-F238E27FC236}">
                <a16:creationId xmlns:a16="http://schemas.microsoft.com/office/drawing/2014/main" id="{4A95C25D-B3F0-4E5F-81D6-7FA86EACB951}"/>
              </a:ext>
            </a:extLst>
          </p:cNvPr>
          <p:cNvGrpSpPr>
            <a:grpSpLocks/>
          </p:cNvGrpSpPr>
          <p:nvPr/>
        </p:nvGrpSpPr>
        <p:grpSpPr bwMode="auto">
          <a:xfrm>
            <a:off x="4541839" y="2201863"/>
            <a:ext cx="274637" cy="354013"/>
            <a:chOff x="0" y="-7"/>
            <a:chExt cx="173" cy="223"/>
          </a:xfrm>
        </p:grpSpPr>
        <p:sp>
          <p:nvSpPr>
            <p:cNvPr id="12573" name="Oval 76">
              <a:extLst>
                <a:ext uri="{FF2B5EF4-FFF2-40B4-BE49-F238E27FC236}">
                  <a16:creationId xmlns:a16="http://schemas.microsoft.com/office/drawing/2014/main" id="{CF600C9A-FEC7-42D7-8FA9-CAFF5D125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74" name="Rectangle 77">
              <a:extLst>
                <a:ext uri="{FF2B5EF4-FFF2-40B4-BE49-F238E27FC236}">
                  <a16:creationId xmlns:a16="http://schemas.microsoft.com/office/drawing/2014/main" id="{8EB6FC5D-8CAB-4C89-8E2F-320F4C4C9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</p:grpSp>
      <p:sp>
        <p:nvSpPr>
          <p:cNvPr id="12333" name="Freeform 78">
            <a:extLst>
              <a:ext uri="{FF2B5EF4-FFF2-40B4-BE49-F238E27FC236}">
                <a16:creationId xmlns:a16="http://schemas.microsoft.com/office/drawing/2014/main" id="{C7292664-91EE-4394-B3A3-6BDCB1F2E9F4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387057" y="1935957"/>
            <a:ext cx="577850" cy="4763"/>
          </a:xfrm>
          <a:custGeom>
            <a:avLst/>
            <a:gdLst>
              <a:gd name="T0" fmla="*/ 0 w 21600"/>
              <a:gd name="T1" fmla="*/ 0 h 21600"/>
              <a:gd name="T2" fmla="*/ 295265 w 21600"/>
              <a:gd name="T3" fmla="*/ 2382 h 21600"/>
              <a:gd name="T4" fmla="*/ 577850 w 21600"/>
              <a:gd name="T5" fmla="*/ 47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518" y="0"/>
                  <a:pt x="11037" y="5400"/>
                  <a:pt x="11037" y="10800"/>
                </a:cubicBezTo>
                <a:cubicBezTo>
                  <a:pt x="11037" y="16200"/>
                  <a:pt x="1631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34" name="Freeform 79">
            <a:extLst>
              <a:ext uri="{FF2B5EF4-FFF2-40B4-BE49-F238E27FC236}">
                <a16:creationId xmlns:a16="http://schemas.microsoft.com/office/drawing/2014/main" id="{98470751-05F5-4A25-9E89-6FC297BF981F}"/>
              </a:ext>
            </a:extLst>
          </p:cNvPr>
          <p:cNvSpPr>
            <a:spLocks/>
          </p:cNvSpPr>
          <p:nvPr/>
        </p:nvSpPr>
        <p:spPr bwMode="auto">
          <a:xfrm rot="5400000">
            <a:off x="5975350" y="452438"/>
            <a:ext cx="617538" cy="3014662"/>
          </a:xfrm>
          <a:custGeom>
            <a:avLst/>
            <a:gdLst>
              <a:gd name="T0" fmla="*/ 0 w 21600"/>
              <a:gd name="T1" fmla="*/ 0 h 21600"/>
              <a:gd name="T2" fmla="*/ 295275 w 21600"/>
              <a:gd name="T3" fmla="*/ 1507331 h 21600"/>
              <a:gd name="T4" fmla="*/ 617538 w 21600"/>
              <a:gd name="T5" fmla="*/ 30146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164" y="0"/>
                  <a:pt x="10328" y="5400"/>
                  <a:pt x="10328" y="10800"/>
                </a:cubicBezTo>
                <a:cubicBezTo>
                  <a:pt x="10328" y="16200"/>
                  <a:pt x="1596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2335" name="Group 80">
            <a:extLst>
              <a:ext uri="{FF2B5EF4-FFF2-40B4-BE49-F238E27FC236}">
                <a16:creationId xmlns:a16="http://schemas.microsoft.com/office/drawing/2014/main" id="{7E3C8D62-1028-4AEC-869D-00B2CB513E19}"/>
              </a:ext>
            </a:extLst>
          </p:cNvPr>
          <p:cNvGrpSpPr>
            <a:grpSpLocks/>
          </p:cNvGrpSpPr>
          <p:nvPr/>
        </p:nvGrpSpPr>
        <p:grpSpPr bwMode="auto">
          <a:xfrm>
            <a:off x="4927600" y="2201863"/>
            <a:ext cx="274638" cy="354013"/>
            <a:chOff x="0" y="-7"/>
            <a:chExt cx="173" cy="223"/>
          </a:xfrm>
        </p:grpSpPr>
        <p:sp>
          <p:nvSpPr>
            <p:cNvPr id="12571" name="Oval 81">
              <a:extLst>
                <a:ext uri="{FF2B5EF4-FFF2-40B4-BE49-F238E27FC236}">
                  <a16:creationId xmlns:a16="http://schemas.microsoft.com/office/drawing/2014/main" id="{17C562D0-084D-47AB-8B73-BABCC6688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72" name="Rectangle 82">
              <a:extLst>
                <a:ext uri="{FF2B5EF4-FFF2-40B4-BE49-F238E27FC236}">
                  <a16:creationId xmlns:a16="http://schemas.microsoft.com/office/drawing/2014/main" id="{56CE40C4-BB09-4555-9850-F1F6D44F2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2</a:t>
              </a:r>
            </a:p>
          </p:txBody>
        </p:sp>
      </p:grpSp>
      <p:sp>
        <p:nvSpPr>
          <p:cNvPr id="12336" name="Freeform 83">
            <a:extLst>
              <a:ext uri="{FF2B5EF4-FFF2-40B4-BE49-F238E27FC236}">
                <a16:creationId xmlns:a16="http://schemas.microsoft.com/office/drawing/2014/main" id="{BBF01744-DFA0-4E10-9EE8-60E6E8F2683C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774407" y="1937545"/>
            <a:ext cx="577850" cy="1587"/>
          </a:xfrm>
          <a:custGeom>
            <a:avLst/>
            <a:gdLst>
              <a:gd name="T0" fmla="*/ 0 w 21600"/>
              <a:gd name="T1" fmla="*/ 0 h 21600"/>
              <a:gd name="T2" fmla="*/ 295265 w 21600"/>
              <a:gd name="T3" fmla="*/ 793 h 21600"/>
              <a:gd name="T4" fmla="*/ 577850 w 21600"/>
              <a:gd name="T5" fmla="*/ 158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518" y="0"/>
                  <a:pt x="11037" y="5400"/>
                  <a:pt x="11037" y="10800"/>
                </a:cubicBezTo>
                <a:cubicBezTo>
                  <a:pt x="11037" y="16200"/>
                  <a:pt x="1631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37" name="Freeform 84">
            <a:extLst>
              <a:ext uri="{FF2B5EF4-FFF2-40B4-BE49-F238E27FC236}">
                <a16:creationId xmlns:a16="http://schemas.microsoft.com/office/drawing/2014/main" id="{5A9A60D6-21B0-4BEA-B8AC-9E15122EB6D9}"/>
              </a:ext>
            </a:extLst>
          </p:cNvPr>
          <p:cNvSpPr>
            <a:spLocks/>
          </p:cNvSpPr>
          <p:nvPr/>
        </p:nvSpPr>
        <p:spPr bwMode="auto">
          <a:xfrm rot="5400000">
            <a:off x="6361908" y="448470"/>
            <a:ext cx="617537" cy="3019425"/>
          </a:xfrm>
          <a:custGeom>
            <a:avLst/>
            <a:gdLst>
              <a:gd name="T0" fmla="*/ 0 w 21600"/>
              <a:gd name="T1" fmla="*/ 0 h 21600"/>
              <a:gd name="T2" fmla="*/ 295274 w 21600"/>
              <a:gd name="T3" fmla="*/ 1509713 h 21600"/>
              <a:gd name="T4" fmla="*/ 617537 w 21600"/>
              <a:gd name="T5" fmla="*/ 301942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164" y="0"/>
                  <a:pt x="10328" y="5400"/>
                  <a:pt x="10328" y="10800"/>
                </a:cubicBezTo>
                <a:cubicBezTo>
                  <a:pt x="10328" y="16200"/>
                  <a:pt x="1596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2338" name="Group 85">
            <a:extLst>
              <a:ext uri="{FF2B5EF4-FFF2-40B4-BE49-F238E27FC236}">
                <a16:creationId xmlns:a16="http://schemas.microsoft.com/office/drawing/2014/main" id="{C2C75C74-E766-413A-93A8-DF2B23522AC6}"/>
              </a:ext>
            </a:extLst>
          </p:cNvPr>
          <p:cNvGrpSpPr>
            <a:grpSpLocks/>
          </p:cNvGrpSpPr>
          <p:nvPr/>
        </p:nvGrpSpPr>
        <p:grpSpPr bwMode="auto">
          <a:xfrm>
            <a:off x="5313364" y="2201863"/>
            <a:ext cx="274637" cy="354013"/>
            <a:chOff x="0" y="-7"/>
            <a:chExt cx="173" cy="223"/>
          </a:xfrm>
        </p:grpSpPr>
        <p:sp>
          <p:nvSpPr>
            <p:cNvPr id="12569" name="Oval 86">
              <a:extLst>
                <a:ext uri="{FF2B5EF4-FFF2-40B4-BE49-F238E27FC236}">
                  <a16:creationId xmlns:a16="http://schemas.microsoft.com/office/drawing/2014/main" id="{16796988-D89F-4838-965F-F47708321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70" name="Rectangle 87">
              <a:extLst>
                <a:ext uri="{FF2B5EF4-FFF2-40B4-BE49-F238E27FC236}">
                  <a16:creationId xmlns:a16="http://schemas.microsoft.com/office/drawing/2014/main" id="{39B12838-BE30-4584-9E52-E89B383D0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3</a:t>
              </a:r>
            </a:p>
          </p:txBody>
        </p:sp>
      </p:grpSp>
      <p:sp>
        <p:nvSpPr>
          <p:cNvPr id="12339" name="Freeform 88">
            <a:extLst>
              <a:ext uri="{FF2B5EF4-FFF2-40B4-BE49-F238E27FC236}">
                <a16:creationId xmlns:a16="http://schemas.microsoft.com/office/drawing/2014/main" id="{FC2A5FBC-FB13-4A61-9C4F-ABE51B43DE8C}"/>
              </a:ext>
            </a:extLst>
          </p:cNvPr>
          <p:cNvSpPr>
            <a:spLocks/>
          </p:cNvSpPr>
          <p:nvPr/>
        </p:nvSpPr>
        <p:spPr bwMode="auto">
          <a:xfrm rot="5400000">
            <a:off x="5164138" y="1938338"/>
            <a:ext cx="577850" cy="3175"/>
          </a:xfrm>
          <a:custGeom>
            <a:avLst/>
            <a:gdLst>
              <a:gd name="T0" fmla="*/ 0 w 21600"/>
              <a:gd name="T1" fmla="*/ 0 h 21600"/>
              <a:gd name="T2" fmla="*/ 295265 w 21600"/>
              <a:gd name="T3" fmla="*/ 1587 h 21600"/>
              <a:gd name="T4" fmla="*/ 577850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518" y="0"/>
                  <a:pt x="11037" y="5400"/>
                  <a:pt x="11037" y="10800"/>
                </a:cubicBezTo>
                <a:cubicBezTo>
                  <a:pt x="11037" y="16200"/>
                  <a:pt x="1631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40" name="Freeform 89">
            <a:extLst>
              <a:ext uri="{FF2B5EF4-FFF2-40B4-BE49-F238E27FC236}">
                <a16:creationId xmlns:a16="http://schemas.microsoft.com/office/drawing/2014/main" id="{0ECF4A91-08CF-4C38-8B8F-A0EEF00C6174}"/>
              </a:ext>
            </a:extLst>
          </p:cNvPr>
          <p:cNvSpPr>
            <a:spLocks/>
          </p:cNvSpPr>
          <p:nvPr/>
        </p:nvSpPr>
        <p:spPr bwMode="auto">
          <a:xfrm rot="5400000">
            <a:off x="6751638" y="447676"/>
            <a:ext cx="617538" cy="3024187"/>
          </a:xfrm>
          <a:custGeom>
            <a:avLst/>
            <a:gdLst>
              <a:gd name="T0" fmla="*/ 0 w 21600"/>
              <a:gd name="T1" fmla="*/ 0 h 21600"/>
              <a:gd name="T2" fmla="*/ 295275 w 21600"/>
              <a:gd name="T3" fmla="*/ 1512094 h 21600"/>
              <a:gd name="T4" fmla="*/ 617538 w 21600"/>
              <a:gd name="T5" fmla="*/ 302418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164" y="0"/>
                  <a:pt x="10328" y="5400"/>
                  <a:pt x="10328" y="10800"/>
                </a:cubicBezTo>
                <a:cubicBezTo>
                  <a:pt x="10328" y="16200"/>
                  <a:pt x="1596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2341" name="Group 90">
            <a:extLst>
              <a:ext uri="{FF2B5EF4-FFF2-40B4-BE49-F238E27FC236}">
                <a16:creationId xmlns:a16="http://schemas.microsoft.com/office/drawing/2014/main" id="{E956DA21-B003-4970-9069-F1F938A05DD3}"/>
              </a:ext>
            </a:extLst>
          </p:cNvPr>
          <p:cNvGrpSpPr>
            <a:grpSpLocks/>
          </p:cNvGrpSpPr>
          <p:nvPr/>
        </p:nvGrpSpPr>
        <p:grpSpPr bwMode="auto">
          <a:xfrm>
            <a:off x="5710239" y="2201863"/>
            <a:ext cx="274637" cy="354013"/>
            <a:chOff x="0" y="-7"/>
            <a:chExt cx="173" cy="223"/>
          </a:xfrm>
        </p:grpSpPr>
        <p:sp>
          <p:nvSpPr>
            <p:cNvPr id="12567" name="Oval 91">
              <a:extLst>
                <a:ext uri="{FF2B5EF4-FFF2-40B4-BE49-F238E27FC236}">
                  <a16:creationId xmlns:a16="http://schemas.microsoft.com/office/drawing/2014/main" id="{EEDB8DF0-17EB-466D-A258-BF6129C52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68" name="Rectangle 92">
              <a:extLst>
                <a:ext uri="{FF2B5EF4-FFF2-40B4-BE49-F238E27FC236}">
                  <a16:creationId xmlns:a16="http://schemas.microsoft.com/office/drawing/2014/main" id="{C97B173A-DD8D-4A8C-AD1D-FC3F6A987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4</a:t>
              </a:r>
            </a:p>
          </p:txBody>
        </p:sp>
      </p:grpSp>
      <p:sp>
        <p:nvSpPr>
          <p:cNvPr id="12342" name="Freeform 93">
            <a:extLst>
              <a:ext uri="{FF2B5EF4-FFF2-40B4-BE49-F238E27FC236}">
                <a16:creationId xmlns:a16="http://schemas.microsoft.com/office/drawing/2014/main" id="{9545B00B-EEFE-4632-AEB8-98A768C23D97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555457" y="1935957"/>
            <a:ext cx="577850" cy="4763"/>
          </a:xfrm>
          <a:custGeom>
            <a:avLst/>
            <a:gdLst>
              <a:gd name="T0" fmla="*/ 0 w 21600"/>
              <a:gd name="T1" fmla="*/ 0 h 21600"/>
              <a:gd name="T2" fmla="*/ 295265 w 21600"/>
              <a:gd name="T3" fmla="*/ 2382 h 21600"/>
              <a:gd name="T4" fmla="*/ 577850 w 21600"/>
              <a:gd name="T5" fmla="*/ 47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518" y="0"/>
                  <a:pt x="11037" y="5400"/>
                  <a:pt x="11037" y="10800"/>
                </a:cubicBezTo>
                <a:cubicBezTo>
                  <a:pt x="11037" y="16200"/>
                  <a:pt x="1631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43" name="Freeform 94">
            <a:extLst>
              <a:ext uri="{FF2B5EF4-FFF2-40B4-BE49-F238E27FC236}">
                <a16:creationId xmlns:a16="http://schemas.microsoft.com/office/drawing/2014/main" id="{168D3FB0-11A5-4DA2-B55E-BDAD78338597}"/>
              </a:ext>
            </a:extLst>
          </p:cNvPr>
          <p:cNvSpPr>
            <a:spLocks/>
          </p:cNvSpPr>
          <p:nvPr/>
        </p:nvSpPr>
        <p:spPr bwMode="auto">
          <a:xfrm rot="5400000">
            <a:off x="7142957" y="450057"/>
            <a:ext cx="617537" cy="3016250"/>
          </a:xfrm>
          <a:custGeom>
            <a:avLst/>
            <a:gdLst>
              <a:gd name="T0" fmla="*/ 0 w 21600"/>
              <a:gd name="T1" fmla="*/ 0 h 21600"/>
              <a:gd name="T2" fmla="*/ 295274 w 21600"/>
              <a:gd name="T3" fmla="*/ 1508125 h 21600"/>
              <a:gd name="T4" fmla="*/ 617537 w 21600"/>
              <a:gd name="T5" fmla="*/ 301625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164" y="0"/>
                  <a:pt x="10328" y="5400"/>
                  <a:pt x="10328" y="10800"/>
                </a:cubicBezTo>
                <a:cubicBezTo>
                  <a:pt x="10328" y="16200"/>
                  <a:pt x="1596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2344" name="Group 95">
            <a:extLst>
              <a:ext uri="{FF2B5EF4-FFF2-40B4-BE49-F238E27FC236}">
                <a16:creationId xmlns:a16="http://schemas.microsoft.com/office/drawing/2014/main" id="{0D1EDFFD-B096-4498-95FE-171A7018992A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201863"/>
            <a:ext cx="274638" cy="354013"/>
            <a:chOff x="0" y="-7"/>
            <a:chExt cx="173" cy="223"/>
          </a:xfrm>
        </p:grpSpPr>
        <p:sp>
          <p:nvSpPr>
            <p:cNvPr id="12565" name="Oval 96">
              <a:extLst>
                <a:ext uri="{FF2B5EF4-FFF2-40B4-BE49-F238E27FC236}">
                  <a16:creationId xmlns:a16="http://schemas.microsoft.com/office/drawing/2014/main" id="{05598C19-DCC2-47A1-AB4A-97DE65C46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66" name="Rectangle 97">
              <a:extLst>
                <a:ext uri="{FF2B5EF4-FFF2-40B4-BE49-F238E27FC236}">
                  <a16:creationId xmlns:a16="http://schemas.microsoft.com/office/drawing/2014/main" id="{5DC5E904-13F1-4F9E-BCD1-E891C38B4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5</a:t>
              </a:r>
            </a:p>
          </p:txBody>
        </p:sp>
      </p:grpSp>
      <p:sp>
        <p:nvSpPr>
          <p:cNvPr id="12345" name="Line 98">
            <a:extLst>
              <a:ext uri="{FF2B5EF4-FFF2-40B4-BE49-F238E27FC236}">
                <a16:creationId xmlns:a16="http://schemas.microsoft.com/office/drawing/2014/main" id="{616D147D-7488-440A-BBA4-09D7BE7683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2525" y="1651000"/>
            <a:ext cx="1588" cy="5778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46" name="Freeform 99">
            <a:extLst>
              <a:ext uri="{FF2B5EF4-FFF2-40B4-BE49-F238E27FC236}">
                <a16:creationId xmlns:a16="http://schemas.microsoft.com/office/drawing/2014/main" id="{184245A4-F089-445E-89C3-B380F48F117D}"/>
              </a:ext>
            </a:extLst>
          </p:cNvPr>
          <p:cNvSpPr>
            <a:spLocks/>
          </p:cNvSpPr>
          <p:nvPr/>
        </p:nvSpPr>
        <p:spPr bwMode="auto">
          <a:xfrm rot="5400000">
            <a:off x="7532688" y="449263"/>
            <a:ext cx="617538" cy="3021013"/>
          </a:xfrm>
          <a:custGeom>
            <a:avLst/>
            <a:gdLst>
              <a:gd name="T0" fmla="*/ 0 w 21600"/>
              <a:gd name="T1" fmla="*/ 0 h 21600"/>
              <a:gd name="T2" fmla="*/ 295275 w 21600"/>
              <a:gd name="T3" fmla="*/ 1510507 h 21600"/>
              <a:gd name="T4" fmla="*/ 617538 w 21600"/>
              <a:gd name="T5" fmla="*/ 302101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164" y="0"/>
                  <a:pt x="10328" y="5400"/>
                  <a:pt x="10328" y="10800"/>
                </a:cubicBezTo>
                <a:cubicBezTo>
                  <a:pt x="10328" y="16200"/>
                  <a:pt x="1596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2347" name="Group 100">
            <a:extLst>
              <a:ext uri="{FF2B5EF4-FFF2-40B4-BE49-F238E27FC236}">
                <a16:creationId xmlns:a16="http://schemas.microsoft.com/office/drawing/2014/main" id="{2A4A2984-0F69-426A-A60E-E77FC9D1BD2E}"/>
              </a:ext>
            </a:extLst>
          </p:cNvPr>
          <p:cNvGrpSpPr>
            <a:grpSpLocks/>
          </p:cNvGrpSpPr>
          <p:nvPr/>
        </p:nvGrpSpPr>
        <p:grpSpPr bwMode="auto">
          <a:xfrm>
            <a:off x="6481764" y="2201863"/>
            <a:ext cx="274637" cy="354013"/>
            <a:chOff x="0" y="-7"/>
            <a:chExt cx="173" cy="223"/>
          </a:xfrm>
        </p:grpSpPr>
        <p:sp>
          <p:nvSpPr>
            <p:cNvPr id="12563" name="Oval 101">
              <a:extLst>
                <a:ext uri="{FF2B5EF4-FFF2-40B4-BE49-F238E27FC236}">
                  <a16:creationId xmlns:a16="http://schemas.microsoft.com/office/drawing/2014/main" id="{F1FC611C-4373-43C9-93AA-9AB2BD89F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64" name="Rectangle 102">
              <a:extLst>
                <a:ext uri="{FF2B5EF4-FFF2-40B4-BE49-F238E27FC236}">
                  <a16:creationId xmlns:a16="http://schemas.microsoft.com/office/drawing/2014/main" id="{AED9782F-B546-4148-AF0E-6AF5B4C31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6</a:t>
              </a:r>
            </a:p>
          </p:txBody>
        </p:sp>
      </p:grpSp>
      <p:sp>
        <p:nvSpPr>
          <p:cNvPr id="12348" name="Freeform 103">
            <a:extLst>
              <a:ext uri="{FF2B5EF4-FFF2-40B4-BE49-F238E27FC236}">
                <a16:creationId xmlns:a16="http://schemas.microsoft.com/office/drawing/2014/main" id="{20858536-9C62-46EA-8937-66013FFEFE2D}"/>
              </a:ext>
            </a:extLst>
          </p:cNvPr>
          <p:cNvSpPr>
            <a:spLocks/>
          </p:cNvSpPr>
          <p:nvPr/>
        </p:nvSpPr>
        <p:spPr bwMode="auto">
          <a:xfrm rot="5400000">
            <a:off x="6332538" y="1938338"/>
            <a:ext cx="577850" cy="3175"/>
          </a:xfrm>
          <a:custGeom>
            <a:avLst/>
            <a:gdLst>
              <a:gd name="T0" fmla="*/ 0 w 21600"/>
              <a:gd name="T1" fmla="*/ 0 h 21600"/>
              <a:gd name="T2" fmla="*/ 295265 w 21600"/>
              <a:gd name="T3" fmla="*/ 1587 h 21600"/>
              <a:gd name="T4" fmla="*/ 577850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518" y="0"/>
                  <a:pt x="11037" y="5400"/>
                  <a:pt x="11037" y="10800"/>
                </a:cubicBezTo>
                <a:cubicBezTo>
                  <a:pt x="11037" y="16200"/>
                  <a:pt x="1631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49" name="Freeform 104">
            <a:extLst>
              <a:ext uri="{FF2B5EF4-FFF2-40B4-BE49-F238E27FC236}">
                <a16:creationId xmlns:a16="http://schemas.microsoft.com/office/drawing/2014/main" id="{DDF88D00-3809-4787-8239-D585EE17DA28}"/>
              </a:ext>
            </a:extLst>
          </p:cNvPr>
          <p:cNvSpPr>
            <a:spLocks/>
          </p:cNvSpPr>
          <p:nvPr/>
        </p:nvSpPr>
        <p:spPr bwMode="auto">
          <a:xfrm rot="5400000">
            <a:off x="7920038" y="447676"/>
            <a:ext cx="617538" cy="3024187"/>
          </a:xfrm>
          <a:custGeom>
            <a:avLst/>
            <a:gdLst>
              <a:gd name="T0" fmla="*/ 0 w 21600"/>
              <a:gd name="T1" fmla="*/ 0 h 21600"/>
              <a:gd name="T2" fmla="*/ 295275 w 21600"/>
              <a:gd name="T3" fmla="*/ 1512094 h 21600"/>
              <a:gd name="T4" fmla="*/ 617538 w 21600"/>
              <a:gd name="T5" fmla="*/ 302418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164" y="0"/>
                  <a:pt x="10328" y="5400"/>
                  <a:pt x="10328" y="10800"/>
                </a:cubicBezTo>
                <a:cubicBezTo>
                  <a:pt x="10328" y="16200"/>
                  <a:pt x="1596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2350" name="Group 105">
            <a:extLst>
              <a:ext uri="{FF2B5EF4-FFF2-40B4-BE49-F238E27FC236}">
                <a16:creationId xmlns:a16="http://schemas.microsoft.com/office/drawing/2014/main" id="{45BBDB5D-F96D-4000-89B0-AC3147448AF7}"/>
              </a:ext>
            </a:extLst>
          </p:cNvPr>
          <p:cNvGrpSpPr>
            <a:grpSpLocks/>
          </p:cNvGrpSpPr>
          <p:nvPr/>
        </p:nvGrpSpPr>
        <p:grpSpPr bwMode="auto">
          <a:xfrm>
            <a:off x="6880225" y="2201863"/>
            <a:ext cx="274638" cy="354013"/>
            <a:chOff x="0" y="-7"/>
            <a:chExt cx="173" cy="223"/>
          </a:xfrm>
        </p:grpSpPr>
        <p:sp>
          <p:nvSpPr>
            <p:cNvPr id="12561" name="Oval 106">
              <a:extLst>
                <a:ext uri="{FF2B5EF4-FFF2-40B4-BE49-F238E27FC236}">
                  <a16:creationId xmlns:a16="http://schemas.microsoft.com/office/drawing/2014/main" id="{A0443803-EA6F-4453-894B-1B6C779E2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62" name="Rectangle 107">
              <a:extLst>
                <a:ext uri="{FF2B5EF4-FFF2-40B4-BE49-F238E27FC236}">
                  <a16:creationId xmlns:a16="http://schemas.microsoft.com/office/drawing/2014/main" id="{DF9C38FE-3DDA-4FD9-A005-0BBF6EF4B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7</a:t>
              </a:r>
            </a:p>
          </p:txBody>
        </p:sp>
      </p:grpSp>
      <p:sp>
        <p:nvSpPr>
          <p:cNvPr id="12351" name="Freeform 108">
            <a:extLst>
              <a:ext uri="{FF2B5EF4-FFF2-40B4-BE49-F238E27FC236}">
                <a16:creationId xmlns:a16="http://schemas.microsoft.com/office/drawing/2014/main" id="{4E9651F7-93C2-4899-8E60-4804B6473066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6725444" y="1935957"/>
            <a:ext cx="577850" cy="4762"/>
          </a:xfrm>
          <a:custGeom>
            <a:avLst/>
            <a:gdLst>
              <a:gd name="T0" fmla="*/ 0 w 21600"/>
              <a:gd name="T1" fmla="*/ 0 h 21600"/>
              <a:gd name="T2" fmla="*/ 295265 w 21600"/>
              <a:gd name="T3" fmla="*/ 2381 h 21600"/>
              <a:gd name="T4" fmla="*/ 577850 w 21600"/>
              <a:gd name="T5" fmla="*/ 47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518" y="0"/>
                  <a:pt x="11037" y="5400"/>
                  <a:pt x="11037" y="10800"/>
                </a:cubicBezTo>
                <a:cubicBezTo>
                  <a:pt x="11037" y="16200"/>
                  <a:pt x="16318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52" name="Freeform 109">
            <a:extLst>
              <a:ext uri="{FF2B5EF4-FFF2-40B4-BE49-F238E27FC236}">
                <a16:creationId xmlns:a16="http://schemas.microsoft.com/office/drawing/2014/main" id="{C687E55F-B8B4-4160-8DC1-0C1F92760BAB}"/>
              </a:ext>
            </a:extLst>
          </p:cNvPr>
          <p:cNvSpPr>
            <a:spLocks/>
          </p:cNvSpPr>
          <p:nvPr/>
        </p:nvSpPr>
        <p:spPr bwMode="auto">
          <a:xfrm rot="5400000">
            <a:off x="8285163" y="533401"/>
            <a:ext cx="728663" cy="2963862"/>
          </a:xfrm>
          <a:custGeom>
            <a:avLst/>
            <a:gdLst>
              <a:gd name="T0" fmla="*/ 0 w 21600"/>
              <a:gd name="T1" fmla="*/ 0 h 21600"/>
              <a:gd name="T2" fmla="*/ 728663 w 21600"/>
              <a:gd name="T3" fmla="*/ 2963862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aphicFrame>
        <p:nvGraphicFramePr>
          <p:cNvPr id="39022" name="Group 110">
            <a:extLst>
              <a:ext uri="{FF2B5EF4-FFF2-40B4-BE49-F238E27FC236}">
                <a16:creationId xmlns:a16="http://schemas.microsoft.com/office/drawing/2014/main" id="{2CBFFFBF-E058-4AD5-B776-B1DBA8215FD3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2654300"/>
          <a:ext cx="6235700" cy="342900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389" name="Rectangle 176">
            <a:extLst>
              <a:ext uri="{FF2B5EF4-FFF2-40B4-BE49-F238E27FC236}">
                <a16:creationId xmlns:a16="http://schemas.microsoft.com/office/drawing/2014/main" id="{3D6D500D-A135-4F43-ADEA-3A887654582D}"/>
              </a:ext>
            </a:extLst>
          </p:cNvPr>
          <p:cNvSpPr>
            <a:spLocks/>
          </p:cNvSpPr>
          <p:nvPr/>
        </p:nvSpPr>
        <p:spPr bwMode="auto">
          <a:xfrm>
            <a:off x="3297103" y="2701053"/>
            <a:ext cx="730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Values</a:t>
            </a:r>
          </a:p>
        </p:txBody>
      </p:sp>
      <p:grpSp>
        <p:nvGrpSpPr>
          <p:cNvPr id="12390" name="Group 177">
            <a:extLst>
              <a:ext uri="{FF2B5EF4-FFF2-40B4-BE49-F238E27FC236}">
                <a16:creationId xmlns:a16="http://schemas.microsoft.com/office/drawing/2014/main" id="{419152B5-127E-4BF5-9F96-71B8CD028590}"/>
              </a:ext>
            </a:extLst>
          </p:cNvPr>
          <p:cNvGrpSpPr>
            <a:grpSpLocks/>
          </p:cNvGrpSpPr>
          <p:nvPr/>
        </p:nvGrpSpPr>
        <p:grpSpPr bwMode="auto">
          <a:xfrm>
            <a:off x="4144964" y="3429000"/>
            <a:ext cx="274637" cy="323850"/>
            <a:chOff x="0" y="-10"/>
            <a:chExt cx="173" cy="204"/>
          </a:xfrm>
        </p:grpSpPr>
        <p:sp>
          <p:nvSpPr>
            <p:cNvPr id="12559" name="Oval 178">
              <a:extLst>
                <a:ext uri="{FF2B5EF4-FFF2-40B4-BE49-F238E27FC236}">
                  <a16:creationId xmlns:a16="http://schemas.microsoft.com/office/drawing/2014/main" id="{FFEF7606-0F3B-49DC-9C14-80859E9CE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60" name="Rectangle 179">
              <a:extLst>
                <a:ext uri="{FF2B5EF4-FFF2-40B4-BE49-F238E27FC236}">
                  <a16:creationId xmlns:a16="http://schemas.microsoft.com/office/drawing/2014/main" id="{1BE28F3D-7189-4D60-9579-F2288473C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" y="-10"/>
              <a:ext cx="1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</p:grpSp>
      <p:sp>
        <p:nvSpPr>
          <p:cNvPr id="12391" name="Freeform 180">
            <a:extLst>
              <a:ext uri="{FF2B5EF4-FFF2-40B4-BE49-F238E27FC236}">
                <a16:creationId xmlns:a16="http://schemas.microsoft.com/office/drawing/2014/main" id="{EEC72E5F-135B-499B-B3CC-0BDCDE1DCBFB}"/>
              </a:ext>
            </a:extLst>
          </p:cNvPr>
          <p:cNvSpPr>
            <a:spLocks/>
          </p:cNvSpPr>
          <p:nvPr/>
        </p:nvSpPr>
        <p:spPr bwMode="auto">
          <a:xfrm rot="5400000">
            <a:off x="4060032" y="3217070"/>
            <a:ext cx="444500" cy="1587"/>
          </a:xfrm>
          <a:custGeom>
            <a:avLst/>
            <a:gdLst>
              <a:gd name="T0" fmla="*/ 0 w 21600"/>
              <a:gd name="T1" fmla="*/ 0 h 21600"/>
              <a:gd name="T2" fmla="*/ 228609 w 21600"/>
              <a:gd name="T3" fmla="*/ 793 h 21600"/>
              <a:gd name="T4" fmla="*/ 444500 w 21600"/>
              <a:gd name="T5" fmla="*/ 158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554" y="0"/>
                  <a:pt x="11109" y="5400"/>
                  <a:pt x="11109" y="10800"/>
                </a:cubicBezTo>
                <a:cubicBezTo>
                  <a:pt x="11109" y="16200"/>
                  <a:pt x="1635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92" name="Freeform 181">
            <a:extLst>
              <a:ext uri="{FF2B5EF4-FFF2-40B4-BE49-F238E27FC236}">
                <a16:creationId xmlns:a16="http://schemas.microsoft.com/office/drawing/2014/main" id="{BDAC82DF-336E-48DF-9DED-CBB4C35C9C40}"/>
              </a:ext>
            </a:extLst>
          </p:cNvPr>
          <p:cNvSpPr>
            <a:spLocks/>
          </p:cNvSpPr>
          <p:nvPr/>
        </p:nvSpPr>
        <p:spPr bwMode="auto">
          <a:xfrm rot="5400000">
            <a:off x="4868070" y="2505870"/>
            <a:ext cx="484187" cy="1463675"/>
          </a:xfrm>
          <a:custGeom>
            <a:avLst/>
            <a:gdLst>
              <a:gd name="T0" fmla="*/ 0 w 21600"/>
              <a:gd name="T1" fmla="*/ 0 h 21600"/>
              <a:gd name="T2" fmla="*/ 228599 w 21600"/>
              <a:gd name="T3" fmla="*/ 731838 h 21600"/>
              <a:gd name="T4" fmla="*/ 484187 w 21600"/>
              <a:gd name="T5" fmla="*/ 14636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099" y="0"/>
                  <a:pt x="10198" y="5400"/>
                  <a:pt x="10198" y="10800"/>
                </a:cubicBezTo>
                <a:cubicBezTo>
                  <a:pt x="10198" y="16200"/>
                  <a:pt x="15899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2393" name="Group 182">
            <a:extLst>
              <a:ext uri="{FF2B5EF4-FFF2-40B4-BE49-F238E27FC236}">
                <a16:creationId xmlns:a16="http://schemas.microsoft.com/office/drawing/2014/main" id="{D097AFCE-EE96-436F-BB9A-6C1B917C3F67}"/>
              </a:ext>
            </a:extLst>
          </p:cNvPr>
          <p:cNvGrpSpPr>
            <a:grpSpLocks/>
          </p:cNvGrpSpPr>
          <p:nvPr/>
        </p:nvGrpSpPr>
        <p:grpSpPr bwMode="auto">
          <a:xfrm>
            <a:off x="4533900" y="3414713"/>
            <a:ext cx="274638" cy="354013"/>
            <a:chOff x="0" y="-7"/>
            <a:chExt cx="173" cy="223"/>
          </a:xfrm>
        </p:grpSpPr>
        <p:sp>
          <p:nvSpPr>
            <p:cNvPr id="12557" name="Oval 183">
              <a:extLst>
                <a:ext uri="{FF2B5EF4-FFF2-40B4-BE49-F238E27FC236}">
                  <a16:creationId xmlns:a16="http://schemas.microsoft.com/office/drawing/2014/main" id="{A18DF428-A21B-4F6E-AD15-B12482D2B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58" name="Rectangle 184">
              <a:extLst>
                <a:ext uri="{FF2B5EF4-FFF2-40B4-BE49-F238E27FC236}">
                  <a16:creationId xmlns:a16="http://schemas.microsoft.com/office/drawing/2014/main" id="{B958F530-3F4B-4982-B198-25F2A3EB4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</p:grpSp>
      <p:sp>
        <p:nvSpPr>
          <p:cNvPr id="12394" name="Freeform 185">
            <a:extLst>
              <a:ext uri="{FF2B5EF4-FFF2-40B4-BE49-F238E27FC236}">
                <a16:creationId xmlns:a16="http://schemas.microsoft.com/office/drawing/2014/main" id="{8457F1BF-2F76-4ADC-AE95-7908F0413AB2}"/>
              </a:ext>
            </a:extLst>
          </p:cNvPr>
          <p:cNvSpPr>
            <a:spLocks/>
          </p:cNvSpPr>
          <p:nvPr/>
        </p:nvSpPr>
        <p:spPr bwMode="auto">
          <a:xfrm rot="5400000">
            <a:off x="4451351" y="3217863"/>
            <a:ext cx="444500" cy="3175"/>
          </a:xfrm>
          <a:custGeom>
            <a:avLst/>
            <a:gdLst>
              <a:gd name="T0" fmla="*/ 0 w 21600"/>
              <a:gd name="T1" fmla="*/ 0 h 21600"/>
              <a:gd name="T2" fmla="*/ 228609 w 21600"/>
              <a:gd name="T3" fmla="*/ 1587 h 21600"/>
              <a:gd name="T4" fmla="*/ 444500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554" y="0"/>
                  <a:pt x="11109" y="5400"/>
                  <a:pt x="11109" y="10800"/>
                </a:cubicBezTo>
                <a:cubicBezTo>
                  <a:pt x="11109" y="16200"/>
                  <a:pt x="1635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95" name="Freeform 186">
            <a:extLst>
              <a:ext uri="{FF2B5EF4-FFF2-40B4-BE49-F238E27FC236}">
                <a16:creationId xmlns:a16="http://schemas.microsoft.com/office/drawing/2014/main" id="{A383B90B-9538-41B3-B83B-E4CBBCE5457F}"/>
              </a:ext>
            </a:extLst>
          </p:cNvPr>
          <p:cNvSpPr>
            <a:spLocks/>
          </p:cNvSpPr>
          <p:nvPr/>
        </p:nvSpPr>
        <p:spPr bwMode="auto">
          <a:xfrm rot="5400000">
            <a:off x="5259388" y="2506663"/>
            <a:ext cx="484188" cy="1465263"/>
          </a:xfrm>
          <a:custGeom>
            <a:avLst/>
            <a:gdLst>
              <a:gd name="T0" fmla="*/ 0 w 21600"/>
              <a:gd name="T1" fmla="*/ 0 h 21600"/>
              <a:gd name="T2" fmla="*/ 228600 w 21600"/>
              <a:gd name="T3" fmla="*/ 732632 h 21600"/>
              <a:gd name="T4" fmla="*/ 484188 w 21600"/>
              <a:gd name="T5" fmla="*/ 14652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099" y="0"/>
                  <a:pt x="10198" y="5400"/>
                  <a:pt x="10198" y="10800"/>
                </a:cubicBezTo>
                <a:cubicBezTo>
                  <a:pt x="10198" y="16200"/>
                  <a:pt x="15899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2396" name="Group 187">
            <a:extLst>
              <a:ext uri="{FF2B5EF4-FFF2-40B4-BE49-F238E27FC236}">
                <a16:creationId xmlns:a16="http://schemas.microsoft.com/office/drawing/2014/main" id="{CEF29187-5FA9-4657-AA93-1E6914D99C8A}"/>
              </a:ext>
            </a:extLst>
          </p:cNvPr>
          <p:cNvGrpSpPr>
            <a:grpSpLocks/>
          </p:cNvGrpSpPr>
          <p:nvPr/>
        </p:nvGrpSpPr>
        <p:grpSpPr bwMode="auto">
          <a:xfrm>
            <a:off x="4922839" y="3414713"/>
            <a:ext cx="274637" cy="354013"/>
            <a:chOff x="0" y="-7"/>
            <a:chExt cx="173" cy="223"/>
          </a:xfrm>
        </p:grpSpPr>
        <p:sp>
          <p:nvSpPr>
            <p:cNvPr id="12555" name="Oval 188">
              <a:extLst>
                <a:ext uri="{FF2B5EF4-FFF2-40B4-BE49-F238E27FC236}">
                  <a16:creationId xmlns:a16="http://schemas.microsoft.com/office/drawing/2014/main" id="{287FC809-5DFC-4951-B90A-40F8AEC56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56" name="Rectangle 189">
              <a:extLst>
                <a:ext uri="{FF2B5EF4-FFF2-40B4-BE49-F238E27FC236}">
                  <a16:creationId xmlns:a16="http://schemas.microsoft.com/office/drawing/2014/main" id="{FA71AD7F-89D2-41EB-B81C-195D2115C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2</a:t>
              </a:r>
            </a:p>
          </p:txBody>
        </p:sp>
      </p:grpSp>
      <p:sp>
        <p:nvSpPr>
          <p:cNvPr id="12397" name="Freeform 190">
            <a:extLst>
              <a:ext uri="{FF2B5EF4-FFF2-40B4-BE49-F238E27FC236}">
                <a16:creationId xmlns:a16="http://schemas.microsoft.com/office/drawing/2014/main" id="{9F310AE5-B20B-4DB3-9652-1C5A6404D4D3}"/>
              </a:ext>
            </a:extLst>
          </p:cNvPr>
          <p:cNvSpPr>
            <a:spLocks/>
          </p:cNvSpPr>
          <p:nvPr/>
        </p:nvSpPr>
        <p:spPr bwMode="auto">
          <a:xfrm rot="5400000">
            <a:off x="4840288" y="3217863"/>
            <a:ext cx="444500" cy="3175"/>
          </a:xfrm>
          <a:custGeom>
            <a:avLst/>
            <a:gdLst>
              <a:gd name="T0" fmla="*/ 0 w 21600"/>
              <a:gd name="T1" fmla="*/ 0 h 21600"/>
              <a:gd name="T2" fmla="*/ 228609 w 21600"/>
              <a:gd name="T3" fmla="*/ 1587 h 21600"/>
              <a:gd name="T4" fmla="*/ 444500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554" y="0"/>
                  <a:pt x="11109" y="5400"/>
                  <a:pt x="11109" y="10800"/>
                </a:cubicBezTo>
                <a:cubicBezTo>
                  <a:pt x="11109" y="16200"/>
                  <a:pt x="1635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98" name="Freeform 191">
            <a:extLst>
              <a:ext uri="{FF2B5EF4-FFF2-40B4-BE49-F238E27FC236}">
                <a16:creationId xmlns:a16="http://schemas.microsoft.com/office/drawing/2014/main" id="{AA99FB9F-231B-498E-92A1-0CD069E16280}"/>
              </a:ext>
            </a:extLst>
          </p:cNvPr>
          <p:cNvSpPr>
            <a:spLocks/>
          </p:cNvSpPr>
          <p:nvPr/>
        </p:nvSpPr>
        <p:spPr bwMode="auto">
          <a:xfrm rot="5400000">
            <a:off x="5648325" y="2506663"/>
            <a:ext cx="484188" cy="1465262"/>
          </a:xfrm>
          <a:custGeom>
            <a:avLst/>
            <a:gdLst>
              <a:gd name="T0" fmla="*/ 0 w 21600"/>
              <a:gd name="T1" fmla="*/ 0 h 21600"/>
              <a:gd name="T2" fmla="*/ 228600 w 21600"/>
              <a:gd name="T3" fmla="*/ 732631 h 21600"/>
              <a:gd name="T4" fmla="*/ 484188 w 21600"/>
              <a:gd name="T5" fmla="*/ 14652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099" y="0"/>
                  <a:pt x="10198" y="5400"/>
                  <a:pt x="10198" y="10800"/>
                </a:cubicBezTo>
                <a:cubicBezTo>
                  <a:pt x="10198" y="16200"/>
                  <a:pt x="15899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2399" name="Group 192">
            <a:extLst>
              <a:ext uri="{FF2B5EF4-FFF2-40B4-BE49-F238E27FC236}">
                <a16:creationId xmlns:a16="http://schemas.microsoft.com/office/drawing/2014/main" id="{E7083AF2-4FB4-47D7-8CDB-DD109DCDF9DD}"/>
              </a:ext>
            </a:extLst>
          </p:cNvPr>
          <p:cNvGrpSpPr>
            <a:grpSpLocks/>
          </p:cNvGrpSpPr>
          <p:nvPr/>
        </p:nvGrpSpPr>
        <p:grpSpPr bwMode="auto">
          <a:xfrm>
            <a:off x="5313364" y="3414713"/>
            <a:ext cx="274637" cy="354013"/>
            <a:chOff x="0" y="-7"/>
            <a:chExt cx="173" cy="223"/>
          </a:xfrm>
        </p:grpSpPr>
        <p:sp>
          <p:nvSpPr>
            <p:cNvPr id="12553" name="Oval 193">
              <a:extLst>
                <a:ext uri="{FF2B5EF4-FFF2-40B4-BE49-F238E27FC236}">
                  <a16:creationId xmlns:a16="http://schemas.microsoft.com/office/drawing/2014/main" id="{2B8BDE89-6A12-4031-926B-73CCC71A0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54" name="Rectangle 194">
              <a:extLst>
                <a:ext uri="{FF2B5EF4-FFF2-40B4-BE49-F238E27FC236}">
                  <a16:creationId xmlns:a16="http://schemas.microsoft.com/office/drawing/2014/main" id="{EE4FCC29-E920-46E5-B8AE-1A1E5AA85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3</a:t>
              </a:r>
            </a:p>
          </p:txBody>
        </p:sp>
      </p:grpSp>
      <p:sp>
        <p:nvSpPr>
          <p:cNvPr id="12400" name="Freeform 195">
            <a:extLst>
              <a:ext uri="{FF2B5EF4-FFF2-40B4-BE49-F238E27FC236}">
                <a16:creationId xmlns:a16="http://schemas.microsoft.com/office/drawing/2014/main" id="{DA1733BE-0D03-4558-AF3F-BD034C4C4051}"/>
              </a:ext>
            </a:extLst>
          </p:cNvPr>
          <p:cNvSpPr>
            <a:spLocks/>
          </p:cNvSpPr>
          <p:nvPr/>
        </p:nvSpPr>
        <p:spPr bwMode="auto">
          <a:xfrm rot="5400000">
            <a:off x="5230813" y="3217863"/>
            <a:ext cx="444500" cy="3175"/>
          </a:xfrm>
          <a:custGeom>
            <a:avLst/>
            <a:gdLst>
              <a:gd name="T0" fmla="*/ 0 w 21600"/>
              <a:gd name="T1" fmla="*/ 0 h 21600"/>
              <a:gd name="T2" fmla="*/ 228609 w 21600"/>
              <a:gd name="T3" fmla="*/ 1587 h 21600"/>
              <a:gd name="T4" fmla="*/ 444500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554" y="0"/>
                  <a:pt x="11109" y="5400"/>
                  <a:pt x="11109" y="10800"/>
                </a:cubicBezTo>
                <a:cubicBezTo>
                  <a:pt x="11109" y="16200"/>
                  <a:pt x="1635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01" name="Freeform 196">
            <a:extLst>
              <a:ext uri="{FF2B5EF4-FFF2-40B4-BE49-F238E27FC236}">
                <a16:creationId xmlns:a16="http://schemas.microsoft.com/office/drawing/2014/main" id="{30AA86C0-8625-42E5-BA3E-659FA5AA324B}"/>
              </a:ext>
            </a:extLst>
          </p:cNvPr>
          <p:cNvSpPr>
            <a:spLocks/>
          </p:cNvSpPr>
          <p:nvPr/>
        </p:nvSpPr>
        <p:spPr bwMode="auto">
          <a:xfrm rot="5400000">
            <a:off x="6007895" y="2586832"/>
            <a:ext cx="595312" cy="1412875"/>
          </a:xfrm>
          <a:custGeom>
            <a:avLst/>
            <a:gdLst>
              <a:gd name="T0" fmla="*/ 0 w 21600"/>
              <a:gd name="T1" fmla="*/ 0 h 21600"/>
              <a:gd name="T2" fmla="*/ 595312 w 21600"/>
              <a:gd name="T3" fmla="*/ 1412875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aphicFrame>
        <p:nvGraphicFramePr>
          <p:cNvPr id="39109" name="Group 197">
            <a:extLst>
              <a:ext uri="{FF2B5EF4-FFF2-40B4-BE49-F238E27FC236}">
                <a16:creationId xmlns:a16="http://schemas.microsoft.com/office/drawing/2014/main" id="{88E87EC8-818E-44EE-92F2-11246470173F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3873500"/>
          <a:ext cx="6235700" cy="342900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438" name="Rectangle 263">
            <a:extLst>
              <a:ext uri="{FF2B5EF4-FFF2-40B4-BE49-F238E27FC236}">
                <a16:creationId xmlns:a16="http://schemas.microsoft.com/office/drawing/2014/main" id="{56FB5F0D-5256-48B4-B1B6-B2CBBF7B190E}"/>
              </a:ext>
            </a:extLst>
          </p:cNvPr>
          <p:cNvSpPr>
            <a:spLocks/>
          </p:cNvSpPr>
          <p:nvPr/>
        </p:nvSpPr>
        <p:spPr bwMode="auto">
          <a:xfrm>
            <a:off x="3297103" y="3920253"/>
            <a:ext cx="730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Values</a:t>
            </a:r>
          </a:p>
        </p:txBody>
      </p:sp>
      <p:grpSp>
        <p:nvGrpSpPr>
          <p:cNvPr id="12439" name="Group 264">
            <a:extLst>
              <a:ext uri="{FF2B5EF4-FFF2-40B4-BE49-F238E27FC236}">
                <a16:creationId xmlns:a16="http://schemas.microsoft.com/office/drawing/2014/main" id="{C72A01BB-CAC9-4474-9B43-C7AA78EB837F}"/>
              </a:ext>
            </a:extLst>
          </p:cNvPr>
          <p:cNvGrpSpPr>
            <a:grpSpLocks/>
          </p:cNvGrpSpPr>
          <p:nvPr/>
        </p:nvGrpSpPr>
        <p:grpSpPr bwMode="auto">
          <a:xfrm>
            <a:off x="4144964" y="4387850"/>
            <a:ext cx="274637" cy="323850"/>
            <a:chOff x="0" y="-10"/>
            <a:chExt cx="173" cy="204"/>
          </a:xfrm>
        </p:grpSpPr>
        <p:sp>
          <p:nvSpPr>
            <p:cNvPr id="12551" name="Oval 265">
              <a:extLst>
                <a:ext uri="{FF2B5EF4-FFF2-40B4-BE49-F238E27FC236}">
                  <a16:creationId xmlns:a16="http://schemas.microsoft.com/office/drawing/2014/main" id="{4B388D5A-65DD-4518-905A-16A0F6EBD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52" name="Rectangle 266">
              <a:extLst>
                <a:ext uri="{FF2B5EF4-FFF2-40B4-BE49-F238E27FC236}">
                  <a16:creationId xmlns:a16="http://schemas.microsoft.com/office/drawing/2014/main" id="{BED6CB80-317C-4C2F-A6AB-B4EA76BD2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" y="-10"/>
              <a:ext cx="1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</p:grpSp>
      <p:sp>
        <p:nvSpPr>
          <p:cNvPr id="12440" name="Freeform 267">
            <a:extLst>
              <a:ext uri="{FF2B5EF4-FFF2-40B4-BE49-F238E27FC236}">
                <a16:creationId xmlns:a16="http://schemas.microsoft.com/office/drawing/2014/main" id="{199AAF9A-8981-4CB2-95A3-A46351A4F84D}"/>
              </a:ext>
            </a:extLst>
          </p:cNvPr>
          <p:cNvSpPr>
            <a:spLocks/>
          </p:cNvSpPr>
          <p:nvPr/>
        </p:nvSpPr>
        <p:spPr bwMode="auto">
          <a:xfrm rot="5400000">
            <a:off x="4190207" y="4306095"/>
            <a:ext cx="184150" cy="1587"/>
          </a:xfrm>
          <a:custGeom>
            <a:avLst/>
            <a:gdLst>
              <a:gd name="T0" fmla="*/ 0 w 21600"/>
              <a:gd name="T1" fmla="*/ 0 h 21600"/>
              <a:gd name="T2" fmla="*/ 98426 w 21600"/>
              <a:gd name="T3" fmla="*/ 793 h 21600"/>
              <a:gd name="T4" fmla="*/ 184150 w 21600"/>
              <a:gd name="T5" fmla="*/ 158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72" y="0"/>
                  <a:pt x="11545" y="5400"/>
                  <a:pt x="11545" y="10800"/>
                </a:cubicBezTo>
                <a:cubicBezTo>
                  <a:pt x="11545" y="16200"/>
                  <a:pt x="1657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41" name="Freeform 268">
            <a:extLst>
              <a:ext uri="{FF2B5EF4-FFF2-40B4-BE49-F238E27FC236}">
                <a16:creationId xmlns:a16="http://schemas.microsoft.com/office/drawing/2014/main" id="{48F053D5-B2D0-43E3-829D-A1A09BDA951F}"/>
              </a:ext>
            </a:extLst>
          </p:cNvPr>
          <p:cNvSpPr>
            <a:spLocks/>
          </p:cNvSpPr>
          <p:nvPr/>
        </p:nvSpPr>
        <p:spPr bwMode="auto">
          <a:xfrm rot="5400000">
            <a:off x="4610100" y="3986213"/>
            <a:ext cx="223838" cy="684212"/>
          </a:xfrm>
          <a:custGeom>
            <a:avLst/>
            <a:gdLst>
              <a:gd name="T0" fmla="*/ 0 w 21600"/>
              <a:gd name="T1" fmla="*/ 0 h 21600"/>
              <a:gd name="T2" fmla="*/ 98427 w 21600"/>
              <a:gd name="T3" fmla="*/ 342106 h 21600"/>
              <a:gd name="T4" fmla="*/ 223838 w 21600"/>
              <a:gd name="T5" fmla="*/ 68421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749" y="0"/>
                  <a:pt x="9498" y="5400"/>
                  <a:pt x="9498" y="10800"/>
                </a:cubicBezTo>
                <a:cubicBezTo>
                  <a:pt x="9498" y="16200"/>
                  <a:pt x="15549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2442" name="Group 269">
            <a:extLst>
              <a:ext uri="{FF2B5EF4-FFF2-40B4-BE49-F238E27FC236}">
                <a16:creationId xmlns:a16="http://schemas.microsoft.com/office/drawing/2014/main" id="{4681EF4A-D4A5-4E0F-ADC4-CC7E56942DC4}"/>
              </a:ext>
            </a:extLst>
          </p:cNvPr>
          <p:cNvGrpSpPr>
            <a:grpSpLocks/>
          </p:cNvGrpSpPr>
          <p:nvPr/>
        </p:nvGrpSpPr>
        <p:grpSpPr bwMode="auto">
          <a:xfrm>
            <a:off x="4541839" y="4373563"/>
            <a:ext cx="274637" cy="354013"/>
            <a:chOff x="0" y="-7"/>
            <a:chExt cx="173" cy="223"/>
          </a:xfrm>
        </p:grpSpPr>
        <p:sp>
          <p:nvSpPr>
            <p:cNvPr id="12549" name="Oval 270">
              <a:extLst>
                <a:ext uri="{FF2B5EF4-FFF2-40B4-BE49-F238E27FC236}">
                  <a16:creationId xmlns:a16="http://schemas.microsoft.com/office/drawing/2014/main" id="{DF9FA2E7-4222-4711-8215-7257FB32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50" name="Rectangle 271">
              <a:extLst>
                <a:ext uri="{FF2B5EF4-FFF2-40B4-BE49-F238E27FC236}">
                  <a16:creationId xmlns:a16="http://schemas.microsoft.com/office/drawing/2014/main" id="{D55ED193-F229-4ABB-98BB-5273146E6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-7"/>
              <a:ext cx="15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</p:grpSp>
      <p:sp>
        <p:nvSpPr>
          <p:cNvPr id="12443" name="Freeform 272">
            <a:extLst>
              <a:ext uri="{FF2B5EF4-FFF2-40B4-BE49-F238E27FC236}">
                <a16:creationId xmlns:a16="http://schemas.microsoft.com/office/drawing/2014/main" id="{5F52C538-82F1-4096-8B9E-0846CD51CA73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583907" y="4304507"/>
            <a:ext cx="184150" cy="4763"/>
          </a:xfrm>
          <a:custGeom>
            <a:avLst/>
            <a:gdLst>
              <a:gd name="T0" fmla="*/ 0 w 21600"/>
              <a:gd name="T1" fmla="*/ 0 h 21600"/>
              <a:gd name="T2" fmla="*/ 98426 w 21600"/>
              <a:gd name="T3" fmla="*/ 2382 h 21600"/>
              <a:gd name="T4" fmla="*/ 184150 w 21600"/>
              <a:gd name="T5" fmla="*/ 47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772" y="0"/>
                  <a:pt x="11545" y="5400"/>
                  <a:pt x="11545" y="10800"/>
                </a:cubicBezTo>
                <a:cubicBezTo>
                  <a:pt x="11545" y="16200"/>
                  <a:pt x="16572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44" name="Freeform 273">
            <a:extLst>
              <a:ext uri="{FF2B5EF4-FFF2-40B4-BE49-F238E27FC236}">
                <a16:creationId xmlns:a16="http://schemas.microsoft.com/office/drawing/2014/main" id="{5CBDC37F-70E3-44C7-9C90-8A2383E34915}"/>
              </a:ext>
            </a:extLst>
          </p:cNvPr>
          <p:cNvSpPr>
            <a:spLocks/>
          </p:cNvSpPr>
          <p:nvPr/>
        </p:nvSpPr>
        <p:spPr bwMode="auto">
          <a:xfrm rot="5400000">
            <a:off x="4972845" y="4069557"/>
            <a:ext cx="334962" cy="625475"/>
          </a:xfrm>
          <a:custGeom>
            <a:avLst/>
            <a:gdLst>
              <a:gd name="T0" fmla="*/ 0 w 21600"/>
              <a:gd name="T1" fmla="*/ 0 h 21600"/>
              <a:gd name="T2" fmla="*/ 334962 w 21600"/>
              <a:gd name="T3" fmla="*/ 625475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aphicFrame>
        <p:nvGraphicFramePr>
          <p:cNvPr id="39186" name="Group 274">
            <a:extLst>
              <a:ext uri="{FF2B5EF4-FFF2-40B4-BE49-F238E27FC236}">
                <a16:creationId xmlns:a16="http://schemas.microsoft.com/office/drawing/2014/main" id="{831182E0-BF7A-46CF-8452-9E427C13C67F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4838700"/>
          <a:ext cx="6235700" cy="342900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481" name="Rectangle 340">
            <a:extLst>
              <a:ext uri="{FF2B5EF4-FFF2-40B4-BE49-F238E27FC236}">
                <a16:creationId xmlns:a16="http://schemas.microsoft.com/office/drawing/2014/main" id="{80B57FF3-B763-4E2F-9865-6BA13C252D5C}"/>
              </a:ext>
            </a:extLst>
          </p:cNvPr>
          <p:cNvSpPr>
            <a:spLocks/>
          </p:cNvSpPr>
          <p:nvPr/>
        </p:nvSpPr>
        <p:spPr bwMode="auto">
          <a:xfrm>
            <a:off x="3297103" y="4885453"/>
            <a:ext cx="730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Values</a:t>
            </a:r>
          </a:p>
        </p:txBody>
      </p:sp>
      <p:grpSp>
        <p:nvGrpSpPr>
          <p:cNvPr id="12482" name="Group 341">
            <a:extLst>
              <a:ext uri="{FF2B5EF4-FFF2-40B4-BE49-F238E27FC236}">
                <a16:creationId xmlns:a16="http://schemas.microsoft.com/office/drawing/2014/main" id="{62F9F5D7-8AD8-4EBD-ABCD-F9F5872530BD}"/>
              </a:ext>
            </a:extLst>
          </p:cNvPr>
          <p:cNvGrpSpPr>
            <a:grpSpLocks/>
          </p:cNvGrpSpPr>
          <p:nvPr/>
        </p:nvGrpSpPr>
        <p:grpSpPr bwMode="auto">
          <a:xfrm>
            <a:off x="4144964" y="5340350"/>
            <a:ext cx="274637" cy="323850"/>
            <a:chOff x="0" y="-10"/>
            <a:chExt cx="173" cy="204"/>
          </a:xfrm>
        </p:grpSpPr>
        <p:sp>
          <p:nvSpPr>
            <p:cNvPr id="12547" name="Oval 342">
              <a:extLst>
                <a:ext uri="{FF2B5EF4-FFF2-40B4-BE49-F238E27FC236}">
                  <a16:creationId xmlns:a16="http://schemas.microsoft.com/office/drawing/2014/main" id="{592F7C13-30C5-4B33-AD78-F9F95391A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"/>
              <a:ext cx="173" cy="173"/>
            </a:xfrm>
            <a:prstGeom prst="ellipse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48" name="Rectangle 343">
              <a:extLst>
                <a:ext uri="{FF2B5EF4-FFF2-40B4-BE49-F238E27FC236}">
                  <a16:creationId xmlns:a16="http://schemas.microsoft.com/office/drawing/2014/main" id="{54DE4466-B710-4CC2-A28C-5095DFAC4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" y="-10"/>
              <a:ext cx="1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>
              <a:lvl1pPr marL="1588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</p:grpSp>
      <p:sp>
        <p:nvSpPr>
          <p:cNvPr id="12483" name="Freeform 344">
            <a:extLst>
              <a:ext uri="{FF2B5EF4-FFF2-40B4-BE49-F238E27FC236}">
                <a16:creationId xmlns:a16="http://schemas.microsoft.com/office/drawing/2014/main" id="{5398E09D-BA49-43A1-AF27-00FF536713D4}"/>
              </a:ext>
            </a:extLst>
          </p:cNvPr>
          <p:cNvSpPr>
            <a:spLocks/>
          </p:cNvSpPr>
          <p:nvPr/>
        </p:nvSpPr>
        <p:spPr bwMode="auto">
          <a:xfrm rot="5400000">
            <a:off x="4196557" y="5264945"/>
            <a:ext cx="171450" cy="1587"/>
          </a:xfrm>
          <a:custGeom>
            <a:avLst/>
            <a:gdLst>
              <a:gd name="T0" fmla="*/ 0 w 21600"/>
              <a:gd name="T1" fmla="*/ 0 h 21600"/>
              <a:gd name="T2" fmla="*/ 92075 w 21600"/>
              <a:gd name="T3" fmla="*/ 793 h 21600"/>
              <a:gd name="T4" fmla="*/ 171450 w 21600"/>
              <a:gd name="T5" fmla="*/ 158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800" y="0"/>
                  <a:pt x="11600" y="5400"/>
                  <a:pt x="11600" y="10800"/>
                </a:cubicBezTo>
                <a:cubicBezTo>
                  <a:pt x="11600" y="16200"/>
                  <a:pt x="16600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84" name="Freeform 345">
            <a:extLst>
              <a:ext uri="{FF2B5EF4-FFF2-40B4-BE49-F238E27FC236}">
                <a16:creationId xmlns:a16="http://schemas.microsoft.com/office/drawing/2014/main" id="{313D1051-CDFD-4DF4-BDEB-B9EF42B4C0D3}"/>
              </a:ext>
            </a:extLst>
          </p:cNvPr>
          <p:cNvSpPr>
            <a:spLocks/>
          </p:cNvSpPr>
          <p:nvPr/>
        </p:nvSpPr>
        <p:spPr bwMode="auto">
          <a:xfrm rot="5400000">
            <a:off x="4392613" y="5221288"/>
            <a:ext cx="322263" cy="242888"/>
          </a:xfrm>
          <a:custGeom>
            <a:avLst/>
            <a:gdLst>
              <a:gd name="T0" fmla="*/ 0 w 21600"/>
              <a:gd name="T1" fmla="*/ 0 h 21600"/>
              <a:gd name="T2" fmla="*/ 322263 w 21600"/>
              <a:gd name="T3" fmla="*/ 242888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85" name="Freeform 346">
            <a:extLst>
              <a:ext uri="{FF2B5EF4-FFF2-40B4-BE49-F238E27FC236}">
                <a16:creationId xmlns:a16="http://schemas.microsoft.com/office/drawing/2014/main" id="{0E4200E1-EB1D-4F34-9DD5-E86B04DABDBC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221163" y="2590800"/>
            <a:ext cx="125412" cy="1588"/>
          </a:xfrm>
          <a:custGeom>
            <a:avLst/>
            <a:gdLst>
              <a:gd name="T0" fmla="*/ 0 w 21600"/>
              <a:gd name="T1" fmla="*/ 0 h 21600"/>
              <a:gd name="T2" fmla="*/ 55564 w 21600"/>
              <a:gd name="T3" fmla="*/ 794 h 21600"/>
              <a:gd name="T4" fmla="*/ 125412 w 21600"/>
              <a:gd name="T5" fmla="*/ 158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785" y="0"/>
                  <a:pt x="9570" y="5400"/>
                  <a:pt x="9570" y="10800"/>
                </a:cubicBezTo>
                <a:cubicBezTo>
                  <a:pt x="9570" y="16200"/>
                  <a:pt x="15585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86" name="Freeform 347">
            <a:extLst>
              <a:ext uri="{FF2B5EF4-FFF2-40B4-BE49-F238E27FC236}">
                <a16:creationId xmlns:a16="http://schemas.microsoft.com/office/drawing/2014/main" id="{D2B82CDC-06B2-48E9-9C40-53E131A83AA2}"/>
              </a:ext>
            </a:extLst>
          </p:cNvPr>
          <p:cNvSpPr>
            <a:spLocks/>
          </p:cNvSpPr>
          <p:nvPr/>
        </p:nvSpPr>
        <p:spPr bwMode="auto">
          <a:xfrm rot="5400000">
            <a:off x="4614863" y="2589213"/>
            <a:ext cx="125412" cy="4762"/>
          </a:xfrm>
          <a:custGeom>
            <a:avLst/>
            <a:gdLst>
              <a:gd name="T0" fmla="*/ 0 w 21600"/>
              <a:gd name="T1" fmla="*/ 0 h 21600"/>
              <a:gd name="T2" fmla="*/ 55564 w 21600"/>
              <a:gd name="T3" fmla="*/ 2381 h 21600"/>
              <a:gd name="T4" fmla="*/ 125412 w 21600"/>
              <a:gd name="T5" fmla="*/ 47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785" y="0"/>
                  <a:pt x="9570" y="5400"/>
                  <a:pt x="9570" y="10800"/>
                </a:cubicBezTo>
                <a:cubicBezTo>
                  <a:pt x="9570" y="16200"/>
                  <a:pt x="15585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87" name="Freeform 348">
            <a:extLst>
              <a:ext uri="{FF2B5EF4-FFF2-40B4-BE49-F238E27FC236}">
                <a16:creationId xmlns:a16="http://schemas.microsoft.com/office/drawing/2014/main" id="{CC807F49-A277-4C10-ABE6-A5E1B9C244E2}"/>
              </a:ext>
            </a:extLst>
          </p:cNvPr>
          <p:cNvSpPr>
            <a:spLocks/>
          </p:cNvSpPr>
          <p:nvPr/>
        </p:nvSpPr>
        <p:spPr bwMode="auto">
          <a:xfrm rot="5400000">
            <a:off x="5002213" y="2590800"/>
            <a:ext cx="125412" cy="1588"/>
          </a:xfrm>
          <a:custGeom>
            <a:avLst/>
            <a:gdLst>
              <a:gd name="T0" fmla="*/ 0 w 21600"/>
              <a:gd name="T1" fmla="*/ 0 h 21600"/>
              <a:gd name="T2" fmla="*/ 55564 w 21600"/>
              <a:gd name="T3" fmla="*/ 794 h 21600"/>
              <a:gd name="T4" fmla="*/ 125412 w 21600"/>
              <a:gd name="T5" fmla="*/ 158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785" y="0"/>
                  <a:pt x="9570" y="5400"/>
                  <a:pt x="9570" y="10800"/>
                </a:cubicBezTo>
                <a:cubicBezTo>
                  <a:pt x="9570" y="16200"/>
                  <a:pt x="15585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88" name="Freeform 349">
            <a:extLst>
              <a:ext uri="{FF2B5EF4-FFF2-40B4-BE49-F238E27FC236}">
                <a16:creationId xmlns:a16="http://schemas.microsoft.com/office/drawing/2014/main" id="{77B90685-DFD5-43DD-8E4D-993767A19A9F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388770" y="2588420"/>
            <a:ext cx="125413" cy="3175"/>
          </a:xfrm>
          <a:custGeom>
            <a:avLst/>
            <a:gdLst>
              <a:gd name="T0" fmla="*/ 0 w 21600"/>
              <a:gd name="T1" fmla="*/ 0 h 21600"/>
              <a:gd name="T2" fmla="*/ 55565 w 21600"/>
              <a:gd name="T3" fmla="*/ 1587 h 21600"/>
              <a:gd name="T4" fmla="*/ 125413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785" y="0"/>
                  <a:pt x="9570" y="5400"/>
                  <a:pt x="9570" y="10800"/>
                </a:cubicBezTo>
                <a:cubicBezTo>
                  <a:pt x="9570" y="16200"/>
                  <a:pt x="15585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89" name="Freeform 350">
            <a:extLst>
              <a:ext uri="{FF2B5EF4-FFF2-40B4-BE49-F238E27FC236}">
                <a16:creationId xmlns:a16="http://schemas.microsoft.com/office/drawing/2014/main" id="{A708703F-0E1B-4C32-AE5B-1FE165FD18C8}"/>
              </a:ext>
            </a:extLst>
          </p:cNvPr>
          <p:cNvSpPr>
            <a:spLocks/>
          </p:cNvSpPr>
          <p:nvPr/>
        </p:nvSpPr>
        <p:spPr bwMode="auto">
          <a:xfrm rot="5400000">
            <a:off x="5783263" y="2589213"/>
            <a:ext cx="125412" cy="4762"/>
          </a:xfrm>
          <a:custGeom>
            <a:avLst/>
            <a:gdLst>
              <a:gd name="T0" fmla="*/ 0 w 21600"/>
              <a:gd name="T1" fmla="*/ 0 h 21600"/>
              <a:gd name="T2" fmla="*/ 55564 w 21600"/>
              <a:gd name="T3" fmla="*/ 2381 h 21600"/>
              <a:gd name="T4" fmla="*/ 125412 w 21600"/>
              <a:gd name="T5" fmla="*/ 47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785" y="0"/>
                  <a:pt x="9570" y="5400"/>
                  <a:pt x="9570" y="10800"/>
                </a:cubicBezTo>
                <a:cubicBezTo>
                  <a:pt x="9570" y="16200"/>
                  <a:pt x="15585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90" name="Line 351">
            <a:extLst>
              <a:ext uri="{FF2B5EF4-FFF2-40B4-BE49-F238E27FC236}">
                <a16:creationId xmlns:a16="http://schemas.microsoft.com/office/drawing/2014/main" id="{8A834181-ED32-4FFE-8139-C9A1A0EC6B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2525" y="2528888"/>
            <a:ext cx="1588" cy="12541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91" name="Freeform 352">
            <a:extLst>
              <a:ext uri="{FF2B5EF4-FFF2-40B4-BE49-F238E27FC236}">
                <a16:creationId xmlns:a16="http://schemas.microsoft.com/office/drawing/2014/main" id="{EFFE1EA9-0DA1-4F7C-A269-A23BEF1123B1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6557170" y="2588420"/>
            <a:ext cx="125413" cy="3175"/>
          </a:xfrm>
          <a:custGeom>
            <a:avLst/>
            <a:gdLst>
              <a:gd name="T0" fmla="*/ 0 w 21600"/>
              <a:gd name="T1" fmla="*/ 0 h 21600"/>
              <a:gd name="T2" fmla="*/ 55565 w 21600"/>
              <a:gd name="T3" fmla="*/ 1587 h 21600"/>
              <a:gd name="T4" fmla="*/ 125413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785" y="0"/>
                  <a:pt x="9570" y="5400"/>
                  <a:pt x="9570" y="10800"/>
                </a:cubicBezTo>
                <a:cubicBezTo>
                  <a:pt x="9570" y="16200"/>
                  <a:pt x="15585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92" name="Freeform 353">
            <a:extLst>
              <a:ext uri="{FF2B5EF4-FFF2-40B4-BE49-F238E27FC236}">
                <a16:creationId xmlns:a16="http://schemas.microsoft.com/office/drawing/2014/main" id="{BA2B6446-9458-4798-BAAD-4D497C700D30}"/>
              </a:ext>
            </a:extLst>
          </p:cNvPr>
          <p:cNvSpPr>
            <a:spLocks/>
          </p:cNvSpPr>
          <p:nvPr/>
        </p:nvSpPr>
        <p:spPr bwMode="auto">
          <a:xfrm rot="5400000">
            <a:off x="6953251" y="2589213"/>
            <a:ext cx="125412" cy="4763"/>
          </a:xfrm>
          <a:custGeom>
            <a:avLst/>
            <a:gdLst>
              <a:gd name="T0" fmla="*/ 0 w 21600"/>
              <a:gd name="T1" fmla="*/ 0 h 21600"/>
              <a:gd name="T2" fmla="*/ 55564 w 21600"/>
              <a:gd name="T3" fmla="*/ 2382 h 21600"/>
              <a:gd name="T4" fmla="*/ 125412 w 21600"/>
              <a:gd name="T5" fmla="*/ 476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785" y="0"/>
                  <a:pt x="9570" y="5400"/>
                  <a:pt x="9570" y="10800"/>
                </a:cubicBezTo>
                <a:cubicBezTo>
                  <a:pt x="9570" y="16200"/>
                  <a:pt x="15585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93" name="Freeform 354">
            <a:extLst>
              <a:ext uri="{FF2B5EF4-FFF2-40B4-BE49-F238E27FC236}">
                <a16:creationId xmlns:a16="http://schemas.microsoft.com/office/drawing/2014/main" id="{B3B095FD-9783-41FF-BA6F-B515D719D751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217988" y="3806825"/>
            <a:ext cx="131762" cy="1588"/>
          </a:xfrm>
          <a:custGeom>
            <a:avLst/>
            <a:gdLst>
              <a:gd name="T0" fmla="*/ 0 w 21600"/>
              <a:gd name="T1" fmla="*/ 0 h 21600"/>
              <a:gd name="T2" fmla="*/ 58738 w 21600"/>
              <a:gd name="T3" fmla="*/ 794 h 21600"/>
              <a:gd name="T4" fmla="*/ 131762 w 21600"/>
              <a:gd name="T5" fmla="*/ 158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814" y="0"/>
                  <a:pt x="9629" y="5400"/>
                  <a:pt x="9629" y="10800"/>
                </a:cubicBezTo>
                <a:cubicBezTo>
                  <a:pt x="9629" y="16200"/>
                  <a:pt x="1561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94" name="Freeform 355">
            <a:extLst>
              <a:ext uri="{FF2B5EF4-FFF2-40B4-BE49-F238E27FC236}">
                <a16:creationId xmlns:a16="http://schemas.microsoft.com/office/drawing/2014/main" id="{DA996FA9-FE6B-4CB8-8778-A61B23FAEA25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606132" y="3804445"/>
            <a:ext cx="131763" cy="3175"/>
          </a:xfrm>
          <a:custGeom>
            <a:avLst/>
            <a:gdLst>
              <a:gd name="T0" fmla="*/ 0 w 21600"/>
              <a:gd name="T1" fmla="*/ 0 h 21600"/>
              <a:gd name="T2" fmla="*/ 58738 w 21600"/>
              <a:gd name="T3" fmla="*/ 1587 h 21600"/>
              <a:gd name="T4" fmla="*/ 131763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814" y="0"/>
                  <a:pt x="9629" y="5400"/>
                  <a:pt x="9629" y="10800"/>
                </a:cubicBezTo>
                <a:cubicBezTo>
                  <a:pt x="9629" y="16200"/>
                  <a:pt x="1561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95" name="Freeform 356">
            <a:extLst>
              <a:ext uri="{FF2B5EF4-FFF2-40B4-BE49-F238E27FC236}">
                <a16:creationId xmlns:a16="http://schemas.microsoft.com/office/drawing/2014/main" id="{2280517E-78FB-4361-805D-287BA5933192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995070" y="3804445"/>
            <a:ext cx="131763" cy="3175"/>
          </a:xfrm>
          <a:custGeom>
            <a:avLst/>
            <a:gdLst>
              <a:gd name="T0" fmla="*/ 0 w 21600"/>
              <a:gd name="T1" fmla="*/ 0 h 21600"/>
              <a:gd name="T2" fmla="*/ 58738 w 21600"/>
              <a:gd name="T3" fmla="*/ 1587 h 21600"/>
              <a:gd name="T4" fmla="*/ 131763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814" y="0"/>
                  <a:pt x="9629" y="5400"/>
                  <a:pt x="9629" y="10800"/>
                </a:cubicBezTo>
                <a:cubicBezTo>
                  <a:pt x="9629" y="16200"/>
                  <a:pt x="1561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96" name="Freeform 357">
            <a:extLst>
              <a:ext uri="{FF2B5EF4-FFF2-40B4-BE49-F238E27FC236}">
                <a16:creationId xmlns:a16="http://schemas.microsoft.com/office/drawing/2014/main" id="{99287785-C0DA-4A76-A1BA-3DA5C00F82B7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385595" y="3804445"/>
            <a:ext cx="131763" cy="3175"/>
          </a:xfrm>
          <a:custGeom>
            <a:avLst/>
            <a:gdLst>
              <a:gd name="T0" fmla="*/ 0 w 21600"/>
              <a:gd name="T1" fmla="*/ 0 h 21600"/>
              <a:gd name="T2" fmla="*/ 58738 w 21600"/>
              <a:gd name="T3" fmla="*/ 1587 h 21600"/>
              <a:gd name="T4" fmla="*/ 131763 w 21600"/>
              <a:gd name="T5" fmla="*/ 31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814" y="0"/>
                  <a:pt x="9629" y="5400"/>
                  <a:pt x="9629" y="10800"/>
                </a:cubicBezTo>
                <a:cubicBezTo>
                  <a:pt x="9629" y="16200"/>
                  <a:pt x="15614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97" name="Freeform 358">
            <a:extLst>
              <a:ext uri="{FF2B5EF4-FFF2-40B4-BE49-F238E27FC236}">
                <a16:creationId xmlns:a16="http://schemas.microsoft.com/office/drawing/2014/main" id="{0EF193C1-4368-448A-ADD5-A40D1283A2CC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214813" y="4768850"/>
            <a:ext cx="138112" cy="1588"/>
          </a:xfrm>
          <a:custGeom>
            <a:avLst/>
            <a:gdLst>
              <a:gd name="T0" fmla="*/ 0 w 21600"/>
              <a:gd name="T1" fmla="*/ 0 h 21600"/>
              <a:gd name="T2" fmla="*/ 61914 w 21600"/>
              <a:gd name="T3" fmla="*/ 794 h 21600"/>
              <a:gd name="T4" fmla="*/ 138112 w 21600"/>
              <a:gd name="T5" fmla="*/ 158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841" y="0"/>
                  <a:pt x="9683" y="5400"/>
                  <a:pt x="9683" y="10800"/>
                </a:cubicBezTo>
                <a:cubicBezTo>
                  <a:pt x="9683" y="16200"/>
                  <a:pt x="15641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98" name="Freeform 359">
            <a:extLst>
              <a:ext uri="{FF2B5EF4-FFF2-40B4-BE49-F238E27FC236}">
                <a16:creationId xmlns:a16="http://schemas.microsoft.com/office/drawing/2014/main" id="{B212CE9C-EF6A-4F3C-8FDA-D6BC57CABA7E}"/>
              </a:ext>
            </a:extLst>
          </p:cNvPr>
          <p:cNvSpPr>
            <a:spLocks/>
          </p:cNvSpPr>
          <p:nvPr/>
        </p:nvSpPr>
        <p:spPr bwMode="auto">
          <a:xfrm rot="5400000">
            <a:off x="4608513" y="4767263"/>
            <a:ext cx="138112" cy="4762"/>
          </a:xfrm>
          <a:custGeom>
            <a:avLst/>
            <a:gdLst>
              <a:gd name="T0" fmla="*/ 0 w 21600"/>
              <a:gd name="T1" fmla="*/ 0 h 21600"/>
              <a:gd name="T2" fmla="*/ 61914 w 21600"/>
              <a:gd name="T3" fmla="*/ 2381 h 21600"/>
              <a:gd name="T4" fmla="*/ 138112 w 21600"/>
              <a:gd name="T5" fmla="*/ 47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841" y="0"/>
                  <a:pt x="9683" y="5400"/>
                  <a:pt x="9683" y="10800"/>
                </a:cubicBezTo>
                <a:cubicBezTo>
                  <a:pt x="9683" y="16200"/>
                  <a:pt x="15641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aphicFrame>
        <p:nvGraphicFramePr>
          <p:cNvPr id="39272" name="Group 360">
            <a:extLst>
              <a:ext uri="{FF2B5EF4-FFF2-40B4-BE49-F238E27FC236}">
                <a16:creationId xmlns:a16="http://schemas.microsoft.com/office/drawing/2014/main" id="{85412AB1-8B1E-4E42-9FDB-96E6460DF03A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5778500"/>
          <a:ext cx="6235700" cy="342900"/>
        </p:xfrm>
        <a:graphic>
          <a:graphicData uri="http://schemas.openxmlformats.org/drawingml/2006/table">
            <a:tbl>
              <a:tblPr/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41</a:t>
                      </a:r>
                    </a:p>
                  </a:txBody>
                  <a:tcPr marL="50800" marR="50800" marT="50800" marB="50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-3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81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old" charset="0"/>
                          <a:ea typeface="ヒラギノ角ゴ ProN W6" charset="0"/>
                          <a:cs typeface="ヒラギノ角ゴ ProN W6" charset="0"/>
                          <a:sym typeface="Arial Bold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35" name="Freeform 426">
            <a:extLst>
              <a:ext uri="{FF2B5EF4-FFF2-40B4-BE49-F238E27FC236}">
                <a16:creationId xmlns:a16="http://schemas.microsoft.com/office/drawing/2014/main" id="{86D68D08-83D1-4792-AEC2-4F5575A93F7E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4221163" y="5715000"/>
            <a:ext cx="125412" cy="1588"/>
          </a:xfrm>
          <a:custGeom>
            <a:avLst/>
            <a:gdLst>
              <a:gd name="T0" fmla="*/ 0 w 21600"/>
              <a:gd name="T1" fmla="*/ 0 h 21600"/>
              <a:gd name="T2" fmla="*/ 55564 w 21600"/>
              <a:gd name="T3" fmla="*/ 794 h 21600"/>
              <a:gd name="T4" fmla="*/ 125412 w 21600"/>
              <a:gd name="T5" fmla="*/ 158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4785" y="0"/>
                  <a:pt x="9570" y="5400"/>
                  <a:pt x="9570" y="10800"/>
                </a:cubicBezTo>
                <a:cubicBezTo>
                  <a:pt x="9570" y="16200"/>
                  <a:pt x="15585" y="21600"/>
                  <a:pt x="21600" y="2160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536" name="Rectangle 427">
            <a:extLst>
              <a:ext uri="{FF2B5EF4-FFF2-40B4-BE49-F238E27FC236}">
                <a16:creationId xmlns:a16="http://schemas.microsoft.com/office/drawing/2014/main" id="{AFE05CB8-E6C4-45B1-B5D4-9CBBAC15ABD8}"/>
              </a:ext>
            </a:extLst>
          </p:cNvPr>
          <p:cNvSpPr>
            <a:spLocks/>
          </p:cNvSpPr>
          <p:nvPr/>
        </p:nvSpPr>
        <p:spPr bwMode="auto">
          <a:xfrm>
            <a:off x="3297103" y="5825253"/>
            <a:ext cx="7305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Values</a:t>
            </a:r>
          </a:p>
        </p:txBody>
      </p:sp>
      <p:sp>
        <p:nvSpPr>
          <p:cNvPr id="12537" name="Rectangle 428">
            <a:extLst>
              <a:ext uri="{FF2B5EF4-FFF2-40B4-BE49-F238E27FC236}">
                <a16:creationId xmlns:a16="http://schemas.microsoft.com/office/drawing/2014/main" id="{8B65A15A-FAC0-48F5-994C-7771C13D5501}"/>
              </a:ext>
            </a:extLst>
          </p:cNvPr>
          <p:cNvSpPr>
            <a:spLocks/>
          </p:cNvSpPr>
          <p:nvPr/>
        </p:nvSpPr>
        <p:spPr bwMode="auto">
          <a:xfrm>
            <a:off x="3179763" y="1849438"/>
            <a:ext cx="965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Thread IDs</a:t>
            </a:r>
          </a:p>
        </p:txBody>
      </p:sp>
      <p:sp>
        <p:nvSpPr>
          <p:cNvPr id="12538" name="Rectangle 429">
            <a:extLst>
              <a:ext uri="{FF2B5EF4-FFF2-40B4-BE49-F238E27FC236}">
                <a16:creationId xmlns:a16="http://schemas.microsoft.com/office/drawing/2014/main" id="{B38B45B8-D5AC-40F2-99E1-EA69E5CCEB3F}"/>
              </a:ext>
            </a:extLst>
          </p:cNvPr>
          <p:cNvSpPr>
            <a:spLocks/>
          </p:cNvSpPr>
          <p:nvPr/>
        </p:nvSpPr>
        <p:spPr bwMode="auto">
          <a:xfrm>
            <a:off x="1903413" y="1887538"/>
            <a:ext cx="1092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Step 1 Stride 8</a:t>
            </a:r>
          </a:p>
        </p:txBody>
      </p:sp>
      <p:sp>
        <p:nvSpPr>
          <p:cNvPr id="12539" name="Rectangle 430">
            <a:extLst>
              <a:ext uri="{FF2B5EF4-FFF2-40B4-BE49-F238E27FC236}">
                <a16:creationId xmlns:a16="http://schemas.microsoft.com/office/drawing/2014/main" id="{60DB4FFA-5D90-439D-82B1-3A88A223B91E}"/>
              </a:ext>
            </a:extLst>
          </p:cNvPr>
          <p:cNvSpPr>
            <a:spLocks/>
          </p:cNvSpPr>
          <p:nvPr/>
        </p:nvSpPr>
        <p:spPr bwMode="auto">
          <a:xfrm>
            <a:off x="1903413" y="3144838"/>
            <a:ext cx="1092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Step 2 Stride 4</a:t>
            </a:r>
          </a:p>
        </p:txBody>
      </p:sp>
      <p:sp>
        <p:nvSpPr>
          <p:cNvPr id="12540" name="Rectangle 431">
            <a:extLst>
              <a:ext uri="{FF2B5EF4-FFF2-40B4-BE49-F238E27FC236}">
                <a16:creationId xmlns:a16="http://schemas.microsoft.com/office/drawing/2014/main" id="{00E50A7E-FF4E-4124-97EA-F608D4739C64}"/>
              </a:ext>
            </a:extLst>
          </p:cNvPr>
          <p:cNvSpPr>
            <a:spLocks/>
          </p:cNvSpPr>
          <p:nvPr/>
        </p:nvSpPr>
        <p:spPr bwMode="auto">
          <a:xfrm>
            <a:off x="1903413" y="4237038"/>
            <a:ext cx="1092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Step 3 Stride 2</a:t>
            </a:r>
          </a:p>
        </p:txBody>
      </p:sp>
      <p:sp>
        <p:nvSpPr>
          <p:cNvPr id="12541" name="Rectangle 432">
            <a:extLst>
              <a:ext uri="{FF2B5EF4-FFF2-40B4-BE49-F238E27FC236}">
                <a16:creationId xmlns:a16="http://schemas.microsoft.com/office/drawing/2014/main" id="{58B36EC1-695D-4CE2-9A90-6FCB3B295F75}"/>
              </a:ext>
            </a:extLst>
          </p:cNvPr>
          <p:cNvSpPr>
            <a:spLocks/>
          </p:cNvSpPr>
          <p:nvPr/>
        </p:nvSpPr>
        <p:spPr bwMode="auto">
          <a:xfrm>
            <a:off x="1903413" y="5214938"/>
            <a:ext cx="1092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Step 4 Stride 1</a:t>
            </a:r>
          </a:p>
        </p:txBody>
      </p:sp>
      <p:sp>
        <p:nvSpPr>
          <p:cNvPr id="12542" name="Rectangle 433">
            <a:extLst>
              <a:ext uri="{FF2B5EF4-FFF2-40B4-BE49-F238E27FC236}">
                <a16:creationId xmlns:a16="http://schemas.microsoft.com/office/drawing/2014/main" id="{AF1958E2-EE14-4DC6-867E-F03A142A06F7}"/>
              </a:ext>
            </a:extLst>
          </p:cNvPr>
          <p:cNvSpPr>
            <a:spLocks/>
          </p:cNvSpPr>
          <p:nvPr/>
        </p:nvSpPr>
        <p:spPr bwMode="auto">
          <a:xfrm>
            <a:off x="3179763" y="3146425"/>
            <a:ext cx="965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Thread IDs</a:t>
            </a:r>
          </a:p>
        </p:txBody>
      </p:sp>
      <p:sp>
        <p:nvSpPr>
          <p:cNvPr id="12543" name="Rectangle 434">
            <a:extLst>
              <a:ext uri="{FF2B5EF4-FFF2-40B4-BE49-F238E27FC236}">
                <a16:creationId xmlns:a16="http://schemas.microsoft.com/office/drawing/2014/main" id="{EAF3DE7F-1996-4B23-9914-052B9BB463D3}"/>
              </a:ext>
            </a:extLst>
          </p:cNvPr>
          <p:cNvSpPr>
            <a:spLocks/>
          </p:cNvSpPr>
          <p:nvPr/>
        </p:nvSpPr>
        <p:spPr bwMode="auto">
          <a:xfrm>
            <a:off x="3179763" y="4249738"/>
            <a:ext cx="965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Thread IDs</a:t>
            </a:r>
          </a:p>
        </p:txBody>
      </p:sp>
      <p:sp>
        <p:nvSpPr>
          <p:cNvPr id="12544" name="Rectangle 435">
            <a:extLst>
              <a:ext uri="{FF2B5EF4-FFF2-40B4-BE49-F238E27FC236}">
                <a16:creationId xmlns:a16="http://schemas.microsoft.com/office/drawing/2014/main" id="{5F4AD70F-EC14-4825-ABA6-BD002F2263BD}"/>
              </a:ext>
            </a:extLst>
          </p:cNvPr>
          <p:cNvSpPr>
            <a:spLocks/>
          </p:cNvSpPr>
          <p:nvPr/>
        </p:nvSpPr>
        <p:spPr bwMode="auto">
          <a:xfrm>
            <a:off x="3179763" y="5203825"/>
            <a:ext cx="9652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ts val="90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Thread IDs</a:t>
            </a:r>
          </a:p>
        </p:txBody>
      </p:sp>
      <p:sp>
        <p:nvSpPr>
          <p:cNvPr id="12545" name="Rectangle 436">
            <a:extLst>
              <a:ext uri="{FF2B5EF4-FFF2-40B4-BE49-F238E27FC236}">
                <a16:creationId xmlns:a16="http://schemas.microsoft.com/office/drawing/2014/main" id="{248A3AB6-5A83-4FED-B2E7-096551989816}"/>
              </a:ext>
            </a:extLst>
          </p:cNvPr>
          <p:cNvSpPr>
            <a:spLocks/>
          </p:cNvSpPr>
          <p:nvPr/>
        </p:nvSpPr>
        <p:spPr bwMode="auto">
          <a:xfrm>
            <a:off x="3279776" y="6281738"/>
            <a:ext cx="55332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9933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Sequential addressing is conflict free</a:t>
            </a:r>
          </a:p>
        </p:txBody>
      </p:sp>
      <p:sp>
        <p:nvSpPr>
          <p:cNvPr id="12546" name="Rectangle 437">
            <a:extLst>
              <a:ext uri="{FF2B5EF4-FFF2-40B4-BE49-F238E27FC236}">
                <a16:creationId xmlns:a16="http://schemas.microsoft.com/office/drawing/2014/main" id="{20EC50F3-44E2-44AA-A0C6-1B4D8252E352}"/>
              </a:ext>
            </a:extLst>
          </p:cNvPr>
          <p:cNvSpPr>
            <a:spLocks/>
          </p:cNvSpPr>
          <p:nvPr/>
        </p:nvSpPr>
        <p:spPr bwMode="auto">
          <a:xfrm>
            <a:off x="7011988" y="3048000"/>
            <a:ext cx="3656012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marL="195263" indent="-195263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No bank conflicts</a:t>
            </a:r>
            <a:endParaRPr lang="en-US" altLang="en-US" sz="14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Requires barriers if N &gt; warpsize </a:t>
            </a:r>
            <a:endParaRPr lang="en-US" altLang="en-US" sz="14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Does not support non-commutative operators</a:t>
            </a:r>
          </a:p>
        </p:txBody>
      </p:sp>
    </p:spTree>
  </p:cSld>
  <p:clrMapOvr>
    <a:masterClrMapping/>
  </p:clrMapOvr>
  <p:transition spd="slow"/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1">
            <a:extLst>
              <a:ext uri="{FF2B5EF4-FFF2-40B4-BE49-F238E27FC236}">
                <a16:creationId xmlns:a16="http://schemas.microsoft.com/office/drawing/2014/main" id="{36628045-BDFF-4331-A9BF-8CF27190D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5625" y="5418138"/>
            <a:ext cx="0" cy="468312"/>
          </a:xfrm>
          <a:prstGeom prst="line">
            <a:avLst/>
          </a:prstGeom>
          <a:noFill/>
          <a:ln w="9525">
            <a:solidFill>
              <a:srgbClr val="EEECE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562762F8-C1A7-4E99-AAD0-7EE4FA2955A8}"/>
              </a:ext>
            </a:extLst>
          </p:cNvPr>
          <p:cNvSpPr>
            <a:spLocks/>
          </p:cNvSpPr>
          <p:nvPr/>
        </p:nvSpPr>
        <p:spPr bwMode="auto">
          <a:xfrm>
            <a:off x="2689226" y="5035550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0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3DEF0D28-1681-4C88-8CCF-5C10E85FE605}"/>
              </a:ext>
            </a:extLst>
          </p:cNvPr>
          <p:cNvSpPr>
            <a:spLocks/>
          </p:cNvSpPr>
          <p:nvPr/>
        </p:nvSpPr>
        <p:spPr bwMode="auto">
          <a:xfrm>
            <a:off x="3206751" y="5035550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1</a:t>
            </a:r>
          </a:p>
        </p:txBody>
      </p:sp>
      <p:sp>
        <p:nvSpPr>
          <p:cNvPr id="13317" name="Rectangle 4">
            <a:extLst>
              <a:ext uri="{FF2B5EF4-FFF2-40B4-BE49-F238E27FC236}">
                <a16:creationId xmlns:a16="http://schemas.microsoft.com/office/drawing/2014/main" id="{3358C3C2-8305-4DD8-8748-CE0C04ABFA82}"/>
              </a:ext>
            </a:extLst>
          </p:cNvPr>
          <p:cNvSpPr>
            <a:spLocks/>
          </p:cNvSpPr>
          <p:nvPr/>
        </p:nvSpPr>
        <p:spPr bwMode="auto">
          <a:xfrm>
            <a:off x="3722688" y="5035550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2</a:t>
            </a:r>
          </a:p>
        </p:txBody>
      </p:sp>
      <p:sp>
        <p:nvSpPr>
          <p:cNvPr id="13318" name="Rectangle 5">
            <a:extLst>
              <a:ext uri="{FF2B5EF4-FFF2-40B4-BE49-F238E27FC236}">
                <a16:creationId xmlns:a16="http://schemas.microsoft.com/office/drawing/2014/main" id="{BD7AB989-BE13-4F68-BAE5-F114F7BF09BE}"/>
              </a:ext>
            </a:extLst>
          </p:cNvPr>
          <p:cNvSpPr>
            <a:spLocks/>
          </p:cNvSpPr>
          <p:nvPr/>
        </p:nvSpPr>
        <p:spPr bwMode="auto">
          <a:xfrm>
            <a:off x="6303963" y="5035550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7</a:t>
            </a:r>
          </a:p>
        </p:txBody>
      </p:sp>
      <p:sp>
        <p:nvSpPr>
          <p:cNvPr id="13319" name="Rectangle 6">
            <a:extLst>
              <a:ext uri="{FF2B5EF4-FFF2-40B4-BE49-F238E27FC236}">
                <a16:creationId xmlns:a16="http://schemas.microsoft.com/office/drawing/2014/main" id="{985B4F27-1691-4DD4-B7F4-B86F64E11AB7}"/>
              </a:ext>
            </a:extLst>
          </p:cNvPr>
          <p:cNvSpPr>
            <a:spLocks/>
          </p:cNvSpPr>
          <p:nvPr/>
        </p:nvSpPr>
        <p:spPr bwMode="auto">
          <a:xfrm>
            <a:off x="4238626" y="5035550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3</a:t>
            </a:r>
          </a:p>
        </p:txBody>
      </p:sp>
      <p:sp>
        <p:nvSpPr>
          <p:cNvPr id="13320" name="Rectangle 7">
            <a:extLst>
              <a:ext uri="{FF2B5EF4-FFF2-40B4-BE49-F238E27FC236}">
                <a16:creationId xmlns:a16="http://schemas.microsoft.com/office/drawing/2014/main" id="{7F39B3F8-F215-4AD5-AD43-3437BA94E8DE}"/>
              </a:ext>
            </a:extLst>
          </p:cNvPr>
          <p:cNvSpPr>
            <a:spLocks/>
          </p:cNvSpPr>
          <p:nvPr/>
        </p:nvSpPr>
        <p:spPr bwMode="auto">
          <a:xfrm>
            <a:off x="4754563" y="5035550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4</a:t>
            </a:r>
          </a:p>
        </p:txBody>
      </p:sp>
      <p:sp>
        <p:nvSpPr>
          <p:cNvPr id="13321" name="Rectangle 8">
            <a:extLst>
              <a:ext uri="{FF2B5EF4-FFF2-40B4-BE49-F238E27FC236}">
                <a16:creationId xmlns:a16="http://schemas.microsoft.com/office/drawing/2014/main" id="{B59B47D0-D89D-462A-850E-FDAEABDBCE04}"/>
              </a:ext>
            </a:extLst>
          </p:cNvPr>
          <p:cNvSpPr>
            <a:spLocks/>
          </p:cNvSpPr>
          <p:nvPr/>
        </p:nvSpPr>
        <p:spPr bwMode="auto">
          <a:xfrm>
            <a:off x="5272088" y="5035550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5</a:t>
            </a:r>
          </a:p>
        </p:txBody>
      </p:sp>
      <p:sp>
        <p:nvSpPr>
          <p:cNvPr id="13322" name="Rectangle 9">
            <a:extLst>
              <a:ext uri="{FF2B5EF4-FFF2-40B4-BE49-F238E27FC236}">
                <a16:creationId xmlns:a16="http://schemas.microsoft.com/office/drawing/2014/main" id="{6DF096BA-4F3A-4103-B7E6-9DDF5D4CAA16}"/>
              </a:ext>
            </a:extLst>
          </p:cNvPr>
          <p:cNvSpPr>
            <a:spLocks/>
          </p:cNvSpPr>
          <p:nvPr/>
        </p:nvSpPr>
        <p:spPr bwMode="auto">
          <a:xfrm>
            <a:off x="5788026" y="5035550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6</a:t>
            </a:r>
          </a:p>
        </p:txBody>
      </p:sp>
      <p:sp>
        <p:nvSpPr>
          <p:cNvPr id="13323" name="Rectangle 10">
            <a:extLst>
              <a:ext uri="{FF2B5EF4-FFF2-40B4-BE49-F238E27FC236}">
                <a16:creationId xmlns:a16="http://schemas.microsoft.com/office/drawing/2014/main" id="{63C1771D-3075-4156-BE1A-9473804AAEF5}"/>
              </a:ext>
            </a:extLst>
          </p:cNvPr>
          <p:cNvSpPr>
            <a:spLocks/>
          </p:cNvSpPr>
          <p:nvPr/>
        </p:nvSpPr>
        <p:spPr bwMode="auto">
          <a:xfrm>
            <a:off x="6645275" y="5035550"/>
            <a:ext cx="5715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0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1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24" name="Rectangle 11">
            <a:extLst>
              <a:ext uri="{FF2B5EF4-FFF2-40B4-BE49-F238E27FC236}">
                <a16:creationId xmlns:a16="http://schemas.microsoft.com/office/drawing/2014/main" id="{457CC221-C134-449D-9D82-426336FE4584}"/>
              </a:ext>
            </a:extLst>
          </p:cNvPr>
          <p:cNvSpPr>
            <a:spLocks/>
          </p:cNvSpPr>
          <p:nvPr/>
        </p:nvSpPr>
        <p:spPr bwMode="auto">
          <a:xfrm>
            <a:off x="7181851" y="5032376"/>
            <a:ext cx="530225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25" name="Rectangle 12">
            <a:extLst>
              <a:ext uri="{FF2B5EF4-FFF2-40B4-BE49-F238E27FC236}">
                <a16:creationId xmlns:a16="http://schemas.microsoft.com/office/drawing/2014/main" id="{7D3B7D0B-9B0B-4269-95AC-568FA9933995}"/>
              </a:ext>
            </a:extLst>
          </p:cNvPr>
          <p:cNvSpPr>
            <a:spLocks/>
          </p:cNvSpPr>
          <p:nvPr/>
        </p:nvSpPr>
        <p:spPr bwMode="auto">
          <a:xfrm>
            <a:off x="7678738" y="5035550"/>
            <a:ext cx="5715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4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5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26" name="Rectangle 13">
            <a:extLst>
              <a:ext uri="{FF2B5EF4-FFF2-40B4-BE49-F238E27FC236}">
                <a16:creationId xmlns:a16="http://schemas.microsoft.com/office/drawing/2014/main" id="{BA0ACEAA-24AA-4C19-8B1D-AE794DCD9903}"/>
              </a:ext>
            </a:extLst>
          </p:cNvPr>
          <p:cNvSpPr>
            <a:spLocks/>
          </p:cNvSpPr>
          <p:nvPr/>
        </p:nvSpPr>
        <p:spPr bwMode="auto">
          <a:xfrm>
            <a:off x="8215314" y="5032376"/>
            <a:ext cx="528637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27" name="Rectangle 14">
            <a:extLst>
              <a:ext uri="{FF2B5EF4-FFF2-40B4-BE49-F238E27FC236}">
                <a16:creationId xmlns:a16="http://schemas.microsoft.com/office/drawing/2014/main" id="{4173A89D-BA87-4BF7-B310-42EB22BD29EA}"/>
              </a:ext>
            </a:extLst>
          </p:cNvPr>
          <p:cNvSpPr>
            <a:spLocks/>
          </p:cNvSpPr>
          <p:nvPr/>
        </p:nvSpPr>
        <p:spPr bwMode="auto">
          <a:xfrm>
            <a:off x="8710613" y="5035550"/>
            <a:ext cx="571500" cy="381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0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3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28" name="Rectangle 15">
            <a:extLst>
              <a:ext uri="{FF2B5EF4-FFF2-40B4-BE49-F238E27FC236}">
                <a16:creationId xmlns:a16="http://schemas.microsoft.com/office/drawing/2014/main" id="{6073B487-FCC8-40B9-B281-F665B67F9661}"/>
              </a:ext>
            </a:extLst>
          </p:cNvPr>
          <p:cNvSpPr>
            <a:spLocks/>
          </p:cNvSpPr>
          <p:nvPr/>
        </p:nvSpPr>
        <p:spPr bwMode="auto">
          <a:xfrm>
            <a:off x="9226550" y="5035550"/>
            <a:ext cx="571500" cy="381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4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7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29" name="Rectangle 16">
            <a:extLst>
              <a:ext uri="{FF2B5EF4-FFF2-40B4-BE49-F238E27FC236}">
                <a16:creationId xmlns:a16="http://schemas.microsoft.com/office/drawing/2014/main" id="{94BA050A-7E63-4B15-BC2F-E41ED06619DF}"/>
              </a:ext>
            </a:extLst>
          </p:cNvPr>
          <p:cNvSpPr>
            <a:spLocks/>
          </p:cNvSpPr>
          <p:nvPr/>
        </p:nvSpPr>
        <p:spPr bwMode="auto">
          <a:xfrm>
            <a:off x="2241467" y="5090483"/>
            <a:ext cx="1811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t</a:t>
            </a:r>
            <a:r>
              <a:rPr lang="en-US" altLang="en-US" sz="12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2</a:t>
            </a:r>
          </a:p>
        </p:txBody>
      </p:sp>
      <p:sp>
        <p:nvSpPr>
          <p:cNvPr id="13330" name="Rectangle 17">
            <a:extLst>
              <a:ext uri="{FF2B5EF4-FFF2-40B4-BE49-F238E27FC236}">
                <a16:creationId xmlns:a16="http://schemas.microsoft.com/office/drawing/2014/main" id="{70666599-3543-4A23-A3FB-02FEA16C9F2B}"/>
              </a:ext>
            </a:extLst>
          </p:cNvPr>
          <p:cNvSpPr>
            <a:spLocks/>
          </p:cNvSpPr>
          <p:nvPr/>
        </p:nvSpPr>
        <p:spPr bwMode="auto">
          <a:xfrm>
            <a:off x="2689226" y="5997575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0</a:t>
            </a:r>
          </a:p>
        </p:txBody>
      </p:sp>
      <p:sp>
        <p:nvSpPr>
          <p:cNvPr id="13331" name="Rectangle 18">
            <a:extLst>
              <a:ext uri="{FF2B5EF4-FFF2-40B4-BE49-F238E27FC236}">
                <a16:creationId xmlns:a16="http://schemas.microsoft.com/office/drawing/2014/main" id="{A043401E-20EA-4979-AA9E-1C33769839DB}"/>
              </a:ext>
            </a:extLst>
          </p:cNvPr>
          <p:cNvSpPr>
            <a:spLocks/>
          </p:cNvSpPr>
          <p:nvPr/>
        </p:nvSpPr>
        <p:spPr bwMode="auto">
          <a:xfrm>
            <a:off x="3206751" y="5997575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1</a:t>
            </a:r>
          </a:p>
        </p:txBody>
      </p:sp>
      <p:sp>
        <p:nvSpPr>
          <p:cNvPr id="13332" name="Rectangle 19">
            <a:extLst>
              <a:ext uri="{FF2B5EF4-FFF2-40B4-BE49-F238E27FC236}">
                <a16:creationId xmlns:a16="http://schemas.microsoft.com/office/drawing/2014/main" id="{77A8FF0F-FC32-4BC1-8624-E3C9CFC8DBFB}"/>
              </a:ext>
            </a:extLst>
          </p:cNvPr>
          <p:cNvSpPr>
            <a:spLocks/>
          </p:cNvSpPr>
          <p:nvPr/>
        </p:nvSpPr>
        <p:spPr bwMode="auto">
          <a:xfrm>
            <a:off x="3722688" y="5997575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2</a:t>
            </a:r>
          </a:p>
        </p:txBody>
      </p:sp>
      <p:sp>
        <p:nvSpPr>
          <p:cNvPr id="13333" name="Rectangle 20">
            <a:extLst>
              <a:ext uri="{FF2B5EF4-FFF2-40B4-BE49-F238E27FC236}">
                <a16:creationId xmlns:a16="http://schemas.microsoft.com/office/drawing/2014/main" id="{D38CA754-1112-4332-9255-2CDDB1A5A1AA}"/>
              </a:ext>
            </a:extLst>
          </p:cNvPr>
          <p:cNvSpPr>
            <a:spLocks/>
          </p:cNvSpPr>
          <p:nvPr/>
        </p:nvSpPr>
        <p:spPr bwMode="auto">
          <a:xfrm>
            <a:off x="6303963" y="5997575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7</a:t>
            </a:r>
          </a:p>
        </p:txBody>
      </p:sp>
      <p:sp>
        <p:nvSpPr>
          <p:cNvPr id="13334" name="Rectangle 21">
            <a:extLst>
              <a:ext uri="{FF2B5EF4-FFF2-40B4-BE49-F238E27FC236}">
                <a16:creationId xmlns:a16="http://schemas.microsoft.com/office/drawing/2014/main" id="{A168B5F9-6F3C-4148-8B8E-8A52B1709AF1}"/>
              </a:ext>
            </a:extLst>
          </p:cNvPr>
          <p:cNvSpPr>
            <a:spLocks/>
          </p:cNvSpPr>
          <p:nvPr/>
        </p:nvSpPr>
        <p:spPr bwMode="auto">
          <a:xfrm>
            <a:off x="4238626" y="5997575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3</a:t>
            </a:r>
          </a:p>
        </p:txBody>
      </p:sp>
      <p:sp>
        <p:nvSpPr>
          <p:cNvPr id="13335" name="Rectangle 22">
            <a:extLst>
              <a:ext uri="{FF2B5EF4-FFF2-40B4-BE49-F238E27FC236}">
                <a16:creationId xmlns:a16="http://schemas.microsoft.com/office/drawing/2014/main" id="{FD381FB8-2CE5-47D9-9F5F-89A86FC21C2E}"/>
              </a:ext>
            </a:extLst>
          </p:cNvPr>
          <p:cNvSpPr>
            <a:spLocks/>
          </p:cNvSpPr>
          <p:nvPr/>
        </p:nvSpPr>
        <p:spPr bwMode="auto">
          <a:xfrm>
            <a:off x="4754563" y="5997575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4</a:t>
            </a:r>
          </a:p>
        </p:txBody>
      </p:sp>
      <p:sp>
        <p:nvSpPr>
          <p:cNvPr id="13336" name="Rectangle 23">
            <a:extLst>
              <a:ext uri="{FF2B5EF4-FFF2-40B4-BE49-F238E27FC236}">
                <a16:creationId xmlns:a16="http://schemas.microsoft.com/office/drawing/2014/main" id="{157D6F81-A32F-469D-A902-96F94AEC31E8}"/>
              </a:ext>
            </a:extLst>
          </p:cNvPr>
          <p:cNvSpPr>
            <a:spLocks/>
          </p:cNvSpPr>
          <p:nvPr/>
        </p:nvSpPr>
        <p:spPr bwMode="auto">
          <a:xfrm>
            <a:off x="5272088" y="5997575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5</a:t>
            </a:r>
          </a:p>
        </p:txBody>
      </p:sp>
      <p:sp>
        <p:nvSpPr>
          <p:cNvPr id="13337" name="Rectangle 24">
            <a:extLst>
              <a:ext uri="{FF2B5EF4-FFF2-40B4-BE49-F238E27FC236}">
                <a16:creationId xmlns:a16="http://schemas.microsoft.com/office/drawing/2014/main" id="{4CC68541-31DF-4B72-9F1F-0975151C195A}"/>
              </a:ext>
            </a:extLst>
          </p:cNvPr>
          <p:cNvSpPr>
            <a:spLocks/>
          </p:cNvSpPr>
          <p:nvPr/>
        </p:nvSpPr>
        <p:spPr bwMode="auto">
          <a:xfrm>
            <a:off x="5788026" y="5997575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6</a:t>
            </a:r>
          </a:p>
        </p:txBody>
      </p:sp>
      <p:sp>
        <p:nvSpPr>
          <p:cNvPr id="13338" name="Rectangle 25">
            <a:extLst>
              <a:ext uri="{FF2B5EF4-FFF2-40B4-BE49-F238E27FC236}">
                <a16:creationId xmlns:a16="http://schemas.microsoft.com/office/drawing/2014/main" id="{98C114E0-912F-4CCE-BA58-EFB53CC91E3F}"/>
              </a:ext>
            </a:extLst>
          </p:cNvPr>
          <p:cNvSpPr>
            <a:spLocks/>
          </p:cNvSpPr>
          <p:nvPr/>
        </p:nvSpPr>
        <p:spPr bwMode="auto">
          <a:xfrm>
            <a:off x="6645275" y="5997575"/>
            <a:ext cx="5715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0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1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39" name="Rectangle 26">
            <a:extLst>
              <a:ext uri="{FF2B5EF4-FFF2-40B4-BE49-F238E27FC236}">
                <a16:creationId xmlns:a16="http://schemas.microsoft.com/office/drawing/2014/main" id="{8FF122DC-EACF-4FCB-BF46-B436A786B2AA}"/>
              </a:ext>
            </a:extLst>
          </p:cNvPr>
          <p:cNvSpPr>
            <a:spLocks/>
          </p:cNvSpPr>
          <p:nvPr/>
        </p:nvSpPr>
        <p:spPr bwMode="auto">
          <a:xfrm>
            <a:off x="7181851" y="5994401"/>
            <a:ext cx="530225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40" name="Rectangle 27">
            <a:extLst>
              <a:ext uri="{FF2B5EF4-FFF2-40B4-BE49-F238E27FC236}">
                <a16:creationId xmlns:a16="http://schemas.microsoft.com/office/drawing/2014/main" id="{CB375BA2-8001-458D-8FB5-0AC72D9951DB}"/>
              </a:ext>
            </a:extLst>
          </p:cNvPr>
          <p:cNvSpPr>
            <a:spLocks/>
          </p:cNvSpPr>
          <p:nvPr/>
        </p:nvSpPr>
        <p:spPr bwMode="auto">
          <a:xfrm>
            <a:off x="7678738" y="5997575"/>
            <a:ext cx="5715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4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5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41" name="Rectangle 28">
            <a:extLst>
              <a:ext uri="{FF2B5EF4-FFF2-40B4-BE49-F238E27FC236}">
                <a16:creationId xmlns:a16="http://schemas.microsoft.com/office/drawing/2014/main" id="{6EBD2169-F1BD-4D47-BDF6-D9CB2ADA713E}"/>
              </a:ext>
            </a:extLst>
          </p:cNvPr>
          <p:cNvSpPr>
            <a:spLocks/>
          </p:cNvSpPr>
          <p:nvPr/>
        </p:nvSpPr>
        <p:spPr bwMode="auto">
          <a:xfrm>
            <a:off x="8215314" y="5994401"/>
            <a:ext cx="528637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42" name="Rectangle 29">
            <a:extLst>
              <a:ext uri="{FF2B5EF4-FFF2-40B4-BE49-F238E27FC236}">
                <a16:creationId xmlns:a16="http://schemas.microsoft.com/office/drawing/2014/main" id="{BB31F6FF-0467-4F50-AE0F-C38D534EB934}"/>
              </a:ext>
            </a:extLst>
          </p:cNvPr>
          <p:cNvSpPr>
            <a:spLocks/>
          </p:cNvSpPr>
          <p:nvPr/>
        </p:nvSpPr>
        <p:spPr bwMode="auto">
          <a:xfrm>
            <a:off x="8710613" y="5997575"/>
            <a:ext cx="571500" cy="381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0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3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43" name="Rectangle 30">
            <a:extLst>
              <a:ext uri="{FF2B5EF4-FFF2-40B4-BE49-F238E27FC236}">
                <a16:creationId xmlns:a16="http://schemas.microsoft.com/office/drawing/2014/main" id="{29AD8D5C-84D7-454A-9E1D-0B0C875EB1BD}"/>
              </a:ext>
            </a:extLst>
          </p:cNvPr>
          <p:cNvSpPr>
            <a:spLocks/>
          </p:cNvSpPr>
          <p:nvPr/>
        </p:nvSpPr>
        <p:spPr bwMode="auto">
          <a:xfrm>
            <a:off x="9226550" y="5997575"/>
            <a:ext cx="571500" cy="381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0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7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44" name="Rectangle 31">
            <a:extLst>
              <a:ext uri="{FF2B5EF4-FFF2-40B4-BE49-F238E27FC236}">
                <a16:creationId xmlns:a16="http://schemas.microsoft.com/office/drawing/2014/main" id="{D5C95902-7782-44B6-AE87-C91582CE017A}"/>
              </a:ext>
            </a:extLst>
          </p:cNvPr>
          <p:cNvSpPr>
            <a:spLocks/>
          </p:cNvSpPr>
          <p:nvPr/>
        </p:nvSpPr>
        <p:spPr bwMode="auto">
          <a:xfrm>
            <a:off x="2241467" y="6052508"/>
            <a:ext cx="1811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t</a:t>
            </a:r>
            <a:r>
              <a:rPr lang="en-US" altLang="en-US" sz="12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3</a:t>
            </a:r>
          </a:p>
        </p:txBody>
      </p:sp>
      <p:grpSp>
        <p:nvGrpSpPr>
          <p:cNvPr id="13345" name="Group 32">
            <a:extLst>
              <a:ext uri="{FF2B5EF4-FFF2-40B4-BE49-F238E27FC236}">
                <a16:creationId xmlns:a16="http://schemas.microsoft.com/office/drawing/2014/main" id="{19E21950-5742-4CCA-9049-990C29411FE6}"/>
              </a:ext>
            </a:extLst>
          </p:cNvPr>
          <p:cNvGrpSpPr>
            <a:grpSpLocks/>
          </p:cNvGrpSpPr>
          <p:nvPr/>
        </p:nvGrpSpPr>
        <p:grpSpPr bwMode="auto">
          <a:xfrm>
            <a:off x="2800350" y="3494089"/>
            <a:ext cx="4083050" cy="554037"/>
            <a:chOff x="0" y="0"/>
            <a:chExt cx="2572" cy="349"/>
          </a:xfrm>
        </p:grpSpPr>
        <p:sp>
          <p:nvSpPr>
            <p:cNvPr id="13432" name="Freeform 33">
              <a:extLst>
                <a:ext uri="{FF2B5EF4-FFF2-40B4-BE49-F238E27FC236}">
                  <a16:creationId xmlns:a16="http://schemas.microsoft.com/office/drawing/2014/main" id="{55A2B36E-0E2D-4260-A14A-2A7DC5AA4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539" cy="349"/>
            </a:xfrm>
            <a:custGeom>
              <a:avLst/>
              <a:gdLst>
                <a:gd name="T0" fmla="*/ 0 w 21600"/>
                <a:gd name="T1" fmla="*/ 0 h 19453"/>
                <a:gd name="T2" fmla="*/ 2539 w 21600"/>
                <a:gd name="T3" fmla="*/ 349 h 194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600" h="19453">
                  <a:moveTo>
                    <a:pt x="0" y="0"/>
                  </a:moveTo>
                  <a:cubicBezTo>
                    <a:pt x="26" y="21600"/>
                    <a:pt x="21438" y="6720"/>
                    <a:pt x="21600" y="19453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13433" name="Freeform 34">
              <a:extLst>
                <a:ext uri="{FF2B5EF4-FFF2-40B4-BE49-F238E27FC236}">
                  <a16:creationId xmlns:a16="http://schemas.microsoft.com/office/drawing/2014/main" id="{6B1E4A09-679D-4A83-BD65-E226393DE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" y="0"/>
              <a:ext cx="2246" cy="312"/>
            </a:xfrm>
            <a:custGeom>
              <a:avLst/>
              <a:gdLst>
                <a:gd name="T0" fmla="*/ 0 w 21600"/>
                <a:gd name="T1" fmla="*/ 0 h 17461"/>
                <a:gd name="T2" fmla="*/ 2246 w 21600"/>
                <a:gd name="T3" fmla="*/ 312 h 1746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600" h="17461">
                  <a:moveTo>
                    <a:pt x="0" y="0"/>
                  </a:moveTo>
                  <a:cubicBezTo>
                    <a:pt x="231" y="21600"/>
                    <a:pt x="18646" y="6885"/>
                    <a:pt x="21600" y="17461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3346" name="Rectangle 35">
            <a:extLst>
              <a:ext uri="{FF2B5EF4-FFF2-40B4-BE49-F238E27FC236}">
                <a16:creationId xmlns:a16="http://schemas.microsoft.com/office/drawing/2014/main" id="{210B9FFE-104F-406E-B478-179890DB3CB9}"/>
              </a:ext>
            </a:extLst>
          </p:cNvPr>
          <p:cNvSpPr>
            <a:spLocks/>
          </p:cNvSpPr>
          <p:nvPr/>
        </p:nvSpPr>
        <p:spPr bwMode="auto">
          <a:xfrm>
            <a:off x="2700338" y="4073525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0</a:t>
            </a:r>
          </a:p>
        </p:txBody>
      </p:sp>
      <p:sp>
        <p:nvSpPr>
          <p:cNvPr id="13347" name="Rectangle 36">
            <a:extLst>
              <a:ext uri="{FF2B5EF4-FFF2-40B4-BE49-F238E27FC236}">
                <a16:creationId xmlns:a16="http://schemas.microsoft.com/office/drawing/2014/main" id="{DC8AF44E-110F-4AB7-8560-49D261672ADC}"/>
              </a:ext>
            </a:extLst>
          </p:cNvPr>
          <p:cNvSpPr>
            <a:spLocks/>
          </p:cNvSpPr>
          <p:nvPr/>
        </p:nvSpPr>
        <p:spPr bwMode="auto">
          <a:xfrm>
            <a:off x="3217863" y="4073525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1</a:t>
            </a:r>
          </a:p>
        </p:txBody>
      </p:sp>
      <p:sp>
        <p:nvSpPr>
          <p:cNvPr id="13348" name="Rectangle 37">
            <a:extLst>
              <a:ext uri="{FF2B5EF4-FFF2-40B4-BE49-F238E27FC236}">
                <a16:creationId xmlns:a16="http://schemas.microsoft.com/office/drawing/2014/main" id="{FDBF2562-C1BE-4D63-9CB3-75A367ECA8E0}"/>
              </a:ext>
            </a:extLst>
          </p:cNvPr>
          <p:cNvSpPr>
            <a:spLocks/>
          </p:cNvSpPr>
          <p:nvPr/>
        </p:nvSpPr>
        <p:spPr bwMode="auto">
          <a:xfrm>
            <a:off x="3733801" y="4073525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2</a:t>
            </a:r>
          </a:p>
        </p:txBody>
      </p:sp>
      <p:sp>
        <p:nvSpPr>
          <p:cNvPr id="13349" name="Rectangle 38">
            <a:extLst>
              <a:ext uri="{FF2B5EF4-FFF2-40B4-BE49-F238E27FC236}">
                <a16:creationId xmlns:a16="http://schemas.microsoft.com/office/drawing/2014/main" id="{97591850-909A-4075-993B-9840273BADD6}"/>
              </a:ext>
            </a:extLst>
          </p:cNvPr>
          <p:cNvSpPr>
            <a:spLocks/>
          </p:cNvSpPr>
          <p:nvPr/>
        </p:nvSpPr>
        <p:spPr bwMode="auto">
          <a:xfrm>
            <a:off x="6315076" y="4073525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7</a:t>
            </a:r>
          </a:p>
        </p:txBody>
      </p:sp>
      <p:sp>
        <p:nvSpPr>
          <p:cNvPr id="13350" name="Rectangle 39">
            <a:extLst>
              <a:ext uri="{FF2B5EF4-FFF2-40B4-BE49-F238E27FC236}">
                <a16:creationId xmlns:a16="http://schemas.microsoft.com/office/drawing/2014/main" id="{7B31DBEE-5A99-4956-9327-225BAAE6D8F4}"/>
              </a:ext>
            </a:extLst>
          </p:cNvPr>
          <p:cNvSpPr>
            <a:spLocks/>
          </p:cNvSpPr>
          <p:nvPr/>
        </p:nvSpPr>
        <p:spPr bwMode="auto">
          <a:xfrm>
            <a:off x="4249738" y="4073525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3</a:t>
            </a:r>
          </a:p>
        </p:txBody>
      </p:sp>
      <p:sp>
        <p:nvSpPr>
          <p:cNvPr id="13351" name="Rectangle 40">
            <a:extLst>
              <a:ext uri="{FF2B5EF4-FFF2-40B4-BE49-F238E27FC236}">
                <a16:creationId xmlns:a16="http://schemas.microsoft.com/office/drawing/2014/main" id="{EAD687EF-DAF9-4300-9024-853FA5AE5BB6}"/>
              </a:ext>
            </a:extLst>
          </p:cNvPr>
          <p:cNvSpPr>
            <a:spLocks/>
          </p:cNvSpPr>
          <p:nvPr/>
        </p:nvSpPr>
        <p:spPr bwMode="auto">
          <a:xfrm>
            <a:off x="4765676" y="4073525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4</a:t>
            </a:r>
          </a:p>
        </p:txBody>
      </p:sp>
      <p:sp>
        <p:nvSpPr>
          <p:cNvPr id="13352" name="Rectangle 41">
            <a:extLst>
              <a:ext uri="{FF2B5EF4-FFF2-40B4-BE49-F238E27FC236}">
                <a16:creationId xmlns:a16="http://schemas.microsoft.com/office/drawing/2014/main" id="{7726D4A5-DC68-492C-91C2-A16AEF24A707}"/>
              </a:ext>
            </a:extLst>
          </p:cNvPr>
          <p:cNvSpPr>
            <a:spLocks/>
          </p:cNvSpPr>
          <p:nvPr/>
        </p:nvSpPr>
        <p:spPr bwMode="auto">
          <a:xfrm>
            <a:off x="5283201" y="4073525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5</a:t>
            </a:r>
          </a:p>
        </p:txBody>
      </p:sp>
      <p:sp>
        <p:nvSpPr>
          <p:cNvPr id="13353" name="Rectangle 42">
            <a:extLst>
              <a:ext uri="{FF2B5EF4-FFF2-40B4-BE49-F238E27FC236}">
                <a16:creationId xmlns:a16="http://schemas.microsoft.com/office/drawing/2014/main" id="{C6D36816-49F3-4983-A03B-8B9C9093C543}"/>
              </a:ext>
            </a:extLst>
          </p:cNvPr>
          <p:cNvSpPr>
            <a:spLocks/>
          </p:cNvSpPr>
          <p:nvPr/>
        </p:nvSpPr>
        <p:spPr bwMode="auto">
          <a:xfrm>
            <a:off x="5799138" y="4073525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6</a:t>
            </a:r>
          </a:p>
        </p:txBody>
      </p:sp>
      <p:sp>
        <p:nvSpPr>
          <p:cNvPr id="13354" name="Rectangle 43">
            <a:extLst>
              <a:ext uri="{FF2B5EF4-FFF2-40B4-BE49-F238E27FC236}">
                <a16:creationId xmlns:a16="http://schemas.microsoft.com/office/drawing/2014/main" id="{E9F6C3FF-ECE5-447D-8C24-7DDF7799A8E4}"/>
              </a:ext>
            </a:extLst>
          </p:cNvPr>
          <p:cNvSpPr>
            <a:spLocks/>
          </p:cNvSpPr>
          <p:nvPr/>
        </p:nvSpPr>
        <p:spPr bwMode="auto">
          <a:xfrm>
            <a:off x="6656388" y="4073525"/>
            <a:ext cx="571500" cy="381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0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1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55" name="Rectangle 44">
            <a:extLst>
              <a:ext uri="{FF2B5EF4-FFF2-40B4-BE49-F238E27FC236}">
                <a16:creationId xmlns:a16="http://schemas.microsoft.com/office/drawing/2014/main" id="{B4F91DD6-60BD-465D-B917-596A1DCF3F7A}"/>
              </a:ext>
            </a:extLst>
          </p:cNvPr>
          <p:cNvSpPr>
            <a:spLocks/>
          </p:cNvSpPr>
          <p:nvPr/>
        </p:nvSpPr>
        <p:spPr bwMode="auto">
          <a:xfrm>
            <a:off x="7172325" y="4073525"/>
            <a:ext cx="571500" cy="381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2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3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56" name="Rectangle 45">
            <a:extLst>
              <a:ext uri="{FF2B5EF4-FFF2-40B4-BE49-F238E27FC236}">
                <a16:creationId xmlns:a16="http://schemas.microsoft.com/office/drawing/2014/main" id="{947F29B9-2924-4CE3-9988-5F2A16351D49}"/>
              </a:ext>
            </a:extLst>
          </p:cNvPr>
          <p:cNvSpPr>
            <a:spLocks/>
          </p:cNvSpPr>
          <p:nvPr/>
        </p:nvSpPr>
        <p:spPr bwMode="auto">
          <a:xfrm>
            <a:off x="7689850" y="4073525"/>
            <a:ext cx="571500" cy="381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4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5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57" name="Rectangle 46">
            <a:extLst>
              <a:ext uri="{FF2B5EF4-FFF2-40B4-BE49-F238E27FC236}">
                <a16:creationId xmlns:a16="http://schemas.microsoft.com/office/drawing/2014/main" id="{2340CC98-5639-4BBF-8ABE-11C7F39078B0}"/>
              </a:ext>
            </a:extLst>
          </p:cNvPr>
          <p:cNvSpPr>
            <a:spLocks/>
          </p:cNvSpPr>
          <p:nvPr/>
        </p:nvSpPr>
        <p:spPr bwMode="auto">
          <a:xfrm>
            <a:off x="8205788" y="4073525"/>
            <a:ext cx="571500" cy="381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⊕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(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6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..</a:t>
            </a: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7</a:t>
            </a:r>
            <a:r>
              <a:rPr lang="en-US" altLang="en-US" sz="1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)</a:t>
            </a:r>
          </a:p>
        </p:txBody>
      </p:sp>
      <p:sp>
        <p:nvSpPr>
          <p:cNvPr id="13358" name="Rectangle 47">
            <a:extLst>
              <a:ext uri="{FF2B5EF4-FFF2-40B4-BE49-F238E27FC236}">
                <a16:creationId xmlns:a16="http://schemas.microsoft.com/office/drawing/2014/main" id="{A1E3D011-BAF5-4076-B4DA-C7110CE52FCF}"/>
              </a:ext>
            </a:extLst>
          </p:cNvPr>
          <p:cNvSpPr>
            <a:spLocks/>
          </p:cNvSpPr>
          <p:nvPr/>
        </p:nvSpPr>
        <p:spPr bwMode="auto">
          <a:xfrm>
            <a:off x="8742364" y="4070351"/>
            <a:ext cx="528637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59" name="Rectangle 48">
            <a:extLst>
              <a:ext uri="{FF2B5EF4-FFF2-40B4-BE49-F238E27FC236}">
                <a16:creationId xmlns:a16="http://schemas.microsoft.com/office/drawing/2014/main" id="{011453DE-45DD-47B7-9A97-CF3C6ADDBC48}"/>
              </a:ext>
            </a:extLst>
          </p:cNvPr>
          <p:cNvSpPr>
            <a:spLocks/>
          </p:cNvSpPr>
          <p:nvPr/>
        </p:nvSpPr>
        <p:spPr bwMode="auto">
          <a:xfrm>
            <a:off x="9258301" y="4070351"/>
            <a:ext cx="530225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60" name="Rectangle 49">
            <a:extLst>
              <a:ext uri="{FF2B5EF4-FFF2-40B4-BE49-F238E27FC236}">
                <a16:creationId xmlns:a16="http://schemas.microsoft.com/office/drawing/2014/main" id="{32DAC3EA-6148-4F7E-9745-2BFBDAD79952}"/>
              </a:ext>
            </a:extLst>
          </p:cNvPr>
          <p:cNvSpPr>
            <a:spLocks/>
          </p:cNvSpPr>
          <p:nvPr/>
        </p:nvSpPr>
        <p:spPr bwMode="auto">
          <a:xfrm>
            <a:off x="2252580" y="4128458"/>
            <a:ext cx="1811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t</a:t>
            </a:r>
            <a:r>
              <a:rPr lang="en-US" altLang="en-US" sz="12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1</a:t>
            </a:r>
          </a:p>
        </p:txBody>
      </p:sp>
      <p:sp>
        <p:nvSpPr>
          <p:cNvPr id="13361" name="Rectangle 50">
            <a:extLst>
              <a:ext uri="{FF2B5EF4-FFF2-40B4-BE49-F238E27FC236}">
                <a16:creationId xmlns:a16="http://schemas.microsoft.com/office/drawing/2014/main" id="{D864F628-D439-40EA-AA99-0BE6F6E1C00D}"/>
              </a:ext>
            </a:extLst>
          </p:cNvPr>
          <p:cNvSpPr>
            <a:spLocks/>
          </p:cNvSpPr>
          <p:nvPr/>
        </p:nvSpPr>
        <p:spPr bwMode="auto">
          <a:xfrm>
            <a:off x="2263692" y="3175958"/>
            <a:ext cx="1811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t</a:t>
            </a:r>
            <a:r>
              <a:rPr lang="en-US" altLang="en-US" sz="12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0</a:t>
            </a:r>
          </a:p>
        </p:txBody>
      </p:sp>
      <p:sp>
        <p:nvSpPr>
          <p:cNvPr id="13362" name="Rectangle 51">
            <a:extLst>
              <a:ext uri="{FF2B5EF4-FFF2-40B4-BE49-F238E27FC236}">
                <a16:creationId xmlns:a16="http://schemas.microsoft.com/office/drawing/2014/main" id="{8D153A78-7FF5-4A73-9007-E3997384EE08}"/>
              </a:ext>
            </a:extLst>
          </p:cNvPr>
          <p:cNvSpPr>
            <a:spLocks/>
          </p:cNvSpPr>
          <p:nvPr/>
        </p:nvSpPr>
        <p:spPr bwMode="auto">
          <a:xfrm>
            <a:off x="2700338" y="3111500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0</a:t>
            </a:r>
          </a:p>
        </p:txBody>
      </p:sp>
      <p:sp>
        <p:nvSpPr>
          <p:cNvPr id="13363" name="Rectangle 52">
            <a:extLst>
              <a:ext uri="{FF2B5EF4-FFF2-40B4-BE49-F238E27FC236}">
                <a16:creationId xmlns:a16="http://schemas.microsoft.com/office/drawing/2014/main" id="{1AB37328-547B-4F92-B12D-8B1DCA0548EE}"/>
              </a:ext>
            </a:extLst>
          </p:cNvPr>
          <p:cNvSpPr>
            <a:spLocks/>
          </p:cNvSpPr>
          <p:nvPr/>
        </p:nvSpPr>
        <p:spPr bwMode="auto">
          <a:xfrm>
            <a:off x="3217863" y="3111500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1</a:t>
            </a:r>
          </a:p>
        </p:txBody>
      </p:sp>
      <p:sp>
        <p:nvSpPr>
          <p:cNvPr id="13364" name="Rectangle 53">
            <a:extLst>
              <a:ext uri="{FF2B5EF4-FFF2-40B4-BE49-F238E27FC236}">
                <a16:creationId xmlns:a16="http://schemas.microsoft.com/office/drawing/2014/main" id="{9292FDBB-B73B-4363-8CA9-208F46F81371}"/>
              </a:ext>
            </a:extLst>
          </p:cNvPr>
          <p:cNvSpPr>
            <a:spLocks/>
          </p:cNvSpPr>
          <p:nvPr/>
        </p:nvSpPr>
        <p:spPr bwMode="auto">
          <a:xfrm>
            <a:off x="3733801" y="3111500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2</a:t>
            </a:r>
          </a:p>
        </p:txBody>
      </p:sp>
      <p:sp>
        <p:nvSpPr>
          <p:cNvPr id="13365" name="Rectangle 54">
            <a:extLst>
              <a:ext uri="{FF2B5EF4-FFF2-40B4-BE49-F238E27FC236}">
                <a16:creationId xmlns:a16="http://schemas.microsoft.com/office/drawing/2014/main" id="{F06D7B21-88A5-47FC-9A0F-406BB6832F2E}"/>
              </a:ext>
            </a:extLst>
          </p:cNvPr>
          <p:cNvSpPr>
            <a:spLocks/>
          </p:cNvSpPr>
          <p:nvPr/>
        </p:nvSpPr>
        <p:spPr bwMode="auto">
          <a:xfrm>
            <a:off x="6315076" y="3111500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7</a:t>
            </a:r>
          </a:p>
        </p:txBody>
      </p:sp>
      <p:sp>
        <p:nvSpPr>
          <p:cNvPr id="13366" name="Rectangle 55">
            <a:extLst>
              <a:ext uri="{FF2B5EF4-FFF2-40B4-BE49-F238E27FC236}">
                <a16:creationId xmlns:a16="http://schemas.microsoft.com/office/drawing/2014/main" id="{5C56F626-61D0-45B8-874F-B698E57BDAC1}"/>
              </a:ext>
            </a:extLst>
          </p:cNvPr>
          <p:cNvSpPr>
            <a:spLocks/>
          </p:cNvSpPr>
          <p:nvPr/>
        </p:nvSpPr>
        <p:spPr bwMode="auto">
          <a:xfrm>
            <a:off x="4249738" y="3111500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3</a:t>
            </a:r>
          </a:p>
        </p:txBody>
      </p:sp>
      <p:sp>
        <p:nvSpPr>
          <p:cNvPr id="13367" name="Rectangle 56">
            <a:extLst>
              <a:ext uri="{FF2B5EF4-FFF2-40B4-BE49-F238E27FC236}">
                <a16:creationId xmlns:a16="http://schemas.microsoft.com/office/drawing/2014/main" id="{C8FA04E1-86D3-419F-99CC-3F3E0CA95856}"/>
              </a:ext>
            </a:extLst>
          </p:cNvPr>
          <p:cNvSpPr>
            <a:spLocks/>
          </p:cNvSpPr>
          <p:nvPr/>
        </p:nvSpPr>
        <p:spPr bwMode="auto">
          <a:xfrm>
            <a:off x="4765676" y="3111500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4</a:t>
            </a:r>
          </a:p>
        </p:txBody>
      </p:sp>
      <p:sp>
        <p:nvSpPr>
          <p:cNvPr id="13368" name="Rectangle 57">
            <a:extLst>
              <a:ext uri="{FF2B5EF4-FFF2-40B4-BE49-F238E27FC236}">
                <a16:creationId xmlns:a16="http://schemas.microsoft.com/office/drawing/2014/main" id="{8CE0BD9A-A475-4129-AE84-76588DD23EC3}"/>
              </a:ext>
            </a:extLst>
          </p:cNvPr>
          <p:cNvSpPr>
            <a:spLocks/>
          </p:cNvSpPr>
          <p:nvPr/>
        </p:nvSpPr>
        <p:spPr bwMode="auto">
          <a:xfrm>
            <a:off x="5283201" y="3111500"/>
            <a:ext cx="220663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5</a:t>
            </a:r>
          </a:p>
        </p:txBody>
      </p:sp>
      <p:sp>
        <p:nvSpPr>
          <p:cNvPr id="13369" name="Rectangle 58">
            <a:extLst>
              <a:ext uri="{FF2B5EF4-FFF2-40B4-BE49-F238E27FC236}">
                <a16:creationId xmlns:a16="http://schemas.microsoft.com/office/drawing/2014/main" id="{C887FA67-6FE9-4A3E-BB9C-31047CEF057F}"/>
              </a:ext>
            </a:extLst>
          </p:cNvPr>
          <p:cNvSpPr>
            <a:spLocks/>
          </p:cNvSpPr>
          <p:nvPr/>
        </p:nvSpPr>
        <p:spPr bwMode="auto">
          <a:xfrm>
            <a:off x="5799138" y="3111500"/>
            <a:ext cx="22066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8100" tIns="38100" rIns="38100" bIns="3810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  <a:latin typeface="Times New Roman Bold Italic" panose="02020703060505090304" pitchFamily="18" charset="0"/>
                <a:cs typeface="Times New Roman Bold Italic" panose="02020703060505090304" pitchFamily="18" charset="0"/>
                <a:sym typeface="Times New Roman Bold Italic" panose="02020703060505090304" pitchFamily="18" charset="0"/>
              </a:rPr>
              <a:t>x</a:t>
            </a:r>
            <a:r>
              <a:rPr lang="en-US" altLang="en-US" sz="1000" baseline="-25000">
                <a:solidFill>
                  <a:srgbClr val="FFFFFF"/>
                </a:solidFill>
                <a:latin typeface="Times New Roman Bold" panose="02020803070505020304" pitchFamily="18" charset="0"/>
                <a:cs typeface="Times New Roman Bold" panose="02020803070505020304" pitchFamily="18" charset="0"/>
                <a:sym typeface="Times New Roman Bold" panose="02020803070505020304" pitchFamily="18" charset="0"/>
              </a:rPr>
              <a:t>6</a:t>
            </a:r>
          </a:p>
        </p:txBody>
      </p:sp>
      <p:sp>
        <p:nvSpPr>
          <p:cNvPr id="13370" name="Rectangle 59">
            <a:extLst>
              <a:ext uri="{FF2B5EF4-FFF2-40B4-BE49-F238E27FC236}">
                <a16:creationId xmlns:a16="http://schemas.microsoft.com/office/drawing/2014/main" id="{C3820AD3-0169-49A7-82ED-F3CDC9FBE96F}"/>
              </a:ext>
            </a:extLst>
          </p:cNvPr>
          <p:cNvSpPr>
            <a:spLocks/>
          </p:cNvSpPr>
          <p:nvPr/>
        </p:nvSpPr>
        <p:spPr bwMode="auto">
          <a:xfrm>
            <a:off x="6677025" y="3108326"/>
            <a:ext cx="528638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71" name="Rectangle 60">
            <a:extLst>
              <a:ext uri="{FF2B5EF4-FFF2-40B4-BE49-F238E27FC236}">
                <a16:creationId xmlns:a16="http://schemas.microsoft.com/office/drawing/2014/main" id="{46EB816D-33E3-421C-8A6B-88DFCB0B3C08}"/>
              </a:ext>
            </a:extLst>
          </p:cNvPr>
          <p:cNvSpPr>
            <a:spLocks/>
          </p:cNvSpPr>
          <p:nvPr/>
        </p:nvSpPr>
        <p:spPr bwMode="auto">
          <a:xfrm>
            <a:off x="7192964" y="3108326"/>
            <a:ext cx="530225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72" name="Rectangle 61">
            <a:extLst>
              <a:ext uri="{FF2B5EF4-FFF2-40B4-BE49-F238E27FC236}">
                <a16:creationId xmlns:a16="http://schemas.microsoft.com/office/drawing/2014/main" id="{76D4FD3B-5578-4FD9-AD2E-41E89DF4F787}"/>
              </a:ext>
            </a:extLst>
          </p:cNvPr>
          <p:cNvSpPr>
            <a:spLocks/>
          </p:cNvSpPr>
          <p:nvPr/>
        </p:nvSpPr>
        <p:spPr bwMode="auto">
          <a:xfrm>
            <a:off x="7710489" y="3108326"/>
            <a:ext cx="528637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73" name="Rectangle 62">
            <a:extLst>
              <a:ext uri="{FF2B5EF4-FFF2-40B4-BE49-F238E27FC236}">
                <a16:creationId xmlns:a16="http://schemas.microsoft.com/office/drawing/2014/main" id="{772F7DF4-6532-4E00-9EB1-2187F07D81D2}"/>
              </a:ext>
            </a:extLst>
          </p:cNvPr>
          <p:cNvSpPr>
            <a:spLocks/>
          </p:cNvSpPr>
          <p:nvPr/>
        </p:nvSpPr>
        <p:spPr bwMode="auto">
          <a:xfrm>
            <a:off x="8226425" y="3108326"/>
            <a:ext cx="528638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74" name="Rectangle 63">
            <a:extLst>
              <a:ext uri="{FF2B5EF4-FFF2-40B4-BE49-F238E27FC236}">
                <a16:creationId xmlns:a16="http://schemas.microsoft.com/office/drawing/2014/main" id="{A7CBDA1C-ED5B-4970-BCD1-A1156CC433E7}"/>
              </a:ext>
            </a:extLst>
          </p:cNvPr>
          <p:cNvSpPr>
            <a:spLocks/>
          </p:cNvSpPr>
          <p:nvPr/>
        </p:nvSpPr>
        <p:spPr bwMode="auto">
          <a:xfrm>
            <a:off x="8742364" y="3108326"/>
            <a:ext cx="528637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75" name="Rectangle 64">
            <a:extLst>
              <a:ext uri="{FF2B5EF4-FFF2-40B4-BE49-F238E27FC236}">
                <a16:creationId xmlns:a16="http://schemas.microsoft.com/office/drawing/2014/main" id="{A1E0056B-CF0F-467B-A326-5ED7785DA141}"/>
              </a:ext>
            </a:extLst>
          </p:cNvPr>
          <p:cNvSpPr>
            <a:spLocks/>
          </p:cNvSpPr>
          <p:nvPr/>
        </p:nvSpPr>
        <p:spPr bwMode="auto">
          <a:xfrm>
            <a:off x="9258301" y="3108326"/>
            <a:ext cx="530225" cy="38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3376" name="Freeform 65">
            <a:extLst>
              <a:ext uri="{FF2B5EF4-FFF2-40B4-BE49-F238E27FC236}">
                <a16:creationId xmlns:a16="http://schemas.microsoft.com/office/drawing/2014/main" id="{B1D63D82-B3AA-4126-AD6A-AF8C1404A75C}"/>
              </a:ext>
            </a:extLst>
          </p:cNvPr>
          <p:cNvSpPr>
            <a:spLocks/>
          </p:cNvSpPr>
          <p:nvPr/>
        </p:nvSpPr>
        <p:spPr bwMode="auto">
          <a:xfrm>
            <a:off x="6915150" y="4456114"/>
            <a:ext cx="1924050" cy="496887"/>
          </a:xfrm>
          <a:custGeom>
            <a:avLst/>
            <a:gdLst>
              <a:gd name="T0" fmla="*/ 0 w 21600"/>
              <a:gd name="T1" fmla="*/ 0 h 19452"/>
              <a:gd name="T2" fmla="*/ 1924050 w 21600"/>
              <a:gd name="T3" fmla="*/ 496887 h 1945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9452">
                <a:moveTo>
                  <a:pt x="0" y="0"/>
                </a:moveTo>
                <a:cubicBezTo>
                  <a:pt x="26" y="21600"/>
                  <a:pt x="21600" y="8592"/>
                  <a:pt x="21600" y="1945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77" name="Freeform 66">
            <a:extLst>
              <a:ext uri="{FF2B5EF4-FFF2-40B4-BE49-F238E27FC236}">
                <a16:creationId xmlns:a16="http://schemas.microsoft.com/office/drawing/2014/main" id="{4B60F557-EC36-4CC9-9F70-FB73A10358F2}"/>
              </a:ext>
            </a:extLst>
          </p:cNvPr>
          <p:cNvSpPr>
            <a:spLocks/>
          </p:cNvSpPr>
          <p:nvPr/>
        </p:nvSpPr>
        <p:spPr bwMode="auto">
          <a:xfrm>
            <a:off x="7443789" y="4456113"/>
            <a:ext cx="1431925" cy="476250"/>
          </a:xfrm>
          <a:custGeom>
            <a:avLst/>
            <a:gdLst>
              <a:gd name="T0" fmla="*/ 0 w 21600"/>
              <a:gd name="T1" fmla="*/ 0 h 20039"/>
              <a:gd name="T2" fmla="*/ 1431925 w 21600"/>
              <a:gd name="T3" fmla="*/ 476250 h 2003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0039">
                <a:moveTo>
                  <a:pt x="0" y="0"/>
                </a:moveTo>
                <a:cubicBezTo>
                  <a:pt x="0" y="21600"/>
                  <a:pt x="21600" y="8978"/>
                  <a:pt x="21600" y="20039"/>
                </a:cubicBezTo>
              </a:path>
            </a:pathLst>
          </a:custGeom>
          <a:noFill/>
          <a:ln w="9525" cap="flat">
            <a:solidFill>
              <a:srgbClr val="969696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78" name="Freeform 67">
            <a:extLst>
              <a:ext uri="{FF2B5EF4-FFF2-40B4-BE49-F238E27FC236}">
                <a16:creationId xmlns:a16="http://schemas.microsoft.com/office/drawing/2014/main" id="{4D35A6DD-38A2-4064-9A6C-5F53A8A2F733}"/>
              </a:ext>
            </a:extLst>
          </p:cNvPr>
          <p:cNvSpPr>
            <a:spLocks/>
          </p:cNvSpPr>
          <p:nvPr/>
        </p:nvSpPr>
        <p:spPr bwMode="auto">
          <a:xfrm>
            <a:off x="7993064" y="4448176"/>
            <a:ext cx="1381125" cy="500063"/>
          </a:xfrm>
          <a:custGeom>
            <a:avLst/>
            <a:gdLst>
              <a:gd name="T0" fmla="*/ 0 w 21590"/>
              <a:gd name="T1" fmla="*/ 0 h 21600"/>
              <a:gd name="T2" fmla="*/ 1381125 w 21590"/>
              <a:gd name="T3" fmla="*/ 500063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590" h="21600">
                <a:moveTo>
                  <a:pt x="0" y="0"/>
                </a:moveTo>
                <a:cubicBezTo>
                  <a:pt x="-10" y="20038"/>
                  <a:pt x="21590" y="10053"/>
                  <a:pt x="21590" y="2160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79" name="Freeform 68">
            <a:extLst>
              <a:ext uri="{FF2B5EF4-FFF2-40B4-BE49-F238E27FC236}">
                <a16:creationId xmlns:a16="http://schemas.microsoft.com/office/drawing/2014/main" id="{BCF44A1D-4B79-4281-843E-06BFBEBD650A}"/>
              </a:ext>
            </a:extLst>
          </p:cNvPr>
          <p:cNvSpPr>
            <a:spLocks/>
          </p:cNvSpPr>
          <p:nvPr/>
        </p:nvSpPr>
        <p:spPr bwMode="auto">
          <a:xfrm>
            <a:off x="8447088" y="4456113"/>
            <a:ext cx="958850" cy="469900"/>
          </a:xfrm>
          <a:custGeom>
            <a:avLst/>
            <a:gdLst>
              <a:gd name="T0" fmla="*/ 0 w 21555"/>
              <a:gd name="T1" fmla="*/ 0 h 21600"/>
              <a:gd name="T2" fmla="*/ 958850 w 21555"/>
              <a:gd name="T3" fmla="*/ 46990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555" h="21600">
                <a:moveTo>
                  <a:pt x="0" y="0"/>
                </a:moveTo>
                <a:cubicBezTo>
                  <a:pt x="-45" y="18754"/>
                  <a:pt x="21555" y="10070"/>
                  <a:pt x="21555" y="21600"/>
                </a:cubicBezTo>
              </a:path>
            </a:pathLst>
          </a:custGeom>
          <a:noFill/>
          <a:ln w="9525" cap="flat">
            <a:solidFill>
              <a:srgbClr val="969696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80" name="Freeform 69">
            <a:extLst>
              <a:ext uri="{FF2B5EF4-FFF2-40B4-BE49-F238E27FC236}">
                <a16:creationId xmlns:a16="http://schemas.microsoft.com/office/drawing/2014/main" id="{FFF3F06E-A390-4A24-8072-196EB2611104}"/>
              </a:ext>
            </a:extLst>
          </p:cNvPr>
          <p:cNvSpPr>
            <a:spLocks/>
          </p:cNvSpPr>
          <p:nvPr/>
        </p:nvSpPr>
        <p:spPr bwMode="auto">
          <a:xfrm>
            <a:off x="8985250" y="5418138"/>
            <a:ext cx="420688" cy="468312"/>
          </a:xfrm>
          <a:custGeom>
            <a:avLst/>
            <a:gdLst>
              <a:gd name="T0" fmla="*/ 0 w 21600"/>
              <a:gd name="T1" fmla="*/ 0 h 21600"/>
              <a:gd name="T2" fmla="*/ 420688 w 21600"/>
              <a:gd name="T3" fmla="*/ 468312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82" y="17359"/>
                  <a:pt x="21600" y="7933"/>
                  <a:pt x="21600" y="2160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81" name="Freeform 70">
            <a:extLst>
              <a:ext uri="{FF2B5EF4-FFF2-40B4-BE49-F238E27FC236}">
                <a16:creationId xmlns:a16="http://schemas.microsoft.com/office/drawing/2014/main" id="{EE9B7F39-7274-4F2A-B194-6BA6A052CB1A}"/>
              </a:ext>
            </a:extLst>
          </p:cNvPr>
          <p:cNvSpPr>
            <a:spLocks/>
          </p:cNvSpPr>
          <p:nvPr/>
        </p:nvSpPr>
        <p:spPr bwMode="auto">
          <a:xfrm>
            <a:off x="9474200" y="6022975"/>
            <a:ext cx="31750" cy="84138"/>
          </a:xfrm>
          <a:custGeom>
            <a:avLst/>
            <a:gdLst>
              <a:gd name="T0" fmla="*/ 0 w 19636"/>
              <a:gd name="T1" fmla="*/ 0 h 21600"/>
              <a:gd name="T2" fmla="*/ 31750 w 19636"/>
              <a:gd name="T3" fmla="*/ 84138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9636" h="21600">
                <a:moveTo>
                  <a:pt x="0" y="0"/>
                </a:moveTo>
                <a:cubicBezTo>
                  <a:pt x="21600" y="3176"/>
                  <a:pt x="15709" y="7624"/>
                  <a:pt x="19636" y="2160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82" name="Freeform 71">
            <a:extLst>
              <a:ext uri="{FF2B5EF4-FFF2-40B4-BE49-F238E27FC236}">
                <a16:creationId xmlns:a16="http://schemas.microsoft.com/office/drawing/2014/main" id="{70439ABD-A53A-490B-82FD-5FB9A0BB5844}"/>
              </a:ext>
            </a:extLst>
          </p:cNvPr>
          <p:cNvSpPr>
            <a:spLocks/>
          </p:cNvSpPr>
          <p:nvPr/>
        </p:nvSpPr>
        <p:spPr bwMode="auto">
          <a:xfrm>
            <a:off x="8970963" y="5070475"/>
            <a:ext cx="31750" cy="84138"/>
          </a:xfrm>
          <a:custGeom>
            <a:avLst/>
            <a:gdLst>
              <a:gd name="T0" fmla="*/ 0 w 19636"/>
              <a:gd name="T1" fmla="*/ 0 h 21600"/>
              <a:gd name="T2" fmla="*/ 31750 w 19636"/>
              <a:gd name="T3" fmla="*/ 84138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9636" h="21600">
                <a:moveTo>
                  <a:pt x="0" y="0"/>
                </a:moveTo>
                <a:cubicBezTo>
                  <a:pt x="21600" y="3176"/>
                  <a:pt x="15709" y="7624"/>
                  <a:pt x="19636" y="2160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83" name="Freeform 72">
            <a:extLst>
              <a:ext uri="{FF2B5EF4-FFF2-40B4-BE49-F238E27FC236}">
                <a16:creationId xmlns:a16="http://schemas.microsoft.com/office/drawing/2014/main" id="{EF810291-CBAB-4D76-8AF6-ED39F3ECE853}"/>
              </a:ext>
            </a:extLst>
          </p:cNvPr>
          <p:cNvSpPr>
            <a:spLocks/>
          </p:cNvSpPr>
          <p:nvPr/>
        </p:nvSpPr>
        <p:spPr bwMode="auto">
          <a:xfrm>
            <a:off x="9496425" y="5070475"/>
            <a:ext cx="31750" cy="84138"/>
          </a:xfrm>
          <a:custGeom>
            <a:avLst/>
            <a:gdLst>
              <a:gd name="T0" fmla="*/ 0 w 19636"/>
              <a:gd name="T1" fmla="*/ 0 h 21600"/>
              <a:gd name="T2" fmla="*/ 31750 w 19636"/>
              <a:gd name="T3" fmla="*/ 84138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9636" h="21600">
                <a:moveTo>
                  <a:pt x="0" y="0"/>
                </a:moveTo>
                <a:cubicBezTo>
                  <a:pt x="21600" y="3176"/>
                  <a:pt x="15709" y="7624"/>
                  <a:pt x="19636" y="2160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grpSp>
        <p:nvGrpSpPr>
          <p:cNvPr id="13384" name="Group 73">
            <a:extLst>
              <a:ext uri="{FF2B5EF4-FFF2-40B4-BE49-F238E27FC236}">
                <a16:creationId xmlns:a16="http://schemas.microsoft.com/office/drawing/2014/main" id="{C1B3C444-CD20-4EBF-A2AE-B88AA990F45F}"/>
              </a:ext>
            </a:extLst>
          </p:cNvPr>
          <p:cNvGrpSpPr>
            <a:grpSpLocks/>
          </p:cNvGrpSpPr>
          <p:nvPr/>
        </p:nvGrpSpPr>
        <p:grpSpPr bwMode="auto">
          <a:xfrm>
            <a:off x="8823325" y="4924425"/>
            <a:ext cx="185738" cy="185738"/>
            <a:chOff x="0" y="0"/>
            <a:chExt cx="117" cy="117"/>
          </a:xfrm>
        </p:grpSpPr>
        <p:sp>
          <p:nvSpPr>
            <p:cNvPr id="13430" name="Oval 74">
              <a:extLst>
                <a:ext uri="{FF2B5EF4-FFF2-40B4-BE49-F238E27FC236}">
                  <a16:creationId xmlns:a16="http://schemas.microsoft.com/office/drawing/2014/main" id="{C913539A-7576-4C15-BD89-F078D2436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7" cy="11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3431" name="Rectangle 75">
              <a:extLst>
                <a:ext uri="{FF2B5EF4-FFF2-40B4-BE49-F238E27FC236}">
                  <a16:creationId xmlns:a16="http://schemas.microsoft.com/office/drawing/2014/main" id="{1993651E-9AB4-4BD8-9E67-F8B590AD1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" y="19"/>
              <a:ext cx="58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7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0</a:t>
              </a:r>
            </a:p>
          </p:txBody>
        </p:sp>
      </p:grpSp>
      <p:grpSp>
        <p:nvGrpSpPr>
          <p:cNvPr id="13385" name="Group 76">
            <a:extLst>
              <a:ext uri="{FF2B5EF4-FFF2-40B4-BE49-F238E27FC236}">
                <a16:creationId xmlns:a16="http://schemas.microsoft.com/office/drawing/2014/main" id="{DA3B9F56-D70C-45A4-B07F-4E555333F400}"/>
              </a:ext>
            </a:extLst>
          </p:cNvPr>
          <p:cNvGrpSpPr>
            <a:grpSpLocks/>
          </p:cNvGrpSpPr>
          <p:nvPr/>
        </p:nvGrpSpPr>
        <p:grpSpPr bwMode="auto">
          <a:xfrm>
            <a:off x="9336089" y="4924425"/>
            <a:ext cx="185737" cy="185738"/>
            <a:chOff x="0" y="0"/>
            <a:chExt cx="117" cy="117"/>
          </a:xfrm>
        </p:grpSpPr>
        <p:sp>
          <p:nvSpPr>
            <p:cNvPr id="13428" name="Oval 77">
              <a:extLst>
                <a:ext uri="{FF2B5EF4-FFF2-40B4-BE49-F238E27FC236}">
                  <a16:creationId xmlns:a16="http://schemas.microsoft.com/office/drawing/2014/main" id="{A1DDD785-FF0C-40EB-9960-2F23C2C4A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7" cy="11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3429" name="Rectangle 78">
              <a:extLst>
                <a:ext uri="{FF2B5EF4-FFF2-40B4-BE49-F238E27FC236}">
                  <a16:creationId xmlns:a16="http://schemas.microsoft.com/office/drawing/2014/main" id="{1C65B515-A778-4265-A872-837A8877D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" y="19"/>
              <a:ext cx="58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7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1</a:t>
              </a:r>
            </a:p>
          </p:txBody>
        </p:sp>
      </p:grpSp>
      <p:grpSp>
        <p:nvGrpSpPr>
          <p:cNvPr id="13386" name="Group 79">
            <a:extLst>
              <a:ext uri="{FF2B5EF4-FFF2-40B4-BE49-F238E27FC236}">
                <a16:creationId xmlns:a16="http://schemas.microsoft.com/office/drawing/2014/main" id="{2EBC10EA-84A0-4A60-A793-FAF1F25DF9F0}"/>
              </a:ext>
            </a:extLst>
          </p:cNvPr>
          <p:cNvGrpSpPr>
            <a:grpSpLocks/>
          </p:cNvGrpSpPr>
          <p:nvPr/>
        </p:nvGrpSpPr>
        <p:grpSpPr bwMode="auto">
          <a:xfrm>
            <a:off x="9312275" y="5886450"/>
            <a:ext cx="185738" cy="185738"/>
            <a:chOff x="0" y="0"/>
            <a:chExt cx="117" cy="117"/>
          </a:xfrm>
        </p:grpSpPr>
        <p:sp>
          <p:nvSpPr>
            <p:cNvPr id="13426" name="Oval 80">
              <a:extLst>
                <a:ext uri="{FF2B5EF4-FFF2-40B4-BE49-F238E27FC236}">
                  <a16:creationId xmlns:a16="http://schemas.microsoft.com/office/drawing/2014/main" id="{CD8E6997-6C21-4463-9854-A1C60335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7" cy="11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3427" name="Rectangle 81">
              <a:extLst>
                <a:ext uri="{FF2B5EF4-FFF2-40B4-BE49-F238E27FC236}">
                  <a16:creationId xmlns:a16="http://schemas.microsoft.com/office/drawing/2014/main" id="{7C6F0B78-7F26-4DB4-9AD4-A036BDDCD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" y="19"/>
              <a:ext cx="58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7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0</a:t>
              </a:r>
            </a:p>
          </p:txBody>
        </p:sp>
      </p:grpSp>
      <p:grpSp>
        <p:nvGrpSpPr>
          <p:cNvPr id="13387" name="Group 82">
            <a:extLst>
              <a:ext uri="{FF2B5EF4-FFF2-40B4-BE49-F238E27FC236}">
                <a16:creationId xmlns:a16="http://schemas.microsoft.com/office/drawing/2014/main" id="{0ADE7B80-EF5A-4550-9F5F-141F1F251678}"/>
              </a:ext>
            </a:extLst>
          </p:cNvPr>
          <p:cNvGrpSpPr>
            <a:grpSpLocks/>
          </p:cNvGrpSpPr>
          <p:nvPr/>
        </p:nvGrpSpPr>
        <p:grpSpPr bwMode="auto">
          <a:xfrm>
            <a:off x="6985000" y="4129089"/>
            <a:ext cx="1582738" cy="92075"/>
            <a:chOff x="0" y="0"/>
            <a:chExt cx="997" cy="57"/>
          </a:xfrm>
        </p:grpSpPr>
        <p:sp>
          <p:nvSpPr>
            <p:cNvPr id="13422" name="Freeform 83">
              <a:extLst>
                <a:ext uri="{FF2B5EF4-FFF2-40B4-BE49-F238E27FC236}">
                  <a16:creationId xmlns:a16="http://schemas.microsoft.com/office/drawing/2014/main" id="{0B1CC8B6-6BEB-4D28-819A-8FC72B76F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" y="0"/>
              <a:ext cx="20" cy="53"/>
            </a:xfrm>
            <a:custGeom>
              <a:avLst/>
              <a:gdLst>
                <a:gd name="T0" fmla="*/ 0 w 19636"/>
                <a:gd name="T1" fmla="*/ 0 h 21600"/>
                <a:gd name="T2" fmla="*/ 20 w 19636"/>
                <a:gd name="T3" fmla="*/ 53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13423" name="Freeform 84">
              <a:extLst>
                <a:ext uri="{FF2B5EF4-FFF2-40B4-BE49-F238E27FC236}">
                  <a16:creationId xmlns:a16="http://schemas.microsoft.com/office/drawing/2014/main" id="{D89E5103-BDF6-4976-B3B4-0DB5CCF80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" y="0"/>
              <a:ext cx="20" cy="53"/>
            </a:xfrm>
            <a:custGeom>
              <a:avLst/>
              <a:gdLst>
                <a:gd name="T0" fmla="*/ 0 w 19636"/>
                <a:gd name="T1" fmla="*/ 0 h 21600"/>
                <a:gd name="T2" fmla="*/ 20 w 19636"/>
                <a:gd name="T3" fmla="*/ 53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13424" name="Freeform 85">
              <a:extLst>
                <a:ext uri="{FF2B5EF4-FFF2-40B4-BE49-F238E27FC236}">
                  <a16:creationId xmlns:a16="http://schemas.microsoft.com/office/drawing/2014/main" id="{D912849D-42CC-4B18-9195-92EFEEF1E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"/>
              <a:ext cx="20" cy="53"/>
            </a:xfrm>
            <a:custGeom>
              <a:avLst/>
              <a:gdLst>
                <a:gd name="T0" fmla="*/ 0 w 19636"/>
                <a:gd name="T1" fmla="*/ 0 h 21600"/>
                <a:gd name="T2" fmla="*/ 20 w 19636"/>
                <a:gd name="T3" fmla="*/ 53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13425" name="Freeform 86">
              <a:extLst>
                <a:ext uri="{FF2B5EF4-FFF2-40B4-BE49-F238E27FC236}">
                  <a16:creationId xmlns:a16="http://schemas.microsoft.com/office/drawing/2014/main" id="{22E4C96E-64AA-4A3C-8BC4-71A74D942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" y="4"/>
              <a:ext cx="20" cy="53"/>
            </a:xfrm>
            <a:custGeom>
              <a:avLst/>
              <a:gdLst>
                <a:gd name="T0" fmla="*/ 0 w 19636"/>
                <a:gd name="T1" fmla="*/ 0 h 21600"/>
                <a:gd name="T2" fmla="*/ 20 w 19636"/>
                <a:gd name="T3" fmla="*/ 53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3388" name="Group 87">
            <a:extLst>
              <a:ext uri="{FF2B5EF4-FFF2-40B4-BE49-F238E27FC236}">
                <a16:creationId xmlns:a16="http://schemas.microsoft.com/office/drawing/2014/main" id="{15924200-9887-4A27-A729-FBD9DE5DC564}"/>
              </a:ext>
            </a:extLst>
          </p:cNvPr>
          <p:cNvGrpSpPr>
            <a:grpSpLocks/>
          </p:cNvGrpSpPr>
          <p:nvPr/>
        </p:nvGrpSpPr>
        <p:grpSpPr bwMode="auto">
          <a:xfrm>
            <a:off x="6829425" y="3979864"/>
            <a:ext cx="185738" cy="185737"/>
            <a:chOff x="0" y="0"/>
            <a:chExt cx="117" cy="117"/>
          </a:xfrm>
        </p:grpSpPr>
        <p:sp>
          <p:nvSpPr>
            <p:cNvPr id="13420" name="Oval 88">
              <a:extLst>
                <a:ext uri="{FF2B5EF4-FFF2-40B4-BE49-F238E27FC236}">
                  <a16:creationId xmlns:a16="http://schemas.microsoft.com/office/drawing/2014/main" id="{3AECEA59-1AB2-4CF5-8B34-E603C0642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7" cy="11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3421" name="Rectangle 89">
              <a:extLst>
                <a:ext uri="{FF2B5EF4-FFF2-40B4-BE49-F238E27FC236}">
                  <a16:creationId xmlns:a16="http://schemas.microsoft.com/office/drawing/2014/main" id="{09B964CD-6950-4753-9343-A4531203F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" y="19"/>
              <a:ext cx="58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7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0</a:t>
              </a:r>
            </a:p>
          </p:txBody>
        </p:sp>
      </p:grpSp>
      <p:grpSp>
        <p:nvGrpSpPr>
          <p:cNvPr id="13389" name="Group 90">
            <a:extLst>
              <a:ext uri="{FF2B5EF4-FFF2-40B4-BE49-F238E27FC236}">
                <a16:creationId xmlns:a16="http://schemas.microsoft.com/office/drawing/2014/main" id="{04CDE849-0648-403A-B475-A0DF0BF7579C}"/>
              </a:ext>
            </a:extLst>
          </p:cNvPr>
          <p:cNvGrpSpPr>
            <a:grpSpLocks/>
          </p:cNvGrpSpPr>
          <p:nvPr/>
        </p:nvGrpSpPr>
        <p:grpSpPr bwMode="auto">
          <a:xfrm>
            <a:off x="7361239" y="3979864"/>
            <a:ext cx="185737" cy="185737"/>
            <a:chOff x="0" y="0"/>
            <a:chExt cx="117" cy="117"/>
          </a:xfrm>
        </p:grpSpPr>
        <p:sp>
          <p:nvSpPr>
            <p:cNvPr id="13418" name="Oval 91">
              <a:extLst>
                <a:ext uri="{FF2B5EF4-FFF2-40B4-BE49-F238E27FC236}">
                  <a16:creationId xmlns:a16="http://schemas.microsoft.com/office/drawing/2014/main" id="{C08F5E7A-4D94-4AEE-BCD4-651B9AC76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7" cy="11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3419" name="Rectangle 92">
              <a:extLst>
                <a:ext uri="{FF2B5EF4-FFF2-40B4-BE49-F238E27FC236}">
                  <a16:creationId xmlns:a16="http://schemas.microsoft.com/office/drawing/2014/main" id="{08AB1821-FC42-442C-8108-CAEEE1704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" y="19"/>
              <a:ext cx="58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7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1</a:t>
              </a:r>
            </a:p>
          </p:txBody>
        </p:sp>
      </p:grpSp>
      <p:grpSp>
        <p:nvGrpSpPr>
          <p:cNvPr id="13390" name="Group 93">
            <a:extLst>
              <a:ext uri="{FF2B5EF4-FFF2-40B4-BE49-F238E27FC236}">
                <a16:creationId xmlns:a16="http://schemas.microsoft.com/office/drawing/2014/main" id="{B8DF65F8-383C-4207-BEA3-F75498308368}"/>
              </a:ext>
            </a:extLst>
          </p:cNvPr>
          <p:cNvGrpSpPr>
            <a:grpSpLocks/>
          </p:cNvGrpSpPr>
          <p:nvPr/>
        </p:nvGrpSpPr>
        <p:grpSpPr bwMode="auto">
          <a:xfrm>
            <a:off x="7872414" y="3989389"/>
            <a:ext cx="185737" cy="185737"/>
            <a:chOff x="0" y="0"/>
            <a:chExt cx="117" cy="117"/>
          </a:xfrm>
        </p:grpSpPr>
        <p:sp>
          <p:nvSpPr>
            <p:cNvPr id="13416" name="Oval 94">
              <a:extLst>
                <a:ext uri="{FF2B5EF4-FFF2-40B4-BE49-F238E27FC236}">
                  <a16:creationId xmlns:a16="http://schemas.microsoft.com/office/drawing/2014/main" id="{05D3EF0E-C613-4784-8841-722A8310C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7" cy="11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3417" name="Rectangle 95">
              <a:extLst>
                <a:ext uri="{FF2B5EF4-FFF2-40B4-BE49-F238E27FC236}">
                  <a16:creationId xmlns:a16="http://schemas.microsoft.com/office/drawing/2014/main" id="{26B3E5A2-421D-48DE-988B-9B08212D4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" y="19"/>
              <a:ext cx="58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7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2</a:t>
              </a:r>
            </a:p>
          </p:txBody>
        </p:sp>
      </p:grpSp>
      <p:grpSp>
        <p:nvGrpSpPr>
          <p:cNvPr id="13391" name="Group 96">
            <a:extLst>
              <a:ext uri="{FF2B5EF4-FFF2-40B4-BE49-F238E27FC236}">
                <a16:creationId xmlns:a16="http://schemas.microsoft.com/office/drawing/2014/main" id="{0002B358-B9CB-42B9-B96A-F09E7BE9388B}"/>
              </a:ext>
            </a:extLst>
          </p:cNvPr>
          <p:cNvGrpSpPr>
            <a:grpSpLocks/>
          </p:cNvGrpSpPr>
          <p:nvPr/>
        </p:nvGrpSpPr>
        <p:grpSpPr bwMode="auto">
          <a:xfrm>
            <a:off x="8385175" y="3989389"/>
            <a:ext cx="185738" cy="185737"/>
            <a:chOff x="0" y="0"/>
            <a:chExt cx="117" cy="117"/>
          </a:xfrm>
        </p:grpSpPr>
        <p:sp>
          <p:nvSpPr>
            <p:cNvPr id="13414" name="Oval 97">
              <a:extLst>
                <a:ext uri="{FF2B5EF4-FFF2-40B4-BE49-F238E27FC236}">
                  <a16:creationId xmlns:a16="http://schemas.microsoft.com/office/drawing/2014/main" id="{6A595841-7778-4734-90A0-2122CC6FF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7" cy="117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3415" name="Rectangle 98">
              <a:extLst>
                <a:ext uri="{FF2B5EF4-FFF2-40B4-BE49-F238E27FC236}">
                  <a16:creationId xmlns:a16="http://schemas.microsoft.com/office/drawing/2014/main" id="{98BBCE92-4E03-4363-924A-792C1B287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" y="19"/>
              <a:ext cx="58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7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3</a:t>
              </a:r>
            </a:p>
          </p:txBody>
        </p:sp>
      </p:grpSp>
      <p:sp>
        <p:nvSpPr>
          <p:cNvPr id="13392" name="Freeform 99">
            <a:extLst>
              <a:ext uri="{FF2B5EF4-FFF2-40B4-BE49-F238E27FC236}">
                <a16:creationId xmlns:a16="http://schemas.microsoft.com/office/drawing/2014/main" id="{1319CEE8-EE15-4DF6-87FE-326D46078ADF}"/>
              </a:ext>
            </a:extLst>
          </p:cNvPr>
          <p:cNvSpPr>
            <a:spLocks/>
          </p:cNvSpPr>
          <p:nvPr/>
        </p:nvSpPr>
        <p:spPr bwMode="auto">
          <a:xfrm>
            <a:off x="3814763" y="3494089"/>
            <a:ext cx="3562350" cy="528637"/>
          </a:xfrm>
          <a:custGeom>
            <a:avLst/>
            <a:gdLst>
              <a:gd name="T0" fmla="*/ 0 w 21600"/>
              <a:gd name="T1" fmla="*/ 0 h 20332"/>
              <a:gd name="T2" fmla="*/ 3562350 w 21600"/>
              <a:gd name="T3" fmla="*/ 528637 h 2033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0332">
                <a:moveTo>
                  <a:pt x="0" y="0"/>
                </a:moveTo>
                <a:cubicBezTo>
                  <a:pt x="26" y="21600"/>
                  <a:pt x="21439" y="6134"/>
                  <a:pt x="21600" y="2033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93" name="Freeform 100">
            <a:extLst>
              <a:ext uri="{FF2B5EF4-FFF2-40B4-BE49-F238E27FC236}">
                <a16:creationId xmlns:a16="http://schemas.microsoft.com/office/drawing/2014/main" id="{FF010FB9-7288-4A32-93A5-5EC7E3B607FF}"/>
              </a:ext>
            </a:extLst>
          </p:cNvPr>
          <p:cNvSpPr>
            <a:spLocks/>
          </p:cNvSpPr>
          <p:nvPr/>
        </p:nvSpPr>
        <p:spPr bwMode="auto">
          <a:xfrm>
            <a:off x="4332288" y="3494089"/>
            <a:ext cx="3086100" cy="498475"/>
          </a:xfrm>
          <a:custGeom>
            <a:avLst/>
            <a:gdLst>
              <a:gd name="T0" fmla="*/ 0 w 21600"/>
              <a:gd name="T1" fmla="*/ 0 h 19172"/>
              <a:gd name="T2" fmla="*/ 3086100 w 21600"/>
              <a:gd name="T3" fmla="*/ 498475 h 1917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9172">
                <a:moveTo>
                  <a:pt x="0" y="0"/>
                </a:moveTo>
                <a:cubicBezTo>
                  <a:pt x="234" y="21600"/>
                  <a:pt x="20959" y="6029"/>
                  <a:pt x="21600" y="19172"/>
                </a:cubicBezTo>
              </a:path>
            </a:pathLst>
          </a:custGeom>
          <a:noFill/>
          <a:ln w="9525" cap="flat">
            <a:solidFill>
              <a:srgbClr val="969696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94" name="Freeform 101">
            <a:extLst>
              <a:ext uri="{FF2B5EF4-FFF2-40B4-BE49-F238E27FC236}">
                <a16:creationId xmlns:a16="http://schemas.microsoft.com/office/drawing/2014/main" id="{145482BD-216B-4CE3-B334-02EB016F795F}"/>
              </a:ext>
            </a:extLst>
          </p:cNvPr>
          <p:cNvSpPr>
            <a:spLocks/>
          </p:cNvSpPr>
          <p:nvPr/>
        </p:nvSpPr>
        <p:spPr bwMode="auto">
          <a:xfrm>
            <a:off x="4857750" y="3494088"/>
            <a:ext cx="3041650" cy="527050"/>
          </a:xfrm>
          <a:custGeom>
            <a:avLst/>
            <a:gdLst>
              <a:gd name="T0" fmla="*/ 0 w 21600"/>
              <a:gd name="T1" fmla="*/ 0 h 21600"/>
              <a:gd name="T2" fmla="*/ 3041650 w 21600"/>
              <a:gd name="T3" fmla="*/ 52705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" y="19935"/>
                  <a:pt x="21123" y="5682"/>
                  <a:pt x="21600" y="2160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95" name="Freeform 102">
            <a:extLst>
              <a:ext uri="{FF2B5EF4-FFF2-40B4-BE49-F238E27FC236}">
                <a16:creationId xmlns:a16="http://schemas.microsoft.com/office/drawing/2014/main" id="{373C29FC-C940-433D-BFE2-684CCE4874CF}"/>
              </a:ext>
            </a:extLst>
          </p:cNvPr>
          <p:cNvSpPr>
            <a:spLocks/>
          </p:cNvSpPr>
          <p:nvPr/>
        </p:nvSpPr>
        <p:spPr bwMode="auto">
          <a:xfrm>
            <a:off x="5376864" y="3494089"/>
            <a:ext cx="2581275" cy="496887"/>
          </a:xfrm>
          <a:custGeom>
            <a:avLst/>
            <a:gdLst>
              <a:gd name="T0" fmla="*/ 0 w 21600"/>
              <a:gd name="T1" fmla="*/ 0 h 21600"/>
              <a:gd name="T2" fmla="*/ 2581275 w 21600"/>
              <a:gd name="T3" fmla="*/ 496887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38" y="21085"/>
                  <a:pt x="20308" y="5341"/>
                  <a:pt x="21600" y="21600"/>
                </a:cubicBezTo>
              </a:path>
            </a:pathLst>
          </a:custGeom>
          <a:noFill/>
          <a:ln w="9525" cap="flat">
            <a:solidFill>
              <a:srgbClr val="969696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96" name="Freeform 103">
            <a:extLst>
              <a:ext uri="{FF2B5EF4-FFF2-40B4-BE49-F238E27FC236}">
                <a16:creationId xmlns:a16="http://schemas.microsoft.com/office/drawing/2014/main" id="{6A8B6469-A4F6-4C49-B880-367D15E45E4F}"/>
              </a:ext>
            </a:extLst>
          </p:cNvPr>
          <p:cNvSpPr>
            <a:spLocks/>
          </p:cNvSpPr>
          <p:nvPr/>
        </p:nvSpPr>
        <p:spPr bwMode="auto">
          <a:xfrm>
            <a:off x="5878513" y="3494088"/>
            <a:ext cx="2527300" cy="533400"/>
          </a:xfrm>
          <a:custGeom>
            <a:avLst/>
            <a:gdLst>
              <a:gd name="T0" fmla="*/ 0 w 21600"/>
              <a:gd name="T1" fmla="*/ 0 h 21600"/>
              <a:gd name="T2" fmla="*/ 2527300 w 21600"/>
              <a:gd name="T3" fmla="*/ 53340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6" y="17269"/>
                  <a:pt x="21058" y="4084"/>
                  <a:pt x="21600" y="2160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97" name="Freeform 104">
            <a:extLst>
              <a:ext uri="{FF2B5EF4-FFF2-40B4-BE49-F238E27FC236}">
                <a16:creationId xmlns:a16="http://schemas.microsoft.com/office/drawing/2014/main" id="{2B665085-FD76-48BB-879D-496460385114}"/>
              </a:ext>
            </a:extLst>
          </p:cNvPr>
          <p:cNvSpPr>
            <a:spLocks/>
          </p:cNvSpPr>
          <p:nvPr/>
        </p:nvSpPr>
        <p:spPr bwMode="auto">
          <a:xfrm>
            <a:off x="6397625" y="3494089"/>
            <a:ext cx="2070100" cy="503237"/>
          </a:xfrm>
          <a:custGeom>
            <a:avLst/>
            <a:gdLst>
              <a:gd name="T0" fmla="*/ 0 w 21600"/>
              <a:gd name="T1" fmla="*/ 0 h 21600"/>
              <a:gd name="T2" fmla="*/ 2070100 w 21600"/>
              <a:gd name="T3" fmla="*/ 503237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48" y="18277"/>
                  <a:pt x="18528" y="2959"/>
                  <a:pt x="21600" y="21600"/>
                </a:cubicBezTo>
              </a:path>
            </a:pathLst>
          </a:custGeom>
          <a:noFill/>
          <a:ln w="9525" cap="flat">
            <a:solidFill>
              <a:srgbClr val="969696"/>
            </a:solidFill>
            <a:prstDash val="solid"/>
            <a:round/>
            <a:headEnd type="non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98" name="Rectangle 105">
            <a:extLst>
              <a:ext uri="{FF2B5EF4-FFF2-40B4-BE49-F238E27FC236}">
                <a16:creationId xmlns:a16="http://schemas.microsoft.com/office/drawing/2014/main" id="{D1CC1274-53BF-4E68-938D-A61139E721AE}"/>
              </a:ext>
            </a:extLst>
          </p:cNvPr>
          <p:cNvSpPr>
            <a:spLocks/>
          </p:cNvSpPr>
          <p:nvPr/>
        </p:nvSpPr>
        <p:spPr bwMode="auto">
          <a:xfrm>
            <a:off x="2711305" y="2909873"/>
            <a:ext cx="1939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0</a:t>
            </a:r>
          </a:p>
        </p:txBody>
      </p:sp>
      <p:sp>
        <p:nvSpPr>
          <p:cNvPr id="13399" name="Rectangle 106">
            <a:extLst>
              <a:ext uri="{FF2B5EF4-FFF2-40B4-BE49-F238E27FC236}">
                <a16:creationId xmlns:a16="http://schemas.microsoft.com/office/drawing/2014/main" id="{D2CE1C64-A938-465E-BF67-019A7A7C7B20}"/>
              </a:ext>
            </a:extLst>
          </p:cNvPr>
          <p:cNvSpPr>
            <a:spLocks/>
          </p:cNvSpPr>
          <p:nvPr/>
        </p:nvSpPr>
        <p:spPr bwMode="auto">
          <a:xfrm>
            <a:off x="3228037" y="2909873"/>
            <a:ext cx="1939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1</a:t>
            </a:r>
          </a:p>
        </p:txBody>
      </p:sp>
      <p:sp>
        <p:nvSpPr>
          <p:cNvPr id="13400" name="Rectangle 107">
            <a:extLst>
              <a:ext uri="{FF2B5EF4-FFF2-40B4-BE49-F238E27FC236}">
                <a16:creationId xmlns:a16="http://schemas.microsoft.com/office/drawing/2014/main" id="{E5C074C7-B0C2-421E-80BD-DF81CD8BE7B3}"/>
              </a:ext>
            </a:extLst>
          </p:cNvPr>
          <p:cNvSpPr>
            <a:spLocks/>
          </p:cNvSpPr>
          <p:nvPr/>
        </p:nvSpPr>
        <p:spPr bwMode="auto">
          <a:xfrm>
            <a:off x="3742387" y="2909873"/>
            <a:ext cx="1939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2</a:t>
            </a:r>
          </a:p>
        </p:txBody>
      </p:sp>
      <p:sp>
        <p:nvSpPr>
          <p:cNvPr id="13401" name="Rectangle 108">
            <a:extLst>
              <a:ext uri="{FF2B5EF4-FFF2-40B4-BE49-F238E27FC236}">
                <a16:creationId xmlns:a16="http://schemas.microsoft.com/office/drawing/2014/main" id="{F76350A9-C929-4012-BE39-2235E5F8DA80}"/>
              </a:ext>
            </a:extLst>
          </p:cNvPr>
          <p:cNvSpPr>
            <a:spLocks/>
          </p:cNvSpPr>
          <p:nvPr/>
        </p:nvSpPr>
        <p:spPr bwMode="auto">
          <a:xfrm>
            <a:off x="6322076" y="2909873"/>
            <a:ext cx="19396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7</a:t>
            </a:r>
          </a:p>
        </p:txBody>
      </p:sp>
      <p:sp>
        <p:nvSpPr>
          <p:cNvPr id="13402" name="Rectangle 109">
            <a:extLst>
              <a:ext uri="{FF2B5EF4-FFF2-40B4-BE49-F238E27FC236}">
                <a16:creationId xmlns:a16="http://schemas.microsoft.com/office/drawing/2014/main" id="{6E10F92F-6375-42F5-A47B-AD7808CB7326}"/>
              </a:ext>
            </a:extLst>
          </p:cNvPr>
          <p:cNvSpPr>
            <a:spLocks/>
          </p:cNvSpPr>
          <p:nvPr/>
        </p:nvSpPr>
        <p:spPr bwMode="auto">
          <a:xfrm>
            <a:off x="4259912" y="2909873"/>
            <a:ext cx="1939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3</a:t>
            </a:r>
          </a:p>
        </p:txBody>
      </p:sp>
      <p:sp>
        <p:nvSpPr>
          <p:cNvPr id="13403" name="Rectangle 110">
            <a:extLst>
              <a:ext uri="{FF2B5EF4-FFF2-40B4-BE49-F238E27FC236}">
                <a16:creationId xmlns:a16="http://schemas.microsoft.com/office/drawing/2014/main" id="{1120391C-03C7-4D0B-AAE8-D687A17D2484}"/>
              </a:ext>
            </a:extLst>
          </p:cNvPr>
          <p:cNvSpPr>
            <a:spLocks/>
          </p:cNvSpPr>
          <p:nvPr/>
        </p:nvSpPr>
        <p:spPr bwMode="auto">
          <a:xfrm>
            <a:off x="4774262" y="2909873"/>
            <a:ext cx="1939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4</a:t>
            </a:r>
          </a:p>
        </p:txBody>
      </p:sp>
      <p:sp>
        <p:nvSpPr>
          <p:cNvPr id="13404" name="Rectangle 111">
            <a:extLst>
              <a:ext uri="{FF2B5EF4-FFF2-40B4-BE49-F238E27FC236}">
                <a16:creationId xmlns:a16="http://schemas.microsoft.com/office/drawing/2014/main" id="{5E5A4C4C-A66F-4D19-BFC1-94EEFE0D337B}"/>
              </a:ext>
            </a:extLst>
          </p:cNvPr>
          <p:cNvSpPr>
            <a:spLocks/>
          </p:cNvSpPr>
          <p:nvPr/>
        </p:nvSpPr>
        <p:spPr bwMode="auto">
          <a:xfrm>
            <a:off x="5290201" y="2909873"/>
            <a:ext cx="19396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5</a:t>
            </a:r>
          </a:p>
        </p:txBody>
      </p:sp>
      <p:sp>
        <p:nvSpPr>
          <p:cNvPr id="13405" name="Rectangle 112">
            <a:extLst>
              <a:ext uri="{FF2B5EF4-FFF2-40B4-BE49-F238E27FC236}">
                <a16:creationId xmlns:a16="http://schemas.microsoft.com/office/drawing/2014/main" id="{C8AF9916-76D2-4D1F-8C01-68EDC050AAE1}"/>
              </a:ext>
            </a:extLst>
          </p:cNvPr>
          <p:cNvSpPr>
            <a:spLocks/>
          </p:cNvSpPr>
          <p:nvPr/>
        </p:nvSpPr>
        <p:spPr bwMode="auto">
          <a:xfrm>
            <a:off x="5806137" y="2909873"/>
            <a:ext cx="1939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6</a:t>
            </a:r>
          </a:p>
        </p:txBody>
      </p:sp>
      <p:sp>
        <p:nvSpPr>
          <p:cNvPr id="13406" name="Rectangle 113">
            <a:extLst>
              <a:ext uri="{FF2B5EF4-FFF2-40B4-BE49-F238E27FC236}">
                <a16:creationId xmlns:a16="http://schemas.microsoft.com/office/drawing/2014/main" id="{2E3DAF0E-838E-4F6A-9D7E-3AAD1ED50A68}"/>
              </a:ext>
            </a:extLst>
          </p:cNvPr>
          <p:cNvSpPr>
            <a:spLocks/>
          </p:cNvSpPr>
          <p:nvPr/>
        </p:nvSpPr>
        <p:spPr bwMode="auto">
          <a:xfrm>
            <a:off x="6854680" y="2909873"/>
            <a:ext cx="1939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8</a:t>
            </a:r>
          </a:p>
        </p:txBody>
      </p:sp>
      <p:sp>
        <p:nvSpPr>
          <p:cNvPr id="13407" name="Rectangle 114">
            <a:extLst>
              <a:ext uri="{FF2B5EF4-FFF2-40B4-BE49-F238E27FC236}">
                <a16:creationId xmlns:a16="http://schemas.microsoft.com/office/drawing/2014/main" id="{91317BF2-852C-4B47-BA9B-91F2CD62A6A9}"/>
              </a:ext>
            </a:extLst>
          </p:cNvPr>
          <p:cNvSpPr>
            <a:spLocks/>
          </p:cNvSpPr>
          <p:nvPr/>
        </p:nvSpPr>
        <p:spPr bwMode="auto">
          <a:xfrm>
            <a:off x="7371412" y="2909873"/>
            <a:ext cx="1939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9</a:t>
            </a:r>
          </a:p>
        </p:txBody>
      </p:sp>
      <p:sp>
        <p:nvSpPr>
          <p:cNvPr id="13408" name="Rectangle 115">
            <a:extLst>
              <a:ext uri="{FF2B5EF4-FFF2-40B4-BE49-F238E27FC236}">
                <a16:creationId xmlns:a16="http://schemas.microsoft.com/office/drawing/2014/main" id="{066CDAF8-E898-4805-8AB8-6A73DC4D6B54}"/>
              </a:ext>
            </a:extLst>
          </p:cNvPr>
          <p:cNvSpPr>
            <a:spLocks/>
          </p:cNvSpPr>
          <p:nvPr/>
        </p:nvSpPr>
        <p:spPr bwMode="auto">
          <a:xfrm>
            <a:off x="7868924" y="2909873"/>
            <a:ext cx="22922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10</a:t>
            </a:r>
          </a:p>
        </p:txBody>
      </p:sp>
      <p:sp>
        <p:nvSpPr>
          <p:cNvPr id="13409" name="Rectangle 116">
            <a:extLst>
              <a:ext uri="{FF2B5EF4-FFF2-40B4-BE49-F238E27FC236}">
                <a16:creationId xmlns:a16="http://schemas.microsoft.com/office/drawing/2014/main" id="{E2BFDCF2-A380-48FD-A7FE-EA0F4773E001}"/>
              </a:ext>
            </a:extLst>
          </p:cNvPr>
          <p:cNvSpPr>
            <a:spLocks/>
          </p:cNvSpPr>
          <p:nvPr/>
        </p:nvSpPr>
        <p:spPr bwMode="auto">
          <a:xfrm>
            <a:off x="8385655" y="2909873"/>
            <a:ext cx="22922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11</a:t>
            </a:r>
          </a:p>
        </p:txBody>
      </p:sp>
      <p:sp>
        <p:nvSpPr>
          <p:cNvPr id="13410" name="Rectangle 117">
            <a:extLst>
              <a:ext uri="{FF2B5EF4-FFF2-40B4-BE49-F238E27FC236}">
                <a16:creationId xmlns:a16="http://schemas.microsoft.com/office/drawing/2014/main" id="{DBE06311-60EF-452F-820D-86BC8F3D71EB}"/>
              </a:ext>
            </a:extLst>
          </p:cNvPr>
          <p:cNvSpPr>
            <a:spLocks/>
          </p:cNvSpPr>
          <p:nvPr/>
        </p:nvSpPr>
        <p:spPr bwMode="auto">
          <a:xfrm>
            <a:off x="8900799" y="2909873"/>
            <a:ext cx="22922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12</a:t>
            </a:r>
          </a:p>
        </p:txBody>
      </p:sp>
      <p:sp>
        <p:nvSpPr>
          <p:cNvPr id="13411" name="Rectangle 118">
            <a:extLst>
              <a:ext uri="{FF2B5EF4-FFF2-40B4-BE49-F238E27FC236}">
                <a16:creationId xmlns:a16="http://schemas.microsoft.com/office/drawing/2014/main" id="{4D9DC445-90DE-4415-AE19-EBF3AF045127}"/>
              </a:ext>
            </a:extLst>
          </p:cNvPr>
          <p:cNvSpPr>
            <a:spLocks/>
          </p:cNvSpPr>
          <p:nvPr/>
        </p:nvSpPr>
        <p:spPr bwMode="auto">
          <a:xfrm>
            <a:off x="9415941" y="2909873"/>
            <a:ext cx="22923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Calibri Bold Italic" panose="020F07020304040A0204" pitchFamily="34" charset="0"/>
                <a:cs typeface="Calibri Bold Italic" panose="020F07020304040A0204" pitchFamily="34" charset="0"/>
                <a:sym typeface="Calibri Bold Italic" panose="020F07020304040A0204" pitchFamily="34" charset="0"/>
              </a:rPr>
              <a:t>m</a:t>
            </a:r>
            <a:r>
              <a:rPr lang="en-US" altLang="en-US" sz="800" baseline="-250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13</a:t>
            </a:r>
          </a:p>
        </p:txBody>
      </p:sp>
      <p:sp>
        <p:nvSpPr>
          <p:cNvPr id="13412" name="Rectangle 119">
            <a:extLst>
              <a:ext uri="{FF2B5EF4-FFF2-40B4-BE49-F238E27FC236}">
                <a16:creationId xmlns:a16="http://schemas.microsoft.com/office/drawing/2014/main" id="{B13B6429-3050-47B5-A042-9E891B82B7BA}"/>
              </a:ext>
            </a:extLst>
          </p:cNvPr>
          <p:cNvSpPr>
            <a:spLocks/>
          </p:cNvSpPr>
          <p:nvPr/>
        </p:nvSpPr>
        <p:spPr bwMode="auto">
          <a:xfrm>
            <a:off x="1966913" y="1409700"/>
            <a:ext cx="82423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Only two-way bank conflicts </a:t>
            </a:r>
            <a:endParaRPr lang="en-US" altLang="en-US" sz="18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Requires barriers if N &gt; warpsize </a:t>
            </a:r>
            <a:endParaRPr lang="en-US" altLang="en-US" sz="18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Requires </a:t>
            </a:r>
            <a:r>
              <a:rPr lang="en-US" altLang="en-US" sz="1600">
                <a:solidFill>
                  <a:srgbClr val="1F497D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O</a:t>
            </a: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(2</a:t>
            </a:r>
            <a:r>
              <a:rPr lang="en-US" altLang="en-US" sz="1600">
                <a:solidFill>
                  <a:srgbClr val="1F497D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N</a:t>
            </a: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-2) storage</a:t>
            </a:r>
            <a:endParaRPr lang="en-US" altLang="en-US" sz="18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Supports non-commutative operators</a:t>
            </a:r>
          </a:p>
        </p:txBody>
      </p:sp>
      <p:sp>
        <p:nvSpPr>
          <p:cNvPr id="13413" name="Title 1">
            <a:extLst>
              <a:ext uri="{FF2B5EF4-FFF2-40B4-BE49-F238E27FC236}">
                <a16:creationId xmlns:a16="http://schemas.microsoft.com/office/drawing/2014/main" id="{BF7B1A08-DC14-497A-9B30-3E7ED026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Reduction</a:t>
            </a:r>
          </a:p>
        </p:txBody>
      </p:sp>
    </p:spTree>
  </p:cSld>
  <p:clrMapOvr>
    <a:masterClrMapping/>
  </p:clrMapOvr>
  <p:transition spd="slow"/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385A1EC3-D04E-4824-AF1B-8D4DB2E2A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Reduction memory traffic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9E768B4-B01A-4961-98C6-314D563D02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Ideal: </a:t>
            </a:r>
            <a:r>
              <a:rPr lang="en-US" altLang="en-US">
                <a:sym typeface="MetaPro-BookItalic" charset="0"/>
              </a:rPr>
              <a:t>n</a:t>
            </a:r>
            <a:r>
              <a:rPr lang="en-US" altLang="en-US"/>
              <a:t> reads, 1 write.</a:t>
            </a:r>
          </a:p>
          <a:p>
            <a:r>
              <a:rPr lang="en-US" altLang="en-US"/>
              <a:t>Block size 256 threads. Thus:</a:t>
            </a:r>
          </a:p>
          <a:p>
            <a:pPr lvl="1"/>
            <a:r>
              <a:rPr lang="en-US" altLang="en-US"/>
              <a:t>Read </a:t>
            </a:r>
            <a:r>
              <a:rPr lang="en-US" altLang="en-US">
                <a:sym typeface="MetaPro-BookItalic" charset="0"/>
              </a:rPr>
              <a:t>n</a:t>
            </a:r>
            <a:r>
              <a:rPr lang="en-US" altLang="en-US"/>
              <a:t> items, write back </a:t>
            </a:r>
            <a:r>
              <a:rPr lang="en-US" altLang="en-US">
                <a:sym typeface="MetaPro-BookItalic" charset="0"/>
              </a:rPr>
              <a:t>n</a:t>
            </a:r>
            <a:r>
              <a:rPr lang="en-US" altLang="en-US"/>
              <a:t>/256 items.</a:t>
            </a:r>
          </a:p>
          <a:p>
            <a:pPr lvl="1"/>
            <a:r>
              <a:rPr lang="en-US" altLang="en-US"/>
              <a:t>Read </a:t>
            </a:r>
            <a:r>
              <a:rPr lang="en-US" altLang="en-US">
                <a:sym typeface="MetaPro-BookItalic" charset="0"/>
              </a:rPr>
              <a:t>n</a:t>
            </a:r>
            <a:r>
              <a:rPr lang="en-US" altLang="en-US"/>
              <a:t>/256 items, write back 1 item.</a:t>
            </a:r>
          </a:p>
          <a:p>
            <a:pPr lvl="1"/>
            <a:r>
              <a:rPr lang="en-US" altLang="en-US"/>
              <a:t>Total: </a:t>
            </a:r>
            <a:r>
              <a:rPr lang="en-US" altLang="en-US">
                <a:sym typeface="MetaPro-BookItalic" charset="0"/>
              </a:rPr>
              <a:t>n</a:t>
            </a:r>
            <a:r>
              <a:rPr lang="en-US" altLang="en-US"/>
              <a:t> + </a:t>
            </a:r>
            <a:r>
              <a:rPr lang="en-US" altLang="en-US">
                <a:sym typeface="MetaPro-BookItalic" charset="0"/>
              </a:rPr>
              <a:t>n</a:t>
            </a:r>
            <a:r>
              <a:rPr lang="en-US" altLang="en-US"/>
              <a:t>/128 + 1. Not bad!</a:t>
            </a:r>
          </a:p>
        </p:txBody>
      </p:sp>
    </p:spTree>
  </p:cSld>
  <p:clrMapOvr>
    <a:masterClrMapping/>
  </p:clrMapOvr>
  <p:transition spd="slow"/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38C84B75-008A-45E1-86F2-6FF4E814B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Reduction optimization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45338F22-9876-49D6-9C78-3958CCB9D0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Ideal: </a:t>
            </a:r>
            <a:r>
              <a:rPr lang="en-US">
                <a:sym typeface="MetaPro-BookItalic" charset="0"/>
              </a:rPr>
              <a:t>n</a:t>
            </a:r>
            <a:r>
              <a:rPr lang="en-US"/>
              <a:t> reads, 1 write.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Block size 256 threads. Thus: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/>
              <a:t>Read </a:t>
            </a:r>
            <a:r>
              <a:rPr lang="en-US">
                <a:sym typeface="MetaPro-BookItalic" charset="0"/>
              </a:rPr>
              <a:t>n</a:t>
            </a:r>
            <a:r>
              <a:rPr lang="en-US"/>
              <a:t> items, write back </a:t>
            </a:r>
            <a:r>
              <a:rPr lang="en-US">
                <a:sym typeface="MetaPro-BookItalic" charset="0"/>
              </a:rPr>
              <a:t>n</a:t>
            </a:r>
            <a:r>
              <a:rPr lang="en-US"/>
              <a:t>/256 items.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/>
              <a:t>Read </a:t>
            </a:r>
            <a:r>
              <a:rPr lang="en-US">
                <a:sym typeface="MetaPro-BookItalic" charset="0"/>
              </a:rPr>
              <a:t>n</a:t>
            </a:r>
            <a:r>
              <a:rPr lang="en-US"/>
              <a:t>/256 items, write back 1 item.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/>
              <a:t>Total: </a:t>
            </a:r>
            <a:r>
              <a:rPr lang="en-US">
                <a:sym typeface="MetaPro-BookItalic" charset="0"/>
              </a:rPr>
              <a:t>n</a:t>
            </a:r>
            <a:r>
              <a:rPr lang="en-US"/>
              <a:t> + </a:t>
            </a:r>
            <a:r>
              <a:rPr lang="en-US">
                <a:sym typeface="MetaPro-BookItalic" charset="0"/>
              </a:rPr>
              <a:t>n</a:t>
            </a:r>
            <a:r>
              <a:rPr lang="en-US"/>
              <a:t>/128 + 1. Not bad!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What if we had more than one item (say, 4) per thread?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/>
              <a:t>This is an optimization for all the algorithms I talk about today.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/>
              <a:t>Tradeoff: Storage for efficiency</a:t>
            </a:r>
          </a:p>
        </p:txBody>
      </p:sp>
    </p:spTree>
  </p:cSld>
  <p:clrMapOvr>
    <a:masterClrMapping/>
  </p:clrMapOvr>
  <p:transition spd="slow"/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A744CDE5-4AB2-455B-911C-016944270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Persistent Threads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C1F2DFBD-9C08-4448-B041-AC600F65F8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GPU programming model suggests one thread per item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What if you filled the machine with just enough threads to keep all processors busy, then asked each thread to stay alive until the input was complete?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Minus: More overhead per thread (register pressure)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Minus: Violent anger of vendors</a:t>
            </a:r>
          </a:p>
        </p:txBody>
      </p:sp>
    </p:spTree>
  </p:cSld>
  <p:clrMapOvr>
    <a:masterClrMapping/>
  </p:clrMapOvr>
  <p:transition spd="slow"/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512FFCAC-A54F-46EE-BD42-2CF26FB0FA78}"/>
              </a:ext>
            </a:extLst>
          </p:cNvPr>
          <p:cNvSpPr>
            <a:spLocks/>
          </p:cNvSpPr>
          <p:nvPr/>
        </p:nvSpPr>
        <p:spPr bwMode="auto">
          <a:xfrm>
            <a:off x="1968500" y="1270000"/>
            <a:ext cx="82423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No bank conflicts, only one barrier to after insertion into smem</a:t>
            </a:r>
            <a:endParaRPr lang="en-US" altLang="en-US" sz="18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Supports non-commutative operators</a:t>
            </a:r>
            <a:endParaRPr lang="en-US" altLang="en-US" sz="18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Requires subsequent warpscan to reduce accumulated partials</a:t>
            </a:r>
          </a:p>
        </p:txBody>
      </p:sp>
      <p:sp>
        <p:nvSpPr>
          <p:cNvPr id="17411" name="Line 2">
            <a:extLst>
              <a:ext uri="{FF2B5EF4-FFF2-40B4-BE49-F238E27FC236}">
                <a16:creationId xmlns:a16="http://schemas.microsoft.com/office/drawing/2014/main" id="{CC94A456-13C4-41FA-A310-1DF987BDD4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6388" y="4940301"/>
            <a:ext cx="1223962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3117BF5E-FEDB-479E-AE05-2A685FD3D0B0}"/>
              </a:ext>
            </a:extLst>
          </p:cNvPr>
          <p:cNvSpPr>
            <a:spLocks/>
          </p:cNvSpPr>
          <p:nvPr/>
        </p:nvSpPr>
        <p:spPr bwMode="auto">
          <a:xfrm>
            <a:off x="3849689" y="4764089"/>
            <a:ext cx="365125" cy="3524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7413" name="Rectangle 4">
            <a:extLst>
              <a:ext uri="{FF2B5EF4-FFF2-40B4-BE49-F238E27FC236}">
                <a16:creationId xmlns:a16="http://schemas.microsoft.com/office/drawing/2014/main" id="{5D035367-E74A-4B2B-923E-20C6DB5C00CA}"/>
              </a:ext>
            </a:extLst>
          </p:cNvPr>
          <p:cNvSpPr>
            <a:spLocks/>
          </p:cNvSpPr>
          <p:nvPr/>
        </p:nvSpPr>
        <p:spPr bwMode="auto">
          <a:xfrm>
            <a:off x="4202114" y="5116514"/>
            <a:ext cx="365125" cy="3524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7414" name="Rectangle 5">
            <a:extLst>
              <a:ext uri="{FF2B5EF4-FFF2-40B4-BE49-F238E27FC236}">
                <a16:creationId xmlns:a16="http://schemas.microsoft.com/office/drawing/2014/main" id="{AAB468F6-5510-4EF8-9D5A-02F784602A38}"/>
              </a:ext>
            </a:extLst>
          </p:cNvPr>
          <p:cNvSpPr>
            <a:spLocks/>
          </p:cNvSpPr>
          <p:nvPr/>
        </p:nvSpPr>
        <p:spPr bwMode="auto">
          <a:xfrm>
            <a:off x="4554539" y="5468939"/>
            <a:ext cx="365125" cy="3524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grpSp>
        <p:nvGrpSpPr>
          <p:cNvPr id="17415" name="Group 6">
            <a:extLst>
              <a:ext uri="{FF2B5EF4-FFF2-40B4-BE49-F238E27FC236}">
                <a16:creationId xmlns:a16="http://schemas.microsoft.com/office/drawing/2014/main" id="{2E885F2A-E2F1-4876-B9A4-1BCFC8DA3537}"/>
              </a:ext>
            </a:extLst>
          </p:cNvPr>
          <p:cNvGrpSpPr>
            <a:grpSpLocks/>
          </p:cNvGrpSpPr>
          <p:nvPr/>
        </p:nvGrpSpPr>
        <p:grpSpPr bwMode="auto">
          <a:xfrm>
            <a:off x="3849689" y="4411664"/>
            <a:ext cx="5646737" cy="1760537"/>
            <a:chOff x="0" y="0"/>
            <a:chExt cx="3556" cy="1108"/>
          </a:xfrm>
        </p:grpSpPr>
        <p:grpSp>
          <p:nvGrpSpPr>
            <p:cNvPr id="17501" name="Group 7">
              <a:extLst>
                <a:ext uri="{FF2B5EF4-FFF2-40B4-BE49-F238E27FC236}">
                  <a16:creationId xmlns:a16="http://schemas.microsoft.com/office/drawing/2014/main" id="{21D252DC-C2E8-45E0-AAEA-0EA74077FC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556" cy="221"/>
              <a:chOff x="0" y="0"/>
              <a:chExt cx="3556" cy="221"/>
            </a:xfrm>
          </p:grpSpPr>
          <p:sp>
            <p:nvSpPr>
              <p:cNvPr id="17550" name="Rectangle 8">
                <a:extLst>
                  <a:ext uri="{FF2B5EF4-FFF2-40B4-BE49-F238E27FC236}">
                    <a16:creationId xmlns:a16="http://schemas.microsoft.com/office/drawing/2014/main" id="{2AB79ABC-E850-42CD-B03C-038E2B06E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29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51" name="Rectangle 9">
                <a:extLst>
                  <a:ext uri="{FF2B5EF4-FFF2-40B4-BE49-F238E27FC236}">
                    <a16:creationId xmlns:a16="http://schemas.microsoft.com/office/drawing/2014/main" id="{7AD13BD1-3BF3-4D70-A4D7-718453FF2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52" name="Rectangle 10">
                <a:extLst>
                  <a:ext uri="{FF2B5EF4-FFF2-40B4-BE49-F238E27FC236}">
                    <a16:creationId xmlns:a16="http://schemas.microsoft.com/office/drawing/2014/main" id="{58A853BE-01A3-4BCF-9C03-EBD05EC84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53" name="Rectangle 11">
                <a:extLst>
                  <a:ext uri="{FF2B5EF4-FFF2-40B4-BE49-F238E27FC236}">
                    <a16:creationId xmlns:a16="http://schemas.microsoft.com/office/drawing/2014/main" id="{1798D624-25DE-4A38-82C6-5E7EC69D8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54" name="Rectangle 12">
                <a:extLst>
                  <a:ext uri="{FF2B5EF4-FFF2-40B4-BE49-F238E27FC236}">
                    <a16:creationId xmlns:a16="http://schemas.microsoft.com/office/drawing/2014/main" id="{56D6A11E-B30F-42F0-99C4-28CB860A2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" y="0"/>
                <a:ext cx="229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55" name="Rectangle 13">
                <a:extLst>
                  <a:ext uri="{FF2B5EF4-FFF2-40B4-BE49-F238E27FC236}">
                    <a16:creationId xmlns:a16="http://schemas.microsoft.com/office/drawing/2014/main" id="{97D2E56A-574A-4C1A-B282-0F84B305F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56" name="Rectangle 14">
                <a:extLst>
                  <a:ext uri="{FF2B5EF4-FFF2-40B4-BE49-F238E27FC236}">
                    <a16:creationId xmlns:a16="http://schemas.microsoft.com/office/drawing/2014/main" id="{9AC3D837-CBC7-44EC-9D73-3CE9F4208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57" name="Rectangle 15">
                <a:extLst>
                  <a:ext uri="{FF2B5EF4-FFF2-40B4-BE49-F238E27FC236}">
                    <a16:creationId xmlns:a16="http://schemas.microsoft.com/office/drawing/2014/main" id="{BA2A2D7A-5D9E-4A28-99F3-1AAFCEF48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58" name="Rectangle 16">
                <a:extLst>
                  <a:ext uri="{FF2B5EF4-FFF2-40B4-BE49-F238E27FC236}">
                    <a16:creationId xmlns:a16="http://schemas.microsoft.com/office/drawing/2014/main" id="{9922F49C-4CD1-4586-920C-6AA1860DE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59" name="Rectangle 17">
                <a:extLst>
                  <a:ext uri="{FF2B5EF4-FFF2-40B4-BE49-F238E27FC236}">
                    <a16:creationId xmlns:a16="http://schemas.microsoft.com/office/drawing/2014/main" id="{20098CE3-01A4-4730-8D55-0A87C7D42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6" y="0"/>
                <a:ext cx="229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60" name="Rectangle 18">
                <a:extLst>
                  <a:ext uri="{FF2B5EF4-FFF2-40B4-BE49-F238E27FC236}">
                    <a16:creationId xmlns:a16="http://schemas.microsoft.com/office/drawing/2014/main" id="{77F99E96-527A-4C78-95BE-3704757AE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61" name="Rectangle 19">
                <a:extLst>
                  <a:ext uri="{FF2B5EF4-FFF2-40B4-BE49-F238E27FC236}">
                    <a16:creationId xmlns:a16="http://schemas.microsoft.com/office/drawing/2014/main" id="{F7328E94-00FC-460D-A8B6-664413B5D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62" name="Rectangle 20">
                <a:extLst>
                  <a:ext uri="{FF2B5EF4-FFF2-40B4-BE49-F238E27FC236}">
                    <a16:creationId xmlns:a16="http://schemas.microsoft.com/office/drawing/2014/main" id="{40D94347-86D4-4B37-897D-4548F4F36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1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63" name="Rectangle 21">
                <a:extLst>
                  <a:ext uri="{FF2B5EF4-FFF2-40B4-BE49-F238E27FC236}">
                    <a16:creationId xmlns:a16="http://schemas.microsoft.com/office/drawing/2014/main" id="{C252DF86-138C-4E81-B6D4-14A888209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3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64" name="Rectangle 22">
                <a:extLst>
                  <a:ext uri="{FF2B5EF4-FFF2-40B4-BE49-F238E27FC236}">
                    <a16:creationId xmlns:a16="http://schemas.microsoft.com/office/drawing/2014/main" id="{6CC2B759-477B-45EF-9E44-F92065885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0"/>
                <a:ext cx="229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7565" name="Rectangle 23">
                <a:extLst>
                  <a:ext uri="{FF2B5EF4-FFF2-40B4-BE49-F238E27FC236}">
                    <a16:creationId xmlns:a16="http://schemas.microsoft.com/office/drawing/2014/main" id="{9CE8D4D3-53B8-4A3B-B7CB-472BD030B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" y="0"/>
                <a:ext cx="230" cy="221"/>
              </a:xfrm>
              <a:prstGeom prst="rect">
                <a:avLst/>
              </a:prstGeom>
              <a:solidFill>
                <a:srgbClr val="A5A5A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sp>
          <p:nvSpPr>
            <p:cNvPr id="17502" name="Rectangle 24">
              <a:extLst>
                <a:ext uri="{FF2B5EF4-FFF2-40B4-BE49-F238E27FC236}">
                  <a16:creationId xmlns:a16="http://schemas.microsoft.com/office/drawing/2014/main" id="{7689C28A-B3CD-418A-A929-C971DBF34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03" name="Rectangle 25">
              <a:extLst>
                <a:ext uri="{FF2B5EF4-FFF2-40B4-BE49-F238E27FC236}">
                  <a16:creationId xmlns:a16="http://schemas.microsoft.com/office/drawing/2014/main" id="{2CE9C141-2048-402C-BA25-F8039F9C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04" name="Rectangle 26">
              <a:extLst>
                <a:ext uri="{FF2B5EF4-FFF2-40B4-BE49-F238E27FC236}">
                  <a16:creationId xmlns:a16="http://schemas.microsoft.com/office/drawing/2014/main" id="{F1C40E83-7E86-4AD7-BBD3-8A9CFB654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05" name="Rectangle 27">
              <a:extLst>
                <a:ext uri="{FF2B5EF4-FFF2-40B4-BE49-F238E27FC236}">
                  <a16:creationId xmlns:a16="http://schemas.microsoft.com/office/drawing/2014/main" id="{66EB92E1-0771-410C-B10F-2E2A34D5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" y="221"/>
              <a:ext cx="229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06" name="Rectangle 28">
              <a:extLst>
                <a:ext uri="{FF2B5EF4-FFF2-40B4-BE49-F238E27FC236}">
                  <a16:creationId xmlns:a16="http://schemas.microsoft.com/office/drawing/2014/main" id="{48EA2000-EDBC-43C0-B55E-1DB8D3345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07" name="Rectangle 29">
              <a:extLst>
                <a:ext uri="{FF2B5EF4-FFF2-40B4-BE49-F238E27FC236}">
                  <a16:creationId xmlns:a16="http://schemas.microsoft.com/office/drawing/2014/main" id="{5C307B3C-BAD3-4014-B601-A4D66BCFA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08" name="Rectangle 30">
              <a:extLst>
                <a:ext uri="{FF2B5EF4-FFF2-40B4-BE49-F238E27FC236}">
                  <a16:creationId xmlns:a16="http://schemas.microsoft.com/office/drawing/2014/main" id="{2E063ECA-0CC2-4A38-A43A-09D21C15B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09" name="Rectangle 31">
              <a:extLst>
                <a:ext uri="{FF2B5EF4-FFF2-40B4-BE49-F238E27FC236}">
                  <a16:creationId xmlns:a16="http://schemas.microsoft.com/office/drawing/2014/main" id="{385EB347-9DCE-4369-B169-5C6DAC061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10" name="Rectangle 32">
              <a:extLst>
                <a:ext uri="{FF2B5EF4-FFF2-40B4-BE49-F238E27FC236}">
                  <a16:creationId xmlns:a16="http://schemas.microsoft.com/office/drawing/2014/main" id="{E67E37C8-57AD-44BC-AEB4-91F00419A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" y="221"/>
              <a:ext cx="229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11" name="Rectangle 33">
              <a:extLst>
                <a:ext uri="{FF2B5EF4-FFF2-40B4-BE49-F238E27FC236}">
                  <a16:creationId xmlns:a16="http://schemas.microsoft.com/office/drawing/2014/main" id="{E9845927-360E-476C-B2A5-E016FE870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12" name="Rectangle 34">
              <a:extLst>
                <a:ext uri="{FF2B5EF4-FFF2-40B4-BE49-F238E27FC236}">
                  <a16:creationId xmlns:a16="http://schemas.microsoft.com/office/drawing/2014/main" id="{C2BAF953-2846-449A-94D1-B2AD42A7A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13" name="Rectangle 35">
              <a:extLst>
                <a:ext uri="{FF2B5EF4-FFF2-40B4-BE49-F238E27FC236}">
                  <a16:creationId xmlns:a16="http://schemas.microsoft.com/office/drawing/2014/main" id="{114FD1C6-C2AA-45B5-9A0B-8B3B7DE16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14" name="Rectangle 36">
              <a:extLst>
                <a:ext uri="{FF2B5EF4-FFF2-40B4-BE49-F238E27FC236}">
                  <a16:creationId xmlns:a16="http://schemas.microsoft.com/office/drawing/2014/main" id="{270E5EEB-0867-4B5C-9097-50E43901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15" name="Rectangle 37">
              <a:extLst>
                <a:ext uri="{FF2B5EF4-FFF2-40B4-BE49-F238E27FC236}">
                  <a16:creationId xmlns:a16="http://schemas.microsoft.com/office/drawing/2014/main" id="{8487ABD4-0A08-4552-A160-8B37D6665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" y="221"/>
              <a:ext cx="229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16" name="Rectangle 38">
              <a:extLst>
                <a:ext uri="{FF2B5EF4-FFF2-40B4-BE49-F238E27FC236}">
                  <a16:creationId xmlns:a16="http://schemas.microsoft.com/office/drawing/2014/main" id="{BED3E471-02CF-4CFE-A0CC-637A4D5E8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" y="221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17" name="Rectangle 39">
              <a:extLst>
                <a:ext uri="{FF2B5EF4-FFF2-40B4-BE49-F238E27FC236}">
                  <a16:creationId xmlns:a16="http://schemas.microsoft.com/office/drawing/2014/main" id="{67721A6C-DC24-4727-8E76-5C1D2EF1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43"/>
              <a:ext cx="229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18" name="Rectangle 40">
              <a:extLst>
                <a:ext uri="{FF2B5EF4-FFF2-40B4-BE49-F238E27FC236}">
                  <a16:creationId xmlns:a16="http://schemas.microsoft.com/office/drawing/2014/main" id="{2D0E1573-7E11-4613-9D24-A4CCE1687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" y="443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19" name="Rectangle 41">
              <a:extLst>
                <a:ext uri="{FF2B5EF4-FFF2-40B4-BE49-F238E27FC236}">
                  <a16:creationId xmlns:a16="http://schemas.microsoft.com/office/drawing/2014/main" id="{1B1945E2-6D08-4F58-8EB7-66AC34A1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" y="443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20" name="Rectangle 42">
              <a:extLst>
                <a:ext uri="{FF2B5EF4-FFF2-40B4-BE49-F238E27FC236}">
                  <a16:creationId xmlns:a16="http://schemas.microsoft.com/office/drawing/2014/main" id="{E05F49D1-B5DE-4689-9263-561CC43AD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" y="443"/>
              <a:ext cx="229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21" name="Rectangle 43">
              <a:extLst>
                <a:ext uri="{FF2B5EF4-FFF2-40B4-BE49-F238E27FC236}">
                  <a16:creationId xmlns:a16="http://schemas.microsoft.com/office/drawing/2014/main" id="{B71752DC-BA74-4CA7-B783-27AD00E62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" y="443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22" name="Rectangle 44">
              <a:extLst>
                <a:ext uri="{FF2B5EF4-FFF2-40B4-BE49-F238E27FC236}">
                  <a16:creationId xmlns:a16="http://schemas.microsoft.com/office/drawing/2014/main" id="{104C1629-7DDB-4EA9-BEB1-D8BE68E17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443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23" name="Rectangle 45">
              <a:extLst>
                <a:ext uri="{FF2B5EF4-FFF2-40B4-BE49-F238E27FC236}">
                  <a16:creationId xmlns:a16="http://schemas.microsoft.com/office/drawing/2014/main" id="{53BBE130-7895-4C83-A2FD-249B7E8C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443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24" name="Rectangle 46">
              <a:extLst>
                <a:ext uri="{FF2B5EF4-FFF2-40B4-BE49-F238E27FC236}">
                  <a16:creationId xmlns:a16="http://schemas.microsoft.com/office/drawing/2014/main" id="{32339BF1-87ED-426B-B1AB-ECE63C6A1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443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25" name="Rectangle 47">
              <a:extLst>
                <a:ext uri="{FF2B5EF4-FFF2-40B4-BE49-F238E27FC236}">
                  <a16:creationId xmlns:a16="http://schemas.microsoft.com/office/drawing/2014/main" id="{EE6C91DF-C298-467B-AD9F-140D771CF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" y="443"/>
              <a:ext cx="229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26" name="Rectangle 48">
              <a:extLst>
                <a:ext uri="{FF2B5EF4-FFF2-40B4-BE49-F238E27FC236}">
                  <a16:creationId xmlns:a16="http://schemas.microsoft.com/office/drawing/2014/main" id="{4DB1BB49-BC62-49F7-BCAF-6EFF20F04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" y="443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27" name="Rectangle 49">
              <a:extLst>
                <a:ext uri="{FF2B5EF4-FFF2-40B4-BE49-F238E27FC236}">
                  <a16:creationId xmlns:a16="http://schemas.microsoft.com/office/drawing/2014/main" id="{77A74982-83A0-4B79-B812-F27BD1749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" y="443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28" name="Rectangle 50">
              <a:extLst>
                <a:ext uri="{FF2B5EF4-FFF2-40B4-BE49-F238E27FC236}">
                  <a16:creationId xmlns:a16="http://schemas.microsoft.com/office/drawing/2014/main" id="{3FFB1916-42D0-422A-81B7-837890D0B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" y="443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29" name="Rectangle 51">
              <a:extLst>
                <a:ext uri="{FF2B5EF4-FFF2-40B4-BE49-F238E27FC236}">
                  <a16:creationId xmlns:a16="http://schemas.microsoft.com/office/drawing/2014/main" id="{1F664D01-1D37-4394-9958-3440980C7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" y="443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30" name="Rectangle 52">
              <a:extLst>
                <a:ext uri="{FF2B5EF4-FFF2-40B4-BE49-F238E27FC236}">
                  <a16:creationId xmlns:a16="http://schemas.microsoft.com/office/drawing/2014/main" id="{048F35C9-5805-42F6-9AE3-A2253B458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" y="443"/>
              <a:ext cx="229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31" name="Rectangle 53">
              <a:extLst>
                <a:ext uri="{FF2B5EF4-FFF2-40B4-BE49-F238E27FC236}">
                  <a16:creationId xmlns:a16="http://schemas.microsoft.com/office/drawing/2014/main" id="{E9ABEFC6-93B9-46FA-B355-11CE08633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" y="443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32" name="Rectangle 54">
              <a:extLst>
                <a:ext uri="{FF2B5EF4-FFF2-40B4-BE49-F238E27FC236}">
                  <a16:creationId xmlns:a16="http://schemas.microsoft.com/office/drawing/2014/main" id="{FE40E161-2A41-47FA-9489-0E3101771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65"/>
              <a:ext cx="229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33" name="Rectangle 55">
              <a:extLst>
                <a:ext uri="{FF2B5EF4-FFF2-40B4-BE49-F238E27FC236}">
                  <a16:creationId xmlns:a16="http://schemas.microsoft.com/office/drawing/2014/main" id="{ED32C5CE-73D1-406C-A134-0753F0435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" y="665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34" name="Rectangle 56">
              <a:extLst>
                <a:ext uri="{FF2B5EF4-FFF2-40B4-BE49-F238E27FC236}">
                  <a16:creationId xmlns:a16="http://schemas.microsoft.com/office/drawing/2014/main" id="{19840CC2-38CB-4DD5-B2D8-5CFF1072A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" y="665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35" name="Rectangle 57">
              <a:extLst>
                <a:ext uri="{FF2B5EF4-FFF2-40B4-BE49-F238E27FC236}">
                  <a16:creationId xmlns:a16="http://schemas.microsoft.com/office/drawing/2014/main" id="{4005340A-A402-4445-B13B-F234EDD42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" y="665"/>
              <a:ext cx="229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36" name="Rectangle 58">
              <a:extLst>
                <a:ext uri="{FF2B5EF4-FFF2-40B4-BE49-F238E27FC236}">
                  <a16:creationId xmlns:a16="http://schemas.microsoft.com/office/drawing/2014/main" id="{2E9A7AEF-1674-44F6-83B4-B27CDCD37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" y="665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37" name="Rectangle 59">
              <a:extLst>
                <a:ext uri="{FF2B5EF4-FFF2-40B4-BE49-F238E27FC236}">
                  <a16:creationId xmlns:a16="http://schemas.microsoft.com/office/drawing/2014/main" id="{39A9D681-43AE-40D9-B534-9C1BB5A01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665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38" name="Rectangle 60">
              <a:extLst>
                <a:ext uri="{FF2B5EF4-FFF2-40B4-BE49-F238E27FC236}">
                  <a16:creationId xmlns:a16="http://schemas.microsoft.com/office/drawing/2014/main" id="{74A10A98-3D23-4CC8-8E0F-A3C0C0772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665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39" name="Rectangle 61">
              <a:extLst>
                <a:ext uri="{FF2B5EF4-FFF2-40B4-BE49-F238E27FC236}">
                  <a16:creationId xmlns:a16="http://schemas.microsoft.com/office/drawing/2014/main" id="{AC908E85-24A5-48C4-9A1E-884FCF1CF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665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40" name="Rectangle 62">
              <a:extLst>
                <a:ext uri="{FF2B5EF4-FFF2-40B4-BE49-F238E27FC236}">
                  <a16:creationId xmlns:a16="http://schemas.microsoft.com/office/drawing/2014/main" id="{96E1C2CB-24BE-4C0A-834F-C2A5CC13A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" y="665"/>
              <a:ext cx="229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41" name="Rectangle 63">
              <a:extLst>
                <a:ext uri="{FF2B5EF4-FFF2-40B4-BE49-F238E27FC236}">
                  <a16:creationId xmlns:a16="http://schemas.microsoft.com/office/drawing/2014/main" id="{824E7063-EF97-42B3-A687-0EB3773EC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" y="665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42" name="Rectangle 64">
              <a:extLst>
                <a:ext uri="{FF2B5EF4-FFF2-40B4-BE49-F238E27FC236}">
                  <a16:creationId xmlns:a16="http://schemas.microsoft.com/office/drawing/2014/main" id="{7EF80EE4-C31D-4101-A541-AFCD56E3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" y="665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43" name="Rectangle 65">
              <a:extLst>
                <a:ext uri="{FF2B5EF4-FFF2-40B4-BE49-F238E27FC236}">
                  <a16:creationId xmlns:a16="http://schemas.microsoft.com/office/drawing/2014/main" id="{73079A9E-BFB5-4953-AB5C-3A4B73691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" y="665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44" name="Rectangle 66">
              <a:extLst>
                <a:ext uri="{FF2B5EF4-FFF2-40B4-BE49-F238E27FC236}">
                  <a16:creationId xmlns:a16="http://schemas.microsoft.com/office/drawing/2014/main" id="{69CFCB62-374F-48FD-842B-F9F33B408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" y="665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45" name="Rectangle 67">
              <a:extLst>
                <a:ext uri="{FF2B5EF4-FFF2-40B4-BE49-F238E27FC236}">
                  <a16:creationId xmlns:a16="http://schemas.microsoft.com/office/drawing/2014/main" id="{F7F0453D-500B-44A8-99A4-9E6699AA0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5" y="665"/>
              <a:ext cx="229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46" name="Rectangle 68">
              <a:extLst>
                <a:ext uri="{FF2B5EF4-FFF2-40B4-BE49-F238E27FC236}">
                  <a16:creationId xmlns:a16="http://schemas.microsoft.com/office/drawing/2014/main" id="{BB97E05D-3F9C-432C-B59C-35EE49A91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" y="665"/>
              <a:ext cx="230" cy="222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47" name="Rectangle 69">
              <a:extLst>
                <a:ext uri="{FF2B5EF4-FFF2-40B4-BE49-F238E27FC236}">
                  <a16:creationId xmlns:a16="http://schemas.microsoft.com/office/drawing/2014/main" id="{CE616A1D-F7DC-4F76-A513-127941F43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87"/>
              <a:ext cx="229" cy="221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48" name="Rectangle 70">
              <a:extLst>
                <a:ext uri="{FF2B5EF4-FFF2-40B4-BE49-F238E27FC236}">
                  <a16:creationId xmlns:a16="http://schemas.microsoft.com/office/drawing/2014/main" id="{10BD48FE-AC39-4C4F-A9BD-D5709D37D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" y="887"/>
              <a:ext cx="230" cy="221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49" name="Rectangle 71">
              <a:extLst>
                <a:ext uri="{FF2B5EF4-FFF2-40B4-BE49-F238E27FC236}">
                  <a16:creationId xmlns:a16="http://schemas.microsoft.com/office/drawing/2014/main" id="{71514142-7528-4200-A4AB-EDE7B244C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" y="887"/>
              <a:ext cx="230" cy="221"/>
            </a:xfrm>
            <a:prstGeom prst="rect">
              <a:avLst/>
            </a:prstGeom>
            <a:solidFill>
              <a:srgbClr val="A5A5A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</p:grpSp>
      <p:sp>
        <p:nvSpPr>
          <p:cNvPr id="17416" name="Rectangle 72">
            <a:extLst>
              <a:ext uri="{FF2B5EF4-FFF2-40B4-BE49-F238E27FC236}">
                <a16:creationId xmlns:a16="http://schemas.microsoft.com/office/drawing/2014/main" id="{E4F23C18-6E54-4368-871C-0574853B377D}"/>
              </a:ext>
            </a:extLst>
          </p:cNvPr>
          <p:cNvSpPr>
            <a:spLocks/>
          </p:cNvSpPr>
          <p:nvPr/>
        </p:nvSpPr>
        <p:spPr bwMode="auto">
          <a:xfrm>
            <a:off x="4906964" y="5821364"/>
            <a:ext cx="363537" cy="3508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7417" name="Line 73">
            <a:extLst>
              <a:ext uri="{FF2B5EF4-FFF2-40B4-BE49-F238E27FC236}">
                <a16:creationId xmlns:a16="http://schemas.microsoft.com/office/drawing/2014/main" id="{2612C3D2-9B2D-4A57-A2B2-AD39D72DB4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1" y="4584701"/>
            <a:ext cx="1223963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18" name="Line 74">
            <a:extLst>
              <a:ext uri="{FF2B5EF4-FFF2-40B4-BE49-F238E27FC236}">
                <a16:creationId xmlns:a16="http://schemas.microsoft.com/office/drawing/2014/main" id="{D465D200-A3EF-410F-B94C-971C606996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9688" y="4583114"/>
            <a:ext cx="1223962" cy="1587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19" name="Line 75">
            <a:extLst>
              <a:ext uri="{FF2B5EF4-FFF2-40B4-BE49-F238E27FC236}">
                <a16:creationId xmlns:a16="http://schemas.microsoft.com/office/drawing/2014/main" id="{01C2D5F9-F8EE-4206-B478-0106EAED8C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7501" y="4594226"/>
            <a:ext cx="1222375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20" name="Line 76">
            <a:extLst>
              <a:ext uri="{FF2B5EF4-FFF2-40B4-BE49-F238E27FC236}">
                <a16:creationId xmlns:a16="http://schemas.microsoft.com/office/drawing/2014/main" id="{76CB3A2D-5499-4BE3-B8B5-0499578E2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5613" y="4591051"/>
            <a:ext cx="1223962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21" name="Line 77">
            <a:extLst>
              <a:ext uri="{FF2B5EF4-FFF2-40B4-BE49-F238E27FC236}">
                <a16:creationId xmlns:a16="http://schemas.microsoft.com/office/drawing/2014/main" id="{4DB44272-C472-4529-9940-595CD3F1B4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2113" y="4949825"/>
            <a:ext cx="1223962" cy="1588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22" name="Line 78">
            <a:extLst>
              <a:ext uri="{FF2B5EF4-FFF2-40B4-BE49-F238E27FC236}">
                <a16:creationId xmlns:a16="http://schemas.microsoft.com/office/drawing/2014/main" id="{545232CC-0B18-47FB-B6D0-617139CF6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2289" y="4949825"/>
            <a:ext cx="1222375" cy="1588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23" name="Line 79">
            <a:extLst>
              <a:ext uri="{FF2B5EF4-FFF2-40B4-BE49-F238E27FC236}">
                <a16:creationId xmlns:a16="http://schemas.microsoft.com/office/drawing/2014/main" id="{7F081E0E-337A-432B-BC57-0A171ACA3F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1" y="4940301"/>
            <a:ext cx="1223963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24" name="Line 80">
            <a:extLst>
              <a:ext uri="{FF2B5EF4-FFF2-40B4-BE49-F238E27FC236}">
                <a16:creationId xmlns:a16="http://schemas.microsoft.com/office/drawing/2014/main" id="{2B789508-9A2B-4E0F-8C6D-63ADC7C15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8039" y="4932364"/>
            <a:ext cx="1512887" cy="1587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25" name="Line 81">
            <a:extLst>
              <a:ext uri="{FF2B5EF4-FFF2-40B4-BE49-F238E27FC236}">
                <a16:creationId xmlns:a16="http://schemas.microsoft.com/office/drawing/2014/main" id="{3BBA69DB-C522-4A01-BCC1-CAEABF1BB4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4538" y="5292726"/>
            <a:ext cx="1223962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26" name="Line 82">
            <a:extLst>
              <a:ext uri="{FF2B5EF4-FFF2-40B4-BE49-F238E27FC236}">
                <a16:creationId xmlns:a16="http://schemas.microsoft.com/office/drawing/2014/main" id="{7B311D53-F7B3-4233-BF74-A1C05096C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2176" y="5283201"/>
            <a:ext cx="1222375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27" name="Line 83">
            <a:extLst>
              <a:ext uri="{FF2B5EF4-FFF2-40B4-BE49-F238E27FC236}">
                <a16:creationId xmlns:a16="http://schemas.microsoft.com/office/drawing/2014/main" id="{EF106934-9EC2-4124-99EC-E61E89EE6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0763" y="5292726"/>
            <a:ext cx="1223962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28" name="Line 84">
            <a:extLst>
              <a:ext uri="{FF2B5EF4-FFF2-40B4-BE49-F238E27FC236}">
                <a16:creationId xmlns:a16="http://schemas.microsoft.com/office/drawing/2014/main" id="{9D359D18-10DD-46D0-8BF4-56DA182AFD6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8401" y="5300664"/>
            <a:ext cx="1223963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29" name="Line 85">
            <a:extLst>
              <a:ext uri="{FF2B5EF4-FFF2-40B4-BE49-F238E27FC236}">
                <a16:creationId xmlns:a16="http://schemas.microsoft.com/office/drawing/2014/main" id="{0E4E3B70-B8F8-4868-B28B-3FD0449F73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6276" y="5645151"/>
            <a:ext cx="1223963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30" name="Line 86">
            <a:extLst>
              <a:ext uri="{FF2B5EF4-FFF2-40B4-BE49-F238E27FC236}">
                <a16:creationId xmlns:a16="http://schemas.microsoft.com/office/drawing/2014/main" id="{DE2DCE9F-A5C4-4AD8-B2FE-45E7DD5B1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4901" y="5645151"/>
            <a:ext cx="1223963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31" name="Line 87">
            <a:extLst>
              <a:ext uri="{FF2B5EF4-FFF2-40B4-BE49-F238E27FC236}">
                <a16:creationId xmlns:a16="http://schemas.microsoft.com/office/drawing/2014/main" id="{8D8192D0-3985-400A-932D-A56F3CFC8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2538" y="5645151"/>
            <a:ext cx="1223962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32" name="Line 88">
            <a:extLst>
              <a:ext uri="{FF2B5EF4-FFF2-40B4-BE49-F238E27FC236}">
                <a16:creationId xmlns:a16="http://schemas.microsoft.com/office/drawing/2014/main" id="{337F2FB2-00A3-47BC-95B5-CDCDCB2CF4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2714" y="5645151"/>
            <a:ext cx="1222375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33" name="Line 89">
            <a:extLst>
              <a:ext uri="{FF2B5EF4-FFF2-40B4-BE49-F238E27FC236}">
                <a16:creationId xmlns:a16="http://schemas.microsoft.com/office/drawing/2014/main" id="{5ABE4B36-6249-41F4-A1F1-BC8842C28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0826" y="5645151"/>
            <a:ext cx="1222375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34" name="Line 90">
            <a:extLst>
              <a:ext uri="{FF2B5EF4-FFF2-40B4-BE49-F238E27FC236}">
                <a16:creationId xmlns:a16="http://schemas.microsoft.com/office/drawing/2014/main" id="{B885AE8C-63F7-4473-8613-FEF31CB0AE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6013" y="5995989"/>
            <a:ext cx="1223962" cy="3175"/>
          </a:xfrm>
          <a:prstGeom prst="line">
            <a:avLst/>
          </a:prstGeom>
          <a:noFill/>
          <a:ln w="22225">
            <a:solidFill>
              <a:srgbClr val="FFFFFF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35" name="Rectangle 91">
            <a:extLst>
              <a:ext uri="{FF2B5EF4-FFF2-40B4-BE49-F238E27FC236}">
                <a16:creationId xmlns:a16="http://schemas.microsoft.com/office/drawing/2014/main" id="{5D0B986A-2022-4463-8F29-87824EE06EDE}"/>
              </a:ext>
            </a:extLst>
          </p:cNvPr>
          <p:cNvSpPr>
            <a:spLocks/>
          </p:cNvSpPr>
          <p:nvPr/>
        </p:nvSpPr>
        <p:spPr bwMode="auto">
          <a:xfrm>
            <a:off x="3848100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0</a:t>
            </a:r>
          </a:p>
        </p:txBody>
      </p:sp>
      <p:sp>
        <p:nvSpPr>
          <p:cNvPr id="17436" name="Rectangle 92">
            <a:extLst>
              <a:ext uri="{FF2B5EF4-FFF2-40B4-BE49-F238E27FC236}">
                <a16:creationId xmlns:a16="http://schemas.microsoft.com/office/drawing/2014/main" id="{1D0EBC44-D8B1-4E12-93C9-E0736001135B}"/>
              </a:ext>
            </a:extLst>
          </p:cNvPr>
          <p:cNvSpPr>
            <a:spLocks/>
          </p:cNvSpPr>
          <p:nvPr/>
        </p:nvSpPr>
        <p:spPr bwMode="auto">
          <a:xfrm>
            <a:off x="4208463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</a:t>
            </a:r>
          </a:p>
        </p:txBody>
      </p:sp>
      <p:sp>
        <p:nvSpPr>
          <p:cNvPr id="17437" name="Rectangle 93">
            <a:extLst>
              <a:ext uri="{FF2B5EF4-FFF2-40B4-BE49-F238E27FC236}">
                <a16:creationId xmlns:a16="http://schemas.microsoft.com/office/drawing/2014/main" id="{3B1AB53E-822C-4F0D-8908-DE855FDEF70B}"/>
              </a:ext>
            </a:extLst>
          </p:cNvPr>
          <p:cNvSpPr>
            <a:spLocks/>
          </p:cNvSpPr>
          <p:nvPr/>
        </p:nvSpPr>
        <p:spPr bwMode="auto">
          <a:xfrm>
            <a:off x="4560888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</a:t>
            </a:r>
          </a:p>
        </p:txBody>
      </p:sp>
      <p:sp>
        <p:nvSpPr>
          <p:cNvPr id="17438" name="Rectangle 94">
            <a:extLst>
              <a:ext uri="{FF2B5EF4-FFF2-40B4-BE49-F238E27FC236}">
                <a16:creationId xmlns:a16="http://schemas.microsoft.com/office/drawing/2014/main" id="{23E186EE-037E-4953-B395-C9F65CC97237}"/>
              </a:ext>
            </a:extLst>
          </p:cNvPr>
          <p:cNvSpPr>
            <a:spLocks/>
          </p:cNvSpPr>
          <p:nvPr/>
        </p:nvSpPr>
        <p:spPr bwMode="auto">
          <a:xfrm>
            <a:off x="4913313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3</a:t>
            </a:r>
          </a:p>
        </p:txBody>
      </p:sp>
      <p:sp>
        <p:nvSpPr>
          <p:cNvPr id="17439" name="Rectangle 95">
            <a:extLst>
              <a:ext uri="{FF2B5EF4-FFF2-40B4-BE49-F238E27FC236}">
                <a16:creationId xmlns:a16="http://schemas.microsoft.com/office/drawing/2014/main" id="{F933DD9A-8E20-4B61-A671-633A7B53B892}"/>
              </a:ext>
            </a:extLst>
          </p:cNvPr>
          <p:cNvSpPr>
            <a:spLocks/>
          </p:cNvSpPr>
          <p:nvPr/>
        </p:nvSpPr>
        <p:spPr bwMode="auto">
          <a:xfrm>
            <a:off x="5265738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4</a:t>
            </a:r>
          </a:p>
        </p:txBody>
      </p:sp>
      <p:sp>
        <p:nvSpPr>
          <p:cNvPr id="17440" name="Rectangle 96">
            <a:extLst>
              <a:ext uri="{FF2B5EF4-FFF2-40B4-BE49-F238E27FC236}">
                <a16:creationId xmlns:a16="http://schemas.microsoft.com/office/drawing/2014/main" id="{C57CE320-E6A1-4C45-B990-13FFA252D29D}"/>
              </a:ext>
            </a:extLst>
          </p:cNvPr>
          <p:cNvSpPr>
            <a:spLocks/>
          </p:cNvSpPr>
          <p:nvPr/>
        </p:nvSpPr>
        <p:spPr bwMode="auto">
          <a:xfrm>
            <a:off x="5618163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5</a:t>
            </a:r>
          </a:p>
        </p:txBody>
      </p:sp>
      <p:sp>
        <p:nvSpPr>
          <p:cNvPr id="17441" name="Rectangle 97">
            <a:extLst>
              <a:ext uri="{FF2B5EF4-FFF2-40B4-BE49-F238E27FC236}">
                <a16:creationId xmlns:a16="http://schemas.microsoft.com/office/drawing/2014/main" id="{79DDFF56-29D9-4E3F-B520-34A34529C0FA}"/>
              </a:ext>
            </a:extLst>
          </p:cNvPr>
          <p:cNvSpPr>
            <a:spLocks/>
          </p:cNvSpPr>
          <p:nvPr/>
        </p:nvSpPr>
        <p:spPr bwMode="auto">
          <a:xfrm>
            <a:off x="5961063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6</a:t>
            </a:r>
          </a:p>
        </p:txBody>
      </p:sp>
      <p:sp>
        <p:nvSpPr>
          <p:cNvPr id="17442" name="Rectangle 98">
            <a:extLst>
              <a:ext uri="{FF2B5EF4-FFF2-40B4-BE49-F238E27FC236}">
                <a16:creationId xmlns:a16="http://schemas.microsoft.com/office/drawing/2014/main" id="{E6992894-7B16-40B3-B240-DC84CDCC5213}"/>
              </a:ext>
            </a:extLst>
          </p:cNvPr>
          <p:cNvSpPr>
            <a:spLocks/>
          </p:cNvSpPr>
          <p:nvPr/>
        </p:nvSpPr>
        <p:spPr bwMode="auto">
          <a:xfrm>
            <a:off x="6313488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7</a:t>
            </a:r>
          </a:p>
        </p:txBody>
      </p:sp>
      <p:sp>
        <p:nvSpPr>
          <p:cNvPr id="17443" name="Rectangle 99">
            <a:extLst>
              <a:ext uri="{FF2B5EF4-FFF2-40B4-BE49-F238E27FC236}">
                <a16:creationId xmlns:a16="http://schemas.microsoft.com/office/drawing/2014/main" id="{571E57BD-0670-4B25-956B-3A4EBB1AA651}"/>
              </a:ext>
            </a:extLst>
          </p:cNvPr>
          <p:cNvSpPr>
            <a:spLocks/>
          </p:cNvSpPr>
          <p:nvPr/>
        </p:nvSpPr>
        <p:spPr bwMode="auto">
          <a:xfrm>
            <a:off x="6664325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8</a:t>
            </a:r>
          </a:p>
        </p:txBody>
      </p:sp>
      <p:sp>
        <p:nvSpPr>
          <p:cNvPr id="17444" name="Rectangle 100">
            <a:extLst>
              <a:ext uri="{FF2B5EF4-FFF2-40B4-BE49-F238E27FC236}">
                <a16:creationId xmlns:a16="http://schemas.microsoft.com/office/drawing/2014/main" id="{86EC18AA-BFBB-4A4D-9E09-0B8B13EBBD66}"/>
              </a:ext>
            </a:extLst>
          </p:cNvPr>
          <p:cNvSpPr>
            <a:spLocks/>
          </p:cNvSpPr>
          <p:nvPr/>
        </p:nvSpPr>
        <p:spPr bwMode="auto">
          <a:xfrm>
            <a:off x="7016750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9</a:t>
            </a:r>
          </a:p>
        </p:txBody>
      </p:sp>
      <p:sp>
        <p:nvSpPr>
          <p:cNvPr id="17445" name="Rectangle 101">
            <a:extLst>
              <a:ext uri="{FF2B5EF4-FFF2-40B4-BE49-F238E27FC236}">
                <a16:creationId xmlns:a16="http://schemas.microsoft.com/office/drawing/2014/main" id="{35D3DAEE-2299-4CF7-8C32-E908E6A6FD96}"/>
              </a:ext>
            </a:extLst>
          </p:cNvPr>
          <p:cNvSpPr>
            <a:spLocks/>
          </p:cNvSpPr>
          <p:nvPr/>
        </p:nvSpPr>
        <p:spPr bwMode="auto">
          <a:xfrm>
            <a:off x="7378700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10</a:t>
            </a:r>
          </a:p>
        </p:txBody>
      </p:sp>
      <p:sp>
        <p:nvSpPr>
          <p:cNvPr id="17446" name="Rectangle 102">
            <a:extLst>
              <a:ext uri="{FF2B5EF4-FFF2-40B4-BE49-F238E27FC236}">
                <a16:creationId xmlns:a16="http://schemas.microsoft.com/office/drawing/2014/main" id="{48E979FC-CE6F-40AA-8CDF-4C2ACCBE9618}"/>
              </a:ext>
            </a:extLst>
          </p:cNvPr>
          <p:cNvSpPr>
            <a:spLocks/>
          </p:cNvSpPr>
          <p:nvPr/>
        </p:nvSpPr>
        <p:spPr bwMode="auto">
          <a:xfrm>
            <a:off x="7729538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11</a:t>
            </a:r>
          </a:p>
        </p:txBody>
      </p:sp>
      <p:sp>
        <p:nvSpPr>
          <p:cNvPr id="17447" name="Rectangle 103">
            <a:extLst>
              <a:ext uri="{FF2B5EF4-FFF2-40B4-BE49-F238E27FC236}">
                <a16:creationId xmlns:a16="http://schemas.microsoft.com/office/drawing/2014/main" id="{523F25E6-8B36-49E8-ACD9-FCC21DC4F184}"/>
              </a:ext>
            </a:extLst>
          </p:cNvPr>
          <p:cNvSpPr>
            <a:spLocks/>
          </p:cNvSpPr>
          <p:nvPr/>
        </p:nvSpPr>
        <p:spPr bwMode="auto">
          <a:xfrm>
            <a:off x="8074025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12</a:t>
            </a:r>
          </a:p>
        </p:txBody>
      </p:sp>
      <p:sp>
        <p:nvSpPr>
          <p:cNvPr id="17448" name="Rectangle 104">
            <a:extLst>
              <a:ext uri="{FF2B5EF4-FFF2-40B4-BE49-F238E27FC236}">
                <a16:creationId xmlns:a16="http://schemas.microsoft.com/office/drawing/2014/main" id="{3FC994CE-A9DA-4924-9450-9DE293E1C20B}"/>
              </a:ext>
            </a:extLst>
          </p:cNvPr>
          <p:cNvSpPr>
            <a:spLocks/>
          </p:cNvSpPr>
          <p:nvPr/>
        </p:nvSpPr>
        <p:spPr bwMode="auto">
          <a:xfrm>
            <a:off x="8424863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13</a:t>
            </a:r>
          </a:p>
        </p:txBody>
      </p:sp>
      <p:sp>
        <p:nvSpPr>
          <p:cNvPr id="17449" name="Rectangle 105">
            <a:extLst>
              <a:ext uri="{FF2B5EF4-FFF2-40B4-BE49-F238E27FC236}">
                <a16:creationId xmlns:a16="http://schemas.microsoft.com/office/drawing/2014/main" id="{44045337-46F8-4640-9CF1-23A0865908D7}"/>
              </a:ext>
            </a:extLst>
          </p:cNvPr>
          <p:cNvSpPr>
            <a:spLocks/>
          </p:cNvSpPr>
          <p:nvPr/>
        </p:nvSpPr>
        <p:spPr bwMode="auto">
          <a:xfrm>
            <a:off x="8786813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14</a:t>
            </a:r>
          </a:p>
        </p:txBody>
      </p:sp>
      <p:sp>
        <p:nvSpPr>
          <p:cNvPr id="17450" name="Rectangle 106">
            <a:extLst>
              <a:ext uri="{FF2B5EF4-FFF2-40B4-BE49-F238E27FC236}">
                <a16:creationId xmlns:a16="http://schemas.microsoft.com/office/drawing/2014/main" id="{46E04FAA-0CD3-4EF1-9125-461F86F683A9}"/>
              </a:ext>
            </a:extLst>
          </p:cNvPr>
          <p:cNvSpPr>
            <a:spLocks/>
          </p:cNvSpPr>
          <p:nvPr/>
        </p:nvSpPr>
        <p:spPr bwMode="auto">
          <a:xfrm>
            <a:off x="9129713" y="4140200"/>
            <a:ext cx="3683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Calibri Italic" panose="020F05020202040A0204" pitchFamily="34" charset="0"/>
                <a:cs typeface="Calibri Italic" panose="020F05020202040A0204" pitchFamily="34" charset="0"/>
                <a:sym typeface="Calibri Italic" panose="020F05020202040A0204" pitchFamily="34" charset="0"/>
              </a:rPr>
              <a:t>m</a:t>
            </a:r>
            <a:r>
              <a:rPr lang="en-US" altLang="en-US" sz="1000" baseline="-250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15</a:t>
            </a:r>
          </a:p>
        </p:txBody>
      </p:sp>
      <p:grpSp>
        <p:nvGrpSpPr>
          <p:cNvPr id="17451" name="Group 107">
            <a:extLst>
              <a:ext uri="{FF2B5EF4-FFF2-40B4-BE49-F238E27FC236}">
                <a16:creationId xmlns:a16="http://schemas.microsoft.com/office/drawing/2014/main" id="{966B1A73-726F-4053-9BC5-2707153C2EC4}"/>
              </a:ext>
            </a:extLst>
          </p:cNvPr>
          <p:cNvGrpSpPr>
            <a:grpSpLocks/>
          </p:cNvGrpSpPr>
          <p:nvPr/>
        </p:nvGrpSpPr>
        <p:grpSpPr bwMode="auto">
          <a:xfrm>
            <a:off x="3848101" y="4452938"/>
            <a:ext cx="257175" cy="258762"/>
            <a:chOff x="0" y="0"/>
            <a:chExt cx="162" cy="162"/>
          </a:xfrm>
        </p:grpSpPr>
        <p:sp>
          <p:nvSpPr>
            <p:cNvPr id="17499" name="Oval 108">
              <a:extLst>
                <a:ext uri="{FF2B5EF4-FFF2-40B4-BE49-F238E27FC236}">
                  <a16:creationId xmlns:a16="http://schemas.microsoft.com/office/drawing/2014/main" id="{8A1EA70E-0ADB-4493-B96D-7B2BDAFDD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500" name="Rectangle 109">
              <a:extLst>
                <a:ext uri="{FF2B5EF4-FFF2-40B4-BE49-F238E27FC236}">
                  <a16:creationId xmlns:a16="http://schemas.microsoft.com/office/drawing/2014/main" id="{8E0C2A57-8DF6-4E71-A325-9212812E7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" y="42"/>
              <a:ext cx="6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0</a:t>
              </a:r>
            </a:p>
          </p:txBody>
        </p:sp>
      </p:grpSp>
      <p:grpSp>
        <p:nvGrpSpPr>
          <p:cNvPr id="17452" name="Group 110">
            <a:extLst>
              <a:ext uri="{FF2B5EF4-FFF2-40B4-BE49-F238E27FC236}">
                <a16:creationId xmlns:a16="http://schemas.microsoft.com/office/drawing/2014/main" id="{BC375759-11F8-49C5-BE55-4CA326A74C89}"/>
              </a:ext>
            </a:extLst>
          </p:cNvPr>
          <p:cNvGrpSpPr>
            <a:grpSpLocks/>
          </p:cNvGrpSpPr>
          <p:nvPr/>
        </p:nvGrpSpPr>
        <p:grpSpPr bwMode="auto">
          <a:xfrm>
            <a:off x="5257801" y="4452938"/>
            <a:ext cx="258763" cy="258762"/>
            <a:chOff x="0" y="0"/>
            <a:chExt cx="162" cy="162"/>
          </a:xfrm>
        </p:grpSpPr>
        <p:sp>
          <p:nvSpPr>
            <p:cNvPr id="17497" name="Oval 111">
              <a:extLst>
                <a:ext uri="{FF2B5EF4-FFF2-40B4-BE49-F238E27FC236}">
                  <a16:creationId xmlns:a16="http://schemas.microsoft.com/office/drawing/2014/main" id="{CEBA656B-12CA-4A3F-B44A-810989B0B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98" name="Rectangle 112">
              <a:extLst>
                <a:ext uri="{FF2B5EF4-FFF2-40B4-BE49-F238E27FC236}">
                  <a16:creationId xmlns:a16="http://schemas.microsoft.com/office/drawing/2014/main" id="{F78CD470-DDF8-4E0D-92BC-E58E55BD4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" y="38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1</a:t>
              </a:r>
            </a:p>
          </p:txBody>
        </p:sp>
      </p:grpSp>
      <p:grpSp>
        <p:nvGrpSpPr>
          <p:cNvPr id="17453" name="Group 113">
            <a:extLst>
              <a:ext uri="{FF2B5EF4-FFF2-40B4-BE49-F238E27FC236}">
                <a16:creationId xmlns:a16="http://schemas.microsoft.com/office/drawing/2014/main" id="{AFEE06B7-730D-49BA-A922-89FA16673A23}"/>
              </a:ext>
            </a:extLst>
          </p:cNvPr>
          <p:cNvGrpSpPr>
            <a:grpSpLocks/>
          </p:cNvGrpSpPr>
          <p:nvPr/>
        </p:nvGrpSpPr>
        <p:grpSpPr bwMode="auto">
          <a:xfrm>
            <a:off x="6667501" y="4468814"/>
            <a:ext cx="257175" cy="257175"/>
            <a:chOff x="0" y="0"/>
            <a:chExt cx="162" cy="162"/>
          </a:xfrm>
        </p:grpSpPr>
        <p:sp>
          <p:nvSpPr>
            <p:cNvPr id="17495" name="Oval 114">
              <a:extLst>
                <a:ext uri="{FF2B5EF4-FFF2-40B4-BE49-F238E27FC236}">
                  <a16:creationId xmlns:a16="http://schemas.microsoft.com/office/drawing/2014/main" id="{14244717-0CF2-4227-BF91-4B312DF89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96" name="Rectangle 115">
              <a:extLst>
                <a:ext uri="{FF2B5EF4-FFF2-40B4-BE49-F238E27FC236}">
                  <a16:creationId xmlns:a16="http://schemas.microsoft.com/office/drawing/2014/main" id="{4E7430A7-29B9-4DDD-9FE3-34993604F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" y="37"/>
              <a:ext cx="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2</a:t>
              </a:r>
            </a:p>
          </p:txBody>
        </p:sp>
      </p:grpSp>
      <p:grpSp>
        <p:nvGrpSpPr>
          <p:cNvPr id="17454" name="Group 116">
            <a:extLst>
              <a:ext uri="{FF2B5EF4-FFF2-40B4-BE49-F238E27FC236}">
                <a16:creationId xmlns:a16="http://schemas.microsoft.com/office/drawing/2014/main" id="{3F6374A3-10D1-48F3-95C1-F729A88F6DFA}"/>
              </a:ext>
            </a:extLst>
          </p:cNvPr>
          <p:cNvGrpSpPr>
            <a:grpSpLocks/>
          </p:cNvGrpSpPr>
          <p:nvPr/>
        </p:nvGrpSpPr>
        <p:grpSpPr bwMode="auto">
          <a:xfrm>
            <a:off x="8075614" y="4468814"/>
            <a:ext cx="257175" cy="257175"/>
            <a:chOff x="0" y="0"/>
            <a:chExt cx="162" cy="162"/>
          </a:xfrm>
        </p:grpSpPr>
        <p:sp>
          <p:nvSpPr>
            <p:cNvPr id="17493" name="Oval 117">
              <a:extLst>
                <a:ext uri="{FF2B5EF4-FFF2-40B4-BE49-F238E27FC236}">
                  <a16:creationId xmlns:a16="http://schemas.microsoft.com/office/drawing/2014/main" id="{B6B88588-1B76-49EF-9C6D-73A0A6881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94" name="Rectangle 118">
              <a:extLst>
                <a:ext uri="{FF2B5EF4-FFF2-40B4-BE49-F238E27FC236}">
                  <a16:creationId xmlns:a16="http://schemas.microsoft.com/office/drawing/2014/main" id="{79AC262E-6D3D-4DF6-8D4A-113F5C495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" y="37"/>
              <a:ext cx="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3</a:t>
              </a:r>
            </a:p>
          </p:txBody>
        </p:sp>
      </p:grpSp>
      <p:grpSp>
        <p:nvGrpSpPr>
          <p:cNvPr id="17455" name="Group 119">
            <a:extLst>
              <a:ext uri="{FF2B5EF4-FFF2-40B4-BE49-F238E27FC236}">
                <a16:creationId xmlns:a16="http://schemas.microsoft.com/office/drawing/2014/main" id="{20A744CE-2045-4F17-9F85-668ECB2F6839}"/>
              </a:ext>
            </a:extLst>
          </p:cNvPr>
          <p:cNvGrpSpPr>
            <a:grpSpLocks/>
          </p:cNvGrpSpPr>
          <p:nvPr/>
        </p:nvGrpSpPr>
        <p:grpSpPr bwMode="auto">
          <a:xfrm>
            <a:off x="4202114" y="4811714"/>
            <a:ext cx="257175" cy="257175"/>
            <a:chOff x="0" y="0"/>
            <a:chExt cx="162" cy="162"/>
          </a:xfrm>
        </p:grpSpPr>
        <p:sp>
          <p:nvSpPr>
            <p:cNvPr id="17491" name="Oval 120">
              <a:extLst>
                <a:ext uri="{FF2B5EF4-FFF2-40B4-BE49-F238E27FC236}">
                  <a16:creationId xmlns:a16="http://schemas.microsoft.com/office/drawing/2014/main" id="{488CD707-1268-4BB3-8D59-A38AB9529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92" name="Rectangle 121">
              <a:extLst>
                <a:ext uri="{FF2B5EF4-FFF2-40B4-BE49-F238E27FC236}">
                  <a16:creationId xmlns:a16="http://schemas.microsoft.com/office/drawing/2014/main" id="{CBED991E-8285-424E-866D-35962065D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" y="37"/>
              <a:ext cx="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4</a:t>
              </a:r>
            </a:p>
          </p:txBody>
        </p:sp>
      </p:grpSp>
      <p:grpSp>
        <p:nvGrpSpPr>
          <p:cNvPr id="17456" name="Group 122">
            <a:extLst>
              <a:ext uri="{FF2B5EF4-FFF2-40B4-BE49-F238E27FC236}">
                <a16:creationId xmlns:a16="http://schemas.microsoft.com/office/drawing/2014/main" id="{D11EDEA9-9DAA-4338-9509-E922D5F85389}"/>
              </a:ext>
            </a:extLst>
          </p:cNvPr>
          <p:cNvGrpSpPr>
            <a:grpSpLocks/>
          </p:cNvGrpSpPr>
          <p:nvPr/>
        </p:nvGrpSpPr>
        <p:grpSpPr bwMode="auto">
          <a:xfrm>
            <a:off x="5613401" y="4821239"/>
            <a:ext cx="257175" cy="257175"/>
            <a:chOff x="0" y="0"/>
            <a:chExt cx="162" cy="162"/>
          </a:xfrm>
        </p:grpSpPr>
        <p:sp>
          <p:nvSpPr>
            <p:cNvPr id="17489" name="Oval 123">
              <a:extLst>
                <a:ext uri="{FF2B5EF4-FFF2-40B4-BE49-F238E27FC236}">
                  <a16:creationId xmlns:a16="http://schemas.microsoft.com/office/drawing/2014/main" id="{3560B45D-F55B-4A7E-9E82-C5FCAA1E4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90" name="Rectangle 124">
              <a:extLst>
                <a:ext uri="{FF2B5EF4-FFF2-40B4-BE49-F238E27FC236}">
                  <a16:creationId xmlns:a16="http://schemas.microsoft.com/office/drawing/2014/main" id="{3E275079-A913-488B-85D2-99E1FCA69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" y="37"/>
              <a:ext cx="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5</a:t>
              </a:r>
            </a:p>
          </p:txBody>
        </p:sp>
      </p:grpSp>
      <p:grpSp>
        <p:nvGrpSpPr>
          <p:cNvPr id="17457" name="Group 125">
            <a:extLst>
              <a:ext uri="{FF2B5EF4-FFF2-40B4-BE49-F238E27FC236}">
                <a16:creationId xmlns:a16="http://schemas.microsoft.com/office/drawing/2014/main" id="{AB2AF8A4-715D-41F9-8C1F-5436FFEEEC8D}"/>
              </a:ext>
            </a:extLst>
          </p:cNvPr>
          <p:cNvGrpSpPr>
            <a:grpSpLocks/>
          </p:cNvGrpSpPr>
          <p:nvPr/>
        </p:nvGrpSpPr>
        <p:grpSpPr bwMode="auto">
          <a:xfrm>
            <a:off x="7010401" y="4805363"/>
            <a:ext cx="257175" cy="258762"/>
            <a:chOff x="0" y="0"/>
            <a:chExt cx="162" cy="162"/>
          </a:xfrm>
        </p:grpSpPr>
        <p:sp>
          <p:nvSpPr>
            <p:cNvPr id="17487" name="Oval 126">
              <a:extLst>
                <a:ext uri="{FF2B5EF4-FFF2-40B4-BE49-F238E27FC236}">
                  <a16:creationId xmlns:a16="http://schemas.microsoft.com/office/drawing/2014/main" id="{C3273FF9-0677-492A-B08C-D96CBA2C1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88" name="Rectangle 127">
              <a:extLst>
                <a:ext uri="{FF2B5EF4-FFF2-40B4-BE49-F238E27FC236}">
                  <a16:creationId xmlns:a16="http://schemas.microsoft.com/office/drawing/2014/main" id="{FE48AEBF-142D-4F5B-97FC-D81D87E87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" y="38"/>
              <a:ext cx="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6</a:t>
              </a:r>
            </a:p>
          </p:txBody>
        </p:sp>
      </p:grpSp>
      <p:grpSp>
        <p:nvGrpSpPr>
          <p:cNvPr id="17458" name="Group 128">
            <a:extLst>
              <a:ext uri="{FF2B5EF4-FFF2-40B4-BE49-F238E27FC236}">
                <a16:creationId xmlns:a16="http://schemas.microsoft.com/office/drawing/2014/main" id="{30408645-06BE-4E4A-ABB0-7FB508F97434}"/>
              </a:ext>
            </a:extLst>
          </p:cNvPr>
          <p:cNvGrpSpPr>
            <a:grpSpLocks/>
          </p:cNvGrpSpPr>
          <p:nvPr/>
        </p:nvGrpSpPr>
        <p:grpSpPr bwMode="auto">
          <a:xfrm>
            <a:off x="8428039" y="4802188"/>
            <a:ext cx="257175" cy="258762"/>
            <a:chOff x="0" y="0"/>
            <a:chExt cx="162" cy="162"/>
          </a:xfrm>
        </p:grpSpPr>
        <p:sp>
          <p:nvSpPr>
            <p:cNvPr id="17485" name="Oval 129">
              <a:extLst>
                <a:ext uri="{FF2B5EF4-FFF2-40B4-BE49-F238E27FC236}">
                  <a16:creationId xmlns:a16="http://schemas.microsoft.com/office/drawing/2014/main" id="{84047E7F-8C47-40FE-AAE3-63B2969BF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86" name="Rectangle 130">
              <a:extLst>
                <a:ext uri="{FF2B5EF4-FFF2-40B4-BE49-F238E27FC236}">
                  <a16:creationId xmlns:a16="http://schemas.microsoft.com/office/drawing/2014/main" id="{8C84FA22-9680-4BD1-BFCC-4A45D8CE9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" y="38"/>
              <a:ext cx="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7</a:t>
              </a:r>
            </a:p>
          </p:txBody>
        </p:sp>
      </p:grpSp>
      <p:grpSp>
        <p:nvGrpSpPr>
          <p:cNvPr id="17459" name="Group 131">
            <a:extLst>
              <a:ext uri="{FF2B5EF4-FFF2-40B4-BE49-F238E27FC236}">
                <a16:creationId xmlns:a16="http://schemas.microsoft.com/office/drawing/2014/main" id="{0533B9E3-CF72-40DA-9751-7D83F5A96CA9}"/>
              </a:ext>
            </a:extLst>
          </p:cNvPr>
          <p:cNvGrpSpPr>
            <a:grpSpLocks/>
          </p:cNvGrpSpPr>
          <p:nvPr/>
        </p:nvGrpSpPr>
        <p:grpSpPr bwMode="auto">
          <a:xfrm>
            <a:off x="4554539" y="5164139"/>
            <a:ext cx="257175" cy="257175"/>
            <a:chOff x="0" y="0"/>
            <a:chExt cx="162" cy="162"/>
          </a:xfrm>
        </p:grpSpPr>
        <p:sp>
          <p:nvSpPr>
            <p:cNvPr id="17483" name="Oval 132">
              <a:extLst>
                <a:ext uri="{FF2B5EF4-FFF2-40B4-BE49-F238E27FC236}">
                  <a16:creationId xmlns:a16="http://schemas.microsoft.com/office/drawing/2014/main" id="{EE8D23A3-D352-4511-A9FF-90352C555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84" name="Rectangle 133">
              <a:extLst>
                <a:ext uri="{FF2B5EF4-FFF2-40B4-BE49-F238E27FC236}">
                  <a16:creationId xmlns:a16="http://schemas.microsoft.com/office/drawing/2014/main" id="{3A6D4D79-C6F3-48DA-A3A5-A922318BF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" y="37"/>
              <a:ext cx="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8</a:t>
              </a:r>
            </a:p>
          </p:txBody>
        </p:sp>
      </p:grpSp>
      <p:grpSp>
        <p:nvGrpSpPr>
          <p:cNvPr id="17460" name="Group 134">
            <a:extLst>
              <a:ext uri="{FF2B5EF4-FFF2-40B4-BE49-F238E27FC236}">
                <a16:creationId xmlns:a16="http://schemas.microsoft.com/office/drawing/2014/main" id="{0249C84C-A2C9-4723-956B-D266FB2314A5}"/>
              </a:ext>
            </a:extLst>
          </p:cNvPr>
          <p:cNvGrpSpPr>
            <a:grpSpLocks/>
          </p:cNvGrpSpPr>
          <p:nvPr/>
        </p:nvGrpSpPr>
        <p:grpSpPr bwMode="auto">
          <a:xfrm>
            <a:off x="5962651" y="5164139"/>
            <a:ext cx="257175" cy="257175"/>
            <a:chOff x="0" y="0"/>
            <a:chExt cx="162" cy="162"/>
          </a:xfrm>
        </p:grpSpPr>
        <p:sp>
          <p:nvSpPr>
            <p:cNvPr id="17481" name="Oval 135">
              <a:extLst>
                <a:ext uri="{FF2B5EF4-FFF2-40B4-BE49-F238E27FC236}">
                  <a16:creationId xmlns:a16="http://schemas.microsoft.com/office/drawing/2014/main" id="{C5C889B6-E762-4918-9A65-FDA4DB967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82" name="Rectangle 136">
              <a:extLst>
                <a:ext uri="{FF2B5EF4-FFF2-40B4-BE49-F238E27FC236}">
                  <a16:creationId xmlns:a16="http://schemas.microsoft.com/office/drawing/2014/main" id="{2CF22907-410E-4889-86AC-CE58650DA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" y="37"/>
              <a:ext cx="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9</a:t>
              </a:r>
            </a:p>
          </p:txBody>
        </p:sp>
      </p:grpSp>
      <p:grpSp>
        <p:nvGrpSpPr>
          <p:cNvPr id="17461" name="Group 137">
            <a:extLst>
              <a:ext uri="{FF2B5EF4-FFF2-40B4-BE49-F238E27FC236}">
                <a16:creationId xmlns:a16="http://schemas.microsoft.com/office/drawing/2014/main" id="{CD9F7BCF-A691-482D-9A32-641DCF41D0C9}"/>
              </a:ext>
            </a:extLst>
          </p:cNvPr>
          <p:cNvGrpSpPr>
            <a:grpSpLocks/>
          </p:cNvGrpSpPr>
          <p:nvPr/>
        </p:nvGrpSpPr>
        <p:grpSpPr bwMode="auto">
          <a:xfrm>
            <a:off x="7370764" y="5175251"/>
            <a:ext cx="257175" cy="257175"/>
            <a:chOff x="0" y="0"/>
            <a:chExt cx="162" cy="162"/>
          </a:xfrm>
        </p:grpSpPr>
        <p:sp>
          <p:nvSpPr>
            <p:cNvPr id="17479" name="Oval 138">
              <a:extLst>
                <a:ext uri="{FF2B5EF4-FFF2-40B4-BE49-F238E27FC236}">
                  <a16:creationId xmlns:a16="http://schemas.microsoft.com/office/drawing/2014/main" id="{9434BBC1-EA84-43AB-ADAE-05CB75826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80" name="Rectangle 139">
              <a:extLst>
                <a:ext uri="{FF2B5EF4-FFF2-40B4-BE49-F238E27FC236}">
                  <a16:creationId xmlns:a16="http://schemas.microsoft.com/office/drawing/2014/main" id="{A407A22D-BEC7-417A-BADB-9498B2DD3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" y="37"/>
              <a:ext cx="9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10</a:t>
              </a:r>
            </a:p>
          </p:txBody>
        </p:sp>
      </p:grpSp>
      <p:grpSp>
        <p:nvGrpSpPr>
          <p:cNvPr id="17462" name="Group 140">
            <a:extLst>
              <a:ext uri="{FF2B5EF4-FFF2-40B4-BE49-F238E27FC236}">
                <a16:creationId xmlns:a16="http://schemas.microsoft.com/office/drawing/2014/main" id="{F307AAB8-B650-45AF-B3FF-FC080F85F5A2}"/>
              </a:ext>
            </a:extLst>
          </p:cNvPr>
          <p:cNvGrpSpPr>
            <a:grpSpLocks/>
          </p:cNvGrpSpPr>
          <p:nvPr/>
        </p:nvGrpSpPr>
        <p:grpSpPr bwMode="auto">
          <a:xfrm>
            <a:off x="8788401" y="5172076"/>
            <a:ext cx="257175" cy="258763"/>
            <a:chOff x="0" y="0"/>
            <a:chExt cx="162" cy="162"/>
          </a:xfrm>
        </p:grpSpPr>
        <p:sp>
          <p:nvSpPr>
            <p:cNvPr id="17477" name="Oval 141">
              <a:extLst>
                <a:ext uri="{FF2B5EF4-FFF2-40B4-BE49-F238E27FC236}">
                  <a16:creationId xmlns:a16="http://schemas.microsoft.com/office/drawing/2014/main" id="{B0E74918-A8FF-4234-8035-16AC07AF0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78" name="Rectangle 142">
              <a:extLst>
                <a:ext uri="{FF2B5EF4-FFF2-40B4-BE49-F238E27FC236}">
                  <a16:creationId xmlns:a16="http://schemas.microsoft.com/office/drawing/2014/main" id="{4A18DB88-ED0E-477D-8A4D-B8675CFA2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" y="38"/>
              <a:ext cx="9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11</a:t>
              </a:r>
            </a:p>
          </p:txBody>
        </p:sp>
      </p:grpSp>
      <p:grpSp>
        <p:nvGrpSpPr>
          <p:cNvPr id="17463" name="Group 143">
            <a:extLst>
              <a:ext uri="{FF2B5EF4-FFF2-40B4-BE49-F238E27FC236}">
                <a16:creationId xmlns:a16="http://schemas.microsoft.com/office/drawing/2014/main" id="{02B7832C-476F-493B-AD9E-BE6313B7D0CA}"/>
              </a:ext>
            </a:extLst>
          </p:cNvPr>
          <p:cNvGrpSpPr>
            <a:grpSpLocks/>
          </p:cNvGrpSpPr>
          <p:nvPr/>
        </p:nvGrpSpPr>
        <p:grpSpPr bwMode="auto">
          <a:xfrm>
            <a:off x="4914901" y="5516564"/>
            <a:ext cx="257175" cy="257175"/>
            <a:chOff x="0" y="0"/>
            <a:chExt cx="162" cy="162"/>
          </a:xfrm>
        </p:grpSpPr>
        <p:sp>
          <p:nvSpPr>
            <p:cNvPr id="17475" name="Oval 144">
              <a:extLst>
                <a:ext uri="{FF2B5EF4-FFF2-40B4-BE49-F238E27FC236}">
                  <a16:creationId xmlns:a16="http://schemas.microsoft.com/office/drawing/2014/main" id="{EFAA0EE6-A91F-4988-8D12-A2EB88FAA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76" name="Rectangle 145">
              <a:extLst>
                <a:ext uri="{FF2B5EF4-FFF2-40B4-BE49-F238E27FC236}">
                  <a16:creationId xmlns:a16="http://schemas.microsoft.com/office/drawing/2014/main" id="{5FDAB33E-C282-403A-9217-A5BE06E5A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" y="37"/>
              <a:ext cx="9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12</a:t>
              </a:r>
            </a:p>
          </p:txBody>
        </p:sp>
      </p:grpSp>
      <p:grpSp>
        <p:nvGrpSpPr>
          <p:cNvPr id="17464" name="Group 146">
            <a:extLst>
              <a:ext uri="{FF2B5EF4-FFF2-40B4-BE49-F238E27FC236}">
                <a16:creationId xmlns:a16="http://schemas.microsoft.com/office/drawing/2014/main" id="{676FC6FB-3E64-4C97-B606-EFBE60F6994D}"/>
              </a:ext>
            </a:extLst>
          </p:cNvPr>
          <p:cNvGrpSpPr>
            <a:grpSpLocks/>
          </p:cNvGrpSpPr>
          <p:nvPr/>
        </p:nvGrpSpPr>
        <p:grpSpPr bwMode="auto">
          <a:xfrm>
            <a:off x="6326189" y="5516564"/>
            <a:ext cx="257175" cy="257175"/>
            <a:chOff x="0" y="0"/>
            <a:chExt cx="162" cy="162"/>
          </a:xfrm>
        </p:grpSpPr>
        <p:sp>
          <p:nvSpPr>
            <p:cNvPr id="17473" name="Oval 147">
              <a:extLst>
                <a:ext uri="{FF2B5EF4-FFF2-40B4-BE49-F238E27FC236}">
                  <a16:creationId xmlns:a16="http://schemas.microsoft.com/office/drawing/2014/main" id="{28A68B96-D1D1-479A-930A-5C75BE1E8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74" name="Rectangle 148">
              <a:extLst>
                <a:ext uri="{FF2B5EF4-FFF2-40B4-BE49-F238E27FC236}">
                  <a16:creationId xmlns:a16="http://schemas.microsoft.com/office/drawing/2014/main" id="{CEBE6973-31B3-4DA3-AB27-5E795EF22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" y="37"/>
              <a:ext cx="9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13</a:t>
              </a:r>
            </a:p>
          </p:txBody>
        </p:sp>
      </p:grpSp>
      <p:grpSp>
        <p:nvGrpSpPr>
          <p:cNvPr id="17465" name="Group 149">
            <a:extLst>
              <a:ext uri="{FF2B5EF4-FFF2-40B4-BE49-F238E27FC236}">
                <a16:creationId xmlns:a16="http://schemas.microsoft.com/office/drawing/2014/main" id="{39F6A72A-0C01-4CE5-9A5F-707998A92424}"/>
              </a:ext>
            </a:extLst>
          </p:cNvPr>
          <p:cNvGrpSpPr>
            <a:grpSpLocks/>
          </p:cNvGrpSpPr>
          <p:nvPr/>
        </p:nvGrpSpPr>
        <p:grpSpPr bwMode="auto">
          <a:xfrm>
            <a:off x="7732714" y="5516564"/>
            <a:ext cx="257175" cy="257175"/>
            <a:chOff x="0" y="0"/>
            <a:chExt cx="162" cy="162"/>
          </a:xfrm>
        </p:grpSpPr>
        <p:sp>
          <p:nvSpPr>
            <p:cNvPr id="17471" name="Oval 150">
              <a:extLst>
                <a:ext uri="{FF2B5EF4-FFF2-40B4-BE49-F238E27FC236}">
                  <a16:creationId xmlns:a16="http://schemas.microsoft.com/office/drawing/2014/main" id="{AD7AFBDC-9C39-46AA-A033-991179E01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72" name="Rectangle 151">
              <a:extLst>
                <a:ext uri="{FF2B5EF4-FFF2-40B4-BE49-F238E27FC236}">
                  <a16:creationId xmlns:a16="http://schemas.microsoft.com/office/drawing/2014/main" id="{BF4203F2-A921-45BE-BC2D-2058E1CC6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" y="37"/>
              <a:ext cx="9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14</a:t>
              </a:r>
            </a:p>
          </p:txBody>
        </p:sp>
      </p:grpSp>
      <p:grpSp>
        <p:nvGrpSpPr>
          <p:cNvPr id="17466" name="Group 152">
            <a:extLst>
              <a:ext uri="{FF2B5EF4-FFF2-40B4-BE49-F238E27FC236}">
                <a16:creationId xmlns:a16="http://schemas.microsoft.com/office/drawing/2014/main" id="{F1CB755B-6A6D-474F-8D81-A1A6FAF37D08}"/>
              </a:ext>
            </a:extLst>
          </p:cNvPr>
          <p:cNvGrpSpPr>
            <a:grpSpLocks/>
          </p:cNvGrpSpPr>
          <p:nvPr/>
        </p:nvGrpSpPr>
        <p:grpSpPr bwMode="auto">
          <a:xfrm>
            <a:off x="9140826" y="5516564"/>
            <a:ext cx="257175" cy="257175"/>
            <a:chOff x="0" y="0"/>
            <a:chExt cx="162" cy="162"/>
          </a:xfrm>
        </p:grpSpPr>
        <p:sp>
          <p:nvSpPr>
            <p:cNvPr id="17469" name="Oval 153">
              <a:extLst>
                <a:ext uri="{FF2B5EF4-FFF2-40B4-BE49-F238E27FC236}">
                  <a16:creationId xmlns:a16="http://schemas.microsoft.com/office/drawing/2014/main" id="{EEA53A6A-5436-4B03-AD6F-D7046A4B4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162"/>
            </a:xfrm>
            <a:prstGeom prst="ellipse">
              <a:avLst/>
            </a:prstGeom>
            <a:solidFill>
              <a:srgbClr val="C3D69B"/>
            </a:solidFill>
            <a:ln w="12700">
              <a:solidFill>
                <a:srgbClr val="4F6128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7470" name="Rectangle 154">
              <a:extLst>
                <a:ext uri="{FF2B5EF4-FFF2-40B4-BE49-F238E27FC236}">
                  <a16:creationId xmlns:a16="http://schemas.microsoft.com/office/drawing/2014/main" id="{D670B55E-786E-4B10-A4EB-B1B218AF3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" y="37"/>
              <a:ext cx="9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⊕</a:t>
              </a:r>
              <a:r>
                <a:rPr lang="en-US" altLang="en-US" sz="900" baseline="-25000">
                  <a:solidFill>
                    <a:prstClr val="black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15</a:t>
              </a:r>
            </a:p>
          </p:txBody>
        </p:sp>
      </p:grpSp>
      <p:sp>
        <p:nvSpPr>
          <p:cNvPr id="17467" name="Title 2">
            <a:extLst>
              <a:ext uri="{FF2B5EF4-FFF2-40B4-BE49-F238E27FC236}">
                <a16:creationId xmlns:a16="http://schemas.microsoft.com/office/drawing/2014/main" id="{612E8430-3FEE-4BF7-884D-BF1F93AE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cs typeface="Calibri Bold" panose="020F0702030404030204" pitchFamily="34" charset="0"/>
                <a:sym typeface="Calibri Bold" panose="020F0702030404030204" pitchFamily="34" charset="0"/>
              </a:rPr>
              <a:t>(Serial) Raking Reduction Phase</a:t>
            </a:r>
            <a:endParaRPr lang="en-US" altLang="en-US"/>
          </a:p>
        </p:txBody>
      </p:sp>
      <p:sp>
        <p:nvSpPr>
          <p:cNvPr id="17468" name="Rectangle 155">
            <a:extLst>
              <a:ext uri="{FF2B5EF4-FFF2-40B4-BE49-F238E27FC236}">
                <a16:creationId xmlns:a16="http://schemas.microsoft.com/office/drawing/2014/main" id="{87856DB4-DA0F-4C2F-AA0D-9A0E5024CC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2438400"/>
            <a:ext cx="8229600" cy="3886200"/>
          </a:xfrm>
        </p:spPr>
        <p:txBody>
          <a:bodyPr/>
          <a:lstStyle/>
          <a:p>
            <a:r>
              <a:rPr lang="en-US" altLang="en-US"/>
              <a:t>Less memory bandwidth overall</a:t>
            </a:r>
          </a:p>
          <a:p>
            <a:r>
              <a:rPr lang="en-US" altLang="en-US"/>
              <a:t>Exploits locality between items within a thread’s registers</a:t>
            </a:r>
          </a:p>
        </p:txBody>
      </p:sp>
    </p:spTree>
  </p:cSld>
  <p:clrMapOvr>
    <a:masterClrMapping/>
  </p:clrMapOvr>
  <p:transition spd="slow"/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1">
            <a:extLst>
              <a:ext uri="{FF2B5EF4-FFF2-40B4-BE49-F238E27FC236}">
                <a16:creationId xmlns:a16="http://schemas.microsoft.com/office/drawing/2014/main" id="{7732FD70-7206-4614-9EB8-FBEF4A10EF47}"/>
              </a:ext>
            </a:extLst>
          </p:cNvPr>
          <p:cNvGrpSpPr>
            <a:grpSpLocks/>
          </p:cNvGrpSpPr>
          <p:nvPr/>
        </p:nvGrpSpPr>
        <p:grpSpPr bwMode="auto">
          <a:xfrm>
            <a:off x="3444876" y="3789363"/>
            <a:ext cx="5330825" cy="2532062"/>
            <a:chOff x="0" y="0"/>
            <a:chExt cx="3357" cy="1595"/>
          </a:xfrm>
        </p:grpSpPr>
        <p:grpSp>
          <p:nvGrpSpPr>
            <p:cNvPr id="18573" name="Group 2">
              <a:extLst>
                <a:ext uri="{FF2B5EF4-FFF2-40B4-BE49-F238E27FC236}">
                  <a16:creationId xmlns:a16="http://schemas.microsoft.com/office/drawing/2014/main" id="{F71053A8-3821-4942-A676-754A7F40BF1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704" y="957"/>
              <a:ext cx="899" cy="638"/>
              <a:chOff x="0" y="0"/>
              <a:chExt cx="899" cy="638"/>
            </a:xfrm>
          </p:grpSpPr>
          <p:grpSp>
            <p:nvGrpSpPr>
              <p:cNvPr id="18697" name="Group 3">
                <a:extLst>
                  <a:ext uri="{FF2B5EF4-FFF2-40B4-BE49-F238E27FC236}">
                    <a16:creationId xmlns:a16="http://schemas.microsoft.com/office/drawing/2014/main" id="{FA5CBDDE-C21E-492C-A43E-8589014BA2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99" cy="638"/>
                <a:chOff x="0" y="0"/>
                <a:chExt cx="899" cy="638"/>
              </a:xfrm>
            </p:grpSpPr>
            <p:grpSp>
              <p:nvGrpSpPr>
                <p:cNvPr id="18717" name="Group 4">
                  <a:extLst>
                    <a:ext uri="{FF2B5EF4-FFF2-40B4-BE49-F238E27FC236}">
                      <a16:creationId xmlns:a16="http://schemas.microsoft.com/office/drawing/2014/main" id="{800F5C84-C73F-439E-8201-F1A6C22BB1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22" y="174"/>
                  <a:ext cx="116" cy="116"/>
                  <a:chOff x="0" y="0"/>
                  <a:chExt cx="116" cy="116"/>
                </a:xfrm>
              </p:grpSpPr>
              <p:sp>
                <p:nvSpPr>
                  <p:cNvPr id="18763" name="Oval 5">
                    <a:extLst>
                      <a:ext uri="{FF2B5EF4-FFF2-40B4-BE49-F238E27FC236}">
                        <a16:creationId xmlns:a16="http://schemas.microsoft.com/office/drawing/2014/main" id="{EC0F0B90-8DEE-4B25-B4AF-80FBC5CD63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64" name="Rectangle 6">
                    <a:extLst>
                      <a:ext uri="{FF2B5EF4-FFF2-40B4-BE49-F238E27FC236}">
                        <a16:creationId xmlns:a16="http://schemas.microsoft.com/office/drawing/2014/main" id="{E9B249F8-CB36-47DC-9901-15A194ECD1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1</a:t>
                    </a:r>
                  </a:p>
                </p:txBody>
              </p:sp>
            </p:grpSp>
            <p:grpSp>
              <p:nvGrpSpPr>
                <p:cNvPr id="18718" name="Group 7">
                  <a:extLst>
                    <a:ext uri="{FF2B5EF4-FFF2-40B4-BE49-F238E27FC236}">
                      <a16:creationId xmlns:a16="http://schemas.microsoft.com/office/drawing/2014/main" id="{6EF2D6AA-8D59-4E31-ADAA-89F2DC4337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61" y="174"/>
                  <a:ext cx="116" cy="116"/>
                  <a:chOff x="0" y="0"/>
                  <a:chExt cx="116" cy="116"/>
                </a:xfrm>
              </p:grpSpPr>
              <p:sp>
                <p:nvSpPr>
                  <p:cNvPr id="18761" name="Oval 8">
                    <a:extLst>
                      <a:ext uri="{FF2B5EF4-FFF2-40B4-BE49-F238E27FC236}">
                        <a16:creationId xmlns:a16="http://schemas.microsoft.com/office/drawing/2014/main" id="{34DA4DD6-2CE7-4578-83D2-0A0B45AA8C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62" name="Rectangle 9">
                    <a:extLst>
                      <a:ext uri="{FF2B5EF4-FFF2-40B4-BE49-F238E27FC236}">
                        <a16:creationId xmlns:a16="http://schemas.microsoft.com/office/drawing/2014/main" id="{838CE71D-8BCF-4F9D-BEBA-8D68B0CB7A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18719" name="Group 10">
                  <a:extLst>
                    <a:ext uri="{FF2B5EF4-FFF2-40B4-BE49-F238E27FC236}">
                      <a16:creationId xmlns:a16="http://schemas.microsoft.com/office/drawing/2014/main" id="{0897442C-D80A-450F-ADFA-BA101A43842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0" y="174"/>
                  <a:ext cx="116" cy="116"/>
                  <a:chOff x="0" y="0"/>
                  <a:chExt cx="116" cy="116"/>
                </a:xfrm>
              </p:grpSpPr>
              <p:sp>
                <p:nvSpPr>
                  <p:cNvPr id="18759" name="Oval 11">
                    <a:extLst>
                      <a:ext uri="{FF2B5EF4-FFF2-40B4-BE49-F238E27FC236}">
                        <a16:creationId xmlns:a16="http://schemas.microsoft.com/office/drawing/2014/main" id="{0E3683FA-706B-48CB-BEB1-0F4B7EEA10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60" name="Rectangle 12">
                    <a:extLst>
                      <a:ext uri="{FF2B5EF4-FFF2-40B4-BE49-F238E27FC236}">
                        <a16:creationId xmlns:a16="http://schemas.microsoft.com/office/drawing/2014/main" id="{5AFDC016-A75A-42DE-BDCF-C99D9C0C40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8720" name="Group 13">
                  <a:extLst>
                    <a:ext uri="{FF2B5EF4-FFF2-40B4-BE49-F238E27FC236}">
                      <a16:creationId xmlns:a16="http://schemas.microsoft.com/office/drawing/2014/main" id="{5A3E22EF-8611-49C5-8712-B86248FA8E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61" y="348"/>
                  <a:ext cx="116" cy="116"/>
                  <a:chOff x="0" y="0"/>
                  <a:chExt cx="116" cy="116"/>
                </a:xfrm>
              </p:grpSpPr>
              <p:sp>
                <p:nvSpPr>
                  <p:cNvPr id="18757" name="Oval 14">
                    <a:extLst>
                      <a:ext uri="{FF2B5EF4-FFF2-40B4-BE49-F238E27FC236}">
                        <a16:creationId xmlns:a16="http://schemas.microsoft.com/office/drawing/2014/main" id="{03314C37-807F-42B1-8EF6-F00D03E3A8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58" name="Rectangle 15">
                    <a:extLst>
                      <a:ext uri="{FF2B5EF4-FFF2-40B4-BE49-F238E27FC236}">
                        <a16:creationId xmlns:a16="http://schemas.microsoft.com/office/drawing/2014/main" id="{8CB500B3-4981-4431-9E74-18D098BB2D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18721" name="Group 16">
                  <a:extLst>
                    <a:ext uri="{FF2B5EF4-FFF2-40B4-BE49-F238E27FC236}">
                      <a16:creationId xmlns:a16="http://schemas.microsoft.com/office/drawing/2014/main" id="{2E8D6A32-5726-4881-9780-93E114BE34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0" y="348"/>
                  <a:ext cx="116" cy="116"/>
                  <a:chOff x="0" y="0"/>
                  <a:chExt cx="116" cy="116"/>
                </a:xfrm>
              </p:grpSpPr>
              <p:sp>
                <p:nvSpPr>
                  <p:cNvPr id="18755" name="Oval 17">
                    <a:extLst>
                      <a:ext uri="{FF2B5EF4-FFF2-40B4-BE49-F238E27FC236}">
                        <a16:creationId xmlns:a16="http://schemas.microsoft.com/office/drawing/2014/main" id="{2F2B44C9-38D7-4A1C-8CAF-5DDC32424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56" name="Rectangle 18">
                    <a:extLst>
                      <a:ext uri="{FF2B5EF4-FFF2-40B4-BE49-F238E27FC236}">
                        <a16:creationId xmlns:a16="http://schemas.microsoft.com/office/drawing/2014/main" id="{FEB6280F-F7C3-4D11-B96F-3C6FFDCE2D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8722" name="Group 19">
                  <a:extLst>
                    <a:ext uri="{FF2B5EF4-FFF2-40B4-BE49-F238E27FC236}">
                      <a16:creationId xmlns:a16="http://schemas.microsoft.com/office/drawing/2014/main" id="{BB23ACBB-2B33-40AF-BE55-0DC190BDA3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0" y="522"/>
                  <a:ext cx="116" cy="116"/>
                  <a:chOff x="0" y="0"/>
                  <a:chExt cx="116" cy="116"/>
                </a:xfrm>
              </p:grpSpPr>
              <p:sp>
                <p:nvSpPr>
                  <p:cNvPr id="18753" name="Oval 20">
                    <a:extLst>
                      <a:ext uri="{FF2B5EF4-FFF2-40B4-BE49-F238E27FC236}">
                        <a16:creationId xmlns:a16="http://schemas.microsoft.com/office/drawing/2014/main" id="{3680F552-5511-42FD-AC13-90E1B93ACD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54" name="Rectangle 21">
                    <a:extLst>
                      <a:ext uri="{FF2B5EF4-FFF2-40B4-BE49-F238E27FC236}">
                        <a16:creationId xmlns:a16="http://schemas.microsoft.com/office/drawing/2014/main" id="{B1D816CD-D988-4734-B9DA-C8D87F2CD0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8723" name="Group 22">
                  <a:extLst>
                    <a:ext uri="{FF2B5EF4-FFF2-40B4-BE49-F238E27FC236}">
                      <a16:creationId xmlns:a16="http://schemas.microsoft.com/office/drawing/2014/main" id="{D5D1ECC7-CD56-45C4-8DB6-5815645B31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83" y="174"/>
                  <a:ext cx="116" cy="116"/>
                  <a:chOff x="0" y="0"/>
                  <a:chExt cx="116" cy="116"/>
                </a:xfrm>
              </p:grpSpPr>
              <p:sp>
                <p:nvSpPr>
                  <p:cNvPr id="18751" name="Oval 23">
                    <a:extLst>
                      <a:ext uri="{FF2B5EF4-FFF2-40B4-BE49-F238E27FC236}">
                        <a16:creationId xmlns:a16="http://schemas.microsoft.com/office/drawing/2014/main" id="{B4BE6247-506E-4E5A-9527-D7E49EE435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52" name="Rectangle 24">
                    <a:extLst>
                      <a:ext uri="{FF2B5EF4-FFF2-40B4-BE49-F238E27FC236}">
                        <a16:creationId xmlns:a16="http://schemas.microsoft.com/office/drawing/2014/main" id="{B1877543-1FAE-48E8-B6E8-D62F187426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18724" name="Group 25">
                  <a:extLst>
                    <a:ext uri="{FF2B5EF4-FFF2-40B4-BE49-F238E27FC236}">
                      <a16:creationId xmlns:a16="http://schemas.microsoft.com/office/drawing/2014/main" id="{C5EB82BE-F1B0-4EAD-8DE3-EEAA4ADFBB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22" y="348"/>
                  <a:ext cx="116" cy="116"/>
                  <a:chOff x="0" y="0"/>
                  <a:chExt cx="116" cy="116"/>
                </a:xfrm>
              </p:grpSpPr>
              <p:sp>
                <p:nvSpPr>
                  <p:cNvPr id="18749" name="Oval 26">
                    <a:extLst>
                      <a:ext uri="{FF2B5EF4-FFF2-40B4-BE49-F238E27FC236}">
                        <a16:creationId xmlns:a16="http://schemas.microsoft.com/office/drawing/2014/main" id="{467BA863-257C-438E-8B78-3D898D9598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50" name="Rectangle 27">
                    <a:extLst>
                      <a:ext uri="{FF2B5EF4-FFF2-40B4-BE49-F238E27FC236}">
                        <a16:creationId xmlns:a16="http://schemas.microsoft.com/office/drawing/2014/main" id="{FD5AEFD7-17B0-4E4F-BE01-9E1900538E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1</a:t>
                    </a:r>
                  </a:p>
                </p:txBody>
              </p:sp>
            </p:grpSp>
            <p:grpSp>
              <p:nvGrpSpPr>
                <p:cNvPr id="18725" name="Group 28">
                  <a:extLst>
                    <a:ext uri="{FF2B5EF4-FFF2-40B4-BE49-F238E27FC236}">
                      <a16:creationId xmlns:a16="http://schemas.microsoft.com/office/drawing/2014/main" id="{D6772682-0634-4A11-AA64-FCEBFFF23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83" y="348"/>
                  <a:ext cx="116" cy="116"/>
                  <a:chOff x="0" y="0"/>
                  <a:chExt cx="116" cy="116"/>
                </a:xfrm>
              </p:grpSpPr>
              <p:sp>
                <p:nvSpPr>
                  <p:cNvPr id="18747" name="Oval 29">
                    <a:extLst>
                      <a:ext uri="{FF2B5EF4-FFF2-40B4-BE49-F238E27FC236}">
                        <a16:creationId xmlns:a16="http://schemas.microsoft.com/office/drawing/2014/main" id="{2E24DD73-BB6E-44D2-953F-E18754D5A2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48" name="Rectangle 30">
                    <a:extLst>
                      <a:ext uri="{FF2B5EF4-FFF2-40B4-BE49-F238E27FC236}">
                        <a16:creationId xmlns:a16="http://schemas.microsoft.com/office/drawing/2014/main" id="{B19AFB48-623A-4B38-9A8E-E9C66ABC2D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18726" name="Group 31">
                  <a:extLst>
                    <a:ext uri="{FF2B5EF4-FFF2-40B4-BE49-F238E27FC236}">
                      <a16:creationId xmlns:a16="http://schemas.microsoft.com/office/drawing/2014/main" id="{BC5BD1F8-1608-4DCE-8BC9-CB0395529D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83" y="0"/>
                  <a:ext cx="116" cy="116"/>
                  <a:chOff x="0" y="0"/>
                  <a:chExt cx="116" cy="116"/>
                </a:xfrm>
              </p:grpSpPr>
              <p:sp>
                <p:nvSpPr>
                  <p:cNvPr id="18745" name="Oval 32">
                    <a:extLst>
                      <a:ext uri="{FF2B5EF4-FFF2-40B4-BE49-F238E27FC236}">
                        <a16:creationId xmlns:a16="http://schemas.microsoft.com/office/drawing/2014/main" id="{6535D153-9ECD-4931-89E9-19B2394258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46" name="Rectangle 33">
                    <a:extLst>
                      <a:ext uri="{FF2B5EF4-FFF2-40B4-BE49-F238E27FC236}">
                        <a16:creationId xmlns:a16="http://schemas.microsoft.com/office/drawing/2014/main" id="{28B9E941-7166-43A3-B9AD-72FEF1AFD0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18727" name="Group 34">
                  <a:extLst>
                    <a:ext uri="{FF2B5EF4-FFF2-40B4-BE49-F238E27FC236}">
                      <a16:creationId xmlns:a16="http://schemas.microsoft.com/office/drawing/2014/main" id="{B09CB175-9FFE-45A2-8E88-A39EE6BC8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61" y="522"/>
                  <a:ext cx="116" cy="116"/>
                  <a:chOff x="0" y="0"/>
                  <a:chExt cx="116" cy="116"/>
                </a:xfrm>
              </p:grpSpPr>
              <p:sp>
                <p:nvSpPr>
                  <p:cNvPr id="18743" name="Oval 35">
                    <a:extLst>
                      <a:ext uri="{FF2B5EF4-FFF2-40B4-BE49-F238E27FC236}">
                        <a16:creationId xmlns:a16="http://schemas.microsoft.com/office/drawing/2014/main" id="{9D235AA2-3DAE-42F2-9341-A87F048C31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44" name="Rectangle 36">
                    <a:extLst>
                      <a:ext uri="{FF2B5EF4-FFF2-40B4-BE49-F238E27FC236}">
                        <a16:creationId xmlns:a16="http://schemas.microsoft.com/office/drawing/2014/main" id="{0626E770-2B36-4FA4-A2D4-95897A87D2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18728" name="Group 37">
                  <a:extLst>
                    <a:ext uri="{FF2B5EF4-FFF2-40B4-BE49-F238E27FC236}">
                      <a16:creationId xmlns:a16="http://schemas.microsoft.com/office/drawing/2014/main" id="{1EBD340F-FE3E-40B2-8566-78D1B3E3B2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22" y="522"/>
                  <a:ext cx="116" cy="116"/>
                  <a:chOff x="0" y="0"/>
                  <a:chExt cx="116" cy="116"/>
                </a:xfrm>
              </p:grpSpPr>
              <p:sp>
                <p:nvSpPr>
                  <p:cNvPr id="18741" name="Oval 38">
                    <a:extLst>
                      <a:ext uri="{FF2B5EF4-FFF2-40B4-BE49-F238E27FC236}">
                        <a16:creationId xmlns:a16="http://schemas.microsoft.com/office/drawing/2014/main" id="{0655AEDD-7052-459A-82F1-6C5306E4ED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42" name="Rectangle 39">
                    <a:extLst>
                      <a:ext uri="{FF2B5EF4-FFF2-40B4-BE49-F238E27FC236}">
                        <a16:creationId xmlns:a16="http://schemas.microsoft.com/office/drawing/2014/main" id="{3C28E2C0-6C81-4601-92A9-4E128BB153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1</a:t>
                    </a:r>
                  </a:p>
                </p:txBody>
              </p:sp>
            </p:grpSp>
            <p:grpSp>
              <p:nvGrpSpPr>
                <p:cNvPr id="18729" name="Group 40">
                  <a:extLst>
                    <a:ext uri="{FF2B5EF4-FFF2-40B4-BE49-F238E27FC236}">
                      <a16:creationId xmlns:a16="http://schemas.microsoft.com/office/drawing/2014/main" id="{C0A3F7ED-2524-435C-A618-4A960F264B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83" y="522"/>
                  <a:ext cx="116" cy="116"/>
                  <a:chOff x="0" y="0"/>
                  <a:chExt cx="116" cy="116"/>
                </a:xfrm>
              </p:grpSpPr>
              <p:sp>
                <p:nvSpPr>
                  <p:cNvPr id="18739" name="Oval 41">
                    <a:extLst>
                      <a:ext uri="{FF2B5EF4-FFF2-40B4-BE49-F238E27FC236}">
                        <a16:creationId xmlns:a16="http://schemas.microsoft.com/office/drawing/2014/main" id="{FF75E469-8249-4131-AD9C-15053BC2E5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40" name="Rectangle 42">
                    <a:extLst>
                      <a:ext uri="{FF2B5EF4-FFF2-40B4-BE49-F238E27FC236}">
                        <a16:creationId xmlns:a16="http://schemas.microsoft.com/office/drawing/2014/main" id="{8870C3F1-FCC5-4307-8915-847143B4C5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18730" name="Group 43">
                  <a:extLst>
                    <a:ext uri="{FF2B5EF4-FFF2-40B4-BE49-F238E27FC236}">
                      <a16:creationId xmlns:a16="http://schemas.microsoft.com/office/drawing/2014/main" id="{5627A826-1BDE-483D-9831-AC6F23526B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0" y="0"/>
                  <a:ext cx="116" cy="116"/>
                  <a:chOff x="0" y="0"/>
                  <a:chExt cx="116" cy="116"/>
                </a:xfrm>
              </p:grpSpPr>
              <p:sp>
                <p:nvSpPr>
                  <p:cNvPr id="18737" name="Oval 44">
                    <a:extLst>
                      <a:ext uri="{FF2B5EF4-FFF2-40B4-BE49-F238E27FC236}">
                        <a16:creationId xmlns:a16="http://schemas.microsoft.com/office/drawing/2014/main" id="{6451AF88-B394-44A5-BF50-357C12E771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38" name="Rectangle 45">
                    <a:extLst>
                      <a:ext uri="{FF2B5EF4-FFF2-40B4-BE49-F238E27FC236}">
                        <a16:creationId xmlns:a16="http://schemas.microsoft.com/office/drawing/2014/main" id="{EA0D83E1-C9E3-4F3E-BD6C-D76E290091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8731" name="Group 46">
                  <a:extLst>
                    <a:ext uri="{FF2B5EF4-FFF2-40B4-BE49-F238E27FC236}">
                      <a16:creationId xmlns:a16="http://schemas.microsoft.com/office/drawing/2014/main" id="{4B1D68FB-0849-4A26-B4C8-1B4A7DC492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61" y="0"/>
                  <a:ext cx="116" cy="116"/>
                  <a:chOff x="0" y="0"/>
                  <a:chExt cx="116" cy="116"/>
                </a:xfrm>
              </p:grpSpPr>
              <p:sp>
                <p:nvSpPr>
                  <p:cNvPr id="18735" name="Oval 47">
                    <a:extLst>
                      <a:ext uri="{FF2B5EF4-FFF2-40B4-BE49-F238E27FC236}">
                        <a16:creationId xmlns:a16="http://schemas.microsoft.com/office/drawing/2014/main" id="{B5AAA403-F2B9-4744-80C0-0E61BB504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36" name="Rectangle 48">
                    <a:extLst>
                      <a:ext uri="{FF2B5EF4-FFF2-40B4-BE49-F238E27FC236}">
                        <a16:creationId xmlns:a16="http://schemas.microsoft.com/office/drawing/2014/main" id="{46600FCD-C0F0-4F3D-879F-F0A81BFBB6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18732" name="Group 49">
                  <a:extLst>
                    <a:ext uri="{FF2B5EF4-FFF2-40B4-BE49-F238E27FC236}">
                      <a16:creationId xmlns:a16="http://schemas.microsoft.com/office/drawing/2014/main" id="{7F928380-7C37-4B63-9995-211F068404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22" y="0"/>
                  <a:ext cx="116" cy="116"/>
                  <a:chOff x="0" y="0"/>
                  <a:chExt cx="116" cy="116"/>
                </a:xfrm>
              </p:grpSpPr>
              <p:sp>
                <p:nvSpPr>
                  <p:cNvPr id="18733" name="Oval 50">
                    <a:extLst>
                      <a:ext uri="{FF2B5EF4-FFF2-40B4-BE49-F238E27FC236}">
                        <a16:creationId xmlns:a16="http://schemas.microsoft.com/office/drawing/2014/main" id="{D5A68B7B-9F1D-4CE7-B5FD-CF18F19A9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16" cy="11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8C3A38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/>
                  </a:p>
                </p:txBody>
              </p:sp>
              <p:sp>
                <p:nvSpPr>
                  <p:cNvPr id="18734" name="Rectangle 51">
                    <a:extLst>
                      <a:ext uri="{FF2B5EF4-FFF2-40B4-BE49-F238E27FC236}">
                        <a16:creationId xmlns:a16="http://schemas.microsoft.com/office/drawing/2014/main" id="{D30E6802-E711-41C4-B503-4EE4D47C56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" y="16"/>
                    <a:ext cx="83" cy="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1pPr>
                    <a:lvl2pPr marL="742950" indent="-28575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2pPr>
                    <a:lvl3pPr marL="11430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3pPr>
                    <a:lvl4pPr marL="16002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4pPr>
                    <a:lvl5pPr marL="2057400" indent="-228600" eaLnBrk="0" hangingPunct="0"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>
                        <a:solidFill>
                          <a:srgbClr val="000000"/>
                        </a:solidFill>
                        <a:latin typeface="Gill Sans" charset="0"/>
                        <a:cs typeface="ヒラギノ角ゴ ProN W3" charset="0"/>
                        <a:sym typeface="Gill Sans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en-US" sz="600">
                        <a:solidFill>
                          <a:prstClr val="black"/>
                        </a:solidFill>
                        <a:latin typeface="Calibri Bold Italic" panose="020F07020304040A0204" pitchFamily="34" charset="0"/>
                        <a:cs typeface="Calibri Bold Italic" panose="020F07020304040A0204" pitchFamily="34" charset="0"/>
                        <a:sym typeface="Calibri Bold Italic" panose="020F07020304040A0204" pitchFamily="34" charset="0"/>
                      </a:rPr>
                      <a:t>t</a:t>
                    </a:r>
                    <a:r>
                      <a:rPr lang="en-US" altLang="en-US" sz="600" baseline="-25000">
                        <a:solidFill>
                          <a:prstClr val="black"/>
                        </a:solidFill>
                        <a:latin typeface="Calibri Bold" panose="020F0702030404030204" pitchFamily="34" charset="0"/>
                        <a:cs typeface="Calibri Bold" panose="020F0702030404030204" pitchFamily="34" charset="0"/>
                        <a:sym typeface="Calibri Bold" panose="020F0702030404030204" pitchFamily="34" charset="0"/>
                      </a:rPr>
                      <a:t>1</a:t>
                    </a:r>
                  </a:p>
                </p:txBody>
              </p:sp>
            </p:grpSp>
          </p:grpSp>
          <p:grpSp>
            <p:nvGrpSpPr>
              <p:cNvPr id="18698" name="Group 52">
                <a:extLst>
                  <a:ext uri="{FF2B5EF4-FFF2-40B4-BE49-F238E27FC236}">
                    <a16:creationId xmlns:a16="http://schemas.microsoft.com/office/drawing/2014/main" id="{C30091D3-8398-455F-9ED1-F71B63BF6F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" y="58"/>
                <a:ext cx="784" cy="480"/>
                <a:chOff x="0" y="0"/>
                <a:chExt cx="784" cy="480"/>
              </a:xfrm>
            </p:grpSpPr>
            <p:sp>
              <p:nvSpPr>
                <p:cNvPr id="18699" name="Line 53">
                  <a:extLst>
                    <a:ext uri="{FF2B5EF4-FFF2-40B4-BE49-F238E27FC236}">
                      <a16:creationId xmlns:a16="http://schemas.microsoft.com/office/drawing/2014/main" id="{485CFF92-E72D-43A6-A2AC-1093E8516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" y="0"/>
                  <a:ext cx="162" cy="1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00" name="Line 54">
                  <a:extLst>
                    <a:ext uri="{FF2B5EF4-FFF2-40B4-BE49-F238E27FC236}">
                      <a16:creationId xmlns:a16="http://schemas.microsoft.com/office/drawing/2014/main" id="{CF221AF9-9C00-4705-891D-77DFDDEABF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61" y="58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01" name="Line 55">
                  <a:extLst>
                    <a:ext uri="{FF2B5EF4-FFF2-40B4-BE49-F238E27FC236}">
                      <a16:creationId xmlns:a16="http://schemas.microsoft.com/office/drawing/2014/main" id="{77CDC258-197C-4A54-B747-B1548EE9A9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9" y="0"/>
                  <a:ext cx="162" cy="1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02" name="Line 56">
                  <a:extLst>
                    <a:ext uri="{FF2B5EF4-FFF2-40B4-BE49-F238E27FC236}">
                      <a16:creationId xmlns:a16="http://schemas.microsoft.com/office/drawing/2014/main" id="{4A2A1A2C-4AF1-4055-BD75-20A6E0FD35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0" y="0"/>
                  <a:ext cx="162" cy="1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03" name="Line 57">
                  <a:extLst>
                    <a:ext uri="{FF2B5EF4-FFF2-40B4-BE49-F238E27FC236}">
                      <a16:creationId xmlns:a16="http://schemas.microsoft.com/office/drawing/2014/main" id="{C5B8585A-282A-4026-9EEA-1B0FF17A5E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22" y="58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04" name="Line 58">
                  <a:extLst>
                    <a:ext uri="{FF2B5EF4-FFF2-40B4-BE49-F238E27FC236}">
                      <a16:creationId xmlns:a16="http://schemas.microsoft.com/office/drawing/2014/main" id="{D387E930-08AF-4C9F-91BE-CEC3AA485E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" y="58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05" name="Line 59">
                  <a:extLst>
                    <a:ext uri="{FF2B5EF4-FFF2-40B4-BE49-F238E27FC236}">
                      <a16:creationId xmlns:a16="http://schemas.microsoft.com/office/drawing/2014/main" id="{AB211F67-0AEE-4620-832C-C638EEA13C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9" y="174"/>
                  <a:ext cx="406" cy="1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06" name="Line 60">
                  <a:extLst>
                    <a:ext uri="{FF2B5EF4-FFF2-40B4-BE49-F238E27FC236}">
                      <a16:creationId xmlns:a16="http://schemas.microsoft.com/office/drawing/2014/main" id="{B0B8F493-3A21-486A-990A-B248B8AF55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" y="174"/>
                  <a:ext cx="406" cy="1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07" name="Line 61">
                  <a:extLst>
                    <a:ext uri="{FF2B5EF4-FFF2-40B4-BE49-F238E27FC236}">
                      <a16:creationId xmlns:a16="http://schemas.microsoft.com/office/drawing/2014/main" id="{588E8748-7BA2-4FD8-BC9B-D2241B116C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" y="389"/>
                  <a:ext cx="701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08" name="Line 62">
                  <a:extLst>
                    <a:ext uri="{FF2B5EF4-FFF2-40B4-BE49-F238E27FC236}">
                      <a16:creationId xmlns:a16="http://schemas.microsoft.com/office/drawing/2014/main" id="{06EA9085-D842-4BCE-AC26-BEF5E43C98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0" y="58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09" name="Line 63">
                  <a:extLst>
                    <a:ext uri="{FF2B5EF4-FFF2-40B4-BE49-F238E27FC236}">
                      <a16:creationId xmlns:a16="http://schemas.microsoft.com/office/drawing/2014/main" id="{0014FDF3-19A1-4690-82D3-AA8BBC6C4B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61" y="232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10" name="Line 64">
                  <a:extLst>
                    <a:ext uri="{FF2B5EF4-FFF2-40B4-BE49-F238E27FC236}">
                      <a16:creationId xmlns:a16="http://schemas.microsoft.com/office/drawing/2014/main" id="{1B6740E4-F0F9-4ACD-9A1B-7028B8C265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22" y="232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11" name="Line 65">
                  <a:extLst>
                    <a:ext uri="{FF2B5EF4-FFF2-40B4-BE49-F238E27FC236}">
                      <a16:creationId xmlns:a16="http://schemas.microsoft.com/office/drawing/2014/main" id="{F29AB9BE-91FF-420C-9694-06017CA434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" y="232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12" name="Line 66">
                  <a:extLst>
                    <a:ext uri="{FF2B5EF4-FFF2-40B4-BE49-F238E27FC236}">
                      <a16:creationId xmlns:a16="http://schemas.microsoft.com/office/drawing/2014/main" id="{E1B30984-5A05-4BC7-8C6D-CB960C2DD8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0" y="232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13" name="Line 67">
                  <a:extLst>
                    <a:ext uri="{FF2B5EF4-FFF2-40B4-BE49-F238E27FC236}">
                      <a16:creationId xmlns:a16="http://schemas.microsoft.com/office/drawing/2014/main" id="{37CA16DC-520F-4C49-A473-9EF13104E9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61" y="406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14" name="Line 68">
                  <a:extLst>
                    <a:ext uri="{FF2B5EF4-FFF2-40B4-BE49-F238E27FC236}">
                      <a16:creationId xmlns:a16="http://schemas.microsoft.com/office/drawing/2014/main" id="{CD827B85-2F11-4321-92D0-58F82D0AA7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22" y="406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15" name="Line 69">
                  <a:extLst>
                    <a:ext uri="{FF2B5EF4-FFF2-40B4-BE49-F238E27FC236}">
                      <a16:creationId xmlns:a16="http://schemas.microsoft.com/office/drawing/2014/main" id="{9A989906-FD78-47BA-9FDD-5EB7B315D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" y="406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716" name="Line 70">
                  <a:extLst>
                    <a:ext uri="{FF2B5EF4-FFF2-40B4-BE49-F238E27FC236}">
                      <a16:creationId xmlns:a16="http://schemas.microsoft.com/office/drawing/2014/main" id="{E347ED2A-426F-4FE7-97C5-CE3B8ED59D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0" y="406"/>
                  <a:ext cx="1" cy="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8574" name="Group 71">
              <a:extLst>
                <a:ext uri="{FF2B5EF4-FFF2-40B4-BE49-F238E27FC236}">
                  <a16:creationId xmlns:a16="http://schemas.microsoft.com/office/drawing/2014/main" id="{D7F9F211-F1D3-489F-9195-3EF5D341BC8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74" y="348"/>
              <a:ext cx="116" cy="116"/>
              <a:chOff x="0" y="0"/>
              <a:chExt cx="116" cy="116"/>
            </a:xfrm>
          </p:grpSpPr>
          <p:sp>
            <p:nvSpPr>
              <p:cNvPr id="18695" name="Oval 72">
                <a:extLst>
                  <a:ext uri="{FF2B5EF4-FFF2-40B4-BE49-F238E27FC236}">
                    <a16:creationId xmlns:a16="http://schemas.microsoft.com/office/drawing/2014/main" id="{3DAD2549-2920-4C6D-934B-CEEE2DABD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96" name="Rectangle 73">
                <a:extLst>
                  <a:ext uri="{FF2B5EF4-FFF2-40B4-BE49-F238E27FC236}">
                    <a16:creationId xmlns:a16="http://schemas.microsoft.com/office/drawing/2014/main" id="{728CEE48-5083-4AD0-B7FF-2FAC1274EE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3</a:t>
                </a:r>
              </a:p>
            </p:txBody>
          </p:sp>
        </p:grpSp>
        <p:grpSp>
          <p:nvGrpSpPr>
            <p:cNvPr id="18575" name="Group 74">
              <a:extLst>
                <a:ext uri="{FF2B5EF4-FFF2-40B4-BE49-F238E27FC236}">
                  <a16:creationId xmlns:a16="http://schemas.microsoft.com/office/drawing/2014/main" id="{88D6A101-12C4-4F10-9F29-044F4816EB3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74" y="522"/>
              <a:ext cx="116" cy="116"/>
              <a:chOff x="0" y="0"/>
              <a:chExt cx="116" cy="116"/>
            </a:xfrm>
          </p:grpSpPr>
          <p:sp>
            <p:nvSpPr>
              <p:cNvPr id="18693" name="Oval 75">
                <a:extLst>
                  <a:ext uri="{FF2B5EF4-FFF2-40B4-BE49-F238E27FC236}">
                    <a16:creationId xmlns:a16="http://schemas.microsoft.com/office/drawing/2014/main" id="{2AF6D226-E497-4D0D-9B03-2A1D3259C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94" name="Rectangle 76">
                <a:extLst>
                  <a:ext uri="{FF2B5EF4-FFF2-40B4-BE49-F238E27FC236}">
                    <a16:creationId xmlns:a16="http://schemas.microsoft.com/office/drawing/2014/main" id="{8DD04D90-C20C-4E1F-BD4A-B6D60D7E45D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3</a:t>
                </a:r>
              </a:p>
            </p:txBody>
          </p:sp>
        </p:grpSp>
        <p:grpSp>
          <p:nvGrpSpPr>
            <p:cNvPr id="18576" name="Group 77">
              <a:extLst>
                <a:ext uri="{FF2B5EF4-FFF2-40B4-BE49-F238E27FC236}">
                  <a16:creationId xmlns:a16="http://schemas.microsoft.com/office/drawing/2014/main" id="{627AB641-0379-4551-B381-0EAA53DCBD3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74" y="754"/>
              <a:ext cx="116" cy="116"/>
              <a:chOff x="0" y="0"/>
              <a:chExt cx="116" cy="116"/>
            </a:xfrm>
          </p:grpSpPr>
          <p:sp>
            <p:nvSpPr>
              <p:cNvPr id="18691" name="Oval 78">
                <a:extLst>
                  <a:ext uri="{FF2B5EF4-FFF2-40B4-BE49-F238E27FC236}">
                    <a16:creationId xmlns:a16="http://schemas.microsoft.com/office/drawing/2014/main" id="{AD54F73A-001A-43BE-A9FA-1DA1ABC46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92" name="Rectangle 79">
                <a:extLst>
                  <a:ext uri="{FF2B5EF4-FFF2-40B4-BE49-F238E27FC236}">
                    <a16:creationId xmlns:a16="http://schemas.microsoft.com/office/drawing/2014/main" id="{69B5A3A4-94B8-47A2-B326-3D348EA1A38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3</a:t>
                </a:r>
              </a:p>
            </p:txBody>
          </p:sp>
        </p:grpSp>
        <p:grpSp>
          <p:nvGrpSpPr>
            <p:cNvPr id="18577" name="Group 80">
              <a:extLst>
                <a:ext uri="{FF2B5EF4-FFF2-40B4-BE49-F238E27FC236}">
                  <a16:creationId xmlns:a16="http://schemas.microsoft.com/office/drawing/2014/main" id="{13053104-C369-4E16-B6DB-9089BBFB72D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907" y="348"/>
              <a:ext cx="116" cy="116"/>
              <a:chOff x="0" y="0"/>
              <a:chExt cx="116" cy="116"/>
            </a:xfrm>
          </p:grpSpPr>
          <p:sp>
            <p:nvSpPr>
              <p:cNvPr id="18689" name="Oval 81">
                <a:extLst>
                  <a:ext uri="{FF2B5EF4-FFF2-40B4-BE49-F238E27FC236}">
                    <a16:creationId xmlns:a16="http://schemas.microsoft.com/office/drawing/2014/main" id="{4E254668-DE8B-4956-A37A-BEEB690B8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90" name="Rectangle 82">
                <a:extLst>
                  <a:ext uri="{FF2B5EF4-FFF2-40B4-BE49-F238E27FC236}">
                    <a16:creationId xmlns:a16="http://schemas.microsoft.com/office/drawing/2014/main" id="{37E2325D-DBCF-4999-A566-AE27125A87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2</a:t>
                </a:r>
              </a:p>
            </p:txBody>
          </p:sp>
        </p:grpSp>
        <p:grpSp>
          <p:nvGrpSpPr>
            <p:cNvPr id="18578" name="Group 83">
              <a:extLst>
                <a:ext uri="{FF2B5EF4-FFF2-40B4-BE49-F238E27FC236}">
                  <a16:creationId xmlns:a16="http://schemas.microsoft.com/office/drawing/2014/main" id="{43529E57-15AB-464A-AB96-D4E8D2C6665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907" y="522"/>
              <a:ext cx="116" cy="116"/>
              <a:chOff x="0" y="0"/>
              <a:chExt cx="116" cy="116"/>
            </a:xfrm>
          </p:grpSpPr>
          <p:sp>
            <p:nvSpPr>
              <p:cNvPr id="18687" name="Oval 84">
                <a:extLst>
                  <a:ext uri="{FF2B5EF4-FFF2-40B4-BE49-F238E27FC236}">
                    <a16:creationId xmlns:a16="http://schemas.microsoft.com/office/drawing/2014/main" id="{4B179BD7-9D53-4EBD-9A0C-E511D37DF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88" name="Rectangle 85">
                <a:extLst>
                  <a:ext uri="{FF2B5EF4-FFF2-40B4-BE49-F238E27FC236}">
                    <a16:creationId xmlns:a16="http://schemas.microsoft.com/office/drawing/2014/main" id="{9511D8FC-EDB4-4B98-89DB-3052C3AB6D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2</a:t>
                </a:r>
              </a:p>
            </p:txBody>
          </p:sp>
        </p:grpSp>
        <p:grpSp>
          <p:nvGrpSpPr>
            <p:cNvPr id="18579" name="Group 86">
              <a:extLst>
                <a:ext uri="{FF2B5EF4-FFF2-40B4-BE49-F238E27FC236}">
                  <a16:creationId xmlns:a16="http://schemas.microsoft.com/office/drawing/2014/main" id="{4C0209E0-C729-4EFA-A142-B6073A78939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907" y="754"/>
              <a:ext cx="116" cy="116"/>
              <a:chOff x="0" y="0"/>
              <a:chExt cx="116" cy="116"/>
            </a:xfrm>
          </p:grpSpPr>
          <p:sp>
            <p:nvSpPr>
              <p:cNvPr id="18685" name="Oval 87">
                <a:extLst>
                  <a:ext uri="{FF2B5EF4-FFF2-40B4-BE49-F238E27FC236}">
                    <a16:creationId xmlns:a16="http://schemas.microsoft.com/office/drawing/2014/main" id="{DC1F90BF-F576-4362-9D61-0338EF3D1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86" name="Rectangle 88">
                <a:extLst>
                  <a:ext uri="{FF2B5EF4-FFF2-40B4-BE49-F238E27FC236}">
                    <a16:creationId xmlns:a16="http://schemas.microsoft.com/office/drawing/2014/main" id="{7321F2F3-6485-46A8-813B-84A35D2EBEC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2</a:t>
                </a:r>
              </a:p>
            </p:txBody>
          </p:sp>
        </p:grpSp>
        <p:grpSp>
          <p:nvGrpSpPr>
            <p:cNvPr id="18580" name="Group 89">
              <a:extLst>
                <a:ext uri="{FF2B5EF4-FFF2-40B4-BE49-F238E27FC236}">
                  <a16:creationId xmlns:a16="http://schemas.microsoft.com/office/drawing/2014/main" id="{64276AE4-2A01-4CAD-8C6B-C7B423051A7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40" y="348"/>
              <a:ext cx="116" cy="116"/>
              <a:chOff x="0" y="0"/>
              <a:chExt cx="116" cy="116"/>
            </a:xfrm>
          </p:grpSpPr>
          <p:sp>
            <p:nvSpPr>
              <p:cNvPr id="18683" name="Oval 90">
                <a:extLst>
                  <a:ext uri="{FF2B5EF4-FFF2-40B4-BE49-F238E27FC236}">
                    <a16:creationId xmlns:a16="http://schemas.microsoft.com/office/drawing/2014/main" id="{E01649DF-2694-41ED-91D1-1BA3D3500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84" name="Rectangle 91">
                <a:extLst>
                  <a:ext uri="{FF2B5EF4-FFF2-40B4-BE49-F238E27FC236}">
                    <a16:creationId xmlns:a16="http://schemas.microsoft.com/office/drawing/2014/main" id="{1C530D31-4461-44CD-8B06-598B3E32E8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1</a:t>
                </a:r>
              </a:p>
            </p:txBody>
          </p:sp>
        </p:grpSp>
        <p:grpSp>
          <p:nvGrpSpPr>
            <p:cNvPr id="18581" name="Group 92">
              <a:extLst>
                <a:ext uri="{FF2B5EF4-FFF2-40B4-BE49-F238E27FC236}">
                  <a16:creationId xmlns:a16="http://schemas.microsoft.com/office/drawing/2014/main" id="{3962329A-C119-436A-8103-262793D434C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40" y="522"/>
              <a:ext cx="116" cy="116"/>
              <a:chOff x="0" y="0"/>
              <a:chExt cx="116" cy="116"/>
            </a:xfrm>
          </p:grpSpPr>
          <p:sp>
            <p:nvSpPr>
              <p:cNvPr id="18681" name="Oval 93">
                <a:extLst>
                  <a:ext uri="{FF2B5EF4-FFF2-40B4-BE49-F238E27FC236}">
                    <a16:creationId xmlns:a16="http://schemas.microsoft.com/office/drawing/2014/main" id="{0F8E1771-BE4A-4BE4-89FF-92BB8A385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82" name="Rectangle 94">
                <a:extLst>
                  <a:ext uri="{FF2B5EF4-FFF2-40B4-BE49-F238E27FC236}">
                    <a16:creationId xmlns:a16="http://schemas.microsoft.com/office/drawing/2014/main" id="{EF557168-08EE-404C-AFB3-C550AFAAC6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1</a:t>
                </a:r>
              </a:p>
            </p:txBody>
          </p:sp>
        </p:grpSp>
        <p:grpSp>
          <p:nvGrpSpPr>
            <p:cNvPr id="18582" name="Group 95">
              <a:extLst>
                <a:ext uri="{FF2B5EF4-FFF2-40B4-BE49-F238E27FC236}">
                  <a16:creationId xmlns:a16="http://schemas.microsoft.com/office/drawing/2014/main" id="{383D0B00-B25C-4479-9596-FFBDF3DF36F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240" y="754"/>
              <a:ext cx="116" cy="116"/>
              <a:chOff x="0" y="0"/>
              <a:chExt cx="116" cy="116"/>
            </a:xfrm>
          </p:grpSpPr>
          <p:sp>
            <p:nvSpPr>
              <p:cNvPr id="18679" name="Oval 96">
                <a:extLst>
                  <a:ext uri="{FF2B5EF4-FFF2-40B4-BE49-F238E27FC236}">
                    <a16:creationId xmlns:a16="http://schemas.microsoft.com/office/drawing/2014/main" id="{4AB2F865-15B3-4A4E-ABD6-BBBA17DC3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80" name="Rectangle 97">
                <a:extLst>
                  <a:ext uri="{FF2B5EF4-FFF2-40B4-BE49-F238E27FC236}">
                    <a16:creationId xmlns:a16="http://schemas.microsoft.com/office/drawing/2014/main" id="{ED598032-880D-4718-8429-B8715ABFAF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1</a:t>
                </a:r>
              </a:p>
            </p:txBody>
          </p:sp>
        </p:grpSp>
        <p:grpSp>
          <p:nvGrpSpPr>
            <p:cNvPr id="18583" name="Group 98">
              <a:extLst>
                <a:ext uri="{FF2B5EF4-FFF2-40B4-BE49-F238E27FC236}">
                  <a16:creationId xmlns:a16="http://schemas.microsoft.com/office/drawing/2014/main" id="{B2E0E4A1-CE19-4743-B088-7EFD44540A1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3" y="348"/>
              <a:ext cx="116" cy="116"/>
              <a:chOff x="0" y="0"/>
              <a:chExt cx="116" cy="116"/>
            </a:xfrm>
          </p:grpSpPr>
          <p:sp>
            <p:nvSpPr>
              <p:cNvPr id="18677" name="Oval 99">
                <a:extLst>
                  <a:ext uri="{FF2B5EF4-FFF2-40B4-BE49-F238E27FC236}">
                    <a16:creationId xmlns:a16="http://schemas.microsoft.com/office/drawing/2014/main" id="{E432419E-F4F4-463D-ABDD-47220F952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78" name="Rectangle 100">
                <a:extLst>
                  <a:ext uri="{FF2B5EF4-FFF2-40B4-BE49-F238E27FC236}">
                    <a16:creationId xmlns:a16="http://schemas.microsoft.com/office/drawing/2014/main" id="{33A5BFF3-9629-4949-93CB-1C228908087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0</a:t>
                </a:r>
              </a:p>
            </p:txBody>
          </p:sp>
        </p:grpSp>
        <p:grpSp>
          <p:nvGrpSpPr>
            <p:cNvPr id="18584" name="Group 101">
              <a:extLst>
                <a:ext uri="{FF2B5EF4-FFF2-40B4-BE49-F238E27FC236}">
                  <a16:creationId xmlns:a16="http://schemas.microsoft.com/office/drawing/2014/main" id="{AC527E0B-E031-41B6-879B-2DB2D5D98AC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3" y="522"/>
              <a:ext cx="116" cy="116"/>
              <a:chOff x="0" y="0"/>
              <a:chExt cx="116" cy="116"/>
            </a:xfrm>
          </p:grpSpPr>
          <p:sp>
            <p:nvSpPr>
              <p:cNvPr id="18675" name="Oval 102">
                <a:extLst>
                  <a:ext uri="{FF2B5EF4-FFF2-40B4-BE49-F238E27FC236}">
                    <a16:creationId xmlns:a16="http://schemas.microsoft.com/office/drawing/2014/main" id="{BBD03895-E456-403E-BB45-9A011AC58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76" name="Rectangle 103">
                <a:extLst>
                  <a:ext uri="{FF2B5EF4-FFF2-40B4-BE49-F238E27FC236}">
                    <a16:creationId xmlns:a16="http://schemas.microsoft.com/office/drawing/2014/main" id="{FC3785A1-D080-47D7-A5AB-A0F0A6848E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0</a:t>
                </a:r>
              </a:p>
            </p:txBody>
          </p:sp>
        </p:grpSp>
        <p:grpSp>
          <p:nvGrpSpPr>
            <p:cNvPr id="18585" name="Group 104">
              <a:extLst>
                <a:ext uri="{FF2B5EF4-FFF2-40B4-BE49-F238E27FC236}">
                  <a16:creationId xmlns:a16="http://schemas.microsoft.com/office/drawing/2014/main" id="{57D12156-7BAC-4531-AAEE-E7D4F25EBFA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3" y="754"/>
              <a:ext cx="116" cy="116"/>
              <a:chOff x="0" y="0"/>
              <a:chExt cx="116" cy="116"/>
            </a:xfrm>
          </p:grpSpPr>
          <p:sp>
            <p:nvSpPr>
              <p:cNvPr id="18673" name="Oval 105">
                <a:extLst>
                  <a:ext uri="{FF2B5EF4-FFF2-40B4-BE49-F238E27FC236}">
                    <a16:creationId xmlns:a16="http://schemas.microsoft.com/office/drawing/2014/main" id="{749E8095-2D77-4929-A093-D32740BF5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6" cy="116"/>
              </a:xfrm>
              <a:prstGeom prst="ellipse">
                <a:avLst/>
              </a:prstGeom>
              <a:solidFill>
                <a:srgbClr val="FAC090"/>
              </a:solidFill>
              <a:ln w="12700">
                <a:solidFill>
                  <a:srgbClr val="B46D33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674" name="Rectangle 106">
                <a:extLst>
                  <a:ext uri="{FF2B5EF4-FFF2-40B4-BE49-F238E27FC236}">
                    <a16:creationId xmlns:a16="http://schemas.microsoft.com/office/drawing/2014/main" id="{EA6157E7-EFBF-43C3-87A6-C2396C62BD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" y="16"/>
                <a:ext cx="8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Calibri Bold Italic" panose="020F07020304040A0204" pitchFamily="34" charset="0"/>
                    <a:cs typeface="Calibri Bold Italic" panose="020F07020304040A0204" pitchFamily="34" charset="0"/>
                    <a:sym typeface="Calibri Bold Italic" panose="020F07020304040A0204" pitchFamily="34" charset="0"/>
                  </a:rPr>
                  <a:t>t</a:t>
                </a:r>
                <a:r>
                  <a:rPr lang="en-US" altLang="en-US" sz="600" baseline="-25000">
                    <a:solidFill>
                      <a:prstClr val="black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  <a:sym typeface="Calibri Bold" panose="020F0702030404030204" pitchFamily="34" charset="0"/>
                  </a:rPr>
                  <a:t>0</a:t>
                </a:r>
              </a:p>
            </p:txBody>
          </p:sp>
        </p:grpSp>
        <p:grpSp>
          <p:nvGrpSpPr>
            <p:cNvPr id="18586" name="Group 107">
              <a:extLst>
                <a:ext uri="{FF2B5EF4-FFF2-40B4-BE49-F238E27FC236}">
                  <a16:creationId xmlns:a16="http://schemas.microsoft.com/office/drawing/2014/main" id="{F55AB08D-7471-42F8-A3ED-7A0B8A8F062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31" y="128"/>
              <a:ext cx="2454" cy="642"/>
              <a:chOff x="0" y="0"/>
              <a:chExt cx="2454" cy="642"/>
            </a:xfrm>
          </p:grpSpPr>
          <p:sp>
            <p:nvSpPr>
              <p:cNvPr id="18649" name="Line 108">
                <a:extLst>
                  <a:ext uri="{FF2B5EF4-FFF2-40B4-BE49-F238E27FC236}">
                    <a16:creationId xmlns:a16="http://schemas.microsoft.com/office/drawing/2014/main" id="{BFA2BA27-7221-4BE2-BEF3-697C08885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8"/>
                <a:ext cx="411" cy="6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50" name="Line 109">
                <a:extLst>
                  <a:ext uri="{FF2B5EF4-FFF2-40B4-BE49-F238E27FC236}">
                    <a16:creationId xmlns:a16="http://schemas.microsoft.com/office/drawing/2014/main" id="{4B32DCC4-2700-4310-8021-E9797DCD2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" y="29"/>
                <a:ext cx="207" cy="3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51" name="Line 110">
                <a:extLst>
                  <a:ext uri="{FF2B5EF4-FFF2-40B4-BE49-F238E27FC236}">
                    <a16:creationId xmlns:a16="http://schemas.microsoft.com/office/drawing/2014/main" id="{CF82B322-416A-42AB-B716-80E82D67F0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" y="58"/>
                <a:ext cx="62" cy="1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52" name="Line 111">
                <a:extLst>
                  <a:ext uri="{FF2B5EF4-FFF2-40B4-BE49-F238E27FC236}">
                    <a16:creationId xmlns:a16="http://schemas.microsoft.com/office/drawing/2014/main" id="{40005A6F-6EBC-4775-AA1A-A38A7C64F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2" y="75"/>
                <a:ext cx="1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53" name="Line 112">
                <a:extLst>
                  <a:ext uri="{FF2B5EF4-FFF2-40B4-BE49-F238E27FC236}">
                    <a16:creationId xmlns:a16="http://schemas.microsoft.com/office/drawing/2014/main" id="{DD8A4265-8AE2-4D4F-A3E9-AF8D445B69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" y="336"/>
                <a:ext cx="1" cy="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54" name="Line 113">
                <a:extLst>
                  <a:ext uri="{FF2B5EF4-FFF2-40B4-BE49-F238E27FC236}">
                    <a16:creationId xmlns:a16="http://schemas.microsoft.com/office/drawing/2014/main" id="{B4C45471-CB42-4F6F-BB94-EEF98AD58E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" y="510"/>
                <a:ext cx="1" cy="1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55" name="Line 114">
                <a:extLst>
                  <a:ext uri="{FF2B5EF4-FFF2-40B4-BE49-F238E27FC236}">
                    <a16:creationId xmlns:a16="http://schemas.microsoft.com/office/drawing/2014/main" id="{2E5F422D-44B4-43ED-8386-26B17E936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0"/>
                <a:ext cx="439" cy="6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56" name="Line 115">
                <a:extLst>
                  <a:ext uri="{FF2B5EF4-FFF2-40B4-BE49-F238E27FC236}">
                    <a16:creationId xmlns:a16="http://schemas.microsoft.com/office/drawing/2014/main" id="{399FFF9D-2FEE-49C6-BA29-8455C77166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1" y="28"/>
                <a:ext cx="207" cy="3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57" name="Line 116">
                <a:extLst>
                  <a:ext uri="{FF2B5EF4-FFF2-40B4-BE49-F238E27FC236}">
                    <a16:creationId xmlns:a16="http://schemas.microsoft.com/office/drawing/2014/main" id="{8FCB0D45-7CD4-44FB-80C3-9AACC31F5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6" y="28"/>
                <a:ext cx="62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58" name="Line 117">
                <a:extLst>
                  <a:ext uri="{FF2B5EF4-FFF2-40B4-BE49-F238E27FC236}">
                    <a16:creationId xmlns:a16="http://schemas.microsoft.com/office/drawing/2014/main" id="{2B10F56D-ABAB-4DBF-AE36-226A04F27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19" y="45"/>
                <a:ext cx="1" cy="1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59" name="Line 118">
                <a:extLst>
                  <a:ext uri="{FF2B5EF4-FFF2-40B4-BE49-F238E27FC236}">
                    <a16:creationId xmlns:a16="http://schemas.microsoft.com/office/drawing/2014/main" id="{F41CCA2D-D7C2-4001-8088-5D25C5E87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9" y="336"/>
                <a:ext cx="1" cy="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60" name="Line 119">
                <a:extLst>
                  <a:ext uri="{FF2B5EF4-FFF2-40B4-BE49-F238E27FC236}">
                    <a16:creationId xmlns:a16="http://schemas.microsoft.com/office/drawing/2014/main" id="{D18B8594-9AF8-4776-B219-1B3843919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9" y="510"/>
                <a:ext cx="1" cy="1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61" name="Line 120">
                <a:extLst>
                  <a:ext uri="{FF2B5EF4-FFF2-40B4-BE49-F238E27FC236}">
                    <a16:creationId xmlns:a16="http://schemas.microsoft.com/office/drawing/2014/main" id="{38535E3E-4857-4EF8-96F2-DDC8B9EB50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4" y="28"/>
                <a:ext cx="411" cy="6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62" name="Line 121">
                <a:extLst>
                  <a:ext uri="{FF2B5EF4-FFF2-40B4-BE49-F238E27FC236}">
                    <a16:creationId xmlns:a16="http://schemas.microsoft.com/office/drawing/2014/main" id="{BBE43A60-96D4-4E6F-BB4D-107B44B78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8" y="28"/>
                <a:ext cx="207" cy="3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63" name="Line 122">
                <a:extLst>
                  <a:ext uri="{FF2B5EF4-FFF2-40B4-BE49-F238E27FC236}">
                    <a16:creationId xmlns:a16="http://schemas.microsoft.com/office/drawing/2014/main" id="{8E0183A1-E846-4A94-9317-EA9067B82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3" y="28"/>
                <a:ext cx="62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64" name="Line 123">
                <a:extLst>
                  <a:ext uri="{FF2B5EF4-FFF2-40B4-BE49-F238E27FC236}">
                    <a16:creationId xmlns:a16="http://schemas.microsoft.com/office/drawing/2014/main" id="{CA42C132-61B6-45B0-883C-1FE3F6FD10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87" y="45"/>
                <a:ext cx="0" cy="1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65" name="Line 124">
                <a:extLst>
                  <a:ext uri="{FF2B5EF4-FFF2-40B4-BE49-F238E27FC236}">
                    <a16:creationId xmlns:a16="http://schemas.microsoft.com/office/drawing/2014/main" id="{7B900209-FD6C-441B-A72E-A7412BD36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6" y="336"/>
                <a:ext cx="1" cy="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66" name="Line 125">
                <a:extLst>
                  <a:ext uri="{FF2B5EF4-FFF2-40B4-BE49-F238E27FC236}">
                    <a16:creationId xmlns:a16="http://schemas.microsoft.com/office/drawing/2014/main" id="{B6117AE3-82B2-4FA6-90F2-F84282CA0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6" y="510"/>
                <a:ext cx="1" cy="1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67" name="Line 126">
                <a:extLst>
                  <a:ext uri="{FF2B5EF4-FFF2-40B4-BE49-F238E27FC236}">
                    <a16:creationId xmlns:a16="http://schemas.microsoft.com/office/drawing/2014/main" id="{F1BCB0FF-7EBE-46DE-BCFD-F8B69CBC0D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1" y="28"/>
                <a:ext cx="412" cy="6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68" name="Line 127">
                <a:extLst>
                  <a:ext uri="{FF2B5EF4-FFF2-40B4-BE49-F238E27FC236}">
                    <a16:creationId xmlns:a16="http://schemas.microsoft.com/office/drawing/2014/main" id="{AA9683C4-46A7-45B8-82FE-E8E4E63B7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5" y="28"/>
                <a:ext cx="208" cy="3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69" name="Line 128">
                <a:extLst>
                  <a:ext uri="{FF2B5EF4-FFF2-40B4-BE49-F238E27FC236}">
                    <a16:creationId xmlns:a16="http://schemas.microsoft.com/office/drawing/2014/main" id="{92AC861A-1284-4033-9738-A07CCABFF3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0" y="28"/>
                <a:ext cx="63" cy="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70" name="Line 129">
                <a:extLst>
                  <a:ext uri="{FF2B5EF4-FFF2-40B4-BE49-F238E27FC236}">
                    <a16:creationId xmlns:a16="http://schemas.microsoft.com/office/drawing/2014/main" id="{9AC1E01D-8673-4D1E-AC44-CBB433194F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54" y="45"/>
                <a:ext cx="0" cy="1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71" name="Line 130">
                <a:extLst>
                  <a:ext uri="{FF2B5EF4-FFF2-40B4-BE49-F238E27FC236}">
                    <a16:creationId xmlns:a16="http://schemas.microsoft.com/office/drawing/2014/main" id="{97FB7F50-A996-4105-A8A7-5AF014761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3" y="336"/>
                <a:ext cx="1" cy="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72" name="Line 131">
                <a:extLst>
                  <a:ext uri="{FF2B5EF4-FFF2-40B4-BE49-F238E27FC236}">
                    <a16:creationId xmlns:a16="http://schemas.microsoft.com/office/drawing/2014/main" id="{E3A0360E-C3AD-4276-9AD5-39B82CF9C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3" y="510"/>
                <a:ext cx="1" cy="1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8587" name="Group 132">
              <a:extLst>
                <a:ext uri="{FF2B5EF4-FFF2-40B4-BE49-F238E27FC236}">
                  <a16:creationId xmlns:a16="http://schemas.microsoft.com/office/drawing/2014/main" id="{797B94E2-8621-4B00-8445-24012F2FB1D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72" y="853"/>
              <a:ext cx="1960" cy="120"/>
              <a:chOff x="0" y="0"/>
              <a:chExt cx="1960" cy="120"/>
            </a:xfrm>
          </p:grpSpPr>
          <p:sp>
            <p:nvSpPr>
              <p:cNvPr id="18645" name="Line 133">
                <a:extLst>
                  <a:ext uri="{FF2B5EF4-FFF2-40B4-BE49-F238E27FC236}">
                    <a16:creationId xmlns:a16="http://schemas.microsoft.com/office/drawing/2014/main" id="{A70362B4-D8D8-4A1A-916C-E0E7DEBC24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11" y="0"/>
                <a:ext cx="1049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46" name="Line 134">
                <a:extLst>
                  <a:ext uri="{FF2B5EF4-FFF2-40B4-BE49-F238E27FC236}">
                    <a16:creationId xmlns:a16="http://schemas.microsoft.com/office/drawing/2014/main" id="{070F4172-297F-4030-B836-2235BA646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0" y="0"/>
                <a:ext cx="643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47" name="Line 135">
                <a:extLst>
                  <a:ext uri="{FF2B5EF4-FFF2-40B4-BE49-F238E27FC236}">
                    <a16:creationId xmlns:a16="http://schemas.microsoft.com/office/drawing/2014/main" id="{2B5A3CD9-F17D-4052-B1F4-7612F9E3B9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" y="0"/>
                <a:ext cx="236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648" name="Line 136">
                <a:extLst>
                  <a:ext uri="{FF2B5EF4-FFF2-40B4-BE49-F238E27FC236}">
                    <a16:creationId xmlns:a16="http://schemas.microsoft.com/office/drawing/2014/main" id="{24DC94E1-0265-4636-9522-B5DD847B1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6"/>
                <a:ext cx="87" cy="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18588" name="Rectangle 137">
              <a:extLst>
                <a:ext uri="{FF2B5EF4-FFF2-40B4-BE49-F238E27FC236}">
                  <a16:creationId xmlns:a16="http://schemas.microsoft.com/office/drawing/2014/main" id="{81E3EA13-C7A0-4D79-9E50-DBEC49EF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" y="0"/>
              <a:ext cx="9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…</a:t>
              </a:r>
            </a:p>
          </p:txBody>
        </p:sp>
        <p:sp>
          <p:nvSpPr>
            <p:cNvPr id="18589" name="Rectangle 138">
              <a:extLst>
                <a:ext uri="{FF2B5EF4-FFF2-40B4-BE49-F238E27FC236}">
                  <a16:creationId xmlns:a16="http://schemas.microsoft.com/office/drawing/2014/main" id="{5D9C4C56-C3B3-44F8-BB32-FB021074C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" y="0"/>
              <a:ext cx="9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…</a:t>
              </a:r>
            </a:p>
          </p:txBody>
        </p:sp>
        <p:sp>
          <p:nvSpPr>
            <p:cNvPr id="18590" name="Rectangle 139">
              <a:extLst>
                <a:ext uri="{FF2B5EF4-FFF2-40B4-BE49-F238E27FC236}">
                  <a16:creationId xmlns:a16="http://schemas.microsoft.com/office/drawing/2014/main" id="{E70B4C90-EFD2-48FF-A648-052B0F097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" y="0"/>
              <a:ext cx="9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…</a:t>
              </a:r>
            </a:p>
          </p:txBody>
        </p:sp>
        <p:sp>
          <p:nvSpPr>
            <p:cNvPr id="18591" name="Rectangle 140">
              <a:extLst>
                <a:ext uri="{FF2B5EF4-FFF2-40B4-BE49-F238E27FC236}">
                  <a16:creationId xmlns:a16="http://schemas.microsoft.com/office/drawing/2014/main" id="{15D3996B-DF32-4763-B60B-A86D1CEEB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" y="0"/>
              <a:ext cx="9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…</a:t>
              </a:r>
            </a:p>
          </p:txBody>
        </p:sp>
        <p:grpSp>
          <p:nvGrpSpPr>
            <p:cNvPr id="18592" name="Group 141">
              <a:extLst>
                <a:ext uri="{FF2B5EF4-FFF2-40B4-BE49-F238E27FC236}">
                  <a16:creationId xmlns:a16="http://schemas.microsoft.com/office/drawing/2014/main" id="{E4D6AEE0-0BBB-4925-B84E-8341C05427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" y="58"/>
              <a:ext cx="2611" cy="116"/>
              <a:chOff x="0" y="0"/>
              <a:chExt cx="2611" cy="116"/>
            </a:xfrm>
          </p:grpSpPr>
          <p:grpSp>
            <p:nvGrpSpPr>
              <p:cNvPr id="18597" name="Group 142">
                <a:extLst>
                  <a:ext uri="{FF2B5EF4-FFF2-40B4-BE49-F238E27FC236}">
                    <a16:creationId xmlns:a16="http://schemas.microsoft.com/office/drawing/2014/main" id="{24FA83D5-7DFA-4DED-983B-1BC68EEEF9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495" y="0"/>
                <a:ext cx="116" cy="116"/>
                <a:chOff x="0" y="0"/>
                <a:chExt cx="116" cy="116"/>
              </a:xfrm>
            </p:grpSpPr>
            <p:sp>
              <p:nvSpPr>
                <p:cNvPr id="18643" name="Oval 143">
                  <a:extLst>
                    <a:ext uri="{FF2B5EF4-FFF2-40B4-BE49-F238E27FC236}">
                      <a16:creationId xmlns:a16="http://schemas.microsoft.com/office/drawing/2014/main" id="{C4DE4E0D-F46D-4551-8E06-24DB01C55F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44" name="Rectangle 144">
                  <a:extLst>
                    <a:ext uri="{FF2B5EF4-FFF2-40B4-BE49-F238E27FC236}">
                      <a16:creationId xmlns:a16="http://schemas.microsoft.com/office/drawing/2014/main" id="{6FEEAFEE-1BDC-403B-B44C-3976C7866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T - 1</a:t>
                  </a:r>
                </a:p>
              </p:txBody>
            </p:sp>
          </p:grpSp>
          <p:grpSp>
            <p:nvGrpSpPr>
              <p:cNvPr id="18598" name="Group 145">
                <a:extLst>
                  <a:ext uri="{FF2B5EF4-FFF2-40B4-BE49-F238E27FC236}">
                    <a16:creationId xmlns:a16="http://schemas.microsoft.com/office/drawing/2014/main" id="{80C88407-2ABC-4226-A22F-0A1AD08886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479" y="0"/>
                <a:ext cx="116" cy="116"/>
                <a:chOff x="0" y="0"/>
                <a:chExt cx="116" cy="116"/>
              </a:xfrm>
            </p:grpSpPr>
            <p:sp>
              <p:nvSpPr>
                <p:cNvPr id="18641" name="Oval 146">
                  <a:extLst>
                    <a:ext uri="{FF2B5EF4-FFF2-40B4-BE49-F238E27FC236}">
                      <a16:creationId xmlns:a16="http://schemas.microsoft.com/office/drawing/2014/main" id="{29DF33DE-8D8A-4FEC-9A58-661A198027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42" name="Rectangle 147">
                  <a:extLst>
                    <a:ext uri="{FF2B5EF4-FFF2-40B4-BE49-F238E27FC236}">
                      <a16:creationId xmlns:a16="http://schemas.microsoft.com/office/drawing/2014/main" id="{DED3CBD2-977E-4E8C-9A26-9D1ACA6AA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T/2 + 1</a:t>
                  </a:r>
                </a:p>
              </p:txBody>
            </p:sp>
          </p:grpSp>
          <p:grpSp>
            <p:nvGrpSpPr>
              <p:cNvPr id="18599" name="Group 148">
                <a:extLst>
                  <a:ext uri="{FF2B5EF4-FFF2-40B4-BE49-F238E27FC236}">
                    <a16:creationId xmlns:a16="http://schemas.microsoft.com/office/drawing/2014/main" id="{38CD822C-87FB-439F-9194-B0C902AEC5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334" y="0"/>
                <a:ext cx="116" cy="116"/>
                <a:chOff x="0" y="0"/>
                <a:chExt cx="116" cy="116"/>
              </a:xfrm>
            </p:grpSpPr>
            <p:sp>
              <p:nvSpPr>
                <p:cNvPr id="18639" name="Oval 149">
                  <a:extLst>
                    <a:ext uri="{FF2B5EF4-FFF2-40B4-BE49-F238E27FC236}">
                      <a16:creationId xmlns:a16="http://schemas.microsoft.com/office/drawing/2014/main" id="{F6131D56-D90C-4B95-93F3-31E65D89FD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40" name="Rectangle 150">
                  <a:extLst>
                    <a:ext uri="{FF2B5EF4-FFF2-40B4-BE49-F238E27FC236}">
                      <a16:creationId xmlns:a16="http://schemas.microsoft.com/office/drawing/2014/main" id="{BC37BB4F-D6FD-4C46-98D0-E5A636511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T/2 </a:t>
                  </a:r>
                </a:p>
              </p:txBody>
            </p:sp>
          </p:grpSp>
          <p:grpSp>
            <p:nvGrpSpPr>
              <p:cNvPr id="18600" name="Group 151">
                <a:extLst>
                  <a:ext uri="{FF2B5EF4-FFF2-40B4-BE49-F238E27FC236}">
                    <a16:creationId xmlns:a16="http://schemas.microsoft.com/office/drawing/2014/main" id="{BFA3C9FC-D96E-424E-8E29-BDEA783E20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624" y="0"/>
                <a:ext cx="116" cy="116"/>
                <a:chOff x="0" y="0"/>
                <a:chExt cx="116" cy="116"/>
              </a:xfrm>
            </p:grpSpPr>
            <p:sp>
              <p:nvSpPr>
                <p:cNvPr id="18637" name="Oval 152">
                  <a:extLst>
                    <a:ext uri="{FF2B5EF4-FFF2-40B4-BE49-F238E27FC236}">
                      <a16:creationId xmlns:a16="http://schemas.microsoft.com/office/drawing/2014/main" id="{A4D1691D-CF20-4893-9732-1813A9DD7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38" name="Rectangle 153">
                  <a:extLst>
                    <a:ext uri="{FF2B5EF4-FFF2-40B4-BE49-F238E27FC236}">
                      <a16:creationId xmlns:a16="http://schemas.microsoft.com/office/drawing/2014/main" id="{AD20A75C-5E31-4525-95DE-8F1C8A26E4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T/2 + 2</a:t>
                  </a:r>
                </a:p>
              </p:txBody>
            </p:sp>
          </p:grpSp>
          <p:grpSp>
            <p:nvGrpSpPr>
              <p:cNvPr id="18601" name="Group 154">
                <a:extLst>
                  <a:ext uri="{FF2B5EF4-FFF2-40B4-BE49-F238E27FC236}">
                    <a16:creationId xmlns:a16="http://schemas.microsoft.com/office/drawing/2014/main" id="{B8139F27-BA05-458E-A283-2119391CE7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12" y="0"/>
                <a:ext cx="116" cy="116"/>
                <a:chOff x="0" y="0"/>
                <a:chExt cx="116" cy="116"/>
              </a:xfrm>
            </p:grpSpPr>
            <p:sp>
              <p:nvSpPr>
                <p:cNvPr id="18635" name="Oval 155">
                  <a:extLst>
                    <a:ext uri="{FF2B5EF4-FFF2-40B4-BE49-F238E27FC236}">
                      <a16:creationId xmlns:a16="http://schemas.microsoft.com/office/drawing/2014/main" id="{247453D6-FE94-4AA9-9EDB-B3F34B2D2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36" name="Rectangle 156">
                  <a:extLst>
                    <a:ext uri="{FF2B5EF4-FFF2-40B4-BE49-F238E27FC236}">
                      <a16:creationId xmlns:a16="http://schemas.microsoft.com/office/drawing/2014/main" id="{1C48739B-AC75-4CBA-8BE6-46F9426EF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T/4 + 1</a:t>
                  </a:r>
                </a:p>
              </p:txBody>
            </p:sp>
          </p:grpSp>
          <p:grpSp>
            <p:nvGrpSpPr>
              <p:cNvPr id="18602" name="Group 157">
                <a:extLst>
                  <a:ext uri="{FF2B5EF4-FFF2-40B4-BE49-F238E27FC236}">
                    <a16:creationId xmlns:a16="http://schemas.microsoft.com/office/drawing/2014/main" id="{A110575E-A70B-4CD1-920B-D56808FA19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67" y="0"/>
                <a:ext cx="116" cy="116"/>
                <a:chOff x="0" y="0"/>
                <a:chExt cx="116" cy="116"/>
              </a:xfrm>
            </p:grpSpPr>
            <p:sp>
              <p:nvSpPr>
                <p:cNvPr id="18633" name="Oval 158">
                  <a:extLst>
                    <a:ext uri="{FF2B5EF4-FFF2-40B4-BE49-F238E27FC236}">
                      <a16:creationId xmlns:a16="http://schemas.microsoft.com/office/drawing/2014/main" id="{5BA9AB2A-1C76-4F75-A211-B8164B71F4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34" name="Rectangle 159">
                  <a:extLst>
                    <a:ext uri="{FF2B5EF4-FFF2-40B4-BE49-F238E27FC236}">
                      <a16:creationId xmlns:a16="http://schemas.microsoft.com/office/drawing/2014/main" id="{A6165C21-022C-4F1B-9D9E-3CE83656F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T/4 </a:t>
                  </a:r>
                </a:p>
              </p:txBody>
            </p:sp>
          </p:grpSp>
          <p:grpSp>
            <p:nvGrpSpPr>
              <p:cNvPr id="18603" name="Group 160">
                <a:extLst>
                  <a:ext uri="{FF2B5EF4-FFF2-40B4-BE49-F238E27FC236}">
                    <a16:creationId xmlns:a16="http://schemas.microsoft.com/office/drawing/2014/main" id="{FE39550A-3C3B-4004-8CCA-12C89A4BA5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57" y="0"/>
                <a:ext cx="116" cy="116"/>
                <a:chOff x="0" y="0"/>
                <a:chExt cx="116" cy="116"/>
              </a:xfrm>
            </p:grpSpPr>
            <p:sp>
              <p:nvSpPr>
                <p:cNvPr id="18631" name="Oval 161">
                  <a:extLst>
                    <a:ext uri="{FF2B5EF4-FFF2-40B4-BE49-F238E27FC236}">
                      <a16:creationId xmlns:a16="http://schemas.microsoft.com/office/drawing/2014/main" id="{57CDABB4-1266-4C6D-B004-A4260B4DC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32" name="Rectangle 162">
                  <a:extLst>
                    <a:ext uri="{FF2B5EF4-FFF2-40B4-BE49-F238E27FC236}">
                      <a16:creationId xmlns:a16="http://schemas.microsoft.com/office/drawing/2014/main" id="{B0D3955E-6A58-4D97-ABB5-ED192E6D0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T/4 + 2</a:t>
                  </a:r>
                </a:p>
              </p:txBody>
            </p:sp>
          </p:grpSp>
          <p:grpSp>
            <p:nvGrpSpPr>
              <p:cNvPr id="18604" name="Group 163">
                <a:extLst>
                  <a:ext uri="{FF2B5EF4-FFF2-40B4-BE49-F238E27FC236}">
                    <a16:creationId xmlns:a16="http://schemas.microsoft.com/office/drawing/2014/main" id="{E37A7514-98C1-45CB-9E73-CD7550BCAB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161" y="0"/>
                <a:ext cx="116" cy="116"/>
                <a:chOff x="0" y="0"/>
                <a:chExt cx="116" cy="116"/>
              </a:xfrm>
            </p:grpSpPr>
            <p:sp>
              <p:nvSpPr>
                <p:cNvPr id="18629" name="Oval 164">
                  <a:extLst>
                    <a:ext uri="{FF2B5EF4-FFF2-40B4-BE49-F238E27FC236}">
                      <a16:creationId xmlns:a16="http://schemas.microsoft.com/office/drawing/2014/main" id="{7547EF8B-9A2D-4899-BEFC-02E729B4C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30" name="Rectangle 165">
                  <a:extLst>
                    <a:ext uri="{FF2B5EF4-FFF2-40B4-BE49-F238E27FC236}">
                      <a16:creationId xmlns:a16="http://schemas.microsoft.com/office/drawing/2014/main" id="{6BA0D31E-B664-4F46-AEE1-FA2E12629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T/2 - 1</a:t>
                  </a:r>
                </a:p>
              </p:txBody>
            </p:sp>
          </p:grpSp>
          <p:grpSp>
            <p:nvGrpSpPr>
              <p:cNvPr id="18605" name="Group 166">
                <a:extLst>
                  <a:ext uri="{FF2B5EF4-FFF2-40B4-BE49-F238E27FC236}">
                    <a16:creationId xmlns:a16="http://schemas.microsoft.com/office/drawing/2014/main" id="{66D5037B-D2E8-450A-AA4F-B43D0EE13D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45" y="0"/>
                <a:ext cx="116" cy="116"/>
                <a:chOff x="0" y="0"/>
                <a:chExt cx="116" cy="116"/>
              </a:xfrm>
            </p:grpSpPr>
            <p:sp>
              <p:nvSpPr>
                <p:cNvPr id="18627" name="Oval 167">
                  <a:extLst>
                    <a:ext uri="{FF2B5EF4-FFF2-40B4-BE49-F238E27FC236}">
                      <a16:creationId xmlns:a16="http://schemas.microsoft.com/office/drawing/2014/main" id="{4FED6FE4-F87D-499B-84CB-52377EB42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28" name="Rectangle 168">
                  <a:extLst>
                    <a:ext uri="{FF2B5EF4-FFF2-40B4-BE49-F238E27FC236}">
                      <a16:creationId xmlns:a16="http://schemas.microsoft.com/office/drawing/2014/main" id="{021155BA-2AD6-4D7E-BFF1-BC56F4A4EC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5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8606" name="Group 169">
                <a:extLst>
                  <a:ext uri="{FF2B5EF4-FFF2-40B4-BE49-F238E27FC236}">
                    <a16:creationId xmlns:a16="http://schemas.microsoft.com/office/drawing/2014/main" id="{1581C195-06BA-4F40-8BF3-8FF8BCA088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0" y="0"/>
                <a:ext cx="116" cy="116"/>
                <a:chOff x="0" y="0"/>
                <a:chExt cx="116" cy="116"/>
              </a:xfrm>
            </p:grpSpPr>
            <p:sp>
              <p:nvSpPr>
                <p:cNvPr id="18625" name="Oval 170">
                  <a:extLst>
                    <a:ext uri="{FF2B5EF4-FFF2-40B4-BE49-F238E27FC236}">
                      <a16:creationId xmlns:a16="http://schemas.microsoft.com/office/drawing/2014/main" id="{7F156934-9197-4E47-9DD6-F00E321E2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26" name="Rectangle 171">
                  <a:extLst>
                    <a:ext uri="{FF2B5EF4-FFF2-40B4-BE49-F238E27FC236}">
                      <a16:creationId xmlns:a16="http://schemas.microsoft.com/office/drawing/2014/main" id="{C64E5225-79D6-4561-B0DC-7A71C1557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5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0</a:t>
                  </a:r>
                </a:p>
              </p:txBody>
            </p:sp>
          </p:grpSp>
          <p:grpSp>
            <p:nvGrpSpPr>
              <p:cNvPr id="18607" name="Group 172">
                <a:extLst>
                  <a:ext uri="{FF2B5EF4-FFF2-40B4-BE49-F238E27FC236}">
                    <a16:creationId xmlns:a16="http://schemas.microsoft.com/office/drawing/2014/main" id="{A91F1606-0298-42C1-AEA0-E63355EF9E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90" y="0"/>
                <a:ext cx="116" cy="116"/>
                <a:chOff x="0" y="0"/>
                <a:chExt cx="116" cy="116"/>
              </a:xfrm>
            </p:grpSpPr>
            <p:sp>
              <p:nvSpPr>
                <p:cNvPr id="18623" name="Oval 173">
                  <a:extLst>
                    <a:ext uri="{FF2B5EF4-FFF2-40B4-BE49-F238E27FC236}">
                      <a16:creationId xmlns:a16="http://schemas.microsoft.com/office/drawing/2014/main" id="{0D3B21DC-2093-466D-9E75-97FAFC54DC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24" name="Rectangle 174">
                  <a:extLst>
                    <a:ext uri="{FF2B5EF4-FFF2-40B4-BE49-F238E27FC236}">
                      <a16:creationId xmlns:a16="http://schemas.microsoft.com/office/drawing/2014/main" id="{F040D4C1-62A9-4C04-904D-41D52D9697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5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18608" name="Group 175">
                <a:extLst>
                  <a:ext uri="{FF2B5EF4-FFF2-40B4-BE49-F238E27FC236}">
                    <a16:creationId xmlns:a16="http://schemas.microsoft.com/office/drawing/2014/main" id="{51651305-578E-4FA8-94EC-9C5D31BD14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94" y="0"/>
                <a:ext cx="116" cy="116"/>
                <a:chOff x="0" y="0"/>
                <a:chExt cx="116" cy="116"/>
              </a:xfrm>
            </p:grpSpPr>
            <p:sp>
              <p:nvSpPr>
                <p:cNvPr id="18621" name="Oval 176">
                  <a:extLst>
                    <a:ext uri="{FF2B5EF4-FFF2-40B4-BE49-F238E27FC236}">
                      <a16:creationId xmlns:a16="http://schemas.microsoft.com/office/drawing/2014/main" id="{174AB878-EFCD-4314-BE29-8D25C79D7C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22" name="Rectangle 177">
                  <a:extLst>
                    <a:ext uri="{FF2B5EF4-FFF2-40B4-BE49-F238E27FC236}">
                      <a16:creationId xmlns:a16="http://schemas.microsoft.com/office/drawing/2014/main" id="{DD682AB6-5CB9-4749-AD3F-0811F83D00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5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/4 -1</a:t>
                  </a:r>
                </a:p>
              </p:txBody>
            </p:sp>
          </p:grpSp>
          <p:grpSp>
            <p:nvGrpSpPr>
              <p:cNvPr id="18609" name="Group 178">
                <a:extLst>
                  <a:ext uri="{FF2B5EF4-FFF2-40B4-BE49-F238E27FC236}">
                    <a16:creationId xmlns:a16="http://schemas.microsoft.com/office/drawing/2014/main" id="{9218F691-8EAC-4712-93AF-B39CF3458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46" y="0"/>
                <a:ext cx="116" cy="116"/>
                <a:chOff x="0" y="0"/>
                <a:chExt cx="116" cy="116"/>
              </a:xfrm>
            </p:grpSpPr>
            <p:sp>
              <p:nvSpPr>
                <p:cNvPr id="18619" name="Oval 179">
                  <a:extLst>
                    <a:ext uri="{FF2B5EF4-FFF2-40B4-BE49-F238E27FC236}">
                      <a16:creationId xmlns:a16="http://schemas.microsoft.com/office/drawing/2014/main" id="{B73D656B-A509-4805-AAE7-BA845FEE3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20" name="Rectangle 180">
                  <a:extLst>
                    <a:ext uri="{FF2B5EF4-FFF2-40B4-BE49-F238E27FC236}">
                      <a16:creationId xmlns:a16="http://schemas.microsoft.com/office/drawing/2014/main" id="{6212179F-D704-4B62-894B-38B21BDE0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3T/4+1</a:t>
                  </a:r>
                </a:p>
              </p:txBody>
            </p:sp>
          </p:grpSp>
          <p:grpSp>
            <p:nvGrpSpPr>
              <p:cNvPr id="18610" name="Group 181">
                <a:extLst>
                  <a:ext uri="{FF2B5EF4-FFF2-40B4-BE49-F238E27FC236}">
                    <a16:creationId xmlns:a16="http://schemas.microsoft.com/office/drawing/2014/main" id="{4F27CB64-8647-40F1-A0A5-73B675075B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001" y="0"/>
                <a:ext cx="116" cy="116"/>
                <a:chOff x="0" y="0"/>
                <a:chExt cx="116" cy="116"/>
              </a:xfrm>
            </p:grpSpPr>
            <p:sp>
              <p:nvSpPr>
                <p:cNvPr id="18617" name="Oval 182">
                  <a:extLst>
                    <a:ext uri="{FF2B5EF4-FFF2-40B4-BE49-F238E27FC236}">
                      <a16:creationId xmlns:a16="http://schemas.microsoft.com/office/drawing/2014/main" id="{7EDD6663-23CF-487E-8F06-10B4C2D91F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18" name="Rectangle 183">
                  <a:extLst>
                    <a:ext uri="{FF2B5EF4-FFF2-40B4-BE49-F238E27FC236}">
                      <a16:creationId xmlns:a16="http://schemas.microsoft.com/office/drawing/2014/main" id="{EF52175E-57F1-4EE5-99B8-4ABD2A607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3T/4 </a:t>
                  </a:r>
                </a:p>
              </p:txBody>
            </p:sp>
          </p:grpSp>
          <p:grpSp>
            <p:nvGrpSpPr>
              <p:cNvPr id="18611" name="Group 184">
                <a:extLst>
                  <a:ext uri="{FF2B5EF4-FFF2-40B4-BE49-F238E27FC236}">
                    <a16:creationId xmlns:a16="http://schemas.microsoft.com/office/drawing/2014/main" id="{FEFDDB47-2B8C-4297-9249-19FD805CD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291" y="0"/>
                <a:ext cx="116" cy="116"/>
                <a:chOff x="0" y="0"/>
                <a:chExt cx="116" cy="116"/>
              </a:xfrm>
            </p:grpSpPr>
            <p:sp>
              <p:nvSpPr>
                <p:cNvPr id="18615" name="Oval 185">
                  <a:extLst>
                    <a:ext uri="{FF2B5EF4-FFF2-40B4-BE49-F238E27FC236}">
                      <a16:creationId xmlns:a16="http://schemas.microsoft.com/office/drawing/2014/main" id="{E79E4CED-8152-4F7F-82F4-A8EFA6443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16" name="Rectangle 186">
                  <a:extLst>
                    <a:ext uri="{FF2B5EF4-FFF2-40B4-BE49-F238E27FC236}">
                      <a16:creationId xmlns:a16="http://schemas.microsoft.com/office/drawing/2014/main" id="{358F0E8B-E605-450E-94CB-CBEEAE787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3T/4+2</a:t>
                  </a:r>
                </a:p>
              </p:txBody>
            </p:sp>
          </p:grpSp>
          <p:grpSp>
            <p:nvGrpSpPr>
              <p:cNvPr id="18612" name="Group 187">
                <a:extLst>
                  <a:ext uri="{FF2B5EF4-FFF2-40B4-BE49-F238E27FC236}">
                    <a16:creationId xmlns:a16="http://schemas.microsoft.com/office/drawing/2014/main" id="{6AC0BC16-7A0C-4A84-8412-CE40122CC2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828" y="0"/>
                <a:ext cx="116" cy="116"/>
                <a:chOff x="0" y="0"/>
                <a:chExt cx="116" cy="116"/>
              </a:xfrm>
            </p:grpSpPr>
            <p:sp>
              <p:nvSpPr>
                <p:cNvPr id="18613" name="Oval 188">
                  <a:extLst>
                    <a:ext uri="{FF2B5EF4-FFF2-40B4-BE49-F238E27FC236}">
                      <a16:creationId xmlns:a16="http://schemas.microsoft.com/office/drawing/2014/main" id="{33237CAA-E8D9-47E7-9F38-0623CD3A2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6"/>
                </a:xfrm>
                <a:prstGeom prst="ellipse">
                  <a:avLst/>
                </a:prstGeom>
                <a:solidFill>
                  <a:srgbClr val="95B3D7"/>
                </a:solidFill>
                <a:ln w="12700">
                  <a:solidFill>
                    <a:srgbClr val="395E89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18614" name="Rectangle 189">
                  <a:extLst>
                    <a:ext uri="{FF2B5EF4-FFF2-40B4-BE49-F238E27FC236}">
                      <a16:creationId xmlns:a16="http://schemas.microsoft.com/office/drawing/2014/main" id="{00D20759-E562-42B3-8393-3AA1562F24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8" y="30"/>
                  <a:ext cx="80" cy="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500">
                      <a:solidFill>
                        <a:prstClr val="black"/>
                      </a:solidFill>
                      <a:latin typeface="Calibri Bold Italic" panose="020F07020304040A0204" pitchFamily="34" charset="0"/>
                      <a:cs typeface="Calibri Bold Italic" panose="020F07020304040A0204" pitchFamily="34" charset="0"/>
                      <a:sym typeface="Calibri Bold Italic" panose="020F07020304040A0204" pitchFamily="34" charset="0"/>
                    </a:rPr>
                    <a:t>t</a:t>
                  </a:r>
                  <a:r>
                    <a:rPr lang="en-US" altLang="en-US" sz="400" baseline="-25000">
                      <a:solidFill>
                        <a:prstClr val="black"/>
                      </a:solidFill>
                      <a:latin typeface="Calibri Bold" panose="020F0702030404030204" pitchFamily="34" charset="0"/>
                      <a:cs typeface="Calibri Bold" panose="020F0702030404030204" pitchFamily="34" charset="0"/>
                      <a:sym typeface="Calibri Bold" panose="020F0702030404030204" pitchFamily="34" charset="0"/>
                    </a:rPr>
                    <a:t>3T/4 -1</a:t>
                  </a:r>
                </a:p>
              </p:txBody>
            </p:sp>
          </p:grpSp>
        </p:grpSp>
        <p:sp>
          <p:nvSpPr>
            <p:cNvPr id="45246" name="Line 190">
              <a:extLst>
                <a:ext uri="{FF2B5EF4-FFF2-40B4-BE49-F238E27FC236}">
                  <a16:creationId xmlns:a16="http://schemas.microsoft.com/office/drawing/2014/main" id="{E5EA3C23-BA35-4A99-AD01-5B156B38C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1537"/>
              <a:ext cx="754" cy="1"/>
            </a:xfrm>
            <a:prstGeom prst="line">
              <a:avLst/>
            </a:prstGeom>
            <a:noFill/>
            <a:ln w="38100" cap="flat">
              <a:solidFill>
                <a:srgbClr val="7F7F7F"/>
              </a:solidFill>
              <a:prstDash val="solid"/>
              <a:round/>
              <a:headEnd type="none" w="med" len="med"/>
              <a:tailEnd type="stealth" w="sm" len="sm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grpSp>
          <p:nvGrpSpPr>
            <p:cNvPr id="18594" name="Group 191">
              <a:extLst>
                <a:ext uri="{FF2B5EF4-FFF2-40B4-BE49-F238E27FC236}">
                  <a16:creationId xmlns:a16="http://schemas.microsoft.com/office/drawing/2014/main" id="{A70DF07F-D0C7-4977-B181-217388B0C6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5"/>
              <a:ext cx="3294" cy="165"/>
              <a:chOff x="0" y="0"/>
              <a:chExt cx="3294" cy="165"/>
            </a:xfrm>
          </p:grpSpPr>
          <p:sp>
            <p:nvSpPr>
              <p:cNvPr id="18595" name="Line 192">
                <a:extLst>
                  <a:ext uri="{FF2B5EF4-FFF2-40B4-BE49-F238E27FC236}">
                    <a16:creationId xmlns:a16="http://schemas.microsoft.com/office/drawing/2014/main" id="{530C9CE7-0700-46F9-A713-BEEC33181D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61"/>
                <a:ext cx="3294" cy="0"/>
              </a:xfrm>
              <a:prstGeom prst="line">
                <a:avLst/>
              </a:prstGeom>
              <a:noFill/>
              <a:ln w="28575">
                <a:solidFill>
                  <a:srgbClr val="FF9933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596" name="Rectangle 193">
                <a:extLst>
                  <a:ext uri="{FF2B5EF4-FFF2-40B4-BE49-F238E27FC236}">
                    <a16:creationId xmlns:a16="http://schemas.microsoft.com/office/drawing/2014/main" id="{1349E383-7C3B-4F4C-8C64-90415AA6C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16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38100" tIns="38100" rIns="38100" bIns="38100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prstClr val="black"/>
                    </a:solidFill>
                    <a:latin typeface="Calibri Italic" panose="020F05020202040A0204" pitchFamily="34" charset="0"/>
                    <a:cs typeface="Calibri Italic" panose="020F05020202040A0204" pitchFamily="34" charset="0"/>
                    <a:sym typeface="Calibri Italic" panose="020F05020202040A0204" pitchFamily="34" charset="0"/>
                  </a:rPr>
                  <a:t>barrier</a:t>
                </a:r>
              </a:p>
            </p:txBody>
          </p:sp>
        </p:grpSp>
      </p:grpSp>
      <p:grpSp>
        <p:nvGrpSpPr>
          <p:cNvPr id="18435" name="Group 194">
            <a:extLst>
              <a:ext uri="{FF2B5EF4-FFF2-40B4-BE49-F238E27FC236}">
                <a16:creationId xmlns:a16="http://schemas.microsoft.com/office/drawing/2014/main" id="{75D63F76-9DA5-4AAD-A651-5BD2DBF0866C}"/>
              </a:ext>
            </a:extLst>
          </p:cNvPr>
          <p:cNvGrpSpPr>
            <a:grpSpLocks/>
          </p:cNvGrpSpPr>
          <p:nvPr/>
        </p:nvGrpSpPr>
        <p:grpSpPr bwMode="auto">
          <a:xfrm>
            <a:off x="3527425" y="527050"/>
            <a:ext cx="5246688" cy="2247900"/>
            <a:chOff x="0" y="0"/>
            <a:chExt cx="3304" cy="1416"/>
          </a:xfrm>
        </p:grpSpPr>
        <p:grpSp>
          <p:nvGrpSpPr>
            <p:cNvPr id="18437" name="Group 195">
              <a:extLst>
                <a:ext uri="{FF2B5EF4-FFF2-40B4-BE49-F238E27FC236}">
                  <a16:creationId xmlns:a16="http://schemas.microsoft.com/office/drawing/2014/main" id="{84A1C7AF-665F-4FED-A9E5-1E573B8AFB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6" y="778"/>
              <a:ext cx="1653" cy="638"/>
              <a:chOff x="0" y="0"/>
              <a:chExt cx="1653" cy="638"/>
            </a:xfrm>
          </p:grpSpPr>
          <p:grpSp>
            <p:nvGrpSpPr>
              <p:cNvPr id="18503" name="Group 196">
                <a:extLst>
                  <a:ext uri="{FF2B5EF4-FFF2-40B4-BE49-F238E27FC236}">
                    <a16:creationId xmlns:a16="http://schemas.microsoft.com/office/drawing/2014/main" id="{CE7B1FC7-BBEC-49E4-A61E-19B153B59D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0" y="0"/>
                <a:ext cx="899" cy="638"/>
                <a:chOff x="0" y="0"/>
                <a:chExt cx="899" cy="638"/>
              </a:xfrm>
            </p:grpSpPr>
            <p:grpSp>
              <p:nvGrpSpPr>
                <p:cNvPr id="18505" name="Group 197">
                  <a:extLst>
                    <a:ext uri="{FF2B5EF4-FFF2-40B4-BE49-F238E27FC236}">
                      <a16:creationId xmlns:a16="http://schemas.microsoft.com/office/drawing/2014/main" id="{39AFDC03-ED26-4022-AA9F-A9D51A22B8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899" cy="638"/>
                  <a:chOff x="0" y="0"/>
                  <a:chExt cx="899" cy="638"/>
                </a:xfrm>
              </p:grpSpPr>
              <p:grpSp>
                <p:nvGrpSpPr>
                  <p:cNvPr id="18525" name="Group 198">
                    <a:extLst>
                      <a:ext uri="{FF2B5EF4-FFF2-40B4-BE49-F238E27FC236}">
                        <a16:creationId xmlns:a16="http://schemas.microsoft.com/office/drawing/2014/main" id="{08608BF9-6897-4DF7-8ECB-22779F1655B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522" y="174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71" name="Oval 199">
                      <a:extLst>
                        <a:ext uri="{FF2B5EF4-FFF2-40B4-BE49-F238E27FC236}">
                          <a16:creationId xmlns:a16="http://schemas.microsoft.com/office/drawing/2014/main" id="{65125BE4-7784-45C7-9ABD-4AFA8C17CA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72" name="Rectangle 200">
                      <a:extLst>
                        <a:ext uri="{FF2B5EF4-FFF2-40B4-BE49-F238E27FC236}">
                          <a16:creationId xmlns:a16="http://schemas.microsoft.com/office/drawing/2014/main" id="{78D2803E-9A60-448E-8CB8-0E4568B3DB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1</a:t>
                      </a:r>
                    </a:p>
                  </p:txBody>
                </p:sp>
              </p:grpSp>
              <p:grpSp>
                <p:nvGrpSpPr>
                  <p:cNvPr id="18526" name="Group 201">
                    <a:extLst>
                      <a:ext uri="{FF2B5EF4-FFF2-40B4-BE49-F238E27FC236}">
                        <a16:creationId xmlns:a16="http://schemas.microsoft.com/office/drawing/2014/main" id="{75942B01-422A-4E29-85F7-BEC576EA556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61" y="174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69" name="Oval 202">
                      <a:extLst>
                        <a:ext uri="{FF2B5EF4-FFF2-40B4-BE49-F238E27FC236}">
                          <a16:creationId xmlns:a16="http://schemas.microsoft.com/office/drawing/2014/main" id="{5EEB65A9-143A-4D20-AD86-65CDB7CFA2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70" name="Rectangle 203">
                      <a:extLst>
                        <a:ext uri="{FF2B5EF4-FFF2-40B4-BE49-F238E27FC236}">
                          <a16:creationId xmlns:a16="http://schemas.microsoft.com/office/drawing/2014/main" id="{DE3D1BCF-7D94-461D-AEBC-F2F242A4C7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2</a:t>
                      </a:r>
                    </a:p>
                  </p:txBody>
                </p:sp>
              </p:grpSp>
              <p:grpSp>
                <p:nvGrpSpPr>
                  <p:cNvPr id="18527" name="Group 204">
                    <a:extLst>
                      <a:ext uri="{FF2B5EF4-FFF2-40B4-BE49-F238E27FC236}">
                        <a16:creationId xmlns:a16="http://schemas.microsoft.com/office/drawing/2014/main" id="{5AAFEA6F-43BC-4C53-8508-F9AA423A409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0" y="174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67" name="Oval 205">
                      <a:extLst>
                        <a:ext uri="{FF2B5EF4-FFF2-40B4-BE49-F238E27FC236}">
                          <a16:creationId xmlns:a16="http://schemas.microsoft.com/office/drawing/2014/main" id="{86E3DD95-8ACC-4D2C-950D-685B0A7BF2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68" name="Rectangle 206">
                      <a:extLst>
                        <a:ext uri="{FF2B5EF4-FFF2-40B4-BE49-F238E27FC236}">
                          <a16:creationId xmlns:a16="http://schemas.microsoft.com/office/drawing/2014/main" id="{1BF92283-1D8B-473C-990E-E09F1A0317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3</a:t>
                      </a:r>
                    </a:p>
                  </p:txBody>
                </p:sp>
              </p:grpSp>
              <p:grpSp>
                <p:nvGrpSpPr>
                  <p:cNvPr id="18528" name="Group 207">
                    <a:extLst>
                      <a:ext uri="{FF2B5EF4-FFF2-40B4-BE49-F238E27FC236}">
                        <a16:creationId xmlns:a16="http://schemas.microsoft.com/office/drawing/2014/main" id="{C66BDBC3-1790-489A-96CD-1A37BE26D44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61" y="348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65" name="Oval 208">
                      <a:extLst>
                        <a:ext uri="{FF2B5EF4-FFF2-40B4-BE49-F238E27FC236}">
                          <a16:creationId xmlns:a16="http://schemas.microsoft.com/office/drawing/2014/main" id="{EEB1A133-42A5-479F-BD70-79A41B1F5DE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66" name="Rectangle 209">
                      <a:extLst>
                        <a:ext uri="{FF2B5EF4-FFF2-40B4-BE49-F238E27FC236}">
                          <a16:creationId xmlns:a16="http://schemas.microsoft.com/office/drawing/2014/main" id="{98BD50CD-201A-4F85-B74C-6F0F9B18F7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2</a:t>
                      </a:r>
                    </a:p>
                  </p:txBody>
                </p:sp>
              </p:grpSp>
              <p:grpSp>
                <p:nvGrpSpPr>
                  <p:cNvPr id="18529" name="Group 210">
                    <a:extLst>
                      <a:ext uri="{FF2B5EF4-FFF2-40B4-BE49-F238E27FC236}">
                        <a16:creationId xmlns:a16="http://schemas.microsoft.com/office/drawing/2014/main" id="{8B7A4D2B-C795-4365-81F7-96D8C9F5AC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0" y="348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63" name="Oval 211">
                      <a:extLst>
                        <a:ext uri="{FF2B5EF4-FFF2-40B4-BE49-F238E27FC236}">
                          <a16:creationId xmlns:a16="http://schemas.microsoft.com/office/drawing/2014/main" id="{FA6E54E7-2FC9-40EA-B8ED-9A86D15C6E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64" name="Rectangle 212">
                      <a:extLst>
                        <a:ext uri="{FF2B5EF4-FFF2-40B4-BE49-F238E27FC236}">
                          <a16:creationId xmlns:a16="http://schemas.microsoft.com/office/drawing/2014/main" id="{8777EAFE-3D81-4DE3-A59C-B8A38AA490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3</a:t>
                      </a:r>
                    </a:p>
                  </p:txBody>
                </p:sp>
              </p:grpSp>
              <p:grpSp>
                <p:nvGrpSpPr>
                  <p:cNvPr id="18530" name="Group 213">
                    <a:extLst>
                      <a:ext uri="{FF2B5EF4-FFF2-40B4-BE49-F238E27FC236}">
                        <a16:creationId xmlns:a16="http://schemas.microsoft.com/office/drawing/2014/main" id="{5612BC26-CB7A-40BD-A2DB-D82691D79D6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0" y="522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61" name="Oval 214">
                      <a:extLst>
                        <a:ext uri="{FF2B5EF4-FFF2-40B4-BE49-F238E27FC236}">
                          <a16:creationId xmlns:a16="http://schemas.microsoft.com/office/drawing/2014/main" id="{8CB12FC7-9E43-4617-BF25-6537B2018A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62" name="Rectangle 215">
                      <a:extLst>
                        <a:ext uri="{FF2B5EF4-FFF2-40B4-BE49-F238E27FC236}">
                          <a16:creationId xmlns:a16="http://schemas.microsoft.com/office/drawing/2014/main" id="{922E47EC-53C4-45AA-A206-BB1D9115B2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3</a:t>
                      </a:r>
                    </a:p>
                  </p:txBody>
                </p:sp>
              </p:grpSp>
              <p:grpSp>
                <p:nvGrpSpPr>
                  <p:cNvPr id="18531" name="Group 216">
                    <a:extLst>
                      <a:ext uri="{FF2B5EF4-FFF2-40B4-BE49-F238E27FC236}">
                        <a16:creationId xmlns:a16="http://schemas.microsoft.com/office/drawing/2014/main" id="{622BC2D3-B53B-47B3-8603-5C6612677F0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83" y="174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59" name="Oval 217">
                      <a:extLst>
                        <a:ext uri="{FF2B5EF4-FFF2-40B4-BE49-F238E27FC236}">
                          <a16:creationId xmlns:a16="http://schemas.microsoft.com/office/drawing/2014/main" id="{D6F054B7-01B0-4778-98FF-B408C807A7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60" name="Rectangle 218">
                      <a:extLst>
                        <a:ext uri="{FF2B5EF4-FFF2-40B4-BE49-F238E27FC236}">
                          <a16:creationId xmlns:a16="http://schemas.microsoft.com/office/drawing/2014/main" id="{4B1F9AD6-EE7B-4D2F-820C-58CAF84827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532" name="Group 219">
                    <a:extLst>
                      <a:ext uri="{FF2B5EF4-FFF2-40B4-BE49-F238E27FC236}">
                        <a16:creationId xmlns:a16="http://schemas.microsoft.com/office/drawing/2014/main" id="{E6AE12AD-9075-400C-A944-B2B9AC5B9A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522" y="348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57" name="Oval 220">
                      <a:extLst>
                        <a:ext uri="{FF2B5EF4-FFF2-40B4-BE49-F238E27FC236}">
                          <a16:creationId xmlns:a16="http://schemas.microsoft.com/office/drawing/2014/main" id="{A774FBEC-A534-46C9-A7B7-55AD796F67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58" name="Rectangle 221">
                      <a:extLst>
                        <a:ext uri="{FF2B5EF4-FFF2-40B4-BE49-F238E27FC236}">
                          <a16:creationId xmlns:a16="http://schemas.microsoft.com/office/drawing/2014/main" id="{89E97381-ED0E-4B83-9943-B925290B79A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1</a:t>
                      </a:r>
                    </a:p>
                  </p:txBody>
                </p:sp>
              </p:grpSp>
              <p:grpSp>
                <p:nvGrpSpPr>
                  <p:cNvPr id="18533" name="Group 222">
                    <a:extLst>
                      <a:ext uri="{FF2B5EF4-FFF2-40B4-BE49-F238E27FC236}">
                        <a16:creationId xmlns:a16="http://schemas.microsoft.com/office/drawing/2014/main" id="{9C7560C5-19E1-49CB-8F2C-15BC20745E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83" y="348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55" name="Oval 223">
                      <a:extLst>
                        <a:ext uri="{FF2B5EF4-FFF2-40B4-BE49-F238E27FC236}">
                          <a16:creationId xmlns:a16="http://schemas.microsoft.com/office/drawing/2014/main" id="{C81FFD19-FA49-4149-B25F-F413900B4D3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56" name="Rectangle 224">
                      <a:extLst>
                        <a:ext uri="{FF2B5EF4-FFF2-40B4-BE49-F238E27FC236}">
                          <a16:creationId xmlns:a16="http://schemas.microsoft.com/office/drawing/2014/main" id="{3725C303-676F-4F50-A94A-1AD79DCB1A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534" name="Group 225">
                    <a:extLst>
                      <a:ext uri="{FF2B5EF4-FFF2-40B4-BE49-F238E27FC236}">
                        <a16:creationId xmlns:a16="http://schemas.microsoft.com/office/drawing/2014/main" id="{352C7CD6-0412-4C10-8552-779B0629FF8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83" y="0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53" name="Oval 226">
                      <a:extLst>
                        <a:ext uri="{FF2B5EF4-FFF2-40B4-BE49-F238E27FC236}">
                          <a16:creationId xmlns:a16="http://schemas.microsoft.com/office/drawing/2014/main" id="{2C82B5E5-89E7-450E-A512-BB427304BD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54" name="Rectangle 227">
                      <a:extLst>
                        <a:ext uri="{FF2B5EF4-FFF2-40B4-BE49-F238E27FC236}">
                          <a16:creationId xmlns:a16="http://schemas.microsoft.com/office/drawing/2014/main" id="{D5389F07-89F1-470C-BD17-45FEB29B60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535" name="Group 228">
                    <a:extLst>
                      <a:ext uri="{FF2B5EF4-FFF2-40B4-BE49-F238E27FC236}">
                        <a16:creationId xmlns:a16="http://schemas.microsoft.com/office/drawing/2014/main" id="{9041E637-B5A6-4B61-9B5D-2EACD87A0AF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61" y="522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51" name="Oval 229">
                      <a:extLst>
                        <a:ext uri="{FF2B5EF4-FFF2-40B4-BE49-F238E27FC236}">
                          <a16:creationId xmlns:a16="http://schemas.microsoft.com/office/drawing/2014/main" id="{4AA56724-4089-4E32-AE37-00D920F40B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52" name="Rectangle 230">
                      <a:extLst>
                        <a:ext uri="{FF2B5EF4-FFF2-40B4-BE49-F238E27FC236}">
                          <a16:creationId xmlns:a16="http://schemas.microsoft.com/office/drawing/2014/main" id="{97859106-B3C5-4BCE-8942-4478AB0135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2</a:t>
                      </a:r>
                    </a:p>
                  </p:txBody>
                </p:sp>
              </p:grpSp>
              <p:grpSp>
                <p:nvGrpSpPr>
                  <p:cNvPr id="18536" name="Group 231">
                    <a:extLst>
                      <a:ext uri="{FF2B5EF4-FFF2-40B4-BE49-F238E27FC236}">
                        <a16:creationId xmlns:a16="http://schemas.microsoft.com/office/drawing/2014/main" id="{6F4E5910-31B6-4E6D-814F-424972918F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522" y="522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49" name="Oval 232">
                      <a:extLst>
                        <a:ext uri="{FF2B5EF4-FFF2-40B4-BE49-F238E27FC236}">
                          <a16:creationId xmlns:a16="http://schemas.microsoft.com/office/drawing/2014/main" id="{E6D37E21-FBEC-452F-973B-CF865D1E59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50" name="Rectangle 233">
                      <a:extLst>
                        <a:ext uri="{FF2B5EF4-FFF2-40B4-BE49-F238E27FC236}">
                          <a16:creationId xmlns:a16="http://schemas.microsoft.com/office/drawing/2014/main" id="{3A812846-B669-495D-96A6-E714DBDED6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1</a:t>
                      </a:r>
                    </a:p>
                  </p:txBody>
                </p:sp>
              </p:grpSp>
              <p:grpSp>
                <p:nvGrpSpPr>
                  <p:cNvPr id="18537" name="Group 234">
                    <a:extLst>
                      <a:ext uri="{FF2B5EF4-FFF2-40B4-BE49-F238E27FC236}">
                        <a16:creationId xmlns:a16="http://schemas.microsoft.com/office/drawing/2014/main" id="{58BF2D3D-7713-4C9B-A56E-6531159458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83" y="522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47" name="Oval 235">
                      <a:extLst>
                        <a:ext uri="{FF2B5EF4-FFF2-40B4-BE49-F238E27FC236}">
                          <a16:creationId xmlns:a16="http://schemas.microsoft.com/office/drawing/2014/main" id="{5B06A871-81AA-4405-8E76-03C56AAA4B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48" name="Rectangle 236">
                      <a:extLst>
                        <a:ext uri="{FF2B5EF4-FFF2-40B4-BE49-F238E27FC236}">
                          <a16:creationId xmlns:a16="http://schemas.microsoft.com/office/drawing/2014/main" id="{909DE742-1433-485F-84C9-61B906E2B7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538" name="Group 237">
                    <a:extLst>
                      <a:ext uri="{FF2B5EF4-FFF2-40B4-BE49-F238E27FC236}">
                        <a16:creationId xmlns:a16="http://schemas.microsoft.com/office/drawing/2014/main" id="{5E80E0A8-5E4B-445B-A08A-9FCCC88CA0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0" y="0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45" name="Oval 238">
                      <a:extLst>
                        <a:ext uri="{FF2B5EF4-FFF2-40B4-BE49-F238E27FC236}">
                          <a16:creationId xmlns:a16="http://schemas.microsoft.com/office/drawing/2014/main" id="{FB33C451-7BC8-4794-86C0-84A610DA69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46" name="Rectangle 239">
                      <a:extLst>
                        <a:ext uri="{FF2B5EF4-FFF2-40B4-BE49-F238E27FC236}">
                          <a16:creationId xmlns:a16="http://schemas.microsoft.com/office/drawing/2014/main" id="{E6AC27C6-7A9C-4D5E-8D97-B5E6B9B50F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3</a:t>
                      </a:r>
                    </a:p>
                  </p:txBody>
                </p:sp>
              </p:grpSp>
              <p:grpSp>
                <p:nvGrpSpPr>
                  <p:cNvPr id="18539" name="Group 240">
                    <a:extLst>
                      <a:ext uri="{FF2B5EF4-FFF2-40B4-BE49-F238E27FC236}">
                        <a16:creationId xmlns:a16="http://schemas.microsoft.com/office/drawing/2014/main" id="{1AE5EC11-8EA8-4FF7-BACE-C772EB9CCD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61" y="0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43" name="Oval 241">
                      <a:extLst>
                        <a:ext uri="{FF2B5EF4-FFF2-40B4-BE49-F238E27FC236}">
                          <a16:creationId xmlns:a16="http://schemas.microsoft.com/office/drawing/2014/main" id="{19917456-6D23-45DE-8836-6479E40BA0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44" name="Rectangle 242">
                      <a:extLst>
                        <a:ext uri="{FF2B5EF4-FFF2-40B4-BE49-F238E27FC236}">
                          <a16:creationId xmlns:a16="http://schemas.microsoft.com/office/drawing/2014/main" id="{E715D9DF-CA64-45EE-A8F9-556F78E571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2</a:t>
                      </a:r>
                    </a:p>
                  </p:txBody>
                </p:sp>
              </p:grpSp>
              <p:grpSp>
                <p:nvGrpSpPr>
                  <p:cNvPr id="18540" name="Group 243">
                    <a:extLst>
                      <a:ext uri="{FF2B5EF4-FFF2-40B4-BE49-F238E27FC236}">
                        <a16:creationId xmlns:a16="http://schemas.microsoft.com/office/drawing/2014/main" id="{E8A7BC97-FEE9-4354-8E16-F268E08DA5E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522" y="0"/>
                    <a:ext cx="116" cy="116"/>
                    <a:chOff x="0" y="0"/>
                    <a:chExt cx="116" cy="116"/>
                  </a:xfrm>
                </p:grpSpPr>
                <p:sp>
                  <p:nvSpPr>
                    <p:cNvPr id="18541" name="Oval 244">
                      <a:extLst>
                        <a:ext uri="{FF2B5EF4-FFF2-40B4-BE49-F238E27FC236}">
                          <a16:creationId xmlns:a16="http://schemas.microsoft.com/office/drawing/2014/main" id="{2C812330-1E67-447C-9382-BF8F0AEAB4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116" cy="11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rgbClr val="8C3A38"/>
                      </a:solidFill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/>
                    </a:p>
                  </p:txBody>
                </p:sp>
                <p:sp>
                  <p:nvSpPr>
                    <p:cNvPr id="18542" name="Rectangle 245">
                      <a:extLst>
                        <a:ext uri="{FF2B5EF4-FFF2-40B4-BE49-F238E27FC236}">
                          <a16:creationId xmlns:a16="http://schemas.microsoft.com/office/drawing/2014/main" id="{87326A81-C4DF-49F6-872F-6855C2BD5E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" y="16"/>
                      <a:ext cx="83" cy="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 anchor="ctr"/>
                    <a:lstStyle>
                      <a:lvl1pPr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1pPr>
                      <a:lvl2pPr marL="742950" indent="-28575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2pPr>
                      <a:lvl3pPr marL="11430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3pPr>
                      <a:lvl4pPr marL="16002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4pPr>
                      <a:lvl5pPr marL="2057400" indent="-228600" eaLnBrk="0" hangingPunct="0"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600">
                          <a:solidFill>
                            <a:srgbClr val="000000"/>
                          </a:solidFill>
                          <a:latin typeface="Gill Sans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algn="ctr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600">
                          <a:solidFill>
                            <a:prstClr val="black"/>
                          </a:solidFill>
                          <a:latin typeface="Calibri Bold Italic" panose="020F07020304040A0204" pitchFamily="34" charset="0"/>
                          <a:cs typeface="Calibri Bold Italic" panose="020F07020304040A0204" pitchFamily="34" charset="0"/>
                          <a:sym typeface="Calibri Bold Italic" panose="020F07020304040A0204" pitchFamily="34" charset="0"/>
                        </a:rPr>
                        <a:t>t</a:t>
                      </a:r>
                      <a:r>
                        <a:rPr lang="en-US" altLang="en-US" sz="600" baseline="-25000">
                          <a:solidFill>
                            <a:prstClr val="black"/>
                          </a:solidFill>
                          <a:latin typeface="Calibri Bold" panose="020F0702030404030204" pitchFamily="34" charset="0"/>
                          <a:cs typeface="Calibri Bold" panose="020F0702030404030204" pitchFamily="34" charset="0"/>
                          <a:sym typeface="Calibri Bold" panose="020F0702030404030204" pitchFamily="34" charset="0"/>
                        </a:rPr>
                        <a:t>1</a:t>
                      </a:r>
                    </a:p>
                  </p:txBody>
                </p:sp>
              </p:grpSp>
            </p:grpSp>
            <p:grpSp>
              <p:nvGrpSpPr>
                <p:cNvPr id="18506" name="Group 246">
                  <a:extLst>
                    <a:ext uri="{FF2B5EF4-FFF2-40B4-BE49-F238E27FC236}">
                      <a16:creationId xmlns:a16="http://schemas.microsoft.com/office/drawing/2014/main" id="{3BAFF586-12D0-4C1C-844E-4D15038572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57" y="58"/>
                  <a:ext cx="784" cy="480"/>
                  <a:chOff x="0" y="0"/>
                  <a:chExt cx="784" cy="480"/>
                </a:xfrm>
              </p:grpSpPr>
              <p:sp>
                <p:nvSpPr>
                  <p:cNvPr id="18507" name="Line 247">
                    <a:extLst>
                      <a:ext uri="{FF2B5EF4-FFF2-40B4-BE49-F238E27FC236}">
                        <a16:creationId xmlns:a16="http://schemas.microsoft.com/office/drawing/2014/main" id="{663D51B7-CA0D-4AA8-8BD8-7BB684D0ED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8" y="0"/>
                    <a:ext cx="162" cy="1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08" name="Line 248">
                    <a:extLst>
                      <a:ext uri="{FF2B5EF4-FFF2-40B4-BE49-F238E27FC236}">
                        <a16:creationId xmlns:a16="http://schemas.microsoft.com/office/drawing/2014/main" id="{976215B6-F781-41B7-B86C-1664BF5794B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61" y="58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09" name="Line 249">
                    <a:extLst>
                      <a:ext uri="{FF2B5EF4-FFF2-40B4-BE49-F238E27FC236}">
                        <a16:creationId xmlns:a16="http://schemas.microsoft.com/office/drawing/2014/main" id="{52085477-F2EB-4F71-A47B-AA9C164C19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9" y="0"/>
                    <a:ext cx="162" cy="1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10" name="Line 250">
                    <a:extLst>
                      <a:ext uri="{FF2B5EF4-FFF2-40B4-BE49-F238E27FC236}">
                        <a16:creationId xmlns:a16="http://schemas.microsoft.com/office/drawing/2014/main" id="{E94AEF9C-8FE0-4752-A42B-9CE0004A6D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80" y="0"/>
                    <a:ext cx="162" cy="1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11" name="Line 251">
                    <a:extLst>
                      <a:ext uri="{FF2B5EF4-FFF2-40B4-BE49-F238E27FC236}">
                        <a16:creationId xmlns:a16="http://schemas.microsoft.com/office/drawing/2014/main" id="{CFA47BBA-529A-4FFF-B784-61D27FC7DC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2" y="58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12" name="Line 252">
                    <a:extLst>
                      <a:ext uri="{FF2B5EF4-FFF2-40B4-BE49-F238E27FC236}">
                        <a16:creationId xmlns:a16="http://schemas.microsoft.com/office/drawing/2014/main" id="{ED7C9ACE-0912-46B7-95CA-21BF2EF90B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83" y="58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13" name="Line 253">
                    <a:extLst>
                      <a:ext uri="{FF2B5EF4-FFF2-40B4-BE49-F238E27FC236}">
                        <a16:creationId xmlns:a16="http://schemas.microsoft.com/office/drawing/2014/main" id="{5E18412D-29AF-4056-A21E-66A8A5543A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9" y="174"/>
                    <a:ext cx="406" cy="17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14" name="Line 254">
                    <a:extLst>
                      <a:ext uri="{FF2B5EF4-FFF2-40B4-BE49-F238E27FC236}">
                        <a16:creationId xmlns:a16="http://schemas.microsoft.com/office/drawing/2014/main" id="{55C77021-9260-4F9A-8D73-CA52A707EB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8" y="174"/>
                    <a:ext cx="406" cy="17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15" name="Line 255">
                    <a:extLst>
                      <a:ext uri="{FF2B5EF4-FFF2-40B4-BE49-F238E27FC236}">
                        <a16:creationId xmlns:a16="http://schemas.microsoft.com/office/drawing/2014/main" id="{AC6BED4F-5C38-4523-941B-5906C8ABB21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" y="389"/>
                    <a:ext cx="701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16" name="Line 256">
                    <a:extLst>
                      <a:ext uri="{FF2B5EF4-FFF2-40B4-BE49-F238E27FC236}">
                        <a16:creationId xmlns:a16="http://schemas.microsoft.com/office/drawing/2014/main" id="{110A0F26-50A3-466F-A003-1FC88F8EF9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58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17" name="Line 257">
                    <a:extLst>
                      <a:ext uri="{FF2B5EF4-FFF2-40B4-BE49-F238E27FC236}">
                        <a16:creationId xmlns:a16="http://schemas.microsoft.com/office/drawing/2014/main" id="{3398F69F-F400-4FE7-9E95-2B0468D3A3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61" y="232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18" name="Line 258">
                    <a:extLst>
                      <a:ext uri="{FF2B5EF4-FFF2-40B4-BE49-F238E27FC236}">
                        <a16:creationId xmlns:a16="http://schemas.microsoft.com/office/drawing/2014/main" id="{36642F65-7D9E-4AD0-9261-BD1A9EA987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2" y="232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19" name="Line 259">
                    <a:extLst>
                      <a:ext uri="{FF2B5EF4-FFF2-40B4-BE49-F238E27FC236}">
                        <a16:creationId xmlns:a16="http://schemas.microsoft.com/office/drawing/2014/main" id="{13A06E14-3AA2-4777-A831-3ED5D11924A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83" y="232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20" name="Line 260">
                    <a:extLst>
                      <a:ext uri="{FF2B5EF4-FFF2-40B4-BE49-F238E27FC236}">
                        <a16:creationId xmlns:a16="http://schemas.microsoft.com/office/drawing/2014/main" id="{6D3C55E4-4B5C-4608-81CE-07657FBF1D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232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21" name="Line 261">
                    <a:extLst>
                      <a:ext uri="{FF2B5EF4-FFF2-40B4-BE49-F238E27FC236}">
                        <a16:creationId xmlns:a16="http://schemas.microsoft.com/office/drawing/2014/main" id="{DE8B7EEA-717E-4B73-A56F-D730389DE9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61" y="406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22" name="Line 262">
                    <a:extLst>
                      <a:ext uri="{FF2B5EF4-FFF2-40B4-BE49-F238E27FC236}">
                        <a16:creationId xmlns:a16="http://schemas.microsoft.com/office/drawing/2014/main" id="{3899251A-938B-483B-848E-950A3A97B0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2" y="406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23" name="Line 263">
                    <a:extLst>
                      <a:ext uri="{FF2B5EF4-FFF2-40B4-BE49-F238E27FC236}">
                        <a16:creationId xmlns:a16="http://schemas.microsoft.com/office/drawing/2014/main" id="{294FEFCC-B484-4E21-8907-D66F5E0961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83" y="406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18524" name="Line 264">
                    <a:extLst>
                      <a:ext uri="{FF2B5EF4-FFF2-40B4-BE49-F238E27FC236}">
                        <a16:creationId xmlns:a16="http://schemas.microsoft.com/office/drawing/2014/main" id="{D7D60702-4738-4C67-9D09-F059C162B8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406"/>
                    <a:ext cx="1" cy="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600">
                      <a:solidFill>
                        <a:srgbClr val="000000"/>
                      </a:solidFill>
                      <a:latin typeface="Gill Sans" charset="0"/>
                      <a:sym typeface="Gill Sans" charset="0"/>
                    </a:endParaRPr>
                  </a:p>
                </p:txBody>
              </p:sp>
            </p:grpSp>
          </p:grpSp>
          <p:sp>
            <p:nvSpPr>
              <p:cNvPr id="45321" name="Line 265">
                <a:extLst>
                  <a:ext uri="{FF2B5EF4-FFF2-40B4-BE49-F238E27FC236}">
                    <a16:creationId xmlns:a16="http://schemas.microsoft.com/office/drawing/2014/main" id="{5E607AB8-7FD4-43A5-ADFA-30E3521C13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9" y="580"/>
                <a:ext cx="754" cy="1"/>
              </a:xfrm>
              <a:prstGeom prst="line">
                <a:avLst/>
              </a:prstGeom>
              <a:noFill/>
              <a:ln w="38100" cap="flat">
                <a:solidFill>
                  <a:srgbClr val="7F7F7F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18438" name="Group 266">
              <a:extLst>
                <a:ext uri="{FF2B5EF4-FFF2-40B4-BE49-F238E27FC236}">
                  <a16:creationId xmlns:a16="http://schemas.microsoft.com/office/drawing/2014/main" id="{425150BD-0231-4B73-A1BE-33EE49A902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" y="340"/>
              <a:ext cx="444" cy="301"/>
              <a:chOff x="0" y="0"/>
              <a:chExt cx="444" cy="301"/>
            </a:xfrm>
          </p:grpSpPr>
          <p:sp>
            <p:nvSpPr>
              <p:cNvPr id="18497" name="Oval 267">
                <a:extLst>
                  <a:ext uri="{FF2B5EF4-FFF2-40B4-BE49-F238E27FC236}">
                    <a16:creationId xmlns:a16="http://schemas.microsoft.com/office/drawing/2014/main" id="{53BC8DCB-A23A-466F-90BA-A22977FC02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0"/>
                <a:ext cx="100" cy="89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498" name="Oval 268">
                <a:extLst>
                  <a:ext uri="{FF2B5EF4-FFF2-40B4-BE49-F238E27FC236}">
                    <a16:creationId xmlns:a16="http://schemas.microsoft.com/office/drawing/2014/main" id="{0E323A60-6F5C-463D-9D6C-B02D2C766F2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168" y="211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grpSp>
            <p:nvGrpSpPr>
              <p:cNvPr id="18499" name="Group 269">
                <a:extLst>
                  <a:ext uri="{FF2B5EF4-FFF2-40B4-BE49-F238E27FC236}">
                    <a16:creationId xmlns:a16="http://schemas.microsoft.com/office/drawing/2014/main" id="{FD3A1ED3-74C8-41D9-A752-B6B32F2D07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>
                <a:off x="67" y="88"/>
                <a:ext cx="301" cy="140"/>
                <a:chOff x="0" y="0"/>
                <a:chExt cx="301" cy="140"/>
              </a:xfrm>
            </p:grpSpPr>
            <p:sp>
              <p:nvSpPr>
                <p:cNvPr id="18501" name="Line 270">
                  <a:extLst>
                    <a:ext uri="{FF2B5EF4-FFF2-40B4-BE49-F238E27FC236}">
                      <a16:creationId xmlns:a16="http://schemas.microsoft.com/office/drawing/2014/main" id="{7000B110-49E0-445C-8D90-B28C6982BC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19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502" name="Line 271">
                  <a:extLst>
                    <a:ext uri="{FF2B5EF4-FFF2-40B4-BE49-F238E27FC236}">
                      <a16:creationId xmlns:a16="http://schemas.microsoft.com/office/drawing/2014/main" id="{CDD1A728-69F7-4A48-B0CA-A0E8751A07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18500" name="Oval 272">
                <a:extLst>
                  <a:ext uri="{FF2B5EF4-FFF2-40B4-BE49-F238E27FC236}">
                    <a16:creationId xmlns:a16="http://schemas.microsoft.com/office/drawing/2014/main" id="{75DABE67-B423-4997-97F9-0624300BE88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344" y="4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18439" name="Group 273">
              <a:extLst>
                <a:ext uri="{FF2B5EF4-FFF2-40B4-BE49-F238E27FC236}">
                  <a16:creationId xmlns:a16="http://schemas.microsoft.com/office/drawing/2014/main" id="{3BADFB1E-DFB7-412D-BE29-351C5AD90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0" y="340"/>
              <a:ext cx="444" cy="301"/>
              <a:chOff x="0" y="0"/>
              <a:chExt cx="444" cy="301"/>
            </a:xfrm>
          </p:grpSpPr>
          <p:sp>
            <p:nvSpPr>
              <p:cNvPr id="18491" name="Oval 274">
                <a:extLst>
                  <a:ext uri="{FF2B5EF4-FFF2-40B4-BE49-F238E27FC236}">
                    <a16:creationId xmlns:a16="http://schemas.microsoft.com/office/drawing/2014/main" id="{A7D8733C-9211-41D4-ADD5-C708E3D0C95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0"/>
                <a:ext cx="100" cy="89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492" name="Oval 275">
                <a:extLst>
                  <a:ext uri="{FF2B5EF4-FFF2-40B4-BE49-F238E27FC236}">
                    <a16:creationId xmlns:a16="http://schemas.microsoft.com/office/drawing/2014/main" id="{CC62F447-984D-4CB0-A65D-A186DE12D24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168" y="211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grpSp>
            <p:nvGrpSpPr>
              <p:cNvPr id="18493" name="Group 276">
                <a:extLst>
                  <a:ext uri="{FF2B5EF4-FFF2-40B4-BE49-F238E27FC236}">
                    <a16:creationId xmlns:a16="http://schemas.microsoft.com/office/drawing/2014/main" id="{B28B6978-D0E1-4AAE-899B-C8552670D0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>
                <a:off x="67" y="88"/>
                <a:ext cx="301" cy="140"/>
                <a:chOff x="0" y="0"/>
                <a:chExt cx="301" cy="140"/>
              </a:xfrm>
            </p:grpSpPr>
            <p:sp>
              <p:nvSpPr>
                <p:cNvPr id="18495" name="Line 277">
                  <a:extLst>
                    <a:ext uri="{FF2B5EF4-FFF2-40B4-BE49-F238E27FC236}">
                      <a16:creationId xmlns:a16="http://schemas.microsoft.com/office/drawing/2014/main" id="{69AF33EE-B4E7-487B-9CE1-D0F5D2DB43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19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496" name="Line 278">
                  <a:extLst>
                    <a:ext uri="{FF2B5EF4-FFF2-40B4-BE49-F238E27FC236}">
                      <a16:creationId xmlns:a16="http://schemas.microsoft.com/office/drawing/2014/main" id="{ED594983-7637-4D68-AB34-8683351490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18494" name="Oval 279">
                <a:extLst>
                  <a:ext uri="{FF2B5EF4-FFF2-40B4-BE49-F238E27FC236}">
                    <a16:creationId xmlns:a16="http://schemas.microsoft.com/office/drawing/2014/main" id="{7FFB66E5-C2A9-4CDE-B67D-FD115CD898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344" y="4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18440" name="Group 280">
              <a:extLst>
                <a:ext uri="{FF2B5EF4-FFF2-40B4-BE49-F238E27FC236}">
                  <a16:creationId xmlns:a16="http://schemas.microsoft.com/office/drawing/2014/main" id="{0D5CD5BB-93F4-4490-8967-5E32C1BA0E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340"/>
              <a:ext cx="445" cy="301"/>
              <a:chOff x="0" y="0"/>
              <a:chExt cx="444" cy="301"/>
            </a:xfrm>
          </p:grpSpPr>
          <p:sp>
            <p:nvSpPr>
              <p:cNvPr id="18485" name="Oval 281">
                <a:extLst>
                  <a:ext uri="{FF2B5EF4-FFF2-40B4-BE49-F238E27FC236}">
                    <a16:creationId xmlns:a16="http://schemas.microsoft.com/office/drawing/2014/main" id="{07F6591E-1754-49D0-BBF4-BC1380F833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0"/>
                <a:ext cx="100" cy="89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486" name="Oval 282">
                <a:extLst>
                  <a:ext uri="{FF2B5EF4-FFF2-40B4-BE49-F238E27FC236}">
                    <a16:creationId xmlns:a16="http://schemas.microsoft.com/office/drawing/2014/main" id="{5D0235D9-56A1-474D-8706-828F440F893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168" y="211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grpSp>
            <p:nvGrpSpPr>
              <p:cNvPr id="18487" name="Group 283">
                <a:extLst>
                  <a:ext uri="{FF2B5EF4-FFF2-40B4-BE49-F238E27FC236}">
                    <a16:creationId xmlns:a16="http://schemas.microsoft.com/office/drawing/2014/main" id="{21E47759-127F-4FDE-90E2-8FE5494F25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>
                <a:off x="67" y="88"/>
                <a:ext cx="301" cy="140"/>
                <a:chOff x="0" y="0"/>
                <a:chExt cx="301" cy="140"/>
              </a:xfrm>
            </p:grpSpPr>
            <p:sp>
              <p:nvSpPr>
                <p:cNvPr id="18489" name="Line 284">
                  <a:extLst>
                    <a:ext uri="{FF2B5EF4-FFF2-40B4-BE49-F238E27FC236}">
                      <a16:creationId xmlns:a16="http://schemas.microsoft.com/office/drawing/2014/main" id="{358CFCC6-C96B-47B3-A59C-7257115863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19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490" name="Line 285">
                  <a:extLst>
                    <a:ext uri="{FF2B5EF4-FFF2-40B4-BE49-F238E27FC236}">
                      <a16:creationId xmlns:a16="http://schemas.microsoft.com/office/drawing/2014/main" id="{C35111A4-4238-48B0-807B-8CF82F0A90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18488" name="Oval 286">
                <a:extLst>
                  <a:ext uri="{FF2B5EF4-FFF2-40B4-BE49-F238E27FC236}">
                    <a16:creationId xmlns:a16="http://schemas.microsoft.com/office/drawing/2014/main" id="{78723A83-FB6C-4F4C-B1D6-5EEDE76198A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344" y="4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18441" name="Group 287">
              <a:extLst>
                <a:ext uri="{FF2B5EF4-FFF2-40B4-BE49-F238E27FC236}">
                  <a16:creationId xmlns:a16="http://schemas.microsoft.com/office/drawing/2014/main" id="{390F0C57-EC89-4E9F-818B-12B219C18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6" y="340"/>
              <a:ext cx="445" cy="301"/>
              <a:chOff x="0" y="0"/>
              <a:chExt cx="444" cy="301"/>
            </a:xfrm>
          </p:grpSpPr>
          <p:sp>
            <p:nvSpPr>
              <p:cNvPr id="18479" name="Oval 288">
                <a:extLst>
                  <a:ext uri="{FF2B5EF4-FFF2-40B4-BE49-F238E27FC236}">
                    <a16:creationId xmlns:a16="http://schemas.microsoft.com/office/drawing/2014/main" id="{ABD68FCB-C736-4134-849F-C20E5101E2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0"/>
                <a:ext cx="100" cy="89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18480" name="Oval 289">
                <a:extLst>
                  <a:ext uri="{FF2B5EF4-FFF2-40B4-BE49-F238E27FC236}">
                    <a16:creationId xmlns:a16="http://schemas.microsoft.com/office/drawing/2014/main" id="{504B5B84-2537-4A67-B0C4-A2B8CF81F8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168" y="211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grpSp>
            <p:nvGrpSpPr>
              <p:cNvPr id="18481" name="Group 290">
                <a:extLst>
                  <a:ext uri="{FF2B5EF4-FFF2-40B4-BE49-F238E27FC236}">
                    <a16:creationId xmlns:a16="http://schemas.microsoft.com/office/drawing/2014/main" id="{6E1B9930-F07C-4F77-A01E-B78D44A7FB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>
                <a:off x="67" y="88"/>
                <a:ext cx="301" cy="140"/>
                <a:chOff x="0" y="0"/>
                <a:chExt cx="301" cy="140"/>
              </a:xfrm>
            </p:grpSpPr>
            <p:sp>
              <p:nvSpPr>
                <p:cNvPr id="18483" name="Line 291">
                  <a:extLst>
                    <a:ext uri="{FF2B5EF4-FFF2-40B4-BE49-F238E27FC236}">
                      <a16:creationId xmlns:a16="http://schemas.microsoft.com/office/drawing/2014/main" id="{BE97B471-9739-4924-AE86-7E0549C6C8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19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484" name="Line 292">
                  <a:extLst>
                    <a:ext uri="{FF2B5EF4-FFF2-40B4-BE49-F238E27FC236}">
                      <a16:creationId xmlns:a16="http://schemas.microsoft.com/office/drawing/2014/main" id="{623E79EA-38E4-43E1-80B5-4128397C69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18482" name="Oval 293">
                <a:extLst>
                  <a:ext uri="{FF2B5EF4-FFF2-40B4-BE49-F238E27FC236}">
                    <a16:creationId xmlns:a16="http://schemas.microsoft.com/office/drawing/2014/main" id="{979DE83D-9318-4271-ACF9-6142801206E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344" y="4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18442" name="Group 294">
              <a:extLst>
                <a:ext uri="{FF2B5EF4-FFF2-40B4-BE49-F238E27FC236}">
                  <a16:creationId xmlns:a16="http://schemas.microsoft.com/office/drawing/2014/main" id="{079208C1-CF43-46AA-962D-D4696E57B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3" y="133"/>
              <a:ext cx="444" cy="228"/>
              <a:chOff x="0" y="0"/>
              <a:chExt cx="444" cy="228"/>
            </a:xfrm>
          </p:grpSpPr>
          <p:sp>
            <p:nvSpPr>
              <p:cNvPr id="18474" name="Oval 295">
                <a:extLst>
                  <a:ext uri="{FF2B5EF4-FFF2-40B4-BE49-F238E27FC236}">
                    <a16:creationId xmlns:a16="http://schemas.microsoft.com/office/drawing/2014/main" id="{C1F7235B-359D-45EC-9447-17EA348A576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0"/>
                <a:ext cx="100" cy="89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grpSp>
            <p:nvGrpSpPr>
              <p:cNvPr id="18475" name="Group 296">
                <a:extLst>
                  <a:ext uri="{FF2B5EF4-FFF2-40B4-BE49-F238E27FC236}">
                    <a16:creationId xmlns:a16="http://schemas.microsoft.com/office/drawing/2014/main" id="{DF7859AF-5C2F-4AA8-A7E9-6FAECD1996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>
                <a:off x="67" y="88"/>
                <a:ext cx="301" cy="140"/>
                <a:chOff x="0" y="0"/>
                <a:chExt cx="301" cy="140"/>
              </a:xfrm>
            </p:grpSpPr>
            <p:sp>
              <p:nvSpPr>
                <p:cNvPr id="18477" name="Line 297">
                  <a:extLst>
                    <a:ext uri="{FF2B5EF4-FFF2-40B4-BE49-F238E27FC236}">
                      <a16:creationId xmlns:a16="http://schemas.microsoft.com/office/drawing/2014/main" id="{5FBE909F-23E1-4823-B139-919750B280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19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478" name="Line 298">
                  <a:extLst>
                    <a:ext uri="{FF2B5EF4-FFF2-40B4-BE49-F238E27FC236}">
                      <a16:creationId xmlns:a16="http://schemas.microsoft.com/office/drawing/2014/main" id="{412A9FC3-1E40-45EC-9033-55B2FBD7CE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18476" name="Oval 299">
                <a:extLst>
                  <a:ext uri="{FF2B5EF4-FFF2-40B4-BE49-F238E27FC236}">
                    <a16:creationId xmlns:a16="http://schemas.microsoft.com/office/drawing/2014/main" id="{294BCE23-9FA3-424E-87B0-017D2EB850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344" y="4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18443" name="Group 300">
              <a:extLst>
                <a:ext uri="{FF2B5EF4-FFF2-40B4-BE49-F238E27FC236}">
                  <a16:creationId xmlns:a16="http://schemas.microsoft.com/office/drawing/2014/main" id="{3C80DDE3-9815-4C72-AD89-0508983324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1" y="132"/>
              <a:ext cx="444" cy="228"/>
              <a:chOff x="0" y="0"/>
              <a:chExt cx="444" cy="228"/>
            </a:xfrm>
          </p:grpSpPr>
          <p:sp>
            <p:nvSpPr>
              <p:cNvPr id="18469" name="Oval 301">
                <a:extLst>
                  <a:ext uri="{FF2B5EF4-FFF2-40B4-BE49-F238E27FC236}">
                    <a16:creationId xmlns:a16="http://schemas.microsoft.com/office/drawing/2014/main" id="{9FE3792C-6391-409B-B37C-12DCED550B3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0"/>
                <a:ext cx="100" cy="89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grpSp>
            <p:nvGrpSpPr>
              <p:cNvPr id="18470" name="Group 302">
                <a:extLst>
                  <a:ext uri="{FF2B5EF4-FFF2-40B4-BE49-F238E27FC236}">
                    <a16:creationId xmlns:a16="http://schemas.microsoft.com/office/drawing/2014/main" id="{9D647E88-9983-4FD4-9E42-3F9A5E8133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>
                <a:off x="67" y="88"/>
                <a:ext cx="301" cy="140"/>
                <a:chOff x="0" y="0"/>
                <a:chExt cx="301" cy="140"/>
              </a:xfrm>
            </p:grpSpPr>
            <p:sp>
              <p:nvSpPr>
                <p:cNvPr id="18472" name="Line 303">
                  <a:extLst>
                    <a:ext uri="{FF2B5EF4-FFF2-40B4-BE49-F238E27FC236}">
                      <a16:creationId xmlns:a16="http://schemas.microsoft.com/office/drawing/2014/main" id="{0E71018E-425C-474D-8507-BF98325CB7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19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473" name="Line 304">
                  <a:extLst>
                    <a:ext uri="{FF2B5EF4-FFF2-40B4-BE49-F238E27FC236}">
                      <a16:creationId xmlns:a16="http://schemas.microsoft.com/office/drawing/2014/main" id="{58DE6D2A-A1CC-4C89-8CE9-F6E2DB460F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18471" name="Oval 305">
                <a:extLst>
                  <a:ext uri="{FF2B5EF4-FFF2-40B4-BE49-F238E27FC236}">
                    <a16:creationId xmlns:a16="http://schemas.microsoft.com/office/drawing/2014/main" id="{687EF04D-A503-41F9-8A27-315C8C48091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344" y="4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18444" name="Group 306">
              <a:extLst>
                <a:ext uri="{FF2B5EF4-FFF2-40B4-BE49-F238E27FC236}">
                  <a16:creationId xmlns:a16="http://schemas.microsoft.com/office/drawing/2014/main" id="{275F04C7-AC00-4A1F-B40A-56FDC0A255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0" y="132"/>
              <a:ext cx="444" cy="228"/>
              <a:chOff x="0" y="0"/>
              <a:chExt cx="444" cy="228"/>
            </a:xfrm>
          </p:grpSpPr>
          <p:sp>
            <p:nvSpPr>
              <p:cNvPr id="18464" name="Oval 307">
                <a:extLst>
                  <a:ext uri="{FF2B5EF4-FFF2-40B4-BE49-F238E27FC236}">
                    <a16:creationId xmlns:a16="http://schemas.microsoft.com/office/drawing/2014/main" id="{ACA0FB24-10E1-40F3-8E68-E69C5360090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0"/>
                <a:ext cx="100" cy="89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grpSp>
            <p:nvGrpSpPr>
              <p:cNvPr id="18465" name="Group 308">
                <a:extLst>
                  <a:ext uri="{FF2B5EF4-FFF2-40B4-BE49-F238E27FC236}">
                    <a16:creationId xmlns:a16="http://schemas.microsoft.com/office/drawing/2014/main" id="{FDE213FA-3CE7-46B9-A9F7-0DD65A6C09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>
                <a:off x="67" y="88"/>
                <a:ext cx="301" cy="140"/>
                <a:chOff x="0" y="0"/>
                <a:chExt cx="301" cy="140"/>
              </a:xfrm>
            </p:grpSpPr>
            <p:sp>
              <p:nvSpPr>
                <p:cNvPr id="18467" name="Line 309">
                  <a:extLst>
                    <a:ext uri="{FF2B5EF4-FFF2-40B4-BE49-F238E27FC236}">
                      <a16:creationId xmlns:a16="http://schemas.microsoft.com/office/drawing/2014/main" id="{7321646E-82CD-4C9E-8550-DDB7159E80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19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468" name="Line 310">
                  <a:extLst>
                    <a:ext uri="{FF2B5EF4-FFF2-40B4-BE49-F238E27FC236}">
                      <a16:creationId xmlns:a16="http://schemas.microsoft.com/office/drawing/2014/main" id="{A560C680-9315-43DE-82C7-5082474BBC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18466" name="Oval 311">
                <a:extLst>
                  <a:ext uri="{FF2B5EF4-FFF2-40B4-BE49-F238E27FC236}">
                    <a16:creationId xmlns:a16="http://schemas.microsoft.com/office/drawing/2014/main" id="{323A135A-14BC-4CE4-B15A-A158E3ECB42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344" y="4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18445" name="Group 312">
              <a:extLst>
                <a:ext uri="{FF2B5EF4-FFF2-40B4-BE49-F238E27FC236}">
                  <a16:creationId xmlns:a16="http://schemas.microsoft.com/office/drawing/2014/main" id="{10AF7CBC-441E-4B3D-A95A-AA64B3A47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7" y="117"/>
              <a:ext cx="444" cy="228"/>
              <a:chOff x="0" y="0"/>
              <a:chExt cx="444" cy="228"/>
            </a:xfrm>
          </p:grpSpPr>
          <p:sp>
            <p:nvSpPr>
              <p:cNvPr id="18459" name="Oval 313">
                <a:extLst>
                  <a:ext uri="{FF2B5EF4-FFF2-40B4-BE49-F238E27FC236}">
                    <a16:creationId xmlns:a16="http://schemas.microsoft.com/office/drawing/2014/main" id="{0BAA4DBB-1DA1-43CB-840D-78EB75F1B2F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0"/>
                <a:ext cx="100" cy="89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grpSp>
            <p:nvGrpSpPr>
              <p:cNvPr id="18460" name="Group 314">
                <a:extLst>
                  <a:ext uri="{FF2B5EF4-FFF2-40B4-BE49-F238E27FC236}">
                    <a16:creationId xmlns:a16="http://schemas.microsoft.com/office/drawing/2014/main" id="{132D020B-BDCF-4C70-BA2B-4CAD0D491A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>
                <a:off x="67" y="88"/>
                <a:ext cx="301" cy="140"/>
                <a:chOff x="0" y="0"/>
                <a:chExt cx="301" cy="140"/>
              </a:xfrm>
            </p:grpSpPr>
            <p:sp>
              <p:nvSpPr>
                <p:cNvPr id="18462" name="Line 315">
                  <a:extLst>
                    <a:ext uri="{FF2B5EF4-FFF2-40B4-BE49-F238E27FC236}">
                      <a16:creationId xmlns:a16="http://schemas.microsoft.com/office/drawing/2014/main" id="{AAAB17B1-AFA2-4EB7-A133-1E238988BA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>
                  <a:off x="19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463" name="Line 316">
                  <a:extLst>
                    <a:ext uri="{FF2B5EF4-FFF2-40B4-BE49-F238E27FC236}">
                      <a16:creationId xmlns:a16="http://schemas.microsoft.com/office/drawing/2014/main" id="{D83E378D-0FF1-45AA-9609-B5D858B41A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0"/>
                  <a:ext cx="111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18461" name="Oval 317">
                <a:extLst>
                  <a:ext uri="{FF2B5EF4-FFF2-40B4-BE49-F238E27FC236}">
                    <a16:creationId xmlns:a16="http://schemas.microsoft.com/office/drawing/2014/main" id="{F2D46002-B29F-4294-BE1E-E32BBBF0013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344" y="4"/>
                <a:ext cx="100" cy="90"/>
              </a:xfrm>
              <a:prstGeom prst="ellipse">
                <a:avLst/>
              </a:prstGeom>
              <a:solidFill>
                <a:srgbClr val="E5B9B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18446" name="Group 318">
              <a:extLst>
                <a:ext uri="{FF2B5EF4-FFF2-40B4-BE49-F238E27FC236}">
                  <a16:creationId xmlns:a16="http://schemas.microsoft.com/office/drawing/2014/main" id="{F85EDB9F-E59E-4C5A-BBC1-51FA05B40A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294" cy="165"/>
              <a:chOff x="0" y="0"/>
              <a:chExt cx="3294" cy="165"/>
            </a:xfrm>
          </p:grpSpPr>
          <p:sp>
            <p:nvSpPr>
              <p:cNvPr id="18457" name="Line 319">
                <a:extLst>
                  <a:ext uri="{FF2B5EF4-FFF2-40B4-BE49-F238E27FC236}">
                    <a16:creationId xmlns:a16="http://schemas.microsoft.com/office/drawing/2014/main" id="{C53CE078-C2AF-4167-AC83-67C57D55F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61"/>
                <a:ext cx="3294" cy="0"/>
              </a:xfrm>
              <a:prstGeom prst="line">
                <a:avLst/>
              </a:prstGeom>
              <a:noFill/>
              <a:ln w="28575">
                <a:solidFill>
                  <a:srgbClr val="FF9933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458" name="Rectangle 320">
                <a:extLst>
                  <a:ext uri="{FF2B5EF4-FFF2-40B4-BE49-F238E27FC236}">
                    <a16:creationId xmlns:a16="http://schemas.microsoft.com/office/drawing/2014/main" id="{DD9877DD-84F1-4C72-AA40-F28600D1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16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38100" tIns="38100" rIns="38100" bIns="38100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prstClr val="black"/>
                    </a:solidFill>
                    <a:latin typeface="Calibri Italic" panose="020F05020202040A0204" pitchFamily="34" charset="0"/>
                    <a:cs typeface="Calibri Italic" panose="020F05020202040A0204" pitchFamily="34" charset="0"/>
                    <a:sym typeface="Calibri Italic" panose="020F05020202040A0204" pitchFamily="34" charset="0"/>
                  </a:rPr>
                  <a:t>barrier</a:t>
                </a:r>
              </a:p>
            </p:txBody>
          </p:sp>
        </p:grpSp>
        <p:grpSp>
          <p:nvGrpSpPr>
            <p:cNvPr id="18447" name="Group 321">
              <a:extLst>
                <a:ext uri="{FF2B5EF4-FFF2-40B4-BE49-F238E27FC236}">
                  <a16:creationId xmlns:a16="http://schemas.microsoft.com/office/drawing/2014/main" id="{DBD4AF06-FE50-4008-A598-1F4A9B9DD8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" y="231"/>
              <a:ext cx="3295" cy="165"/>
              <a:chOff x="0" y="0"/>
              <a:chExt cx="3294" cy="164"/>
            </a:xfrm>
          </p:grpSpPr>
          <p:sp>
            <p:nvSpPr>
              <p:cNvPr id="18455" name="Line 322">
                <a:extLst>
                  <a:ext uri="{FF2B5EF4-FFF2-40B4-BE49-F238E27FC236}">
                    <a16:creationId xmlns:a16="http://schemas.microsoft.com/office/drawing/2014/main" id="{3407EF4F-C79D-4092-B952-2DD4AC4FF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61"/>
                <a:ext cx="3294" cy="0"/>
              </a:xfrm>
              <a:prstGeom prst="line">
                <a:avLst/>
              </a:prstGeom>
              <a:noFill/>
              <a:ln w="28575">
                <a:solidFill>
                  <a:srgbClr val="FF9933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456" name="Rectangle 323">
                <a:extLst>
                  <a:ext uri="{FF2B5EF4-FFF2-40B4-BE49-F238E27FC236}">
                    <a16:creationId xmlns:a16="http://schemas.microsoft.com/office/drawing/2014/main" id="{032248B5-C3C2-467E-A350-3EE56CF8B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16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38100" tIns="38100" rIns="38100" bIns="38100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prstClr val="black"/>
                    </a:solidFill>
                    <a:latin typeface="Calibri Italic" panose="020F05020202040A0204" pitchFamily="34" charset="0"/>
                    <a:cs typeface="Calibri Italic" panose="020F05020202040A0204" pitchFamily="34" charset="0"/>
                    <a:sym typeface="Calibri Italic" panose="020F05020202040A0204" pitchFamily="34" charset="0"/>
                  </a:rPr>
                  <a:t>barrier</a:t>
                </a:r>
              </a:p>
            </p:txBody>
          </p:sp>
        </p:grpSp>
        <p:grpSp>
          <p:nvGrpSpPr>
            <p:cNvPr id="18448" name="Group 324">
              <a:extLst>
                <a:ext uri="{FF2B5EF4-FFF2-40B4-BE49-F238E27FC236}">
                  <a16:creationId xmlns:a16="http://schemas.microsoft.com/office/drawing/2014/main" id="{8ADF2B53-8727-437D-8964-557F1E4BED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" y="450"/>
              <a:ext cx="3294" cy="165"/>
              <a:chOff x="0" y="0"/>
              <a:chExt cx="3294" cy="165"/>
            </a:xfrm>
          </p:grpSpPr>
          <p:sp>
            <p:nvSpPr>
              <p:cNvPr id="18453" name="Line 325">
                <a:extLst>
                  <a:ext uri="{FF2B5EF4-FFF2-40B4-BE49-F238E27FC236}">
                    <a16:creationId xmlns:a16="http://schemas.microsoft.com/office/drawing/2014/main" id="{24DC0AD4-976C-4383-8484-6EE340105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61"/>
                <a:ext cx="3294" cy="0"/>
              </a:xfrm>
              <a:prstGeom prst="line">
                <a:avLst/>
              </a:prstGeom>
              <a:noFill/>
              <a:ln w="28575">
                <a:solidFill>
                  <a:srgbClr val="FF9933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454" name="Rectangle 326">
                <a:extLst>
                  <a:ext uri="{FF2B5EF4-FFF2-40B4-BE49-F238E27FC236}">
                    <a16:creationId xmlns:a16="http://schemas.microsoft.com/office/drawing/2014/main" id="{B581AA86-E5AE-4956-BD9F-8CB2EF368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16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38100" tIns="38100" rIns="38100" bIns="38100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prstClr val="black"/>
                    </a:solidFill>
                    <a:latin typeface="Calibri Italic" panose="020F05020202040A0204" pitchFamily="34" charset="0"/>
                    <a:cs typeface="Calibri Italic" panose="020F05020202040A0204" pitchFamily="34" charset="0"/>
                    <a:sym typeface="Calibri Italic" panose="020F05020202040A0204" pitchFamily="34" charset="0"/>
                  </a:rPr>
                  <a:t>barrier</a:t>
                </a:r>
              </a:p>
            </p:txBody>
          </p:sp>
        </p:grpSp>
        <p:sp>
          <p:nvSpPr>
            <p:cNvPr id="18449" name="Line 327">
              <a:extLst>
                <a:ext uri="{FF2B5EF4-FFF2-40B4-BE49-F238E27FC236}">
                  <a16:creationId xmlns:a16="http://schemas.microsoft.com/office/drawing/2014/main" id="{1C85EBEC-2F6D-4EED-8920-82E6E0D940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7" y="629"/>
              <a:ext cx="261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18450" name="Line 328">
              <a:extLst>
                <a:ext uri="{FF2B5EF4-FFF2-40B4-BE49-F238E27FC236}">
                  <a16:creationId xmlns:a16="http://schemas.microsoft.com/office/drawing/2014/main" id="{EFCF3F16-6C04-4CED-B6C6-3BCEFC39CE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0" y="644"/>
              <a:ext cx="68" cy="1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18451" name="Line 329">
              <a:extLst>
                <a:ext uri="{FF2B5EF4-FFF2-40B4-BE49-F238E27FC236}">
                  <a16:creationId xmlns:a16="http://schemas.microsoft.com/office/drawing/2014/main" id="{889F2526-1469-4336-BEC6-D7E471D90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2" y="651"/>
              <a:ext cx="120" cy="1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18452" name="Line 330">
              <a:extLst>
                <a:ext uri="{FF2B5EF4-FFF2-40B4-BE49-F238E27FC236}">
                  <a16:creationId xmlns:a16="http://schemas.microsoft.com/office/drawing/2014/main" id="{C0EA36FF-91AC-4059-839A-5A2799C74D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66" y="644"/>
              <a:ext cx="367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8436" name="Rectangle 331">
            <a:extLst>
              <a:ext uri="{FF2B5EF4-FFF2-40B4-BE49-F238E27FC236}">
                <a16:creationId xmlns:a16="http://schemas.microsoft.com/office/drawing/2014/main" id="{30978697-B4FB-44A4-84FC-9282E3FF282A}"/>
              </a:ext>
            </a:extLst>
          </p:cNvPr>
          <p:cNvSpPr>
            <a:spLocks/>
          </p:cNvSpPr>
          <p:nvPr/>
        </p:nvSpPr>
        <p:spPr bwMode="auto">
          <a:xfrm>
            <a:off x="6096000" y="3135313"/>
            <a:ext cx="3381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vs.</a:t>
            </a:r>
          </a:p>
        </p:txBody>
      </p:sp>
    </p:spTree>
  </p:cSld>
  <p:clrMapOvr>
    <a:masterClrMapping/>
  </p:clrMapOvr>
  <p:transition spd="slow"/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8146271B-E408-48DA-863E-7B081D595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/>
              <a:t>Reduction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7238DB-B931-48E9-A7D7-0D1CF7DEC8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4648200"/>
            <a:ext cx="8229600" cy="2133600"/>
          </a:xfrm>
        </p:spPr>
        <p:txBody>
          <a:bodyPr/>
          <a:lstStyle/>
          <a:p>
            <a:pPr marL="304800" indent="-304800"/>
            <a:r>
              <a:rPr lang="en-US" altLang="en-US"/>
              <a:t>Many-To-One</a:t>
            </a:r>
          </a:p>
          <a:p>
            <a:pPr lvl="1"/>
            <a:r>
              <a:rPr lang="en-US" altLang="en-US"/>
              <a:t>Parameter to Tune =&gt; </a:t>
            </a:r>
            <a:r>
              <a:rPr lang="en-US" altLang="en-US">
                <a:solidFill>
                  <a:srgbClr val="4F81BD"/>
                </a:solidFill>
              </a:rPr>
              <a:t>Thread Width</a:t>
            </a:r>
            <a:r>
              <a:rPr lang="en-US" altLang="en-US"/>
              <a:t> (total number of threads)</a:t>
            </a:r>
          </a:p>
        </p:txBody>
      </p:sp>
      <p:pic>
        <p:nvPicPr>
          <p:cNvPr id="19460" name="Picture 3">
            <a:extLst>
              <a:ext uri="{FF2B5EF4-FFF2-40B4-BE49-F238E27FC236}">
                <a16:creationId xmlns:a16="http://schemas.microsoft.com/office/drawing/2014/main" id="{85BED91E-3287-476F-9F88-CA5A0F9A4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1219201"/>
            <a:ext cx="4048125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>
            <a:extLst>
              <a:ext uri="{FF2B5EF4-FFF2-40B4-BE49-F238E27FC236}">
                <a16:creationId xmlns:a16="http://schemas.microsoft.com/office/drawing/2014/main" id="{7CBDE609-98E6-4347-B4CE-316CB80BA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371600"/>
            <a:ext cx="46958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2">
            <a:extLst>
              <a:ext uri="{FF2B5EF4-FFF2-40B4-BE49-F238E27FC236}">
                <a16:creationId xmlns:a16="http://schemas.microsoft.com/office/drawing/2014/main" id="{3C147727-676B-42AF-B298-E64701C2B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4" y="1447800"/>
            <a:ext cx="46069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3">
            <a:extLst>
              <a:ext uri="{FF2B5EF4-FFF2-40B4-BE49-F238E27FC236}">
                <a16:creationId xmlns:a16="http://schemas.microsoft.com/office/drawing/2014/main" id="{3E8B17E1-F338-4D59-B688-B592C0CA7D7D}"/>
              </a:ext>
            </a:extLst>
          </p:cNvPr>
          <p:cNvSpPr>
            <a:spLocks/>
          </p:cNvSpPr>
          <p:nvPr/>
        </p:nvSpPr>
        <p:spPr bwMode="auto">
          <a:xfrm>
            <a:off x="2209800" y="4876800"/>
            <a:ext cx="78613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Parameter selection comparison between the static SDK and our tuned (thread cap) algorithm</a:t>
            </a:r>
            <a:br>
              <a:rPr lang="en-US" altLang="en-US" sz="24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</a:br>
            <a:endParaRPr lang="en-US" altLang="en-US" sz="18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We see some of the problems with having static thread parameters, for different machines.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CA962E6-9D8F-4298-8666-C3E396039D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Parameter Selection Comparison</a:t>
            </a:r>
          </a:p>
        </p:txBody>
      </p:sp>
      <p:sp>
        <p:nvSpPr>
          <p:cNvPr id="20486" name="Rectangle 5">
            <a:extLst>
              <a:ext uri="{FF2B5EF4-FFF2-40B4-BE49-F238E27FC236}">
                <a16:creationId xmlns:a16="http://schemas.microsoft.com/office/drawing/2014/main" id="{62363B98-6A2C-4B65-94A7-3D6688630300}"/>
              </a:ext>
            </a:extLst>
          </p:cNvPr>
          <p:cNvSpPr>
            <a:spLocks/>
          </p:cNvSpPr>
          <p:nvPr/>
        </p:nvSpPr>
        <p:spPr bwMode="auto">
          <a:xfrm>
            <a:off x="3505200" y="1066800"/>
            <a:ext cx="8207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GTX280</a:t>
            </a:r>
          </a:p>
        </p:txBody>
      </p:sp>
      <p:sp>
        <p:nvSpPr>
          <p:cNvPr id="20487" name="Rectangle 6">
            <a:extLst>
              <a:ext uri="{FF2B5EF4-FFF2-40B4-BE49-F238E27FC236}">
                <a16:creationId xmlns:a16="http://schemas.microsoft.com/office/drawing/2014/main" id="{E04330D4-148B-4702-B91F-C438D6490741}"/>
              </a:ext>
            </a:extLst>
          </p:cNvPr>
          <p:cNvSpPr>
            <a:spLocks/>
          </p:cNvSpPr>
          <p:nvPr/>
        </p:nvSpPr>
        <p:spPr bwMode="auto">
          <a:xfrm>
            <a:off x="8001001" y="1143000"/>
            <a:ext cx="8096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Calibri Bold" panose="020F0702030404030204" pitchFamily="34" charset="0"/>
                <a:cs typeface="Calibri Bold" panose="020F0702030404030204" pitchFamily="34" charset="0"/>
                <a:sym typeface="Calibri Bold" panose="020F0702030404030204" pitchFamily="34" charset="0"/>
              </a:rPr>
              <a:t>8600GT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8294-3D36-4098-8661-81249F43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7DDD-122D-44D1-92DC-7F657FBA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CUDA - Background, History, Motivation</a:t>
            </a:r>
          </a:p>
          <a:p>
            <a:r>
              <a:rPr lang="en-US" dirty="0"/>
              <a:t>Introduction to Massively Parallel Computing</a:t>
            </a:r>
          </a:p>
          <a:p>
            <a:r>
              <a:rPr lang="en-US" dirty="0"/>
              <a:t>Introduction to GPU-based Programming</a:t>
            </a:r>
          </a:p>
          <a:p>
            <a:r>
              <a:rPr lang="en-US" dirty="0"/>
              <a:t>CUDA Overview</a:t>
            </a:r>
          </a:p>
          <a:p>
            <a:r>
              <a:rPr lang="en-US" dirty="0"/>
              <a:t>Getting Started with CUDA</a:t>
            </a:r>
          </a:p>
          <a:p>
            <a:pPr lvl="1"/>
            <a:r>
              <a:rPr lang="en-US" sz="2800" dirty="0"/>
              <a:t>CUDA SDK, Samples (Windows) - Overview</a:t>
            </a:r>
          </a:p>
          <a:p>
            <a:pPr lvl="1"/>
            <a:r>
              <a:rPr lang="en-US" sz="2800" dirty="0"/>
              <a:t>Nvidia Courseware, VM usage, Exercises - Overview</a:t>
            </a:r>
          </a:p>
          <a:p>
            <a:r>
              <a:rPr lang="en-US" dirty="0"/>
              <a:t>Anatomy of a CUDA Program</a:t>
            </a:r>
          </a:p>
          <a:p>
            <a:pPr lvl="1"/>
            <a:r>
              <a:rPr lang="en-US" sz="2800" dirty="0"/>
              <a:t>Introduction to CUDA Syntax</a:t>
            </a:r>
          </a:p>
          <a:p>
            <a:pPr lvl="1"/>
            <a:r>
              <a:rPr lang="en-US" sz="2800" dirty="0"/>
              <a:t>“Hello World”</a:t>
            </a:r>
          </a:p>
          <a:p>
            <a:pPr lvl="1"/>
            <a:r>
              <a:rPr lang="en-US" sz="2800" dirty="0"/>
              <a:t>Vector Addition</a:t>
            </a:r>
          </a:p>
          <a:p>
            <a:endParaRPr lang="en-US" sz="2400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BA5FF55C-395D-4F09-B4C7-DBBCCC40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8" r="2852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8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7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4CC07DD-6B51-44A7-9A05-131B1ADFB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39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>
            <a:extLst>
              <a:ext uri="{FF2B5EF4-FFF2-40B4-BE49-F238E27FC236}">
                <a16:creationId xmlns:a16="http://schemas.microsoft.com/office/drawing/2014/main" id="{3B3A3EB0-E772-45E1-B07B-C6410C4E5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505200"/>
            <a:ext cx="3352800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2">
            <a:extLst>
              <a:ext uri="{FF2B5EF4-FFF2-40B4-BE49-F238E27FC236}">
                <a16:creationId xmlns:a16="http://schemas.microsoft.com/office/drawing/2014/main" id="{7E78BADA-F227-4212-8E27-D983F98D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1"/>
            <a:ext cx="3276600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3">
            <a:extLst>
              <a:ext uri="{FF2B5EF4-FFF2-40B4-BE49-F238E27FC236}">
                <a16:creationId xmlns:a16="http://schemas.microsoft.com/office/drawing/2014/main" id="{0822D845-A9B2-4EE6-9DDD-95C978824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7201"/>
            <a:ext cx="34290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4">
            <a:extLst>
              <a:ext uri="{FF2B5EF4-FFF2-40B4-BE49-F238E27FC236}">
                <a16:creationId xmlns:a16="http://schemas.microsoft.com/office/drawing/2014/main" id="{C2BC03F9-63A9-4939-9FF9-2529AA3277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10200" y="3810000"/>
            <a:ext cx="4724400" cy="1981200"/>
          </a:xfrm>
        </p:spPr>
        <p:txBody>
          <a:bodyPr/>
          <a:lstStyle/>
          <a:p>
            <a:pPr marL="304800" indent="-304800"/>
            <a:r>
              <a:rPr lang="en-US" altLang="en-US" sz="2400"/>
              <a:t>Auto-tuned performance always exceeded SDK performance</a:t>
            </a:r>
            <a:endParaRPr lang="en-US" altLang="en-US"/>
          </a:p>
          <a:p>
            <a:pPr lvl="1">
              <a:spcBef>
                <a:spcPts val="500"/>
              </a:spcBef>
            </a:pPr>
            <a:r>
              <a:rPr lang="en-US" altLang="en-US" sz="2000"/>
              <a:t>Up to a 70% performance gain for certain cards and workloads</a:t>
            </a:r>
          </a:p>
        </p:txBody>
      </p:sp>
    </p:spTree>
  </p:cSld>
  <p:clrMapOvr>
    <a:masterClrMapping/>
  </p:clrMapOvr>
  <p:transition spd="slow"/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14601A10-E1A9-4AD3-8053-13F9DCDAE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Reduction papers</a:t>
            </a:r>
          </a:p>
        </p:txBody>
      </p:sp>
      <p:sp>
        <p:nvSpPr>
          <p:cNvPr id="49153" name="Rectangle 1">
            <a:extLst>
              <a:ext uri="{FF2B5EF4-FFF2-40B4-BE49-F238E27FC236}">
                <a16:creationId xmlns:a16="http://schemas.microsoft.com/office/drawing/2014/main" id="{481D6854-2CDA-493F-A4F5-318388A763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687388" fontAlgn="auto">
              <a:spcAft>
                <a:spcPts val="0"/>
              </a:spcAft>
              <a:defRPr/>
            </a:pPr>
            <a:r>
              <a:rPr lang="en-US"/>
              <a:t>Mark Harris, Mapping Computational Concepts to GPUs, GPU Gems 2, Chapter 31, pp. 495–508, March 2005.</a:t>
            </a:r>
          </a:p>
          <a:p>
            <a:pPr marL="687388" fontAlgn="auto">
              <a:spcAft>
                <a:spcPts val="0"/>
              </a:spcAft>
              <a:defRPr/>
            </a:pPr>
            <a:r>
              <a:rPr lang="en-US"/>
              <a:t>Andrew Davidson and John D. Owens. Toward Techniques for Auto-Tuning GPU Algorithms. In Para 2010: State of the Art in Scientific and Parallel Computing, June 2010.</a:t>
            </a:r>
          </a:p>
          <a:p>
            <a:pPr marL="687388" fontAlgn="auto">
              <a:spcAft>
                <a:spcPts val="0"/>
              </a:spcAft>
              <a:defRPr/>
            </a:pPr>
            <a:r>
              <a:rPr lang="en-US"/>
              <a:t>NVIDIA SDK (reduction example)</a:t>
            </a:r>
          </a:p>
        </p:txBody>
      </p:sp>
    </p:spTree>
  </p:cSld>
  <p:clrMapOvr>
    <a:masterClrMapping/>
  </p:clrMapOvr>
  <p:transition spd="slow"/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3">
            <a:extLst>
              <a:ext uri="{FF2B5EF4-FFF2-40B4-BE49-F238E27FC236}">
                <a16:creationId xmlns:a16="http://schemas.microsoft.com/office/drawing/2014/main" id="{B9FCFAB3-71BB-45E9-BC1B-A02FFAE3E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/>
          <a:lstStyle/>
          <a:p>
            <a:r>
              <a:rPr lang="en-US" altLang="en-US"/>
              <a:t>Scan (within a block)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D9ADA9-0A8A-43B2-90F1-8E7A748082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ransition spd="slow"/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2431FF20-91FB-4CC0-9987-3A8B7E759F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Prefix Sum (Scan)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CC783CF2-8AEA-4B3C-848E-94ADBCD07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Given an array A = [a0, a1, …, an-1] </a:t>
            </a:r>
            <a:br>
              <a:rPr lang="en-US"/>
            </a:br>
            <a:r>
              <a:rPr lang="en-US"/>
              <a:t>and a binary associative operator ⊕ with identity I, </a:t>
            </a:r>
          </a:p>
          <a:p>
            <a:pPr fontAlgn="auto">
              <a:spcAft>
                <a:spcPts val="0"/>
              </a:spcAft>
              <a:defRPr/>
            </a:pPr>
            <a:endParaRPr lang="en-US"/>
          </a:p>
          <a:p>
            <a:pPr fontAlgn="auto">
              <a:spcAft>
                <a:spcPts val="0"/>
              </a:spcAft>
              <a:defRPr/>
            </a:pPr>
            <a:r>
              <a:rPr lang="en-US"/>
              <a:t>scan(A) = [I, a0, (a0 ⊕ a1), …, (a0 ⊕ a1 ⊕ … ⊕ an-2)]</a:t>
            </a:r>
          </a:p>
          <a:p>
            <a:pPr fontAlgn="auto">
              <a:spcAft>
                <a:spcPts val="0"/>
              </a:spcAft>
              <a:defRPr/>
            </a:pPr>
            <a:endParaRPr lang="en-US"/>
          </a:p>
          <a:p>
            <a:pPr fontAlgn="auto">
              <a:spcAft>
                <a:spcPts val="0"/>
              </a:spcAft>
              <a:defRPr/>
            </a:pPr>
            <a:r>
              <a:rPr lang="en-US"/>
              <a:t>Example:  if ⊕ is addition, then scan on the set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/>
              <a:t>[3 1 7 0 4 1 6 3]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returns the set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/>
              <a:t>[0 3 4 11 11 15 16 22]</a:t>
            </a:r>
          </a:p>
        </p:txBody>
      </p:sp>
    </p:spTree>
  </p:cSld>
  <p:clrMapOvr>
    <a:masterClrMapping/>
  </p:clrMapOvr>
  <p:transition spd="slow"/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7F6C5818-8451-4479-9364-0ABC4C756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"/>
            <a:ext cx="8229600" cy="1501775"/>
          </a:xfrm>
        </p:spPr>
        <p:txBody>
          <a:bodyPr/>
          <a:lstStyle/>
          <a:p>
            <a:r>
              <a:rPr lang="en-US" altLang="en-US">
                <a:cs typeface="Arial Bold" panose="020B0704020202020204" pitchFamily="34" charset="0"/>
                <a:sym typeface="Arial Bold" panose="020B0704020202020204" pitchFamily="34" charset="0"/>
              </a:rPr>
              <a:t>Kogge-Stone Scan </a:t>
            </a:r>
            <a:br>
              <a:rPr lang="en-US" altLang="en-US">
                <a:cs typeface="ヒラギノ角ゴ ProN W6" charset="0"/>
                <a:sym typeface="Arial Bold" panose="020B0704020202020204" pitchFamily="34" charset="0"/>
              </a:rPr>
            </a:br>
            <a:r>
              <a:rPr lang="en-US" altLang="en-US" sz="1200"/>
              <a:t>Circuit family</a:t>
            </a:r>
          </a:p>
        </p:txBody>
      </p:sp>
      <p:grpSp>
        <p:nvGrpSpPr>
          <p:cNvPr id="25603" name="Group 2">
            <a:extLst>
              <a:ext uri="{FF2B5EF4-FFF2-40B4-BE49-F238E27FC236}">
                <a16:creationId xmlns:a16="http://schemas.microsoft.com/office/drawing/2014/main" id="{67DD103C-0AA0-4A13-A883-50A4F496893B}"/>
              </a:ext>
            </a:extLst>
          </p:cNvPr>
          <p:cNvGrpSpPr>
            <a:grpSpLocks/>
          </p:cNvGrpSpPr>
          <p:nvPr/>
        </p:nvGrpSpPr>
        <p:grpSpPr bwMode="auto">
          <a:xfrm>
            <a:off x="2149464" y="1631950"/>
            <a:ext cx="7887784" cy="3605280"/>
            <a:chOff x="9" y="0"/>
            <a:chExt cx="4475" cy="1928"/>
          </a:xfrm>
        </p:grpSpPr>
        <p:sp>
          <p:nvSpPr>
            <p:cNvPr id="25604" name="Line 3">
              <a:extLst>
                <a:ext uri="{FF2B5EF4-FFF2-40B4-BE49-F238E27FC236}">
                  <a16:creationId xmlns:a16="http://schemas.microsoft.com/office/drawing/2014/main" id="{7BDCF6AD-439F-4275-A454-64DF0705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586"/>
              <a:ext cx="576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05" name="Line 4">
              <a:extLst>
                <a:ext uri="{FF2B5EF4-FFF2-40B4-BE49-F238E27FC236}">
                  <a16:creationId xmlns:a16="http://schemas.microsoft.com/office/drawing/2014/main" id="{CDEE544E-A410-4E76-AB50-32BB9F089E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2" y="944"/>
              <a:ext cx="1152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06" name="Line 5">
              <a:extLst>
                <a:ext uri="{FF2B5EF4-FFF2-40B4-BE49-F238E27FC236}">
                  <a16:creationId xmlns:a16="http://schemas.microsoft.com/office/drawing/2014/main" id="{9733267E-5074-4667-8630-B7D76EF706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586"/>
              <a:ext cx="0" cy="1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07" name="Line 6">
              <a:extLst>
                <a:ext uri="{FF2B5EF4-FFF2-40B4-BE49-F238E27FC236}">
                  <a16:creationId xmlns:a16="http://schemas.microsoft.com/office/drawing/2014/main" id="{CB09554D-2FC1-4CCE-952C-6CBE62875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6" y="584"/>
              <a:ext cx="0" cy="1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08" name="Line 7">
              <a:extLst>
                <a:ext uri="{FF2B5EF4-FFF2-40B4-BE49-F238E27FC236}">
                  <a16:creationId xmlns:a16="http://schemas.microsoft.com/office/drawing/2014/main" id="{31BBD7A7-FBCB-478E-8664-FC9A6183A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" y="583"/>
              <a:ext cx="0" cy="1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09" name="Line 8">
              <a:extLst>
                <a:ext uri="{FF2B5EF4-FFF2-40B4-BE49-F238E27FC236}">
                  <a16:creationId xmlns:a16="http://schemas.microsoft.com/office/drawing/2014/main" id="{ED008EBA-3D77-431A-BD20-79673D0FB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944"/>
              <a:ext cx="0" cy="8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10" name="Line 9">
              <a:extLst>
                <a:ext uri="{FF2B5EF4-FFF2-40B4-BE49-F238E27FC236}">
                  <a16:creationId xmlns:a16="http://schemas.microsoft.com/office/drawing/2014/main" id="{55196129-3F07-4E95-B383-71FC98E21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2" y="1306"/>
              <a:ext cx="0" cy="4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11" name="Line 10">
              <a:extLst>
                <a:ext uri="{FF2B5EF4-FFF2-40B4-BE49-F238E27FC236}">
                  <a16:creationId xmlns:a16="http://schemas.microsoft.com/office/drawing/2014/main" id="{C6F1C9DD-C9A2-4DC8-B07F-7B84391D1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4" y="944"/>
              <a:ext cx="0" cy="8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12" name="Line 11">
              <a:extLst>
                <a:ext uri="{FF2B5EF4-FFF2-40B4-BE49-F238E27FC236}">
                  <a16:creationId xmlns:a16="http://schemas.microsoft.com/office/drawing/2014/main" id="{0ED84EC6-5DF6-4749-B36E-A85822D8B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" y="586"/>
              <a:ext cx="0" cy="1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13" name="Line 12">
              <a:extLst>
                <a:ext uri="{FF2B5EF4-FFF2-40B4-BE49-F238E27FC236}">
                  <a16:creationId xmlns:a16="http://schemas.microsoft.com/office/drawing/2014/main" id="{AE6FC071-55F6-42A6-B9EE-56CF0B8D5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2" y="586"/>
              <a:ext cx="576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14" name="Line 13">
              <a:extLst>
                <a:ext uri="{FF2B5EF4-FFF2-40B4-BE49-F238E27FC236}">
                  <a16:creationId xmlns:a16="http://schemas.microsoft.com/office/drawing/2014/main" id="{8B5AB28F-E93A-4FF3-8E4D-B60AA5CFAD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" y="140"/>
              <a:ext cx="0" cy="16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15" name="Line 14">
              <a:extLst>
                <a:ext uri="{FF2B5EF4-FFF2-40B4-BE49-F238E27FC236}">
                  <a16:creationId xmlns:a16="http://schemas.microsoft.com/office/drawing/2014/main" id="{7F941DC0-D57A-48C0-B032-AEF0D7F23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" y="140"/>
              <a:ext cx="0" cy="16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16" name="Line 15">
              <a:extLst>
                <a:ext uri="{FF2B5EF4-FFF2-40B4-BE49-F238E27FC236}">
                  <a16:creationId xmlns:a16="http://schemas.microsoft.com/office/drawing/2014/main" id="{27CE1B12-41C3-41B8-BC0F-4B75D8DAE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4" y="140"/>
              <a:ext cx="0" cy="16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17" name="Line 16">
              <a:extLst>
                <a:ext uri="{FF2B5EF4-FFF2-40B4-BE49-F238E27FC236}">
                  <a16:creationId xmlns:a16="http://schemas.microsoft.com/office/drawing/2014/main" id="{C29B34B8-0D1B-44D1-80F4-9AA131502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" y="140"/>
              <a:ext cx="0" cy="16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52241" name="Line 17">
              <a:extLst>
                <a:ext uri="{FF2B5EF4-FFF2-40B4-BE49-F238E27FC236}">
                  <a16:creationId xmlns:a16="http://schemas.microsoft.com/office/drawing/2014/main" id="{BBC13DAE-633A-460D-8B26-DCB34A477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2" y="140"/>
              <a:ext cx="0" cy="1162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25619" name="Line 18">
              <a:extLst>
                <a:ext uri="{FF2B5EF4-FFF2-40B4-BE49-F238E27FC236}">
                  <a16:creationId xmlns:a16="http://schemas.microsoft.com/office/drawing/2014/main" id="{63ABEBC9-0CD1-4223-9A44-CB9B97261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" y="140"/>
              <a:ext cx="0" cy="16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20" name="Line 19">
              <a:extLst>
                <a:ext uri="{FF2B5EF4-FFF2-40B4-BE49-F238E27FC236}">
                  <a16:creationId xmlns:a16="http://schemas.microsoft.com/office/drawing/2014/main" id="{7252021B-B3AB-4DB6-B6B7-5BABEE6F7E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6" y="140"/>
              <a:ext cx="0" cy="16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52244" name="Line 20">
              <a:extLst>
                <a:ext uri="{FF2B5EF4-FFF2-40B4-BE49-F238E27FC236}">
                  <a16:creationId xmlns:a16="http://schemas.microsoft.com/office/drawing/2014/main" id="{DD55E548-127F-4C9E-8625-BAD889E86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" y="140"/>
              <a:ext cx="0" cy="444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245" name="Line 21">
              <a:extLst>
                <a:ext uri="{FF2B5EF4-FFF2-40B4-BE49-F238E27FC236}">
                  <a16:creationId xmlns:a16="http://schemas.microsoft.com/office/drawing/2014/main" id="{45C4ADBD-A643-469C-949A-FC2C91EE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4" y="140"/>
              <a:ext cx="0" cy="804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25623" name="Line 22">
              <a:extLst>
                <a:ext uri="{FF2B5EF4-FFF2-40B4-BE49-F238E27FC236}">
                  <a16:creationId xmlns:a16="http://schemas.microsoft.com/office/drawing/2014/main" id="{C8E13FE1-F107-4336-BCC6-CE13D10E08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2" y="140"/>
              <a:ext cx="0" cy="16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24" name="Line 23">
              <a:extLst>
                <a:ext uri="{FF2B5EF4-FFF2-40B4-BE49-F238E27FC236}">
                  <a16:creationId xmlns:a16="http://schemas.microsoft.com/office/drawing/2014/main" id="{890DA3FC-8204-45F5-B533-A9CA5149E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140"/>
              <a:ext cx="0" cy="16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52248" name="Line 24">
              <a:extLst>
                <a:ext uri="{FF2B5EF4-FFF2-40B4-BE49-F238E27FC236}">
                  <a16:creationId xmlns:a16="http://schemas.microsoft.com/office/drawing/2014/main" id="{E9E37C29-CA62-4908-B80C-7F4A800C6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6" y="140"/>
              <a:ext cx="0" cy="1662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25626" name="Line 25">
              <a:extLst>
                <a:ext uri="{FF2B5EF4-FFF2-40B4-BE49-F238E27FC236}">
                  <a16:creationId xmlns:a16="http://schemas.microsoft.com/office/drawing/2014/main" id="{52271E33-4D91-4C1F-B728-66ADF6F545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" y="228"/>
              <a:ext cx="288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27" name="Line 26">
              <a:extLst>
                <a:ext uri="{FF2B5EF4-FFF2-40B4-BE49-F238E27FC236}">
                  <a16:creationId xmlns:a16="http://schemas.microsoft.com/office/drawing/2014/main" id="{24705553-189F-441B-B8B9-62548449F6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228"/>
              <a:ext cx="288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28" name="Line 27">
              <a:extLst>
                <a:ext uri="{FF2B5EF4-FFF2-40B4-BE49-F238E27FC236}">
                  <a16:creationId xmlns:a16="http://schemas.microsoft.com/office/drawing/2014/main" id="{D8FC7DEE-429E-4F90-A38E-0964639B5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6" y="228"/>
              <a:ext cx="288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29" name="Line 28">
              <a:extLst>
                <a:ext uri="{FF2B5EF4-FFF2-40B4-BE49-F238E27FC236}">
                  <a16:creationId xmlns:a16="http://schemas.microsoft.com/office/drawing/2014/main" id="{75B8519E-17A1-4C94-9714-E8671271D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2" y="228"/>
              <a:ext cx="288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30" name="Line 29">
              <a:extLst>
                <a:ext uri="{FF2B5EF4-FFF2-40B4-BE49-F238E27FC236}">
                  <a16:creationId xmlns:a16="http://schemas.microsoft.com/office/drawing/2014/main" id="{F8A357D4-A33B-4750-A4FE-E34B000BE6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228"/>
              <a:ext cx="288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31" name="Line 30">
              <a:extLst>
                <a:ext uri="{FF2B5EF4-FFF2-40B4-BE49-F238E27FC236}">
                  <a16:creationId xmlns:a16="http://schemas.microsoft.com/office/drawing/2014/main" id="{83CBB26A-7B4F-43F6-88DE-37ECA428A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4" y="228"/>
              <a:ext cx="288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32" name="Line 31">
              <a:extLst>
                <a:ext uri="{FF2B5EF4-FFF2-40B4-BE49-F238E27FC236}">
                  <a16:creationId xmlns:a16="http://schemas.microsoft.com/office/drawing/2014/main" id="{A49AAC58-8B18-4318-AB30-F68CAA93E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" y="228"/>
              <a:ext cx="288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33" name="Line 32">
              <a:extLst>
                <a:ext uri="{FF2B5EF4-FFF2-40B4-BE49-F238E27FC236}">
                  <a16:creationId xmlns:a16="http://schemas.microsoft.com/office/drawing/2014/main" id="{BEC740B7-C47A-4D2C-A152-96D15B619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" y="586"/>
              <a:ext cx="576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34" name="Line 33">
              <a:extLst>
                <a:ext uri="{FF2B5EF4-FFF2-40B4-BE49-F238E27FC236}">
                  <a16:creationId xmlns:a16="http://schemas.microsoft.com/office/drawing/2014/main" id="{1769DD8D-F206-4130-AE5D-8EF40B07C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" y="586"/>
              <a:ext cx="576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35" name="Line 34">
              <a:extLst>
                <a:ext uri="{FF2B5EF4-FFF2-40B4-BE49-F238E27FC236}">
                  <a16:creationId xmlns:a16="http://schemas.microsoft.com/office/drawing/2014/main" id="{AC9C5694-1A07-41D6-A78B-FFE2856AF4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" y="586"/>
              <a:ext cx="576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36" name="Line 35">
              <a:extLst>
                <a:ext uri="{FF2B5EF4-FFF2-40B4-BE49-F238E27FC236}">
                  <a16:creationId xmlns:a16="http://schemas.microsoft.com/office/drawing/2014/main" id="{2CD0499E-7F98-4C16-AEED-F832AE30F4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4" y="586"/>
              <a:ext cx="576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37" name="Line 36">
              <a:extLst>
                <a:ext uri="{FF2B5EF4-FFF2-40B4-BE49-F238E27FC236}">
                  <a16:creationId xmlns:a16="http://schemas.microsoft.com/office/drawing/2014/main" id="{CE7694CF-4679-422B-9D92-795342B4CE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" y="586"/>
              <a:ext cx="576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38" name="Line 37">
              <a:extLst>
                <a:ext uri="{FF2B5EF4-FFF2-40B4-BE49-F238E27FC236}">
                  <a16:creationId xmlns:a16="http://schemas.microsoft.com/office/drawing/2014/main" id="{86C76110-7BC9-4FBD-BB50-804FB22E6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6" y="586"/>
              <a:ext cx="576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39" name="Line 38">
              <a:extLst>
                <a:ext uri="{FF2B5EF4-FFF2-40B4-BE49-F238E27FC236}">
                  <a16:creationId xmlns:a16="http://schemas.microsoft.com/office/drawing/2014/main" id="{B4492BE2-7DF0-4F0A-A409-9D1F7F712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4" y="586"/>
              <a:ext cx="576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0" name="Line 39">
              <a:extLst>
                <a:ext uri="{FF2B5EF4-FFF2-40B4-BE49-F238E27FC236}">
                  <a16:creationId xmlns:a16="http://schemas.microsoft.com/office/drawing/2014/main" id="{21393B5F-7ADA-41DD-A620-21536379F9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2" y="586"/>
              <a:ext cx="576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1" name="Line 40">
              <a:extLst>
                <a:ext uri="{FF2B5EF4-FFF2-40B4-BE49-F238E27FC236}">
                  <a16:creationId xmlns:a16="http://schemas.microsoft.com/office/drawing/2014/main" id="{F66B97E7-FDBD-4258-A7DE-FC739FAF4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" y="944"/>
              <a:ext cx="1152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2" name="Line 41">
              <a:extLst>
                <a:ext uri="{FF2B5EF4-FFF2-40B4-BE49-F238E27FC236}">
                  <a16:creationId xmlns:a16="http://schemas.microsoft.com/office/drawing/2014/main" id="{A0DAABC9-AAE0-4CB0-A719-F7177B282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" y="944"/>
              <a:ext cx="1152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3" name="Line 42">
              <a:extLst>
                <a:ext uri="{FF2B5EF4-FFF2-40B4-BE49-F238E27FC236}">
                  <a16:creationId xmlns:a16="http://schemas.microsoft.com/office/drawing/2014/main" id="{0D04B313-8708-4FC3-B55B-F5A11D49D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" y="944"/>
              <a:ext cx="1152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4" name="Line 43">
              <a:extLst>
                <a:ext uri="{FF2B5EF4-FFF2-40B4-BE49-F238E27FC236}">
                  <a16:creationId xmlns:a16="http://schemas.microsoft.com/office/drawing/2014/main" id="{140C0DFD-298A-4EB4-B2B6-5BD11A02E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" y="944"/>
              <a:ext cx="1152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5" name="Line 44">
              <a:extLst>
                <a:ext uri="{FF2B5EF4-FFF2-40B4-BE49-F238E27FC236}">
                  <a16:creationId xmlns:a16="http://schemas.microsoft.com/office/drawing/2014/main" id="{2BBFBC36-9DFD-4C38-B902-93590EAF8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6" y="944"/>
              <a:ext cx="1152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6" name="Line 45">
              <a:extLst>
                <a:ext uri="{FF2B5EF4-FFF2-40B4-BE49-F238E27FC236}">
                  <a16:creationId xmlns:a16="http://schemas.microsoft.com/office/drawing/2014/main" id="{DA2F0F51-22EB-4219-8E22-E1ED2ECA1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4" y="944"/>
              <a:ext cx="1152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7" name="Line 46">
              <a:extLst>
                <a:ext uri="{FF2B5EF4-FFF2-40B4-BE49-F238E27FC236}">
                  <a16:creationId xmlns:a16="http://schemas.microsoft.com/office/drawing/2014/main" id="{F5B119BD-4BE2-43DE-8DE2-143829B61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" y="944"/>
              <a:ext cx="1152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8" name="Line 47">
              <a:extLst>
                <a:ext uri="{FF2B5EF4-FFF2-40B4-BE49-F238E27FC236}">
                  <a16:creationId xmlns:a16="http://schemas.microsoft.com/office/drawing/2014/main" id="{4B85CB81-7F32-47E2-870B-2E73F704BE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944"/>
              <a:ext cx="1152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49" name="Line 48">
              <a:extLst>
                <a:ext uri="{FF2B5EF4-FFF2-40B4-BE49-F238E27FC236}">
                  <a16:creationId xmlns:a16="http://schemas.microsoft.com/office/drawing/2014/main" id="{C3158B74-2DE1-4672-874A-70CBD0878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6" y="944"/>
              <a:ext cx="1152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0" name="Line 49">
              <a:extLst>
                <a:ext uri="{FF2B5EF4-FFF2-40B4-BE49-F238E27FC236}">
                  <a16:creationId xmlns:a16="http://schemas.microsoft.com/office/drawing/2014/main" id="{E20A9AFA-F91F-477F-A9E5-AC64603385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" y="1302"/>
              <a:ext cx="2304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1" name="Line 50">
              <a:extLst>
                <a:ext uri="{FF2B5EF4-FFF2-40B4-BE49-F238E27FC236}">
                  <a16:creationId xmlns:a16="http://schemas.microsoft.com/office/drawing/2014/main" id="{81F74A32-FD0F-4D5F-B47E-FEC2BEA02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" y="1302"/>
              <a:ext cx="2304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2" name="Line 51">
              <a:extLst>
                <a:ext uri="{FF2B5EF4-FFF2-40B4-BE49-F238E27FC236}">
                  <a16:creationId xmlns:a16="http://schemas.microsoft.com/office/drawing/2014/main" id="{353DE212-1F3A-4859-9E4C-3396DFB499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" y="1302"/>
              <a:ext cx="2304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3" name="Line 52">
              <a:extLst>
                <a:ext uri="{FF2B5EF4-FFF2-40B4-BE49-F238E27FC236}">
                  <a16:creationId xmlns:a16="http://schemas.microsoft.com/office/drawing/2014/main" id="{FC8AC7FA-E21E-47AC-BCD8-598C6C938E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1302"/>
              <a:ext cx="2304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4" name="Line 53">
              <a:extLst>
                <a:ext uri="{FF2B5EF4-FFF2-40B4-BE49-F238E27FC236}">
                  <a16:creationId xmlns:a16="http://schemas.microsoft.com/office/drawing/2014/main" id="{79E27966-E171-4665-B593-5FC594CC8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" y="1302"/>
              <a:ext cx="2304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5" name="Line 54">
              <a:extLst>
                <a:ext uri="{FF2B5EF4-FFF2-40B4-BE49-F238E27FC236}">
                  <a16:creationId xmlns:a16="http://schemas.microsoft.com/office/drawing/2014/main" id="{CB739258-E9C6-4B2D-B5D0-CF33405B3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6" y="1302"/>
              <a:ext cx="2304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6" name="Line 55">
              <a:extLst>
                <a:ext uri="{FF2B5EF4-FFF2-40B4-BE49-F238E27FC236}">
                  <a16:creationId xmlns:a16="http://schemas.microsoft.com/office/drawing/2014/main" id="{D9E51F59-210C-416A-A076-418B5D1D1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4" y="1302"/>
              <a:ext cx="2304" cy="3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5657" name="Rectangle 56">
              <a:extLst>
                <a:ext uri="{FF2B5EF4-FFF2-40B4-BE49-F238E27FC236}">
                  <a16:creationId xmlns:a16="http://schemas.microsoft.com/office/drawing/2014/main" id="{2E774574-198B-456F-B6CE-BD6D1E049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</a:p>
          </p:txBody>
        </p:sp>
        <p:sp>
          <p:nvSpPr>
            <p:cNvPr id="25658" name="Rectangle 57">
              <a:extLst>
                <a:ext uri="{FF2B5EF4-FFF2-40B4-BE49-F238E27FC236}">
                  <a16:creationId xmlns:a16="http://schemas.microsoft.com/office/drawing/2014/main" id="{9E7297C4-CD59-4D53-A17C-6CE86F5ED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</a:t>
              </a:r>
            </a:p>
          </p:txBody>
        </p:sp>
        <p:sp>
          <p:nvSpPr>
            <p:cNvPr id="25659" name="Rectangle 58">
              <a:extLst>
                <a:ext uri="{FF2B5EF4-FFF2-40B4-BE49-F238E27FC236}">
                  <a16:creationId xmlns:a16="http://schemas.microsoft.com/office/drawing/2014/main" id="{0CFCBB43-5B1C-448A-BC55-D32A2DE07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2</a:t>
              </a:r>
            </a:p>
          </p:txBody>
        </p:sp>
        <p:sp>
          <p:nvSpPr>
            <p:cNvPr id="25660" name="Rectangle 59">
              <a:extLst>
                <a:ext uri="{FF2B5EF4-FFF2-40B4-BE49-F238E27FC236}">
                  <a16:creationId xmlns:a16="http://schemas.microsoft.com/office/drawing/2014/main" id="{E29E8CFD-F8D6-4391-B79B-A97CCA38A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3</a:t>
              </a:r>
            </a:p>
          </p:txBody>
        </p:sp>
        <p:sp>
          <p:nvSpPr>
            <p:cNvPr id="25661" name="Rectangle 60">
              <a:extLst>
                <a:ext uri="{FF2B5EF4-FFF2-40B4-BE49-F238E27FC236}">
                  <a16:creationId xmlns:a16="http://schemas.microsoft.com/office/drawing/2014/main" id="{D654BBE1-DFA4-47B2-B48E-B48057332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4</a:t>
              </a:r>
            </a:p>
          </p:txBody>
        </p:sp>
        <p:sp>
          <p:nvSpPr>
            <p:cNvPr id="25662" name="Rectangle 61">
              <a:extLst>
                <a:ext uri="{FF2B5EF4-FFF2-40B4-BE49-F238E27FC236}">
                  <a16:creationId xmlns:a16="http://schemas.microsoft.com/office/drawing/2014/main" id="{45BCAE73-9FA0-4644-B7B8-2AF3D7F5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5</a:t>
              </a:r>
            </a:p>
          </p:txBody>
        </p:sp>
        <p:sp>
          <p:nvSpPr>
            <p:cNvPr id="25663" name="Rectangle 62">
              <a:extLst>
                <a:ext uri="{FF2B5EF4-FFF2-40B4-BE49-F238E27FC236}">
                  <a16:creationId xmlns:a16="http://schemas.microsoft.com/office/drawing/2014/main" id="{A3141C5A-D378-4F77-8FF8-CAECBF8A0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6</a:t>
              </a:r>
            </a:p>
          </p:txBody>
        </p:sp>
        <p:sp>
          <p:nvSpPr>
            <p:cNvPr id="25664" name="Rectangle 63">
              <a:extLst>
                <a:ext uri="{FF2B5EF4-FFF2-40B4-BE49-F238E27FC236}">
                  <a16:creationId xmlns:a16="http://schemas.microsoft.com/office/drawing/2014/main" id="{C3501D65-3531-4A44-A7BB-0A637BE26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7</a:t>
              </a:r>
            </a:p>
          </p:txBody>
        </p:sp>
        <p:sp>
          <p:nvSpPr>
            <p:cNvPr id="25665" name="Rectangle 64">
              <a:extLst>
                <a:ext uri="{FF2B5EF4-FFF2-40B4-BE49-F238E27FC236}">
                  <a16:creationId xmlns:a16="http://schemas.microsoft.com/office/drawing/2014/main" id="{0517160C-28D9-4D7A-996F-8507A2561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8</a:t>
              </a:r>
            </a:p>
          </p:txBody>
        </p:sp>
        <p:sp>
          <p:nvSpPr>
            <p:cNvPr id="25666" name="Rectangle 65">
              <a:extLst>
                <a:ext uri="{FF2B5EF4-FFF2-40B4-BE49-F238E27FC236}">
                  <a16:creationId xmlns:a16="http://schemas.microsoft.com/office/drawing/2014/main" id="{E73FBF74-F5AD-4852-925B-A5B0777E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9</a:t>
              </a:r>
            </a:p>
          </p:txBody>
        </p:sp>
        <p:sp>
          <p:nvSpPr>
            <p:cNvPr id="25667" name="Rectangle 66">
              <a:extLst>
                <a:ext uri="{FF2B5EF4-FFF2-40B4-BE49-F238E27FC236}">
                  <a16:creationId xmlns:a16="http://schemas.microsoft.com/office/drawing/2014/main" id="{D3A76CB6-F580-4C5D-820E-FC63BA846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10</a:t>
              </a:r>
            </a:p>
          </p:txBody>
        </p:sp>
        <p:sp>
          <p:nvSpPr>
            <p:cNvPr id="25668" name="Rectangle 67">
              <a:extLst>
                <a:ext uri="{FF2B5EF4-FFF2-40B4-BE49-F238E27FC236}">
                  <a16:creationId xmlns:a16="http://schemas.microsoft.com/office/drawing/2014/main" id="{31A5BEF0-8B29-49FE-8A4C-3D3D07DFA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11</a:t>
              </a:r>
            </a:p>
          </p:txBody>
        </p:sp>
        <p:sp>
          <p:nvSpPr>
            <p:cNvPr id="25669" name="Rectangle 68">
              <a:extLst>
                <a:ext uri="{FF2B5EF4-FFF2-40B4-BE49-F238E27FC236}">
                  <a16:creationId xmlns:a16="http://schemas.microsoft.com/office/drawing/2014/main" id="{2EA1019A-A9D9-4CF0-8B42-C11E89F85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12</a:t>
              </a:r>
            </a:p>
          </p:txBody>
        </p:sp>
        <p:sp>
          <p:nvSpPr>
            <p:cNvPr id="25670" name="Rectangle 69">
              <a:extLst>
                <a:ext uri="{FF2B5EF4-FFF2-40B4-BE49-F238E27FC236}">
                  <a16:creationId xmlns:a16="http://schemas.microsoft.com/office/drawing/2014/main" id="{EF511FBB-0DD8-4631-9BBC-FC229C7C3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13</a:t>
              </a:r>
            </a:p>
          </p:txBody>
        </p:sp>
        <p:sp>
          <p:nvSpPr>
            <p:cNvPr id="25671" name="Rectangle 70">
              <a:extLst>
                <a:ext uri="{FF2B5EF4-FFF2-40B4-BE49-F238E27FC236}">
                  <a16:creationId xmlns:a16="http://schemas.microsoft.com/office/drawing/2014/main" id="{4BEAB6A6-36D2-4ED3-8E3F-099977721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14</a:t>
              </a:r>
            </a:p>
          </p:txBody>
        </p:sp>
        <p:sp>
          <p:nvSpPr>
            <p:cNvPr id="25672" name="Rectangle 71">
              <a:extLst>
                <a:ext uri="{FF2B5EF4-FFF2-40B4-BE49-F238E27FC236}">
                  <a16:creationId xmlns:a16="http://schemas.microsoft.com/office/drawing/2014/main" id="{01FC3037-0449-4B60-9B85-7BF6C23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" y="0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15</a:t>
              </a:r>
            </a:p>
          </p:txBody>
        </p:sp>
        <p:sp>
          <p:nvSpPr>
            <p:cNvPr id="25673" name="Rectangle 72">
              <a:extLst>
                <a:ext uri="{FF2B5EF4-FFF2-40B4-BE49-F238E27FC236}">
                  <a16:creationId xmlns:a16="http://schemas.microsoft.com/office/drawing/2014/main" id="{B0BCF29D-A8C0-4965-972B-DAF0D55D5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" y="1854"/>
              <a:ext cx="142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</a:p>
          </p:txBody>
        </p:sp>
        <p:sp>
          <p:nvSpPr>
            <p:cNvPr id="25674" name="Rectangle 73">
              <a:extLst>
                <a:ext uri="{FF2B5EF4-FFF2-40B4-BE49-F238E27FC236}">
                  <a16:creationId xmlns:a16="http://schemas.microsoft.com/office/drawing/2014/main" id="{6E868947-54C9-4B45-9B86-BFE729E2D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" y="1854"/>
              <a:ext cx="142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</a:t>
              </a:r>
            </a:p>
          </p:txBody>
        </p:sp>
        <p:sp>
          <p:nvSpPr>
            <p:cNvPr id="25675" name="Rectangle 74">
              <a:extLst>
                <a:ext uri="{FF2B5EF4-FFF2-40B4-BE49-F238E27FC236}">
                  <a16:creationId xmlns:a16="http://schemas.microsoft.com/office/drawing/2014/main" id="{A50D1BD4-45AE-4943-A85B-5B3C2133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" y="1854"/>
              <a:ext cx="142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2</a:t>
              </a:r>
            </a:p>
          </p:txBody>
        </p:sp>
        <p:sp>
          <p:nvSpPr>
            <p:cNvPr id="25676" name="Rectangle 75">
              <a:extLst>
                <a:ext uri="{FF2B5EF4-FFF2-40B4-BE49-F238E27FC236}">
                  <a16:creationId xmlns:a16="http://schemas.microsoft.com/office/drawing/2014/main" id="{5CDA2F72-E94B-4A75-8E9D-EF4BB9FCF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" y="1854"/>
              <a:ext cx="142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3</a:t>
              </a:r>
            </a:p>
          </p:txBody>
        </p:sp>
        <p:sp>
          <p:nvSpPr>
            <p:cNvPr id="25677" name="Rectangle 76">
              <a:extLst>
                <a:ext uri="{FF2B5EF4-FFF2-40B4-BE49-F238E27FC236}">
                  <a16:creationId xmlns:a16="http://schemas.microsoft.com/office/drawing/2014/main" id="{4A137D87-8DB1-4076-B6D6-0D8A1661A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" y="1854"/>
              <a:ext cx="142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4</a:t>
              </a:r>
            </a:p>
          </p:txBody>
        </p:sp>
        <p:sp>
          <p:nvSpPr>
            <p:cNvPr id="25678" name="Rectangle 77">
              <a:extLst>
                <a:ext uri="{FF2B5EF4-FFF2-40B4-BE49-F238E27FC236}">
                  <a16:creationId xmlns:a16="http://schemas.microsoft.com/office/drawing/2014/main" id="{B7CE326A-924D-4EB4-8F84-B8C80FF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" y="1854"/>
              <a:ext cx="142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5</a:t>
              </a:r>
            </a:p>
          </p:txBody>
        </p:sp>
        <p:sp>
          <p:nvSpPr>
            <p:cNvPr id="25679" name="Rectangle 78">
              <a:extLst>
                <a:ext uri="{FF2B5EF4-FFF2-40B4-BE49-F238E27FC236}">
                  <a16:creationId xmlns:a16="http://schemas.microsoft.com/office/drawing/2014/main" id="{8125C19D-D8AB-4E87-9D1D-B0FF90790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1854"/>
              <a:ext cx="142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6</a:t>
              </a:r>
            </a:p>
          </p:txBody>
        </p:sp>
        <p:sp>
          <p:nvSpPr>
            <p:cNvPr id="25680" name="Rectangle 79">
              <a:extLst>
                <a:ext uri="{FF2B5EF4-FFF2-40B4-BE49-F238E27FC236}">
                  <a16:creationId xmlns:a16="http://schemas.microsoft.com/office/drawing/2014/main" id="{AF08A825-20CA-4C6F-9BBC-81FF581BB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" y="1854"/>
              <a:ext cx="142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7</a:t>
              </a:r>
            </a:p>
          </p:txBody>
        </p:sp>
        <p:sp>
          <p:nvSpPr>
            <p:cNvPr id="25681" name="Rectangle 80">
              <a:extLst>
                <a:ext uri="{FF2B5EF4-FFF2-40B4-BE49-F238E27FC236}">
                  <a16:creationId xmlns:a16="http://schemas.microsoft.com/office/drawing/2014/main" id="{8C216D1E-A94D-4A07-A611-2E1E09AF9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5" y="1854"/>
              <a:ext cx="142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8</a:t>
              </a:r>
            </a:p>
          </p:txBody>
        </p:sp>
        <p:sp>
          <p:nvSpPr>
            <p:cNvPr id="25682" name="Rectangle 81">
              <a:extLst>
                <a:ext uri="{FF2B5EF4-FFF2-40B4-BE49-F238E27FC236}">
                  <a16:creationId xmlns:a16="http://schemas.microsoft.com/office/drawing/2014/main" id="{92A434B7-4263-4A01-9D3D-CA6DA8970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3" y="1854"/>
              <a:ext cx="142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9</a:t>
              </a:r>
            </a:p>
          </p:txBody>
        </p:sp>
        <p:sp>
          <p:nvSpPr>
            <p:cNvPr id="25683" name="Rectangle 82">
              <a:extLst>
                <a:ext uri="{FF2B5EF4-FFF2-40B4-BE49-F238E27FC236}">
                  <a16:creationId xmlns:a16="http://schemas.microsoft.com/office/drawing/2014/main" id="{AA7C09D6-CBDC-4526-905C-E9EF2D031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1854"/>
              <a:ext cx="164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10</a:t>
              </a:r>
            </a:p>
          </p:txBody>
        </p:sp>
        <p:sp>
          <p:nvSpPr>
            <p:cNvPr id="25684" name="Rectangle 83">
              <a:extLst>
                <a:ext uri="{FF2B5EF4-FFF2-40B4-BE49-F238E27FC236}">
                  <a16:creationId xmlns:a16="http://schemas.microsoft.com/office/drawing/2014/main" id="{03A3231F-2F2E-4A50-816E-68F569D19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854"/>
              <a:ext cx="164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11</a:t>
              </a:r>
            </a:p>
          </p:txBody>
        </p:sp>
        <p:sp>
          <p:nvSpPr>
            <p:cNvPr id="25685" name="Rectangle 84">
              <a:extLst>
                <a:ext uri="{FF2B5EF4-FFF2-40B4-BE49-F238E27FC236}">
                  <a16:creationId xmlns:a16="http://schemas.microsoft.com/office/drawing/2014/main" id="{59131330-2039-4535-A1E3-0549AB1F9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1854"/>
              <a:ext cx="164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12</a:t>
              </a:r>
            </a:p>
          </p:txBody>
        </p:sp>
        <p:sp>
          <p:nvSpPr>
            <p:cNvPr id="25686" name="Rectangle 85">
              <a:extLst>
                <a:ext uri="{FF2B5EF4-FFF2-40B4-BE49-F238E27FC236}">
                  <a16:creationId xmlns:a16="http://schemas.microsoft.com/office/drawing/2014/main" id="{8B1581C1-F2BC-4754-8146-CA8B5FB24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854"/>
              <a:ext cx="164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13</a:t>
              </a:r>
            </a:p>
          </p:txBody>
        </p:sp>
        <p:sp>
          <p:nvSpPr>
            <p:cNvPr id="25687" name="Rectangle 86">
              <a:extLst>
                <a:ext uri="{FF2B5EF4-FFF2-40B4-BE49-F238E27FC236}">
                  <a16:creationId xmlns:a16="http://schemas.microsoft.com/office/drawing/2014/main" id="{8E33A066-B9A7-4B75-8502-C2663F662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854"/>
              <a:ext cx="164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14</a:t>
              </a:r>
            </a:p>
          </p:txBody>
        </p:sp>
        <p:sp>
          <p:nvSpPr>
            <p:cNvPr id="25688" name="Rectangle 87">
              <a:extLst>
                <a:ext uri="{FF2B5EF4-FFF2-40B4-BE49-F238E27FC236}">
                  <a16:creationId xmlns:a16="http://schemas.microsoft.com/office/drawing/2014/main" id="{31393C03-F04F-4EEE-96D2-27AAB5788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" y="1854"/>
              <a:ext cx="164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 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15</a:t>
              </a:r>
            </a:p>
          </p:txBody>
        </p:sp>
        <p:sp>
          <p:nvSpPr>
            <p:cNvPr id="52312" name="Line 88">
              <a:extLst>
                <a:ext uri="{FF2B5EF4-FFF2-40B4-BE49-F238E27FC236}">
                  <a16:creationId xmlns:a16="http://schemas.microsoft.com/office/drawing/2014/main" id="{55BF940F-D000-4CB7-960D-5641922A2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140"/>
              <a:ext cx="0" cy="444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13" name="Line 89">
              <a:extLst>
                <a:ext uri="{FF2B5EF4-FFF2-40B4-BE49-F238E27FC236}">
                  <a16:creationId xmlns:a16="http://schemas.microsoft.com/office/drawing/2014/main" id="{89B92AEB-18F2-4C0D-8128-7CD6039D3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6" y="138"/>
              <a:ext cx="0" cy="445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14" name="Line 90">
              <a:extLst>
                <a:ext uri="{FF2B5EF4-FFF2-40B4-BE49-F238E27FC236}">
                  <a16:creationId xmlns:a16="http://schemas.microsoft.com/office/drawing/2014/main" id="{5D9699AC-3CCB-4F74-A86A-8A3205455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" y="137"/>
              <a:ext cx="0" cy="446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15" name="Line 91">
              <a:extLst>
                <a:ext uri="{FF2B5EF4-FFF2-40B4-BE49-F238E27FC236}">
                  <a16:creationId xmlns:a16="http://schemas.microsoft.com/office/drawing/2014/main" id="{D6DE372E-377D-47C9-9EE4-0266194AF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140"/>
              <a:ext cx="0" cy="804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16" name="Line 92">
              <a:extLst>
                <a:ext uri="{FF2B5EF4-FFF2-40B4-BE49-F238E27FC236}">
                  <a16:creationId xmlns:a16="http://schemas.microsoft.com/office/drawing/2014/main" id="{D19B0F62-16EE-43A0-B56C-CF751C611D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2" y="1302"/>
              <a:ext cx="2304" cy="359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17" name="Line 93">
              <a:extLst>
                <a:ext uri="{FF2B5EF4-FFF2-40B4-BE49-F238E27FC236}">
                  <a16:creationId xmlns:a16="http://schemas.microsoft.com/office/drawing/2014/main" id="{8D9C2AED-F12A-4AA6-B420-3AD2E1009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944"/>
              <a:ext cx="1152" cy="358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18" name="Line 94">
              <a:extLst>
                <a:ext uri="{FF2B5EF4-FFF2-40B4-BE49-F238E27FC236}">
                  <a16:creationId xmlns:a16="http://schemas.microsoft.com/office/drawing/2014/main" id="{CAD0DB71-1F35-4DB1-A9B8-2222E338E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4" y="944"/>
              <a:ext cx="1152" cy="358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19" name="Line 95">
              <a:extLst>
                <a:ext uri="{FF2B5EF4-FFF2-40B4-BE49-F238E27FC236}">
                  <a16:creationId xmlns:a16="http://schemas.microsoft.com/office/drawing/2014/main" id="{2F995664-46AB-48DF-B65D-3B6D3BCE1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" y="586"/>
              <a:ext cx="576" cy="358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20" name="Line 96">
              <a:extLst>
                <a:ext uri="{FF2B5EF4-FFF2-40B4-BE49-F238E27FC236}">
                  <a16:creationId xmlns:a16="http://schemas.microsoft.com/office/drawing/2014/main" id="{C1E0D7E1-CC32-4614-B145-738674C2B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6" y="586"/>
              <a:ext cx="576" cy="358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21" name="Line 97">
              <a:extLst>
                <a:ext uri="{FF2B5EF4-FFF2-40B4-BE49-F238E27FC236}">
                  <a16:creationId xmlns:a16="http://schemas.microsoft.com/office/drawing/2014/main" id="{BC1985F1-B33B-44E4-A2F9-DEAFF711B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586"/>
              <a:ext cx="576" cy="358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22" name="Line 98">
              <a:extLst>
                <a:ext uri="{FF2B5EF4-FFF2-40B4-BE49-F238E27FC236}">
                  <a16:creationId xmlns:a16="http://schemas.microsoft.com/office/drawing/2014/main" id="{FCB97325-EBA9-4C23-9421-E823D68DF9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" y="586"/>
              <a:ext cx="576" cy="358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23" name="Line 99">
              <a:extLst>
                <a:ext uri="{FF2B5EF4-FFF2-40B4-BE49-F238E27FC236}">
                  <a16:creationId xmlns:a16="http://schemas.microsoft.com/office/drawing/2014/main" id="{BDD20E09-3B03-4A87-BC38-353736E60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" y="228"/>
              <a:ext cx="288" cy="35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24" name="Line 100">
              <a:extLst>
                <a:ext uri="{FF2B5EF4-FFF2-40B4-BE49-F238E27FC236}">
                  <a16:creationId xmlns:a16="http://schemas.microsoft.com/office/drawing/2014/main" id="{320A7F15-B0BD-4599-909F-43C3A24E7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" y="228"/>
              <a:ext cx="288" cy="35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25" name="Line 101">
              <a:extLst>
                <a:ext uri="{FF2B5EF4-FFF2-40B4-BE49-F238E27FC236}">
                  <a16:creationId xmlns:a16="http://schemas.microsoft.com/office/drawing/2014/main" id="{8830C63F-D1CC-4CA8-9482-7C0EC1CAA4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" y="228"/>
              <a:ext cx="288" cy="35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26" name="Line 102">
              <a:extLst>
                <a:ext uri="{FF2B5EF4-FFF2-40B4-BE49-F238E27FC236}">
                  <a16:creationId xmlns:a16="http://schemas.microsoft.com/office/drawing/2014/main" id="{9B368491-C6A4-4BC3-A32F-282EA556D1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4" y="228"/>
              <a:ext cx="288" cy="35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27" name="Line 103">
              <a:extLst>
                <a:ext uri="{FF2B5EF4-FFF2-40B4-BE49-F238E27FC236}">
                  <a16:creationId xmlns:a16="http://schemas.microsoft.com/office/drawing/2014/main" id="{10DE0060-4029-49E4-917F-7F41BCF10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" y="228"/>
              <a:ext cx="288" cy="35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28" name="Line 104">
              <a:extLst>
                <a:ext uri="{FF2B5EF4-FFF2-40B4-BE49-F238E27FC236}">
                  <a16:creationId xmlns:a16="http://schemas.microsoft.com/office/drawing/2014/main" id="{F6AAD3C6-0AB2-40EC-ABF5-57C7B9767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2" y="228"/>
              <a:ext cx="287" cy="35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29" name="Line 105">
              <a:extLst>
                <a:ext uri="{FF2B5EF4-FFF2-40B4-BE49-F238E27FC236}">
                  <a16:creationId xmlns:a16="http://schemas.microsoft.com/office/drawing/2014/main" id="{C0090605-4C6D-4954-8507-356E7B9C0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8" y="228"/>
              <a:ext cx="288" cy="35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2330" name="Line 106">
              <a:extLst>
                <a:ext uri="{FF2B5EF4-FFF2-40B4-BE49-F238E27FC236}">
                  <a16:creationId xmlns:a16="http://schemas.microsoft.com/office/drawing/2014/main" id="{9BD3899E-EB43-413D-8175-6FA402FCD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6" y="228"/>
              <a:ext cx="288" cy="35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92C99915-F659-4BCA-8BCE-002F5A6721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MetaPro-BookItalic" charset="0"/>
                <a:cs typeface="MetaPro-BookItalic" charset="0"/>
                <a:sym typeface="MetaPro-BookItalic" charset="0"/>
              </a:rPr>
              <a:t>O</a:t>
            </a:r>
            <a:r>
              <a:rPr lang="en-US" altLang="en-US"/>
              <a:t>(</a:t>
            </a:r>
            <a:r>
              <a:rPr lang="en-US" altLang="en-US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altLang="en-US"/>
              <a:t> log </a:t>
            </a:r>
            <a:r>
              <a:rPr lang="en-US" altLang="en-US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altLang="en-US"/>
              <a:t>) Scan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194E9F47-344D-4367-A25D-46A997B027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0" y="5468938"/>
            <a:ext cx="7226300" cy="11938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15950" indent="-361950"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1900"/>
              <a:t>Step efficient (log </a:t>
            </a:r>
            <a:r>
              <a:rPr lang="en-US" altLang="en-US" sz="1900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altLang="en-US" sz="1900"/>
              <a:t> steps)</a:t>
            </a:r>
          </a:p>
          <a:p>
            <a:pPr marL="615950" indent="-361950">
              <a:spcBef>
                <a:spcPts val="488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1900"/>
              <a:t>Not work efficient (</a:t>
            </a:r>
            <a:r>
              <a:rPr lang="en-US" altLang="en-US" sz="1900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altLang="en-US" sz="1900"/>
              <a:t> log </a:t>
            </a:r>
            <a:r>
              <a:rPr lang="en-US" altLang="en-US" sz="1900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altLang="en-US" sz="1900"/>
              <a:t> work)</a:t>
            </a:r>
          </a:p>
          <a:p>
            <a:pPr marL="615950" indent="-361950">
              <a:spcBef>
                <a:spcPts val="488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1900"/>
              <a:t>Requires barriers at each step (WAR dependencies)</a:t>
            </a:r>
          </a:p>
        </p:txBody>
      </p:sp>
      <p:pic>
        <p:nvPicPr>
          <p:cNvPr id="26628" name="Picture 2">
            <a:extLst>
              <a:ext uri="{FF2B5EF4-FFF2-40B4-BE49-F238E27FC236}">
                <a16:creationId xmlns:a16="http://schemas.microsoft.com/office/drawing/2014/main" id="{CFD9995C-23C8-409A-AE1C-4BA46B7E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6" y="1587500"/>
            <a:ext cx="7794625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5B7F7C0A-EDB2-4801-AAC8-D52409061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"/>
            <a:ext cx="8229600" cy="15017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cs typeface="Arial Bold" charset="0"/>
                <a:sym typeface="Arial Bold" charset="0"/>
              </a:rPr>
              <a:t>Alt. </a:t>
            </a:r>
            <a:r>
              <a:rPr lang="en-US" dirty="0" err="1">
                <a:cs typeface="Arial Bold" charset="0"/>
                <a:sym typeface="Arial Bold" charset="0"/>
              </a:rPr>
              <a:t>Hillis</a:t>
            </a:r>
            <a:r>
              <a:rPr lang="en-US" dirty="0">
                <a:cs typeface="Arial Bold" charset="0"/>
                <a:sym typeface="Arial Bold" charset="0"/>
              </a:rPr>
              <a:t>-Steele Scan Implementation</a:t>
            </a:r>
            <a:br>
              <a:rPr lang="en-US" sz="2400" dirty="0">
                <a:latin typeface="Arial Bold" charset="0"/>
                <a:ea typeface="ヒラギノ角ゴ ProN W6" charset="0"/>
                <a:cs typeface="ヒラギノ角ゴ ProN W6" charset="0"/>
                <a:sym typeface="Arial Bold" charset="0"/>
              </a:rPr>
            </a:br>
            <a:r>
              <a:rPr lang="en-US" sz="1200" dirty="0"/>
              <a:t>No WAR conflicts, </a:t>
            </a:r>
            <a:r>
              <a:rPr lang="en-US" sz="1200" dirty="0">
                <a:latin typeface="Arial Italic" charset="0"/>
                <a:cs typeface="Arial Italic" charset="0"/>
                <a:sym typeface="Arial Italic" charset="0"/>
              </a:rPr>
              <a:t>O</a:t>
            </a:r>
            <a:r>
              <a:rPr lang="en-US" sz="1200" dirty="0"/>
              <a:t>(2</a:t>
            </a:r>
            <a:r>
              <a:rPr lang="en-US" sz="1200" dirty="0">
                <a:latin typeface="Arial Italic" charset="0"/>
                <a:cs typeface="Arial Italic" charset="0"/>
                <a:sym typeface="Arial Italic" charset="0"/>
              </a:rPr>
              <a:t>N</a:t>
            </a:r>
            <a:r>
              <a:rPr lang="en-US" sz="1200" dirty="0"/>
              <a:t>) storage</a:t>
            </a:r>
          </a:p>
        </p:txBody>
      </p:sp>
      <p:grpSp>
        <p:nvGrpSpPr>
          <p:cNvPr id="27651" name="Group 2">
            <a:extLst>
              <a:ext uri="{FF2B5EF4-FFF2-40B4-BE49-F238E27FC236}">
                <a16:creationId xmlns:a16="http://schemas.microsoft.com/office/drawing/2014/main" id="{BE1DC012-676F-4C4E-B237-CA0BA838C921}"/>
              </a:ext>
            </a:extLst>
          </p:cNvPr>
          <p:cNvGrpSpPr>
            <a:grpSpLocks/>
          </p:cNvGrpSpPr>
          <p:nvPr/>
        </p:nvGrpSpPr>
        <p:grpSpPr bwMode="auto">
          <a:xfrm>
            <a:off x="1812927" y="1708150"/>
            <a:ext cx="8555037" cy="3930650"/>
            <a:chOff x="3" y="0"/>
            <a:chExt cx="5388" cy="2475"/>
          </a:xfrm>
        </p:grpSpPr>
        <p:sp>
          <p:nvSpPr>
            <p:cNvPr id="27652" name="Freeform 3">
              <a:extLst>
                <a:ext uri="{FF2B5EF4-FFF2-40B4-BE49-F238E27FC236}">
                  <a16:creationId xmlns:a16="http://schemas.microsoft.com/office/drawing/2014/main" id="{864C9807-3E17-47E0-8CED-EA70C5828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" y="243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53" name="Freeform 4">
              <a:extLst>
                <a:ext uri="{FF2B5EF4-FFF2-40B4-BE49-F238E27FC236}">
                  <a16:creationId xmlns:a16="http://schemas.microsoft.com/office/drawing/2014/main" id="{69F9E39E-8D68-4D40-AED6-ADF9D6E6C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43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54" name="Freeform 5">
              <a:extLst>
                <a:ext uri="{FF2B5EF4-FFF2-40B4-BE49-F238E27FC236}">
                  <a16:creationId xmlns:a16="http://schemas.microsoft.com/office/drawing/2014/main" id="{F255E397-254B-41E1-9D87-1A7237C94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" y="238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55" name="Freeform 6">
              <a:extLst>
                <a:ext uri="{FF2B5EF4-FFF2-40B4-BE49-F238E27FC236}">
                  <a16:creationId xmlns:a16="http://schemas.microsoft.com/office/drawing/2014/main" id="{694573B7-647E-4DC0-9817-E1E186E6B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238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56" name="Freeform 7">
              <a:extLst>
                <a:ext uri="{FF2B5EF4-FFF2-40B4-BE49-F238E27FC236}">
                  <a16:creationId xmlns:a16="http://schemas.microsoft.com/office/drawing/2014/main" id="{BECF243D-EC59-42C1-8F27-A3DE67763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" y="243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57" name="Freeform 8">
              <a:extLst>
                <a:ext uri="{FF2B5EF4-FFF2-40B4-BE49-F238E27FC236}">
                  <a16:creationId xmlns:a16="http://schemas.microsoft.com/office/drawing/2014/main" id="{863E3614-6658-4D6E-93BE-C9362704C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243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58" name="Freeform 9">
              <a:extLst>
                <a:ext uri="{FF2B5EF4-FFF2-40B4-BE49-F238E27FC236}">
                  <a16:creationId xmlns:a16="http://schemas.microsoft.com/office/drawing/2014/main" id="{B25727FD-9671-48DC-A90D-6AF319D3F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243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59" name="Freeform 10">
              <a:extLst>
                <a:ext uri="{FF2B5EF4-FFF2-40B4-BE49-F238E27FC236}">
                  <a16:creationId xmlns:a16="http://schemas.microsoft.com/office/drawing/2014/main" id="{DDA733C7-A69D-428B-A207-C3210E9B7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" y="243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7660" name="Group 11">
              <a:extLst>
                <a:ext uri="{FF2B5EF4-FFF2-40B4-BE49-F238E27FC236}">
                  <a16:creationId xmlns:a16="http://schemas.microsoft.com/office/drawing/2014/main" id="{4A00E650-C06E-45D5-A85F-7B30DD0A9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0"/>
              <a:ext cx="5115" cy="243"/>
              <a:chOff x="0" y="0"/>
              <a:chExt cx="5114" cy="243"/>
            </a:xfrm>
          </p:grpSpPr>
          <p:sp>
            <p:nvSpPr>
              <p:cNvPr id="27824" name="Rectangle 12">
                <a:extLst>
                  <a:ext uri="{FF2B5EF4-FFF2-40B4-BE49-F238E27FC236}">
                    <a16:creationId xmlns:a16="http://schemas.microsoft.com/office/drawing/2014/main" id="{0D380E23-1836-4709-8F7B-CDEA43CC9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"/>
                <a:ext cx="13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</a:p>
            </p:txBody>
          </p:sp>
          <p:sp>
            <p:nvSpPr>
              <p:cNvPr id="27825" name="Rectangle 13">
                <a:extLst>
                  <a:ext uri="{FF2B5EF4-FFF2-40B4-BE49-F238E27FC236}">
                    <a16:creationId xmlns:a16="http://schemas.microsoft.com/office/drawing/2014/main" id="{53F6916B-7834-4A7F-9EEE-B57C71809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" y="1"/>
                <a:ext cx="139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1</a:t>
                </a:r>
              </a:p>
            </p:txBody>
          </p:sp>
          <p:sp>
            <p:nvSpPr>
              <p:cNvPr id="27826" name="Rectangle 14">
                <a:extLst>
                  <a:ext uri="{FF2B5EF4-FFF2-40B4-BE49-F238E27FC236}">
                    <a16:creationId xmlns:a16="http://schemas.microsoft.com/office/drawing/2014/main" id="{4054B82F-15B5-430B-BC2F-7EC69B81E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" y="1"/>
                <a:ext cx="13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2</a:t>
                </a:r>
              </a:p>
            </p:txBody>
          </p:sp>
          <p:sp>
            <p:nvSpPr>
              <p:cNvPr id="27827" name="Rectangle 15">
                <a:extLst>
                  <a:ext uri="{FF2B5EF4-FFF2-40B4-BE49-F238E27FC236}">
                    <a16:creationId xmlns:a16="http://schemas.microsoft.com/office/drawing/2014/main" id="{35151CD7-4C46-4078-8D1A-FA489C0D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" y="1"/>
                <a:ext cx="13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7</a:t>
                </a:r>
              </a:p>
            </p:txBody>
          </p:sp>
          <p:sp>
            <p:nvSpPr>
              <p:cNvPr id="27828" name="Rectangle 16">
                <a:extLst>
                  <a:ext uri="{FF2B5EF4-FFF2-40B4-BE49-F238E27FC236}">
                    <a16:creationId xmlns:a16="http://schemas.microsoft.com/office/drawing/2014/main" id="{6825620E-80A8-4EE5-ABB1-68302A253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" y="1"/>
                <a:ext cx="13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3</a:t>
                </a:r>
              </a:p>
            </p:txBody>
          </p:sp>
          <p:sp>
            <p:nvSpPr>
              <p:cNvPr id="27829" name="Rectangle 17">
                <a:extLst>
                  <a:ext uri="{FF2B5EF4-FFF2-40B4-BE49-F238E27FC236}">
                    <a16:creationId xmlns:a16="http://schemas.microsoft.com/office/drawing/2014/main" id="{50B0BF24-0F59-4E90-B950-6B4E53BF7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1" y="1"/>
                <a:ext cx="13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4</a:t>
                </a:r>
              </a:p>
            </p:txBody>
          </p:sp>
          <p:sp>
            <p:nvSpPr>
              <p:cNvPr id="27830" name="Rectangle 18">
                <a:extLst>
                  <a:ext uri="{FF2B5EF4-FFF2-40B4-BE49-F238E27FC236}">
                    <a16:creationId xmlns:a16="http://schemas.microsoft.com/office/drawing/2014/main" id="{7E1FAEF9-EDB9-4EEE-96C5-9C89CF3E0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" y="1"/>
                <a:ext cx="139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5</a:t>
                </a:r>
              </a:p>
            </p:txBody>
          </p:sp>
          <p:sp>
            <p:nvSpPr>
              <p:cNvPr id="27831" name="Rectangle 19">
                <a:extLst>
                  <a:ext uri="{FF2B5EF4-FFF2-40B4-BE49-F238E27FC236}">
                    <a16:creationId xmlns:a16="http://schemas.microsoft.com/office/drawing/2014/main" id="{CDF87DC1-1AE3-4225-AB25-65820512B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"/>
                <a:ext cx="13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6</a:t>
                </a:r>
              </a:p>
            </p:txBody>
          </p:sp>
          <p:sp>
            <p:nvSpPr>
              <p:cNvPr id="27832" name="Rectangle 20">
                <a:extLst>
                  <a:ext uri="{FF2B5EF4-FFF2-40B4-BE49-F238E27FC236}">
                    <a16:creationId xmlns:a16="http://schemas.microsoft.com/office/drawing/2014/main" id="{22A41DCD-5222-4E03-8F46-8BCF7E056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4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33" name="Rectangle 21">
                <a:extLst>
                  <a:ext uri="{FF2B5EF4-FFF2-40B4-BE49-F238E27FC236}">
                    <a16:creationId xmlns:a16="http://schemas.microsoft.com/office/drawing/2014/main" id="{531022E9-7E9E-4073-BEC6-70E725C82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9" y="0"/>
                <a:ext cx="334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34" name="Rectangle 22">
                <a:extLst>
                  <a:ext uri="{FF2B5EF4-FFF2-40B4-BE49-F238E27FC236}">
                    <a16:creationId xmlns:a16="http://schemas.microsoft.com/office/drawing/2014/main" id="{6C6D729F-13D6-4EC2-8383-CD75A8ADC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35" name="Rectangle 23">
                <a:extLst>
                  <a:ext uri="{FF2B5EF4-FFF2-40B4-BE49-F238E27FC236}">
                    <a16:creationId xmlns:a16="http://schemas.microsoft.com/office/drawing/2014/main" id="{FEB0119C-D3CC-4948-89E2-47113CB2D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36" name="Rectangle 24">
                <a:extLst>
                  <a:ext uri="{FF2B5EF4-FFF2-40B4-BE49-F238E27FC236}">
                    <a16:creationId xmlns:a16="http://schemas.microsoft.com/office/drawing/2014/main" id="{6CDEFA5B-FA21-48C8-9E1F-71B1BAFE3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37" name="Rectangle 25">
                <a:extLst>
                  <a:ext uri="{FF2B5EF4-FFF2-40B4-BE49-F238E27FC236}">
                    <a16:creationId xmlns:a16="http://schemas.microsoft.com/office/drawing/2014/main" id="{071F80F7-3C30-47B4-B2E8-8372AE963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0"/>
                <a:ext cx="334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38" name="Rectangle 26">
                <a:extLst>
                  <a:ext uri="{FF2B5EF4-FFF2-40B4-BE49-F238E27FC236}">
                    <a16:creationId xmlns:a16="http://schemas.microsoft.com/office/drawing/2014/main" id="{9BEAB964-6BD3-4135-969D-5F6C19709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6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39" name="Rectangle 27">
                <a:extLst>
                  <a:ext uri="{FF2B5EF4-FFF2-40B4-BE49-F238E27FC236}">
                    <a16:creationId xmlns:a16="http://schemas.microsoft.com/office/drawing/2014/main" id="{955AF558-C1A5-4E77-8496-7C1C8500F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27661" name="Group 28">
              <a:extLst>
                <a:ext uri="{FF2B5EF4-FFF2-40B4-BE49-F238E27FC236}">
                  <a16:creationId xmlns:a16="http://schemas.microsoft.com/office/drawing/2014/main" id="{529E23FD-B5D9-4A27-89D4-BDE52F33B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" y="744"/>
              <a:ext cx="5225" cy="243"/>
              <a:chOff x="0" y="0"/>
              <a:chExt cx="5225" cy="243"/>
            </a:xfrm>
          </p:grpSpPr>
          <p:sp>
            <p:nvSpPr>
              <p:cNvPr id="27808" name="Rectangle 29">
                <a:extLst>
                  <a:ext uri="{FF2B5EF4-FFF2-40B4-BE49-F238E27FC236}">
                    <a16:creationId xmlns:a16="http://schemas.microsoft.com/office/drawing/2014/main" id="{599D78CE-4108-4B1A-B5DF-975BE3284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32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09" name="Rectangle 30">
                <a:extLst>
                  <a:ext uri="{FF2B5EF4-FFF2-40B4-BE49-F238E27FC236}">
                    <a16:creationId xmlns:a16="http://schemas.microsoft.com/office/drawing/2014/main" id="{10121879-4151-461E-8E3B-B514BA9C6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" y="0"/>
                <a:ext cx="334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10" name="Rectangle 31">
                <a:extLst>
                  <a:ext uri="{FF2B5EF4-FFF2-40B4-BE49-F238E27FC236}">
                    <a16:creationId xmlns:a16="http://schemas.microsoft.com/office/drawing/2014/main" id="{7F319618-DA38-4F69-9100-66675E30D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" y="0"/>
                <a:ext cx="332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11" name="Rectangle 32">
                <a:extLst>
                  <a:ext uri="{FF2B5EF4-FFF2-40B4-BE49-F238E27FC236}">
                    <a16:creationId xmlns:a16="http://schemas.microsoft.com/office/drawing/2014/main" id="{26777A2C-024B-4C51-91EA-1D6798300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" y="0"/>
                <a:ext cx="332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12" name="Rectangle 33">
                <a:extLst>
                  <a:ext uri="{FF2B5EF4-FFF2-40B4-BE49-F238E27FC236}">
                    <a16:creationId xmlns:a16="http://schemas.microsoft.com/office/drawing/2014/main" id="{A6258386-D5B5-4029-A8B6-F29EB7884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" y="0"/>
                <a:ext cx="332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13" name="Rectangle 34">
                <a:extLst>
                  <a:ext uri="{FF2B5EF4-FFF2-40B4-BE49-F238E27FC236}">
                    <a16:creationId xmlns:a16="http://schemas.microsoft.com/office/drawing/2014/main" id="{7F813DE9-FD10-4066-A3F1-10011B16E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1" y="0"/>
                <a:ext cx="332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14" name="Rectangle 35">
                <a:extLst>
                  <a:ext uri="{FF2B5EF4-FFF2-40B4-BE49-F238E27FC236}">
                    <a16:creationId xmlns:a16="http://schemas.microsoft.com/office/drawing/2014/main" id="{A8CAA578-F4AA-44A7-80DD-D55F4CB0B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" y="0"/>
                <a:ext cx="334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15" name="Rectangle 36">
                <a:extLst>
                  <a:ext uri="{FF2B5EF4-FFF2-40B4-BE49-F238E27FC236}">
                    <a16:creationId xmlns:a16="http://schemas.microsoft.com/office/drawing/2014/main" id="{A79FA451-D592-4C34-8DF2-78AC7841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16" name="Rectangle 37">
                <a:extLst>
                  <a:ext uri="{FF2B5EF4-FFF2-40B4-BE49-F238E27FC236}">
                    <a16:creationId xmlns:a16="http://schemas.microsoft.com/office/drawing/2014/main" id="{303DF701-0093-4E2C-8FA1-B3EA9BBE1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"/>
                <a:ext cx="13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</a:p>
            </p:txBody>
          </p:sp>
          <p:sp>
            <p:nvSpPr>
              <p:cNvPr id="27817" name="Rectangle 38">
                <a:extLst>
                  <a:ext uri="{FF2B5EF4-FFF2-40B4-BE49-F238E27FC236}">
                    <a16:creationId xmlns:a16="http://schemas.microsoft.com/office/drawing/2014/main" id="{6996786F-C3F4-48BA-BB17-99DC5C7DA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3" y="1"/>
                <a:ext cx="361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1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818" name="Rectangle 39">
                <a:extLst>
                  <a:ext uri="{FF2B5EF4-FFF2-40B4-BE49-F238E27FC236}">
                    <a16:creationId xmlns:a16="http://schemas.microsoft.com/office/drawing/2014/main" id="{417C75B9-4A78-4E5A-A8A0-69AF40A63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1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2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819" name="Rectangle 40">
                <a:extLst>
                  <a:ext uri="{FF2B5EF4-FFF2-40B4-BE49-F238E27FC236}">
                    <a16:creationId xmlns:a16="http://schemas.microsoft.com/office/drawing/2014/main" id="{02FE4B46-1842-404B-8E4A-1C622E1DE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2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3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820" name="Rectangle 41">
                <a:extLst>
                  <a:ext uri="{FF2B5EF4-FFF2-40B4-BE49-F238E27FC236}">
                    <a16:creationId xmlns:a16="http://schemas.microsoft.com/office/drawing/2014/main" id="{2ABFA7C6-00DE-4DA4-AF93-C6262AB5F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9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3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4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821" name="Rectangle 42">
                <a:extLst>
                  <a:ext uri="{FF2B5EF4-FFF2-40B4-BE49-F238E27FC236}">
                    <a16:creationId xmlns:a16="http://schemas.microsoft.com/office/drawing/2014/main" id="{82AC2C30-6E14-4F97-8C35-120EBDDF7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"/>
                <a:ext cx="361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4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5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822" name="Rectangle 43">
                <a:extLst>
                  <a:ext uri="{FF2B5EF4-FFF2-40B4-BE49-F238E27FC236}">
                    <a16:creationId xmlns:a16="http://schemas.microsoft.com/office/drawing/2014/main" id="{719655A6-663C-4636-A2D5-EEAA5282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5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6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823" name="Rectangle 44">
                <a:extLst>
                  <a:ext uri="{FF2B5EF4-FFF2-40B4-BE49-F238E27FC236}">
                    <a16:creationId xmlns:a16="http://schemas.microsoft.com/office/drawing/2014/main" id="{3C0D4364-3BF0-4AB4-9AC7-D20D67BD5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6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7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</p:grpSp>
        <p:grpSp>
          <p:nvGrpSpPr>
            <p:cNvPr id="27662" name="Group 45">
              <a:extLst>
                <a:ext uri="{FF2B5EF4-FFF2-40B4-BE49-F238E27FC236}">
                  <a16:creationId xmlns:a16="http://schemas.microsoft.com/office/drawing/2014/main" id="{9F2FFB5B-949E-497D-8C0F-F17EE6B30D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488"/>
              <a:ext cx="5115" cy="243"/>
              <a:chOff x="0" y="0"/>
              <a:chExt cx="5114" cy="243"/>
            </a:xfrm>
          </p:grpSpPr>
          <p:sp>
            <p:nvSpPr>
              <p:cNvPr id="27792" name="Rectangle 46">
                <a:extLst>
                  <a:ext uri="{FF2B5EF4-FFF2-40B4-BE49-F238E27FC236}">
                    <a16:creationId xmlns:a16="http://schemas.microsoft.com/office/drawing/2014/main" id="{8D9238A2-4AED-49CB-B2AC-A6B9D0482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"/>
                <a:ext cx="13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</a:p>
            </p:txBody>
          </p:sp>
          <p:sp>
            <p:nvSpPr>
              <p:cNvPr id="27793" name="Rectangle 47">
                <a:extLst>
                  <a:ext uri="{FF2B5EF4-FFF2-40B4-BE49-F238E27FC236}">
                    <a16:creationId xmlns:a16="http://schemas.microsoft.com/office/drawing/2014/main" id="{539E0292-E5FA-4135-8750-6E7101BE2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1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94" name="Rectangle 48">
                <a:extLst>
                  <a:ext uri="{FF2B5EF4-FFF2-40B4-BE49-F238E27FC236}">
                    <a16:creationId xmlns:a16="http://schemas.microsoft.com/office/drawing/2014/main" id="{32B1A361-4951-446B-9116-DF13380EC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2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95" name="Rectangle 49">
                <a:extLst>
                  <a:ext uri="{FF2B5EF4-FFF2-40B4-BE49-F238E27FC236}">
                    <a16:creationId xmlns:a16="http://schemas.microsoft.com/office/drawing/2014/main" id="{15BCF6C7-E1E4-44A4-82CA-DED5A4CE3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6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4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7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96" name="Rectangle 50">
                <a:extLst>
                  <a:ext uri="{FF2B5EF4-FFF2-40B4-BE49-F238E27FC236}">
                    <a16:creationId xmlns:a16="http://schemas.microsoft.com/office/drawing/2014/main" id="{E633C943-03F1-4A03-820F-B463DEC44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3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97" name="Rectangle 51">
                <a:extLst>
                  <a:ext uri="{FF2B5EF4-FFF2-40B4-BE49-F238E27FC236}">
                    <a16:creationId xmlns:a16="http://schemas.microsoft.com/office/drawing/2014/main" id="{2A3A83E0-008E-4802-874C-00E2932AD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1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4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98" name="Rectangle 52">
                <a:extLst>
                  <a:ext uri="{FF2B5EF4-FFF2-40B4-BE49-F238E27FC236}">
                    <a16:creationId xmlns:a16="http://schemas.microsoft.com/office/drawing/2014/main" id="{23EA71C9-2719-470E-B2C4-B9909E06D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2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5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99" name="Rectangle 53">
                <a:extLst>
                  <a:ext uri="{FF2B5EF4-FFF2-40B4-BE49-F238E27FC236}">
                    <a16:creationId xmlns:a16="http://schemas.microsoft.com/office/drawing/2014/main" id="{5F9B6205-CA7A-47ED-81E0-847953CD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3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6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800" name="Rectangle 54">
                <a:extLst>
                  <a:ext uri="{FF2B5EF4-FFF2-40B4-BE49-F238E27FC236}">
                    <a16:creationId xmlns:a16="http://schemas.microsoft.com/office/drawing/2014/main" id="{C5C462FF-7F0B-4599-A2E3-2EA80ADC9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4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01" name="Rectangle 55">
                <a:extLst>
                  <a:ext uri="{FF2B5EF4-FFF2-40B4-BE49-F238E27FC236}">
                    <a16:creationId xmlns:a16="http://schemas.microsoft.com/office/drawing/2014/main" id="{A3CCB20C-36DD-4948-B1BC-DFCD1DE3D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9" y="0"/>
                <a:ext cx="334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02" name="Rectangle 56">
                <a:extLst>
                  <a:ext uri="{FF2B5EF4-FFF2-40B4-BE49-F238E27FC236}">
                    <a16:creationId xmlns:a16="http://schemas.microsoft.com/office/drawing/2014/main" id="{53EDE397-5C63-499D-B6A3-BA9602D3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03" name="Rectangle 57">
                <a:extLst>
                  <a:ext uri="{FF2B5EF4-FFF2-40B4-BE49-F238E27FC236}">
                    <a16:creationId xmlns:a16="http://schemas.microsoft.com/office/drawing/2014/main" id="{44BE8796-990C-4968-85F9-B662FC5BA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04" name="Rectangle 58">
                <a:extLst>
                  <a:ext uri="{FF2B5EF4-FFF2-40B4-BE49-F238E27FC236}">
                    <a16:creationId xmlns:a16="http://schemas.microsoft.com/office/drawing/2014/main" id="{6FD6D71A-E36D-4C57-9681-763DD2611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05" name="Rectangle 59">
                <a:extLst>
                  <a:ext uri="{FF2B5EF4-FFF2-40B4-BE49-F238E27FC236}">
                    <a16:creationId xmlns:a16="http://schemas.microsoft.com/office/drawing/2014/main" id="{1A865E02-81C3-4195-9282-BF06B63C5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0"/>
                <a:ext cx="334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06" name="Rectangle 60">
                <a:extLst>
                  <a:ext uri="{FF2B5EF4-FFF2-40B4-BE49-F238E27FC236}">
                    <a16:creationId xmlns:a16="http://schemas.microsoft.com/office/drawing/2014/main" id="{21DB8991-C186-4EC1-9756-137FE9EBB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6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807" name="Rectangle 61">
                <a:extLst>
                  <a:ext uri="{FF2B5EF4-FFF2-40B4-BE49-F238E27FC236}">
                    <a16:creationId xmlns:a16="http://schemas.microsoft.com/office/drawing/2014/main" id="{208D5215-A5F6-4A89-B054-12EABAD02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27663" name="Group 62">
              <a:extLst>
                <a:ext uri="{FF2B5EF4-FFF2-40B4-BE49-F238E27FC236}">
                  <a16:creationId xmlns:a16="http://schemas.microsoft.com/office/drawing/2014/main" id="{44E8A148-D06E-4B13-A78E-A92E08E545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" y="2232"/>
              <a:ext cx="5225" cy="243"/>
              <a:chOff x="0" y="0"/>
              <a:chExt cx="5225" cy="243"/>
            </a:xfrm>
          </p:grpSpPr>
          <p:sp>
            <p:nvSpPr>
              <p:cNvPr id="27776" name="Rectangle 63">
                <a:extLst>
                  <a:ext uri="{FF2B5EF4-FFF2-40B4-BE49-F238E27FC236}">
                    <a16:creationId xmlns:a16="http://schemas.microsoft.com/office/drawing/2014/main" id="{1410A431-2E9F-4B6E-9859-D7E551D54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32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777" name="Rectangle 64">
                <a:extLst>
                  <a:ext uri="{FF2B5EF4-FFF2-40B4-BE49-F238E27FC236}">
                    <a16:creationId xmlns:a16="http://schemas.microsoft.com/office/drawing/2014/main" id="{077A603B-6537-4EDD-99CA-4D5CFA33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" y="0"/>
                <a:ext cx="334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778" name="Rectangle 65">
                <a:extLst>
                  <a:ext uri="{FF2B5EF4-FFF2-40B4-BE49-F238E27FC236}">
                    <a16:creationId xmlns:a16="http://schemas.microsoft.com/office/drawing/2014/main" id="{09DED554-767D-40AD-86BC-8BE899AEE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" y="0"/>
                <a:ext cx="332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779" name="Rectangle 66">
                <a:extLst>
                  <a:ext uri="{FF2B5EF4-FFF2-40B4-BE49-F238E27FC236}">
                    <a16:creationId xmlns:a16="http://schemas.microsoft.com/office/drawing/2014/main" id="{7C43EF77-C5BA-4862-A8AD-9A6B516CB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" y="0"/>
                <a:ext cx="332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780" name="Rectangle 67">
                <a:extLst>
                  <a:ext uri="{FF2B5EF4-FFF2-40B4-BE49-F238E27FC236}">
                    <a16:creationId xmlns:a16="http://schemas.microsoft.com/office/drawing/2014/main" id="{3C5A3D86-8464-4F1A-BC29-4A1A1EA97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" y="0"/>
                <a:ext cx="332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781" name="Rectangle 68">
                <a:extLst>
                  <a:ext uri="{FF2B5EF4-FFF2-40B4-BE49-F238E27FC236}">
                    <a16:creationId xmlns:a16="http://schemas.microsoft.com/office/drawing/2014/main" id="{D8A050C1-E038-4AF9-8CC2-5979C849A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1" y="0"/>
                <a:ext cx="332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782" name="Rectangle 69">
                <a:extLst>
                  <a:ext uri="{FF2B5EF4-FFF2-40B4-BE49-F238E27FC236}">
                    <a16:creationId xmlns:a16="http://schemas.microsoft.com/office/drawing/2014/main" id="{FB340C69-3772-4600-9EA6-FCBE38A1C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" y="0"/>
                <a:ext cx="334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783" name="Rectangle 70">
                <a:extLst>
                  <a:ext uri="{FF2B5EF4-FFF2-40B4-BE49-F238E27FC236}">
                    <a16:creationId xmlns:a16="http://schemas.microsoft.com/office/drawing/2014/main" id="{DC9E174B-E3BE-4177-95C4-12D336CF6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" y="0"/>
                <a:ext cx="333" cy="24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7784" name="Rectangle 71">
                <a:extLst>
                  <a:ext uri="{FF2B5EF4-FFF2-40B4-BE49-F238E27FC236}">
                    <a16:creationId xmlns:a16="http://schemas.microsoft.com/office/drawing/2014/main" id="{18C1CD92-7607-4D53-AF21-ED7F75C51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"/>
                <a:ext cx="13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</a:p>
            </p:txBody>
          </p:sp>
          <p:sp>
            <p:nvSpPr>
              <p:cNvPr id="27785" name="Rectangle 72">
                <a:extLst>
                  <a:ext uri="{FF2B5EF4-FFF2-40B4-BE49-F238E27FC236}">
                    <a16:creationId xmlns:a16="http://schemas.microsoft.com/office/drawing/2014/main" id="{2F5EFF82-7986-4B88-ABE1-56E8E2C02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3" y="1"/>
                <a:ext cx="361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1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86" name="Rectangle 73">
                <a:extLst>
                  <a:ext uri="{FF2B5EF4-FFF2-40B4-BE49-F238E27FC236}">
                    <a16:creationId xmlns:a16="http://schemas.microsoft.com/office/drawing/2014/main" id="{5661C85C-733E-455D-9364-AC80EF06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2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87" name="Rectangle 74">
                <a:extLst>
                  <a:ext uri="{FF2B5EF4-FFF2-40B4-BE49-F238E27FC236}">
                    <a16:creationId xmlns:a16="http://schemas.microsoft.com/office/drawing/2014/main" id="{AF19E1E3-3E91-46E1-841E-7791E47BE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3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88" name="Rectangle 75">
                <a:extLst>
                  <a:ext uri="{FF2B5EF4-FFF2-40B4-BE49-F238E27FC236}">
                    <a16:creationId xmlns:a16="http://schemas.microsoft.com/office/drawing/2014/main" id="{3A741DCC-CD54-4893-B1F6-E13757514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9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4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89" name="Rectangle 76">
                <a:extLst>
                  <a:ext uri="{FF2B5EF4-FFF2-40B4-BE49-F238E27FC236}">
                    <a16:creationId xmlns:a16="http://schemas.microsoft.com/office/drawing/2014/main" id="{A0E61AB5-2365-43D1-83D1-707913775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"/>
                <a:ext cx="361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5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90" name="Rectangle 77">
                <a:extLst>
                  <a:ext uri="{FF2B5EF4-FFF2-40B4-BE49-F238E27FC236}">
                    <a16:creationId xmlns:a16="http://schemas.microsoft.com/office/drawing/2014/main" id="{4168AAAD-8124-4E7D-9B22-8E372DBC6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6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  <p:sp>
            <p:nvSpPr>
              <p:cNvPr id="27791" name="Rectangle 78">
                <a:extLst>
                  <a:ext uri="{FF2B5EF4-FFF2-40B4-BE49-F238E27FC236}">
                    <a16:creationId xmlns:a16="http://schemas.microsoft.com/office/drawing/2014/main" id="{9DF60CC0-483C-4FCE-AFB6-B5818C27C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" y="1"/>
                <a:ext cx="36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srgbClr val="FFFFFF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(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0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..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 Italic" panose="02020703060505090304" pitchFamily="18" charset="0"/>
                    <a:cs typeface="Times New Roman Bold Italic" panose="02020703060505090304" pitchFamily="18" charset="0"/>
                    <a:sym typeface="Times New Roman Bold Italic" panose="02020703060505090304" pitchFamily="18" charset="0"/>
                  </a:rPr>
                  <a:t>x</a:t>
                </a:r>
                <a:r>
                  <a:rPr lang="en-US" altLang="en-US" sz="1000" baseline="-25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7</a:t>
                </a:r>
                <a:r>
                  <a:rPr lang="en-US" altLang="en-US" sz="1000">
                    <a:solidFill>
                      <a:srgbClr val="FFFFFF"/>
                    </a:solidFill>
                    <a:latin typeface="Times New Roman Bold" panose="02020803070505020304" pitchFamily="18" charset="0"/>
                    <a:cs typeface="Times New Roman Bold" panose="02020803070505020304" pitchFamily="18" charset="0"/>
                    <a:sym typeface="Times New Roman Bold" panose="02020803070505020304" pitchFamily="18" charset="0"/>
                  </a:rPr>
                  <a:t>)</a:t>
                </a:r>
              </a:p>
            </p:txBody>
          </p:sp>
        </p:grpSp>
        <p:grpSp>
          <p:nvGrpSpPr>
            <p:cNvPr id="27664" name="Group 79">
              <a:extLst>
                <a:ext uri="{FF2B5EF4-FFF2-40B4-BE49-F238E27FC236}">
                  <a16:creationId xmlns:a16="http://schemas.microsoft.com/office/drawing/2014/main" id="{6FCEEE4B-76AF-4443-A6DB-F509FC9693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2" y="685"/>
              <a:ext cx="2411" cy="117"/>
              <a:chOff x="0" y="0"/>
              <a:chExt cx="2411" cy="117"/>
            </a:xfrm>
          </p:grpSpPr>
          <p:grpSp>
            <p:nvGrpSpPr>
              <p:cNvPr id="27752" name="Group 80">
                <a:extLst>
                  <a:ext uri="{FF2B5EF4-FFF2-40B4-BE49-F238E27FC236}">
                    <a16:creationId xmlns:a16="http://schemas.microsoft.com/office/drawing/2014/main" id="{0A448571-C26E-4273-A1EF-557EBA5319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3" y="0"/>
                <a:ext cx="117" cy="117"/>
                <a:chOff x="0" y="0"/>
                <a:chExt cx="117" cy="117"/>
              </a:xfrm>
            </p:grpSpPr>
            <p:sp>
              <p:nvSpPr>
                <p:cNvPr id="27774" name="Oval 81">
                  <a:extLst>
                    <a:ext uri="{FF2B5EF4-FFF2-40B4-BE49-F238E27FC236}">
                      <a16:creationId xmlns:a16="http://schemas.microsoft.com/office/drawing/2014/main" id="{362D0CC8-4640-48CE-B1F0-74821FADB6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75" name="Rectangle 82">
                  <a:extLst>
                    <a:ext uri="{FF2B5EF4-FFF2-40B4-BE49-F238E27FC236}">
                      <a16:creationId xmlns:a16="http://schemas.microsoft.com/office/drawing/2014/main" id="{E742AF25-1777-4188-B20A-214E0F78A6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27753" name="Group 83">
                <a:extLst>
                  <a:ext uri="{FF2B5EF4-FFF2-40B4-BE49-F238E27FC236}">
                    <a16:creationId xmlns:a16="http://schemas.microsoft.com/office/drawing/2014/main" id="{AFD58D24-747A-4D71-9508-42196C34B6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" y="0"/>
                <a:ext cx="117" cy="117"/>
                <a:chOff x="0" y="0"/>
                <a:chExt cx="117" cy="117"/>
              </a:xfrm>
            </p:grpSpPr>
            <p:sp>
              <p:nvSpPr>
                <p:cNvPr id="27772" name="Oval 84">
                  <a:extLst>
                    <a:ext uri="{FF2B5EF4-FFF2-40B4-BE49-F238E27FC236}">
                      <a16:creationId xmlns:a16="http://schemas.microsoft.com/office/drawing/2014/main" id="{497FCD89-6752-49A6-989E-BF6587423A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73" name="Rectangle 85">
                  <a:extLst>
                    <a:ext uri="{FF2B5EF4-FFF2-40B4-BE49-F238E27FC236}">
                      <a16:creationId xmlns:a16="http://schemas.microsoft.com/office/drawing/2014/main" id="{5B213F6D-3B16-4DA9-95BF-903388FE7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27754" name="Group 86">
                <a:extLst>
                  <a:ext uri="{FF2B5EF4-FFF2-40B4-BE49-F238E27FC236}">
                    <a16:creationId xmlns:a16="http://schemas.microsoft.com/office/drawing/2014/main" id="{5496581A-710B-4635-BD0E-D6B1A7EC9B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3" y="0"/>
                <a:ext cx="117" cy="117"/>
                <a:chOff x="0" y="0"/>
                <a:chExt cx="117" cy="117"/>
              </a:xfrm>
            </p:grpSpPr>
            <p:sp>
              <p:nvSpPr>
                <p:cNvPr id="27770" name="Oval 87">
                  <a:extLst>
                    <a:ext uri="{FF2B5EF4-FFF2-40B4-BE49-F238E27FC236}">
                      <a16:creationId xmlns:a16="http://schemas.microsoft.com/office/drawing/2014/main" id="{DAA3C790-3EC3-4236-9DF2-0A1D19BCC9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71" name="Rectangle 88">
                  <a:extLst>
                    <a:ext uri="{FF2B5EF4-FFF2-40B4-BE49-F238E27FC236}">
                      <a16:creationId xmlns:a16="http://schemas.microsoft.com/office/drawing/2014/main" id="{EED94C2B-4ABA-4E3E-8A13-FB07E048B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7755" name="Group 89">
                <a:extLst>
                  <a:ext uri="{FF2B5EF4-FFF2-40B4-BE49-F238E27FC236}">
                    <a16:creationId xmlns:a16="http://schemas.microsoft.com/office/drawing/2014/main" id="{EFE087A9-1768-4275-9A14-38BF0AFC47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03" y="0"/>
                <a:ext cx="117" cy="117"/>
                <a:chOff x="0" y="0"/>
                <a:chExt cx="117" cy="117"/>
              </a:xfrm>
            </p:grpSpPr>
            <p:sp>
              <p:nvSpPr>
                <p:cNvPr id="27768" name="Oval 90">
                  <a:extLst>
                    <a:ext uri="{FF2B5EF4-FFF2-40B4-BE49-F238E27FC236}">
                      <a16:creationId xmlns:a16="http://schemas.microsoft.com/office/drawing/2014/main" id="{AE4A6092-A106-46D7-93DA-409461FF81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69" name="Rectangle 91">
                  <a:extLst>
                    <a:ext uri="{FF2B5EF4-FFF2-40B4-BE49-F238E27FC236}">
                      <a16:creationId xmlns:a16="http://schemas.microsoft.com/office/drawing/2014/main" id="{78736B88-653B-479C-A3C7-169739559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27756" name="Group 92">
                <a:extLst>
                  <a:ext uri="{FF2B5EF4-FFF2-40B4-BE49-F238E27FC236}">
                    <a16:creationId xmlns:a16="http://schemas.microsoft.com/office/drawing/2014/main" id="{A1DD6484-9883-40BF-9431-9B2D5CB3B5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4" y="0"/>
                <a:ext cx="117" cy="117"/>
                <a:chOff x="0" y="0"/>
                <a:chExt cx="117" cy="117"/>
              </a:xfrm>
            </p:grpSpPr>
            <p:sp>
              <p:nvSpPr>
                <p:cNvPr id="27766" name="Oval 93">
                  <a:extLst>
                    <a:ext uri="{FF2B5EF4-FFF2-40B4-BE49-F238E27FC236}">
                      <a16:creationId xmlns:a16="http://schemas.microsoft.com/office/drawing/2014/main" id="{2C5AC81D-30E9-4055-85F8-5DE0EDF33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67" name="Rectangle 94">
                  <a:extLst>
                    <a:ext uri="{FF2B5EF4-FFF2-40B4-BE49-F238E27FC236}">
                      <a16:creationId xmlns:a16="http://schemas.microsoft.com/office/drawing/2014/main" id="{AE3F07BC-F1F4-4D5F-9EAB-1CE70C9C0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5</a:t>
                  </a:r>
                </a:p>
              </p:txBody>
            </p:sp>
          </p:grpSp>
          <p:grpSp>
            <p:nvGrpSpPr>
              <p:cNvPr id="27757" name="Group 95">
                <a:extLst>
                  <a:ext uri="{FF2B5EF4-FFF2-40B4-BE49-F238E27FC236}">
                    <a16:creationId xmlns:a16="http://schemas.microsoft.com/office/drawing/2014/main" id="{53C46468-7953-435C-B20E-D527B6D99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49" y="0"/>
                <a:ext cx="117" cy="117"/>
                <a:chOff x="0" y="0"/>
                <a:chExt cx="117" cy="117"/>
              </a:xfrm>
            </p:grpSpPr>
            <p:sp>
              <p:nvSpPr>
                <p:cNvPr id="27764" name="Oval 96">
                  <a:extLst>
                    <a:ext uri="{FF2B5EF4-FFF2-40B4-BE49-F238E27FC236}">
                      <a16:creationId xmlns:a16="http://schemas.microsoft.com/office/drawing/2014/main" id="{7FBB9F4C-AFDD-48A9-8DBF-7F277DA8B6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65" name="Rectangle 97">
                  <a:extLst>
                    <a:ext uri="{FF2B5EF4-FFF2-40B4-BE49-F238E27FC236}">
                      <a16:creationId xmlns:a16="http://schemas.microsoft.com/office/drawing/2014/main" id="{DBAB1428-6720-4585-B957-56F394176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6</a:t>
                  </a:r>
                </a:p>
              </p:txBody>
            </p:sp>
          </p:grpSp>
          <p:grpSp>
            <p:nvGrpSpPr>
              <p:cNvPr id="27758" name="Group 98">
                <a:extLst>
                  <a:ext uri="{FF2B5EF4-FFF2-40B4-BE49-F238E27FC236}">
                    <a16:creationId xmlns:a16="http://schemas.microsoft.com/office/drawing/2014/main" id="{D2B14E71-6A4B-4E58-91CE-0799ACBCF0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94" y="0"/>
                <a:ext cx="117" cy="117"/>
                <a:chOff x="0" y="0"/>
                <a:chExt cx="117" cy="117"/>
              </a:xfrm>
            </p:grpSpPr>
            <p:sp>
              <p:nvSpPr>
                <p:cNvPr id="27762" name="Oval 99">
                  <a:extLst>
                    <a:ext uri="{FF2B5EF4-FFF2-40B4-BE49-F238E27FC236}">
                      <a16:creationId xmlns:a16="http://schemas.microsoft.com/office/drawing/2014/main" id="{6D95EB35-FF32-40FC-A3EF-CA542CBD1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63" name="Rectangle 100">
                  <a:extLst>
                    <a:ext uri="{FF2B5EF4-FFF2-40B4-BE49-F238E27FC236}">
                      <a16:creationId xmlns:a16="http://schemas.microsoft.com/office/drawing/2014/main" id="{6C1E70A4-DEDC-4D17-8B11-4AF09A835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7</a:t>
                  </a:r>
                </a:p>
              </p:txBody>
            </p:sp>
          </p:grpSp>
          <p:grpSp>
            <p:nvGrpSpPr>
              <p:cNvPr id="27759" name="Group 101">
                <a:extLst>
                  <a:ext uri="{FF2B5EF4-FFF2-40B4-BE49-F238E27FC236}">
                    <a16:creationId xmlns:a16="http://schemas.microsoft.com/office/drawing/2014/main" id="{49271604-E433-44FA-BA46-02320044DA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17" cy="117"/>
                <a:chOff x="0" y="0"/>
                <a:chExt cx="117" cy="117"/>
              </a:xfrm>
            </p:grpSpPr>
            <p:sp>
              <p:nvSpPr>
                <p:cNvPr id="27760" name="Oval 102">
                  <a:extLst>
                    <a:ext uri="{FF2B5EF4-FFF2-40B4-BE49-F238E27FC236}">
                      <a16:creationId xmlns:a16="http://schemas.microsoft.com/office/drawing/2014/main" id="{596C8D48-35E4-4FC6-A180-E7FCAC36B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61" name="Rectangle 103">
                  <a:extLst>
                    <a:ext uri="{FF2B5EF4-FFF2-40B4-BE49-F238E27FC236}">
                      <a16:creationId xmlns:a16="http://schemas.microsoft.com/office/drawing/2014/main" id="{89206310-C66D-43CB-BE8E-D8579A3C6E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" y="19"/>
                  <a:ext cx="58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=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0</a:t>
                  </a:r>
                </a:p>
              </p:txBody>
            </p:sp>
          </p:grpSp>
        </p:grpSp>
        <p:grpSp>
          <p:nvGrpSpPr>
            <p:cNvPr id="27665" name="Group 104">
              <a:extLst>
                <a:ext uri="{FF2B5EF4-FFF2-40B4-BE49-F238E27FC236}">
                  <a16:creationId xmlns:a16="http://schemas.microsoft.com/office/drawing/2014/main" id="{AEE77F99-A8CD-4BEC-8B59-BFA844E972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2" y="2166"/>
              <a:ext cx="2411" cy="117"/>
              <a:chOff x="0" y="0"/>
              <a:chExt cx="2411" cy="117"/>
            </a:xfrm>
          </p:grpSpPr>
          <p:grpSp>
            <p:nvGrpSpPr>
              <p:cNvPr id="27728" name="Group 105">
                <a:extLst>
                  <a:ext uri="{FF2B5EF4-FFF2-40B4-BE49-F238E27FC236}">
                    <a16:creationId xmlns:a16="http://schemas.microsoft.com/office/drawing/2014/main" id="{39CCF169-A6D3-4576-AD66-87E09CAD8C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3" y="0"/>
                <a:ext cx="117" cy="117"/>
                <a:chOff x="0" y="0"/>
                <a:chExt cx="117" cy="117"/>
              </a:xfrm>
            </p:grpSpPr>
            <p:sp>
              <p:nvSpPr>
                <p:cNvPr id="27750" name="Oval 106">
                  <a:extLst>
                    <a:ext uri="{FF2B5EF4-FFF2-40B4-BE49-F238E27FC236}">
                      <a16:creationId xmlns:a16="http://schemas.microsoft.com/office/drawing/2014/main" id="{A413CD48-50D5-40D2-8391-42F8072D4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51" name="Rectangle 107">
                  <a:extLst>
                    <a:ext uri="{FF2B5EF4-FFF2-40B4-BE49-F238E27FC236}">
                      <a16:creationId xmlns:a16="http://schemas.microsoft.com/office/drawing/2014/main" id="{4CA793C7-5D3C-4E6E-8D4D-4664E60E3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" y="19"/>
                  <a:ext cx="58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=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27729" name="Group 108">
                <a:extLst>
                  <a:ext uri="{FF2B5EF4-FFF2-40B4-BE49-F238E27FC236}">
                    <a16:creationId xmlns:a16="http://schemas.microsoft.com/office/drawing/2014/main" id="{5DCBFB0E-4D08-483F-9D98-F162876C89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" y="0"/>
                <a:ext cx="117" cy="117"/>
                <a:chOff x="0" y="0"/>
                <a:chExt cx="117" cy="117"/>
              </a:xfrm>
            </p:grpSpPr>
            <p:sp>
              <p:nvSpPr>
                <p:cNvPr id="27748" name="Oval 109">
                  <a:extLst>
                    <a:ext uri="{FF2B5EF4-FFF2-40B4-BE49-F238E27FC236}">
                      <a16:creationId xmlns:a16="http://schemas.microsoft.com/office/drawing/2014/main" id="{E4D057DC-C164-4893-A340-666DCB0C1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49" name="Rectangle 110">
                  <a:extLst>
                    <a:ext uri="{FF2B5EF4-FFF2-40B4-BE49-F238E27FC236}">
                      <a16:creationId xmlns:a16="http://schemas.microsoft.com/office/drawing/2014/main" id="{C5B8959A-7619-472D-BE91-C2732E8C00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" y="19"/>
                  <a:ext cx="58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=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27730" name="Group 111">
                <a:extLst>
                  <a:ext uri="{FF2B5EF4-FFF2-40B4-BE49-F238E27FC236}">
                    <a16:creationId xmlns:a16="http://schemas.microsoft.com/office/drawing/2014/main" id="{28C36E99-8255-43DF-A3B9-4507BCD029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3" y="0"/>
                <a:ext cx="117" cy="117"/>
                <a:chOff x="0" y="0"/>
                <a:chExt cx="117" cy="117"/>
              </a:xfrm>
            </p:grpSpPr>
            <p:sp>
              <p:nvSpPr>
                <p:cNvPr id="27746" name="Oval 112">
                  <a:extLst>
                    <a:ext uri="{FF2B5EF4-FFF2-40B4-BE49-F238E27FC236}">
                      <a16:creationId xmlns:a16="http://schemas.microsoft.com/office/drawing/2014/main" id="{298F8A40-F8EB-4042-A240-5BEE357AF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47" name="Rectangle 113">
                  <a:extLst>
                    <a:ext uri="{FF2B5EF4-FFF2-40B4-BE49-F238E27FC236}">
                      <a16:creationId xmlns:a16="http://schemas.microsoft.com/office/drawing/2014/main" id="{C52FD3F0-6FF0-41D4-A2B0-4101E79FF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" y="19"/>
                  <a:ext cx="58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=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7731" name="Group 114">
                <a:extLst>
                  <a:ext uri="{FF2B5EF4-FFF2-40B4-BE49-F238E27FC236}">
                    <a16:creationId xmlns:a16="http://schemas.microsoft.com/office/drawing/2014/main" id="{4683E3FB-7B8F-434B-AFBE-8C8F927664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03" y="0"/>
                <a:ext cx="117" cy="117"/>
                <a:chOff x="0" y="0"/>
                <a:chExt cx="117" cy="117"/>
              </a:xfrm>
            </p:grpSpPr>
            <p:sp>
              <p:nvSpPr>
                <p:cNvPr id="27744" name="Oval 115">
                  <a:extLst>
                    <a:ext uri="{FF2B5EF4-FFF2-40B4-BE49-F238E27FC236}">
                      <a16:creationId xmlns:a16="http://schemas.microsoft.com/office/drawing/2014/main" id="{5931AF9D-2B0E-4636-BA9E-4AF4E72DD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45" name="Rectangle 116">
                  <a:extLst>
                    <a:ext uri="{FF2B5EF4-FFF2-40B4-BE49-F238E27FC236}">
                      <a16:creationId xmlns:a16="http://schemas.microsoft.com/office/drawing/2014/main" id="{D85123A4-D76A-4F14-87D4-34C704979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27732" name="Group 117">
                <a:extLst>
                  <a:ext uri="{FF2B5EF4-FFF2-40B4-BE49-F238E27FC236}">
                    <a16:creationId xmlns:a16="http://schemas.microsoft.com/office/drawing/2014/main" id="{B0B49EB9-128F-48AD-AD26-1550E110CE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4" y="0"/>
                <a:ext cx="117" cy="117"/>
                <a:chOff x="0" y="0"/>
                <a:chExt cx="117" cy="117"/>
              </a:xfrm>
            </p:grpSpPr>
            <p:sp>
              <p:nvSpPr>
                <p:cNvPr id="27742" name="Oval 118">
                  <a:extLst>
                    <a:ext uri="{FF2B5EF4-FFF2-40B4-BE49-F238E27FC236}">
                      <a16:creationId xmlns:a16="http://schemas.microsoft.com/office/drawing/2014/main" id="{4FC0873F-53B7-4654-95A2-83B27FDA7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43" name="Rectangle 119">
                  <a:extLst>
                    <a:ext uri="{FF2B5EF4-FFF2-40B4-BE49-F238E27FC236}">
                      <a16:creationId xmlns:a16="http://schemas.microsoft.com/office/drawing/2014/main" id="{E7F2BCB1-1E5A-45C5-8751-6B72E9FFC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5</a:t>
                  </a:r>
                </a:p>
              </p:txBody>
            </p:sp>
          </p:grpSp>
          <p:grpSp>
            <p:nvGrpSpPr>
              <p:cNvPr id="27733" name="Group 120">
                <a:extLst>
                  <a:ext uri="{FF2B5EF4-FFF2-40B4-BE49-F238E27FC236}">
                    <a16:creationId xmlns:a16="http://schemas.microsoft.com/office/drawing/2014/main" id="{51F88E4C-8701-44A1-8620-D7CA4A707F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49" y="0"/>
                <a:ext cx="117" cy="117"/>
                <a:chOff x="0" y="0"/>
                <a:chExt cx="117" cy="117"/>
              </a:xfrm>
            </p:grpSpPr>
            <p:sp>
              <p:nvSpPr>
                <p:cNvPr id="27740" name="Oval 121">
                  <a:extLst>
                    <a:ext uri="{FF2B5EF4-FFF2-40B4-BE49-F238E27FC236}">
                      <a16:creationId xmlns:a16="http://schemas.microsoft.com/office/drawing/2014/main" id="{D1722DF1-1642-4794-AE8F-6D7C9B9B62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41" name="Rectangle 122">
                  <a:extLst>
                    <a:ext uri="{FF2B5EF4-FFF2-40B4-BE49-F238E27FC236}">
                      <a16:creationId xmlns:a16="http://schemas.microsoft.com/office/drawing/2014/main" id="{44B1ED96-CC57-4E4B-973D-65EC8BEB2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6</a:t>
                  </a:r>
                </a:p>
              </p:txBody>
            </p:sp>
          </p:grpSp>
          <p:grpSp>
            <p:nvGrpSpPr>
              <p:cNvPr id="27734" name="Group 123">
                <a:extLst>
                  <a:ext uri="{FF2B5EF4-FFF2-40B4-BE49-F238E27FC236}">
                    <a16:creationId xmlns:a16="http://schemas.microsoft.com/office/drawing/2014/main" id="{677AE0D6-C4F1-41A9-A648-D0D8E76715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94" y="0"/>
                <a:ext cx="117" cy="117"/>
                <a:chOff x="0" y="0"/>
                <a:chExt cx="117" cy="117"/>
              </a:xfrm>
            </p:grpSpPr>
            <p:sp>
              <p:nvSpPr>
                <p:cNvPr id="27738" name="Oval 124">
                  <a:extLst>
                    <a:ext uri="{FF2B5EF4-FFF2-40B4-BE49-F238E27FC236}">
                      <a16:creationId xmlns:a16="http://schemas.microsoft.com/office/drawing/2014/main" id="{A1FD3C8F-2835-42F3-8118-ABDF6404BF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39" name="Rectangle 125">
                  <a:extLst>
                    <a:ext uri="{FF2B5EF4-FFF2-40B4-BE49-F238E27FC236}">
                      <a16:creationId xmlns:a16="http://schemas.microsoft.com/office/drawing/2014/main" id="{33E9AE21-9B57-4103-B9AE-84C7BE314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7</a:t>
                  </a:r>
                </a:p>
              </p:txBody>
            </p:sp>
          </p:grpSp>
          <p:grpSp>
            <p:nvGrpSpPr>
              <p:cNvPr id="27735" name="Group 126">
                <a:extLst>
                  <a:ext uri="{FF2B5EF4-FFF2-40B4-BE49-F238E27FC236}">
                    <a16:creationId xmlns:a16="http://schemas.microsoft.com/office/drawing/2014/main" id="{5CB12FA6-08A4-4747-91AA-1119C98337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17" cy="117"/>
                <a:chOff x="0" y="0"/>
                <a:chExt cx="117" cy="117"/>
              </a:xfrm>
            </p:grpSpPr>
            <p:sp>
              <p:nvSpPr>
                <p:cNvPr id="27736" name="Oval 127">
                  <a:extLst>
                    <a:ext uri="{FF2B5EF4-FFF2-40B4-BE49-F238E27FC236}">
                      <a16:creationId xmlns:a16="http://schemas.microsoft.com/office/drawing/2014/main" id="{00A0E7F9-F579-4F7B-A5DC-DB8B584D3B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37" name="Rectangle 128">
                  <a:extLst>
                    <a:ext uri="{FF2B5EF4-FFF2-40B4-BE49-F238E27FC236}">
                      <a16:creationId xmlns:a16="http://schemas.microsoft.com/office/drawing/2014/main" id="{49D2390D-37EE-4C6B-B800-25DA58867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" y="19"/>
                  <a:ext cx="58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=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0</a:t>
                  </a:r>
                </a:p>
              </p:txBody>
            </p:sp>
          </p:grpSp>
        </p:grpSp>
        <p:grpSp>
          <p:nvGrpSpPr>
            <p:cNvPr id="27666" name="Group 129">
              <a:extLst>
                <a:ext uri="{FF2B5EF4-FFF2-40B4-BE49-F238E27FC236}">
                  <a16:creationId xmlns:a16="http://schemas.microsoft.com/office/drawing/2014/main" id="{10DD778C-D2C4-483B-9DB6-C2E3101C7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" y="1423"/>
              <a:ext cx="2411" cy="117"/>
              <a:chOff x="0" y="0"/>
              <a:chExt cx="2411" cy="117"/>
            </a:xfrm>
          </p:grpSpPr>
          <p:grpSp>
            <p:nvGrpSpPr>
              <p:cNvPr id="27704" name="Group 130">
                <a:extLst>
                  <a:ext uri="{FF2B5EF4-FFF2-40B4-BE49-F238E27FC236}">
                    <a16:creationId xmlns:a16="http://schemas.microsoft.com/office/drawing/2014/main" id="{B09B1C57-96A5-48FC-A81E-B4A45382BC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2" y="0"/>
                <a:ext cx="118" cy="117"/>
                <a:chOff x="0" y="0"/>
                <a:chExt cx="117" cy="117"/>
              </a:xfrm>
            </p:grpSpPr>
            <p:sp>
              <p:nvSpPr>
                <p:cNvPr id="27726" name="Oval 131">
                  <a:extLst>
                    <a:ext uri="{FF2B5EF4-FFF2-40B4-BE49-F238E27FC236}">
                      <a16:creationId xmlns:a16="http://schemas.microsoft.com/office/drawing/2014/main" id="{3724A792-B4F9-4060-8EEF-378E2EF72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27" name="Rectangle 132">
                  <a:extLst>
                    <a:ext uri="{FF2B5EF4-FFF2-40B4-BE49-F238E27FC236}">
                      <a16:creationId xmlns:a16="http://schemas.microsoft.com/office/drawing/2014/main" id="{790D709D-C68C-42C6-99C4-9BE6503699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" y="19"/>
                  <a:ext cx="57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=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27705" name="Group 133">
                <a:extLst>
                  <a:ext uri="{FF2B5EF4-FFF2-40B4-BE49-F238E27FC236}">
                    <a16:creationId xmlns:a16="http://schemas.microsoft.com/office/drawing/2014/main" id="{F567ACD2-423E-4A2A-8595-987996BFB9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" y="0"/>
                <a:ext cx="117" cy="117"/>
                <a:chOff x="0" y="0"/>
                <a:chExt cx="117" cy="117"/>
              </a:xfrm>
            </p:grpSpPr>
            <p:sp>
              <p:nvSpPr>
                <p:cNvPr id="27724" name="Oval 134">
                  <a:extLst>
                    <a:ext uri="{FF2B5EF4-FFF2-40B4-BE49-F238E27FC236}">
                      <a16:creationId xmlns:a16="http://schemas.microsoft.com/office/drawing/2014/main" id="{008F1478-FED2-43D6-AD8C-C72130A8C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25" name="Rectangle 135">
                  <a:extLst>
                    <a:ext uri="{FF2B5EF4-FFF2-40B4-BE49-F238E27FC236}">
                      <a16:creationId xmlns:a16="http://schemas.microsoft.com/office/drawing/2014/main" id="{E7A1B175-2476-4151-B64D-663027B6B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27706" name="Group 136">
                <a:extLst>
                  <a:ext uri="{FF2B5EF4-FFF2-40B4-BE49-F238E27FC236}">
                    <a16:creationId xmlns:a16="http://schemas.microsoft.com/office/drawing/2014/main" id="{D130745F-7298-4471-8858-36F966C438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3" y="0"/>
                <a:ext cx="117" cy="117"/>
                <a:chOff x="0" y="0"/>
                <a:chExt cx="117" cy="117"/>
              </a:xfrm>
            </p:grpSpPr>
            <p:sp>
              <p:nvSpPr>
                <p:cNvPr id="27722" name="Oval 137">
                  <a:extLst>
                    <a:ext uri="{FF2B5EF4-FFF2-40B4-BE49-F238E27FC236}">
                      <a16:creationId xmlns:a16="http://schemas.microsoft.com/office/drawing/2014/main" id="{5016EC37-DD1A-4BCA-B0F9-CE04C086DA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23" name="Rectangle 138">
                  <a:extLst>
                    <a:ext uri="{FF2B5EF4-FFF2-40B4-BE49-F238E27FC236}">
                      <a16:creationId xmlns:a16="http://schemas.microsoft.com/office/drawing/2014/main" id="{A9C64B1D-8570-42BB-BC0E-41C960697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7707" name="Group 139">
                <a:extLst>
                  <a:ext uri="{FF2B5EF4-FFF2-40B4-BE49-F238E27FC236}">
                    <a16:creationId xmlns:a16="http://schemas.microsoft.com/office/drawing/2014/main" id="{39F388D7-9D85-4DA4-B65D-01DB3417CC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03" y="0"/>
                <a:ext cx="117" cy="117"/>
                <a:chOff x="0" y="0"/>
                <a:chExt cx="117" cy="117"/>
              </a:xfrm>
            </p:grpSpPr>
            <p:sp>
              <p:nvSpPr>
                <p:cNvPr id="27720" name="Oval 140">
                  <a:extLst>
                    <a:ext uri="{FF2B5EF4-FFF2-40B4-BE49-F238E27FC236}">
                      <a16:creationId xmlns:a16="http://schemas.microsoft.com/office/drawing/2014/main" id="{8E44240C-CC8E-423C-80B2-86004B8FD6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21" name="Rectangle 141">
                  <a:extLst>
                    <a:ext uri="{FF2B5EF4-FFF2-40B4-BE49-F238E27FC236}">
                      <a16:creationId xmlns:a16="http://schemas.microsoft.com/office/drawing/2014/main" id="{624E3531-4258-4461-B111-B6CE0503DB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27708" name="Group 142">
                <a:extLst>
                  <a:ext uri="{FF2B5EF4-FFF2-40B4-BE49-F238E27FC236}">
                    <a16:creationId xmlns:a16="http://schemas.microsoft.com/office/drawing/2014/main" id="{94FFB7A8-3945-4210-96D3-E1BC1F2912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4" y="0"/>
                <a:ext cx="117" cy="117"/>
                <a:chOff x="0" y="0"/>
                <a:chExt cx="117" cy="117"/>
              </a:xfrm>
            </p:grpSpPr>
            <p:sp>
              <p:nvSpPr>
                <p:cNvPr id="27718" name="Oval 143">
                  <a:extLst>
                    <a:ext uri="{FF2B5EF4-FFF2-40B4-BE49-F238E27FC236}">
                      <a16:creationId xmlns:a16="http://schemas.microsoft.com/office/drawing/2014/main" id="{9C24032A-AFB3-49EA-A8E2-67D01779E5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19" name="Rectangle 144">
                  <a:extLst>
                    <a:ext uri="{FF2B5EF4-FFF2-40B4-BE49-F238E27FC236}">
                      <a16:creationId xmlns:a16="http://schemas.microsoft.com/office/drawing/2014/main" id="{90EC6F7F-0E1D-4611-8D4D-1FB75527C7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5</a:t>
                  </a:r>
                </a:p>
              </p:txBody>
            </p:sp>
          </p:grpSp>
          <p:grpSp>
            <p:nvGrpSpPr>
              <p:cNvPr id="27709" name="Group 145">
                <a:extLst>
                  <a:ext uri="{FF2B5EF4-FFF2-40B4-BE49-F238E27FC236}">
                    <a16:creationId xmlns:a16="http://schemas.microsoft.com/office/drawing/2014/main" id="{B2A76092-BBF5-4F8F-A8ED-50DD43BB21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49" y="0"/>
                <a:ext cx="117" cy="117"/>
                <a:chOff x="0" y="0"/>
                <a:chExt cx="117" cy="117"/>
              </a:xfrm>
            </p:grpSpPr>
            <p:sp>
              <p:nvSpPr>
                <p:cNvPr id="27716" name="Oval 146">
                  <a:extLst>
                    <a:ext uri="{FF2B5EF4-FFF2-40B4-BE49-F238E27FC236}">
                      <a16:creationId xmlns:a16="http://schemas.microsoft.com/office/drawing/2014/main" id="{6A659424-DC07-421E-BBA8-DB4C2BEE96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17" name="Rectangle 147">
                  <a:extLst>
                    <a:ext uri="{FF2B5EF4-FFF2-40B4-BE49-F238E27FC236}">
                      <a16:creationId xmlns:a16="http://schemas.microsoft.com/office/drawing/2014/main" id="{E84C7F8A-6B6C-4B4B-8B45-8DB6143252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6</a:t>
                  </a:r>
                </a:p>
              </p:txBody>
            </p:sp>
          </p:grpSp>
          <p:grpSp>
            <p:nvGrpSpPr>
              <p:cNvPr id="27710" name="Group 148">
                <a:extLst>
                  <a:ext uri="{FF2B5EF4-FFF2-40B4-BE49-F238E27FC236}">
                    <a16:creationId xmlns:a16="http://schemas.microsoft.com/office/drawing/2014/main" id="{E80E423A-742C-49A2-8C8F-A022C8A526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94" y="0"/>
                <a:ext cx="117" cy="117"/>
                <a:chOff x="0" y="0"/>
                <a:chExt cx="117" cy="117"/>
              </a:xfrm>
            </p:grpSpPr>
            <p:sp>
              <p:nvSpPr>
                <p:cNvPr id="27714" name="Oval 149">
                  <a:extLst>
                    <a:ext uri="{FF2B5EF4-FFF2-40B4-BE49-F238E27FC236}">
                      <a16:creationId xmlns:a16="http://schemas.microsoft.com/office/drawing/2014/main" id="{65648DB8-BDFB-4B75-B92F-375F35C36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15" name="Rectangle 150">
                  <a:extLst>
                    <a:ext uri="{FF2B5EF4-FFF2-40B4-BE49-F238E27FC236}">
                      <a16:creationId xmlns:a16="http://schemas.microsoft.com/office/drawing/2014/main" id="{6B2039C8-B893-481E-BBD6-A34C719AB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9"/>
                  <a:ext cx="60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7</a:t>
                  </a:r>
                </a:p>
              </p:txBody>
            </p:sp>
          </p:grpSp>
          <p:grpSp>
            <p:nvGrpSpPr>
              <p:cNvPr id="27711" name="Group 151">
                <a:extLst>
                  <a:ext uri="{FF2B5EF4-FFF2-40B4-BE49-F238E27FC236}">
                    <a16:creationId xmlns:a16="http://schemas.microsoft.com/office/drawing/2014/main" id="{C3C3C059-39A5-4E30-BCAC-EABAFFE596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17" cy="117"/>
                <a:chOff x="0" y="0"/>
                <a:chExt cx="117" cy="117"/>
              </a:xfrm>
            </p:grpSpPr>
            <p:sp>
              <p:nvSpPr>
                <p:cNvPr id="27712" name="Oval 152">
                  <a:extLst>
                    <a:ext uri="{FF2B5EF4-FFF2-40B4-BE49-F238E27FC236}">
                      <a16:creationId xmlns:a16="http://schemas.microsoft.com/office/drawing/2014/main" id="{BC4D8D68-AE60-4234-B47A-45804DDC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7" cy="1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27713" name="Rectangle 153">
                  <a:extLst>
                    <a:ext uri="{FF2B5EF4-FFF2-40B4-BE49-F238E27FC236}">
                      <a16:creationId xmlns:a16="http://schemas.microsoft.com/office/drawing/2014/main" id="{1B673952-3F42-451F-A1E6-D7CC3B9C1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" y="19"/>
                  <a:ext cx="58" cy="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800">
                      <a:solidFill>
                        <a:prstClr val="black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=</a:t>
                  </a:r>
                  <a:r>
                    <a:rPr lang="en-US" altLang="en-US" sz="700" baseline="-250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0</a:t>
                  </a:r>
                </a:p>
              </p:txBody>
            </p:sp>
          </p:grpSp>
        </p:grpSp>
        <p:sp>
          <p:nvSpPr>
            <p:cNvPr id="27667" name="Rectangle 154">
              <a:extLst>
                <a:ext uri="{FF2B5EF4-FFF2-40B4-BE49-F238E27FC236}">
                  <a16:creationId xmlns:a16="http://schemas.microsoft.com/office/drawing/2014/main" id="{B579C1F3-D56E-4DF0-A7D2-14C153AAD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" y="804"/>
              <a:ext cx="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t</a:t>
              </a:r>
              <a:r>
                <a:rPr lang="en-US" altLang="en-US" sz="12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27668" name="Rectangle 155">
              <a:extLst>
                <a:ext uri="{FF2B5EF4-FFF2-40B4-BE49-F238E27FC236}">
                  <a16:creationId xmlns:a16="http://schemas.microsoft.com/office/drawing/2014/main" id="{6E2BDDA5-42BE-4A9F-AE0C-68F623171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" y="1548"/>
              <a:ext cx="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t</a:t>
              </a:r>
              <a:r>
                <a:rPr lang="en-US" altLang="en-US" sz="12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2</a:t>
              </a:r>
            </a:p>
          </p:txBody>
        </p:sp>
        <p:sp>
          <p:nvSpPr>
            <p:cNvPr id="27669" name="Rectangle 156">
              <a:extLst>
                <a:ext uri="{FF2B5EF4-FFF2-40B4-BE49-F238E27FC236}">
                  <a16:creationId xmlns:a16="http://schemas.microsoft.com/office/drawing/2014/main" id="{20A29DF0-DD71-4382-B0D7-2C0EDA227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2292"/>
              <a:ext cx="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t</a:t>
              </a:r>
              <a:r>
                <a:rPr lang="en-US" altLang="en-US" sz="12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3</a:t>
              </a:r>
            </a:p>
          </p:txBody>
        </p:sp>
        <p:sp>
          <p:nvSpPr>
            <p:cNvPr id="27670" name="Rectangle 157">
              <a:extLst>
                <a:ext uri="{FF2B5EF4-FFF2-40B4-BE49-F238E27FC236}">
                  <a16:creationId xmlns:a16="http://schemas.microsoft.com/office/drawing/2014/main" id="{CF6CDB26-89AE-463F-A156-E9F4A3FE6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" y="67"/>
              <a:ext cx="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t</a:t>
              </a:r>
              <a:r>
                <a:rPr lang="en-US" altLang="en-US" sz="12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  <p:sp>
          <p:nvSpPr>
            <p:cNvPr id="27671" name="Freeform 158">
              <a:extLst>
                <a:ext uri="{FF2B5EF4-FFF2-40B4-BE49-F238E27FC236}">
                  <a16:creationId xmlns:a16="http://schemas.microsoft.com/office/drawing/2014/main" id="{D6651521-113E-4097-96A2-A5E607C60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" y="243"/>
              <a:ext cx="2796" cy="450"/>
            </a:xfrm>
            <a:custGeom>
              <a:avLst/>
              <a:gdLst>
                <a:gd name="T0" fmla="*/ 0 w 21092"/>
                <a:gd name="T1" fmla="*/ 0 h 21600"/>
                <a:gd name="T2" fmla="*/ 2795 w 21092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72" name="Freeform 159">
              <a:extLst>
                <a:ext uri="{FF2B5EF4-FFF2-40B4-BE49-F238E27FC236}">
                  <a16:creationId xmlns:a16="http://schemas.microsoft.com/office/drawing/2014/main" id="{CBE534FC-BB86-4E81-AC45-066FD8633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" y="243"/>
              <a:ext cx="2796" cy="450"/>
            </a:xfrm>
            <a:custGeom>
              <a:avLst/>
              <a:gdLst>
                <a:gd name="T0" fmla="*/ 0 w 21092"/>
                <a:gd name="T1" fmla="*/ 0 h 21600"/>
                <a:gd name="T2" fmla="*/ 2795 w 21092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73" name="Freeform 160">
              <a:extLst>
                <a:ext uri="{FF2B5EF4-FFF2-40B4-BE49-F238E27FC236}">
                  <a16:creationId xmlns:a16="http://schemas.microsoft.com/office/drawing/2014/main" id="{5E719F67-D23E-460B-8895-2DC0E340B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" y="238"/>
              <a:ext cx="2796" cy="450"/>
            </a:xfrm>
            <a:custGeom>
              <a:avLst/>
              <a:gdLst>
                <a:gd name="T0" fmla="*/ 0 w 21092"/>
                <a:gd name="T1" fmla="*/ 0 h 21600"/>
                <a:gd name="T2" fmla="*/ 2795 w 21092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74" name="Freeform 161">
              <a:extLst>
                <a:ext uri="{FF2B5EF4-FFF2-40B4-BE49-F238E27FC236}">
                  <a16:creationId xmlns:a16="http://schemas.microsoft.com/office/drawing/2014/main" id="{CE79A35F-8B65-47A5-971F-43E4A6097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238"/>
              <a:ext cx="2796" cy="450"/>
            </a:xfrm>
            <a:custGeom>
              <a:avLst/>
              <a:gdLst>
                <a:gd name="T0" fmla="*/ 0 w 21092"/>
                <a:gd name="T1" fmla="*/ 0 h 21600"/>
                <a:gd name="T2" fmla="*/ 2795 w 21092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75" name="Freeform 162">
              <a:extLst>
                <a:ext uri="{FF2B5EF4-FFF2-40B4-BE49-F238E27FC236}">
                  <a16:creationId xmlns:a16="http://schemas.microsoft.com/office/drawing/2014/main" id="{6639EA81-99FE-482A-8609-713DAF4D8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" y="243"/>
              <a:ext cx="2796" cy="450"/>
            </a:xfrm>
            <a:custGeom>
              <a:avLst/>
              <a:gdLst>
                <a:gd name="T0" fmla="*/ 0 w 21092"/>
                <a:gd name="T1" fmla="*/ 0 h 21600"/>
                <a:gd name="T2" fmla="*/ 2795 w 21092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76" name="Freeform 163">
              <a:extLst>
                <a:ext uri="{FF2B5EF4-FFF2-40B4-BE49-F238E27FC236}">
                  <a16:creationId xmlns:a16="http://schemas.microsoft.com/office/drawing/2014/main" id="{C16FA386-1F32-43B3-902E-2528C69EC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" y="243"/>
              <a:ext cx="2796" cy="450"/>
            </a:xfrm>
            <a:custGeom>
              <a:avLst/>
              <a:gdLst>
                <a:gd name="T0" fmla="*/ 0 w 21092"/>
                <a:gd name="T1" fmla="*/ 0 h 21600"/>
                <a:gd name="T2" fmla="*/ 2795 w 21092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77" name="Freeform 164">
              <a:extLst>
                <a:ext uri="{FF2B5EF4-FFF2-40B4-BE49-F238E27FC236}">
                  <a16:creationId xmlns:a16="http://schemas.microsoft.com/office/drawing/2014/main" id="{491C42A1-A1C5-4FBD-864B-20C2FE878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243"/>
              <a:ext cx="2796" cy="450"/>
            </a:xfrm>
            <a:custGeom>
              <a:avLst/>
              <a:gdLst>
                <a:gd name="T0" fmla="*/ 0 w 21092"/>
                <a:gd name="T1" fmla="*/ 0 h 21600"/>
                <a:gd name="T2" fmla="*/ 2795 w 21092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78" name="Freeform 165">
              <a:extLst>
                <a:ext uri="{FF2B5EF4-FFF2-40B4-BE49-F238E27FC236}">
                  <a16:creationId xmlns:a16="http://schemas.microsoft.com/office/drawing/2014/main" id="{8C3A0349-674C-4395-8EDD-D761D870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" y="1735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dash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79" name="Freeform 166">
              <a:extLst>
                <a:ext uri="{FF2B5EF4-FFF2-40B4-BE49-F238E27FC236}">
                  <a16:creationId xmlns:a16="http://schemas.microsoft.com/office/drawing/2014/main" id="{102BEFBC-B300-4F24-B7BD-C19DF77DA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1735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dash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80" name="Freeform 167">
              <a:extLst>
                <a:ext uri="{FF2B5EF4-FFF2-40B4-BE49-F238E27FC236}">
                  <a16:creationId xmlns:a16="http://schemas.microsoft.com/office/drawing/2014/main" id="{D5143568-1B34-48CF-97E5-80B1ED2DA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" y="1731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81" name="Freeform 168">
              <a:extLst>
                <a:ext uri="{FF2B5EF4-FFF2-40B4-BE49-F238E27FC236}">
                  <a16:creationId xmlns:a16="http://schemas.microsoft.com/office/drawing/2014/main" id="{E0C7839B-846F-467A-A01D-9AABC747D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1731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82" name="Freeform 169">
              <a:extLst>
                <a:ext uri="{FF2B5EF4-FFF2-40B4-BE49-F238E27FC236}">
                  <a16:creationId xmlns:a16="http://schemas.microsoft.com/office/drawing/2014/main" id="{B14F61D9-D931-4384-B659-EA3DFAB98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" y="1735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83" name="Freeform 170">
              <a:extLst>
                <a:ext uri="{FF2B5EF4-FFF2-40B4-BE49-F238E27FC236}">
                  <a16:creationId xmlns:a16="http://schemas.microsoft.com/office/drawing/2014/main" id="{D139BFF8-D441-4A56-89C4-9A88F7A86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1735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84" name="Freeform 171">
              <a:extLst>
                <a:ext uri="{FF2B5EF4-FFF2-40B4-BE49-F238E27FC236}">
                  <a16:creationId xmlns:a16="http://schemas.microsoft.com/office/drawing/2014/main" id="{EA972358-1873-440B-84A6-AF05262DE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735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85" name="Freeform 172">
              <a:extLst>
                <a:ext uri="{FF2B5EF4-FFF2-40B4-BE49-F238E27FC236}">
                  <a16:creationId xmlns:a16="http://schemas.microsoft.com/office/drawing/2014/main" id="{ACADA5D1-E9DD-4097-94CA-E1F3F38DF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" y="1735"/>
              <a:ext cx="2496" cy="455"/>
            </a:xfrm>
            <a:custGeom>
              <a:avLst/>
              <a:gdLst>
                <a:gd name="T0" fmla="*/ 0 w 21527"/>
                <a:gd name="T1" fmla="*/ 0 h 21600"/>
                <a:gd name="T2" fmla="*/ 2496 w 21527"/>
                <a:gd name="T3" fmla="*/ 45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86" name="Freeform 173">
              <a:extLst>
                <a:ext uri="{FF2B5EF4-FFF2-40B4-BE49-F238E27FC236}">
                  <a16:creationId xmlns:a16="http://schemas.microsoft.com/office/drawing/2014/main" id="{994B843F-6FDD-48A9-B9FB-F063AF55C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" y="1731"/>
              <a:ext cx="3741" cy="450"/>
            </a:xfrm>
            <a:custGeom>
              <a:avLst/>
              <a:gdLst>
                <a:gd name="T0" fmla="*/ 0 w 21092"/>
                <a:gd name="T1" fmla="*/ 0 h 21600"/>
                <a:gd name="T2" fmla="*/ 3739 w 21092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87" name="Freeform 174">
              <a:extLst>
                <a:ext uri="{FF2B5EF4-FFF2-40B4-BE49-F238E27FC236}">
                  <a16:creationId xmlns:a16="http://schemas.microsoft.com/office/drawing/2014/main" id="{7684AC68-2011-49B1-957B-A6BD678D4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" y="1731"/>
              <a:ext cx="3741" cy="450"/>
            </a:xfrm>
            <a:custGeom>
              <a:avLst/>
              <a:gdLst>
                <a:gd name="T0" fmla="*/ 0 w 21092"/>
                <a:gd name="T1" fmla="*/ 0 h 21600"/>
                <a:gd name="T2" fmla="*/ 3739 w 21092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88" name="Freeform 175">
              <a:extLst>
                <a:ext uri="{FF2B5EF4-FFF2-40B4-BE49-F238E27FC236}">
                  <a16:creationId xmlns:a16="http://schemas.microsoft.com/office/drawing/2014/main" id="{C622E742-22C4-4435-9D1F-83F0D417C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" y="1731"/>
              <a:ext cx="3741" cy="450"/>
            </a:xfrm>
            <a:custGeom>
              <a:avLst/>
              <a:gdLst>
                <a:gd name="T0" fmla="*/ 0 w 21092"/>
                <a:gd name="T1" fmla="*/ 0 h 21600"/>
                <a:gd name="T2" fmla="*/ 3739 w 21092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89" name="Freeform 176">
              <a:extLst>
                <a:ext uri="{FF2B5EF4-FFF2-40B4-BE49-F238E27FC236}">
                  <a16:creationId xmlns:a16="http://schemas.microsoft.com/office/drawing/2014/main" id="{5C16B994-9AC6-4112-A664-03753B12A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" y="1731"/>
              <a:ext cx="3741" cy="450"/>
            </a:xfrm>
            <a:custGeom>
              <a:avLst/>
              <a:gdLst>
                <a:gd name="T0" fmla="*/ 0 w 21092"/>
                <a:gd name="T1" fmla="*/ 0 h 21600"/>
                <a:gd name="T2" fmla="*/ 3739 w 21092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0" name="Freeform 177">
              <a:extLst>
                <a:ext uri="{FF2B5EF4-FFF2-40B4-BE49-F238E27FC236}">
                  <a16:creationId xmlns:a16="http://schemas.microsoft.com/office/drawing/2014/main" id="{CA645C5F-4667-41DF-8007-D347C25C93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0" y="987"/>
              <a:ext cx="2519" cy="450"/>
            </a:xfrm>
            <a:custGeom>
              <a:avLst/>
              <a:gdLst>
                <a:gd name="T0" fmla="*/ 0 w 21527"/>
                <a:gd name="T1" fmla="*/ 0 h 21600"/>
                <a:gd name="T2" fmla="*/ 2519 w 21527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dash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1" name="Freeform 178">
              <a:extLst>
                <a:ext uri="{FF2B5EF4-FFF2-40B4-BE49-F238E27FC236}">
                  <a16:creationId xmlns:a16="http://schemas.microsoft.com/office/drawing/2014/main" id="{8B4E359A-84CF-4239-871E-D47AE1017A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4" y="991"/>
              <a:ext cx="2519" cy="451"/>
            </a:xfrm>
            <a:custGeom>
              <a:avLst/>
              <a:gdLst>
                <a:gd name="T0" fmla="*/ 0 w 21527"/>
                <a:gd name="T1" fmla="*/ 0 h 21600"/>
                <a:gd name="T2" fmla="*/ 2519 w 21527"/>
                <a:gd name="T3" fmla="*/ 451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2" name="Freeform 179">
              <a:extLst>
                <a:ext uri="{FF2B5EF4-FFF2-40B4-BE49-F238E27FC236}">
                  <a16:creationId xmlns:a16="http://schemas.microsoft.com/office/drawing/2014/main" id="{F3020FB4-2F68-42F5-A027-220B58B936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" y="987"/>
              <a:ext cx="2519" cy="450"/>
            </a:xfrm>
            <a:custGeom>
              <a:avLst/>
              <a:gdLst>
                <a:gd name="T0" fmla="*/ 0 w 21527"/>
                <a:gd name="T1" fmla="*/ 0 h 21600"/>
                <a:gd name="T2" fmla="*/ 2519 w 21527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3" name="Freeform 180">
              <a:extLst>
                <a:ext uri="{FF2B5EF4-FFF2-40B4-BE49-F238E27FC236}">
                  <a16:creationId xmlns:a16="http://schemas.microsoft.com/office/drawing/2014/main" id="{83EBD4E0-0779-455D-83E6-D721BCB485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58" y="987"/>
              <a:ext cx="2519" cy="450"/>
            </a:xfrm>
            <a:custGeom>
              <a:avLst/>
              <a:gdLst>
                <a:gd name="T0" fmla="*/ 0 w 21527"/>
                <a:gd name="T1" fmla="*/ 0 h 21600"/>
                <a:gd name="T2" fmla="*/ 2519 w 21527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4" name="Freeform 181">
              <a:extLst>
                <a:ext uri="{FF2B5EF4-FFF2-40B4-BE49-F238E27FC236}">
                  <a16:creationId xmlns:a16="http://schemas.microsoft.com/office/drawing/2014/main" id="{C5F5F694-C091-46C4-8344-7506DCEDFD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0" y="987"/>
              <a:ext cx="2519" cy="450"/>
            </a:xfrm>
            <a:custGeom>
              <a:avLst/>
              <a:gdLst>
                <a:gd name="T0" fmla="*/ 0 w 21527"/>
                <a:gd name="T1" fmla="*/ 0 h 21600"/>
                <a:gd name="T2" fmla="*/ 2519 w 21527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5" name="Freeform 182">
              <a:extLst>
                <a:ext uri="{FF2B5EF4-FFF2-40B4-BE49-F238E27FC236}">
                  <a16:creationId xmlns:a16="http://schemas.microsoft.com/office/drawing/2014/main" id="{C6486807-C9E2-4478-B18F-48D008A4BF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0" y="991"/>
              <a:ext cx="2519" cy="451"/>
            </a:xfrm>
            <a:custGeom>
              <a:avLst/>
              <a:gdLst>
                <a:gd name="T0" fmla="*/ 0 w 21527"/>
                <a:gd name="T1" fmla="*/ 0 h 21600"/>
                <a:gd name="T2" fmla="*/ 2519 w 21527"/>
                <a:gd name="T3" fmla="*/ 451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6" name="Freeform 183">
              <a:extLst>
                <a:ext uri="{FF2B5EF4-FFF2-40B4-BE49-F238E27FC236}">
                  <a16:creationId xmlns:a16="http://schemas.microsoft.com/office/drawing/2014/main" id="{70CD8EC7-CCAD-4F8F-8C90-2EABF88923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0" y="987"/>
              <a:ext cx="2519" cy="450"/>
            </a:xfrm>
            <a:custGeom>
              <a:avLst/>
              <a:gdLst>
                <a:gd name="T0" fmla="*/ 0 w 21527"/>
                <a:gd name="T1" fmla="*/ 0 h 21600"/>
                <a:gd name="T2" fmla="*/ 2519 w 21527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7" name="Freeform 184">
              <a:extLst>
                <a:ext uri="{FF2B5EF4-FFF2-40B4-BE49-F238E27FC236}">
                  <a16:creationId xmlns:a16="http://schemas.microsoft.com/office/drawing/2014/main" id="{FC83602C-E025-4C7A-B911-9C93BDD1D5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4" y="987"/>
              <a:ext cx="2519" cy="450"/>
            </a:xfrm>
            <a:custGeom>
              <a:avLst/>
              <a:gdLst>
                <a:gd name="T0" fmla="*/ 0 w 21527"/>
                <a:gd name="T1" fmla="*/ 0 h 21600"/>
                <a:gd name="T2" fmla="*/ 2519 w 21527"/>
                <a:gd name="T3" fmla="*/ 450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527" h="21600">
                  <a:moveTo>
                    <a:pt x="0" y="0"/>
                  </a:moveTo>
                  <a:cubicBezTo>
                    <a:pt x="-30" y="14878"/>
                    <a:pt x="21570" y="15941"/>
                    <a:pt x="21527" y="21600"/>
                  </a:cubicBezTo>
                </a:path>
              </a:pathLst>
            </a:custGeom>
            <a:noFill/>
            <a:ln w="9525" cap="flat">
              <a:solidFill>
                <a:srgbClr val="969696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8" name="Freeform 185">
              <a:extLst>
                <a:ext uri="{FF2B5EF4-FFF2-40B4-BE49-F238E27FC236}">
                  <a16:creationId xmlns:a16="http://schemas.microsoft.com/office/drawing/2014/main" id="{252EAAA2-DB20-4C6F-8478-E37348B482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7" y="987"/>
              <a:ext cx="1855" cy="445"/>
            </a:xfrm>
            <a:custGeom>
              <a:avLst/>
              <a:gdLst>
                <a:gd name="T0" fmla="*/ 0 w 21092"/>
                <a:gd name="T1" fmla="*/ 0 h 21600"/>
                <a:gd name="T2" fmla="*/ 1854 w 21092"/>
                <a:gd name="T3" fmla="*/ 44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699" name="Freeform 186">
              <a:extLst>
                <a:ext uri="{FF2B5EF4-FFF2-40B4-BE49-F238E27FC236}">
                  <a16:creationId xmlns:a16="http://schemas.microsoft.com/office/drawing/2014/main" id="{8C14D698-975E-4F94-BFBE-6F46263455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27" y="987"/>
              <a:ext cx="1855" cy="445"/>
            </a:xfrm>
            <a:custGeom>
              <a:avLst/>
              <a:gdLst>
                <a:gd name="T0" fmla="*/ 0 w 21092"/>
                <a:gd name="T1" fmla="*/ 0 h 21600"/>
                <a:gd name="T2" fmla="*/ 1854 w 21092"/>
                <a:gd name="T3" fmla="*/ 44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700" name="Freeform 187">
              <a:extLst>
                <a:ext uri="{FF2B5EF4-FFF2-40B4-BE49-F238E27FC236}">
                  <a16:creationId xmlns:a16="http://schemas.microsoft.com/office/drawing/2014/main" id="{5F44E430-2D9A-4A4C-ACCF-F24AAC299A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9" y="987"/>
              <a:ext cx="1855" cy="445"/>
            </a:xfrm>
            <a:custGeom>
              <a:avLst/>
              <a:gdLst>
                <a:gd name="T0" fmla="*/ 0 w 21092"/>
                <a:gd name="T1" fmla="*/ 0 h 21600"/>
                <a:gd name="T2" fmla="*/ 1854 w 21092"/>
                <a:gd name="T3" fmla="*/ 44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701" name="Freeform 188">
              <a:extLst>
                <a:ext uri="{FF2B5EF4-FFF2-40B4-BE49-F238E27FC236}">
                  <a16:creationId xmlns:a16="http://schemas.microsoft.com/office/drawing/2014/main" id="{498320BD-478E-4782-8133-1774F79F6C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1" y="987"/>
              <a:ext cx="1855" cy="445"/>
            </a:xfrm>
            <a:custGeom>
              <a:avLst/>
              <a:gdLst>
                <a:gd name="T0" fmla="*/ 0 w 21092"/>
                <a:gd name="T1" fmla="*/ 0 h 21600"/>
                <a:gd name="T2" fmla="*/ 1854 w 21092"/>
                <a:gd name="T3" fmla="*/ 44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702" name="Freeform 189">
              <a:extLst>
                <a:ext uri="{FF2B5EF4-FFF2-40B4-BE49-F238E27FC236}">
                  <a16:creationId xmlns:a16="http://schemas.microsoft.com/office/drawing/2014/main" id="{65F724D6-0A02-4A02-83AD-83FCBF27D6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3" y="987"/>
              <a:ext cx="1855" cy="445"/>
            </a:xfrm>
            <a:custGeom>
              <a:avLst/>
              <a:gdLst>
                <a:gd name="T0" fmla="*/ 0 w 21092"/>
                <a:gd name="T1" fmla="*/ 0 h 21600"/>
                <a:gd name="T2" fmla="*/ 1854 w 21092"/>
                <a:gd name="T3" fmla="*/ 44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7703" name="Freeform 190">
              <a:extLst>
                <a:ext uri="{FF2B5EF4-FFF2-40B4-BE49-F238E27FC236}">
                  <a16:creationId xmlns:a16="http://schemas.microsoft.com/office/drawing/2014/main" id="{F692D26E-371B-467D-AF8B-B8DC6CB3AB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7" y="987"/>
              <a:ext cx="1831" cy="445"/>
            </a:xfrm>
            <a:custGeom>
              <a:avLst/>
              <a:gdLst>
                <a:gd name="T0" fmla="*/ 0 w 21092"/>
                <a:gd name="T1" fmla="*/ 0 h 21600"/>
                <a:gd name="T2" fmla="*/ 1830 w 21092"/>
                <a:gd name="T3" fmla="*/ 445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092" h="21600">
                  <a:moveTo>
                    <a:pt x="0" y="0"/>
                  </a:moveTo>
                  <a:cubicBezTo>
                    <a:pt x="-11" y="6867"/>
                    <a:pt x="21589" y="8435"/>
                    <a:pt x="21083" y="216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67BA5C97-5AF4-4894-8A6F-B3987DA76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"/>
            <a:ext cx="8229600" cy="1501775"/>
          </a:xfrm>
        </p:spPr>
        <p:txBody>
          <a:bodyPr/>
          <a:lstStyle/>
          <a:p>
            <a:r>
              <a:rPr lang="en-US" altLang="en-US">
                <a:cs typeface="Arial Bold" panose="020B0704020202020204" pitchFamily="34" charset="0"/>
                <a:sym typeface="Arial Bold" panose="020B0704020202020204" pitchFamily="34" charset="0"/>
              </a:rPr>
              <a:t>Alt. Hillis-Steele Scan </a:t>
            </a:r>
            <a:br>
              <a:rPr lang="en-US" altLang="en-US">
                <a:cs typeface="ヒラギノ角ゴ ProN W6" charset="0"/>
                <a:sym typeface="Arial Bold" panose="020B0704020202020204" pitchFamily="34" charset="0"/>
              </a:rPr>
            </a:br>
            <a:r>
              <a:rPr lang="en-US" altLang="en-US" sz="1200"/>
              <a:t>Warp-synchronous: SIMD without divergence or barriers</a:t>
            </a:r>
          </a:p>
        </p:txBody>
      </p:sp>
      <p:sp>
        <p:nvSpPr>
          <p:cNvPr id="28675" name="Rectangle 219">
            <a:extLst>
              <a:ext uri="{FF2B5EF4-FFF2-40B4-BE49-F238E27FC236}">
                <a16:creationId xmlns:a16="http://schemas.microsoft.com/office/drawing/2014/main" id="{0AD06D01-9D6B-475C-B1C9-7D5DE53200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0" y="5468938"/>
            <a:ext cx="7226300" cy="1193800"/>
          </a:xfrm>
        </p:spPr>
        <p:txBody>
          <a:bodyPr/>
          <a:lstStyle/>
          <a:p>
            <a:pPr marL="615950" indent="-361950"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1900">
                <a:cs typeface="MetaPro-Book" charset="0"/>
              </a:rPr>
              <a:t>What if we truly had a SIMD machine?</a:t>
            </a:r>
            <a:endParaRPr lang="en-US" altLang="en-US" sz="1900"/>
          </a:p>
          <a:p>
            <a:pPr marL="615950" indent="-361950">
              <a:spcBef>
                <a:spcPts val="488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1900">
                <a:cs typeface="MetaPro-Book" charset="0"/>
              </a:rPr>
              <a:t>Recall CUDA warps (32 threads) are strictly SIMD</a:t>
            </a:r>
            <a:endParaRPr lang="en-US" altLang="en-US" sz="1900"/>
          </a:p>
          <a:p>
            <a:pPr marL="615950" indent="-361950">
              <a:spcBef>
                <a:spcPts val="488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1900">
                <a:cs typeface="MetaPro-Book" charset="0"/>
              </a:rPr>
              <a:t>“Warp-synchronous”</a:t>
            </a:r>
            <a:endParaRPr lang="en-US" altLang="en-US" sz="1900"/>
          </a:p>
        </p:txBody>
      </p:sp>
      <p:grpSp>
        <p:nvGrpSpPr>
          <p:cNvPr id="28676" name="Group 2">
            <a:extLst>
              <a:ext uri="{FF2B5EF4-FFF2-40B4-BE49-F238E27FC236}">
                <a16:creationId xmlns:a16="http://schemas.microsoft.com/office/drawing/2014/main" id="{906424C5-3B09-4065-9F16-52A31B8383A8}"/>
              </a:ext>
            </a:extLst>
          </p:cNvPr>
          <p:cNvGrpSpPr>
            <a:grpSpLocks/>
          </p:cNvGrpSpPr>
          <p:nvPr/>
        </p:nvGrpSpPr>
        <p:grpSpPr bwMode="auto">
          <a:xfrm>
            <a:off x="2803527" y="1403352"/>
            <a:ext cx="6630986" cy="3205163"/>
            <a:chOff x="3" y="5"/>
            <a:chExt cx="4176" cy="2019"/>
          </a:xfrm>
        </p:grpSpPr>
        <p:sp>
          <p:nvSpPr>
            <p:cNvPr id="28677" name="Rectangle 3">
              <a:extLst>
                <a:ext uri="{FF2B5EF4-FFF2-40B4-BE49-F238E27FC236}">
                  <a16:creationId xmlns:a16="http://schemas.microsoft.com/office/drawing/2014/main" id="{A339DB05-7CA6-4FFD-A976-4A323465B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" y="1776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678" name="Rectangle 4">
              <a:extLst>
                <a:ext uri="{FF2B5EF4-FFF2-40B4-BE49-F238E27FC236}">
                  <a16:creationId xmlns:a16="http://schemas.microsoft.com/office/drawing/2014/main" id="{DE901E19-829A-4632-BD56-90EEDFF61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" y="1776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679" name="Rectangle 5">
              <a:extLst>
                <a:ext uri="{FF2B5EF4-FFF2-40B4-BE49-F238E27FC236}">
                  <a16:creationId xmlns:a16="http://schemas.microsoft.com/office/drawing/2014/main" id="{F46F0BD9-8EF9-45A6-AE13-B912D5C83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" y="1776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680" name="Rectangle 6">
              <a:extLst>
                <a:ext uri="{FF2B5EF4-FFF2-40B4-BE49-F238E27FC236}">
                  <a16:creationId xmlns:a16="http://schemas.microsoft.com/office/drawing/2014/main" id="{09309C9D-487A-4171-B5CD-ACA14C8DC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" y="1776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681" name="Line 7">
              <a:extLst>
                <a:ext uri="{FF2B5EF4-FFF2-40B4-BE49-F238E27FC236}">
                  <a16:creationId xmlns:a16="http://schemas.microsoft.com/office/drawing/2014/main" id="{EE3673DF-8A3D-446C-9AD1-0CEE993B6F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4" y="389"/>
              <a:ext cx="0" cy="21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682" name="Freeform 8">
              <a:extLst>
                <a:ext uri="{FF2B5EF4-FFF2-40B4-BE49-F238E27FC236}">
                  <a16:creationId xmlns:a16="http://schemas.microsoft.com/office/drawing/2014/main" id="{DAB6801C-8549-4E4B-93B5-F5F791885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" y="391"/>
              <a:ext cx="272" cy="218"/>
            </a:xfrm>
            <a:custGeom>
              <a:avLst/>
              <a:gdLst>
                <a:gd name="T0" fmla="*/ 0 w 21600"/>
                <a:gd name="T1" fmla="*/ 0 h 21600"/>
                <a:gd name="T2" fmla="*/ 272 w 21600"/>
                <a:gd name="T3" fmla="*/ 218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4260"/>
                    <a:pt x="21600" y="10066"/>
                    <a:pt x="21600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ysDot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683" name="Freeform 9">
              <a:extLst>
                <a:ext uri="{FF2B5EF4-FFF2-40B4-BE49-F238E27FC236}">
                  <a16:creationId xmlns:a16="http://schemas.microsoft.com/office/drawing/2014/main" id="{FEEF50E2-5383-460B-AE31-63EC7E525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" y="701"/>
              <a:ext cx="14" cy="68"/>
            </a:xfrm>
            <a:custGeom>
              <a:avLst/>
              <a:gdLst>
                <a:gd name="T0" fmla="*/ 0 w 19636"/>
                <a:gd name="T1" fmla="*/ 0 h 21600"/>
                <a:gd name="T2" fmla="*/ 14 w 19636"/>
                <a:gd name="T3" fmla="*/ 68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ysDot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684" name="Rectangle 10">
              <a:extLst>
                <a:ext uri="{FF2B5EF4-FFF2-40B4-BE49-F238E27FC236}">
                  <a16:creationId xmlns:a16="http://schemas.microsoft.com/office/drawing/2014/main" id="{A2762A32-B5CB-40AB-94C4-68AED8E68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" y="154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685" name="Rectangle 11">
              <a:extLst>
                <a:ext uri="{FF2B5EF4-FFF2-40B4-BE49-F238E27FC236}">
                  <a16:creationId xmlns:a16="http://schemas.microsoft.com/office/drawing/2014/main" id="{4F3DA677-ED27-44C0-A455-568B5BD6C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" y="154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686" name="Rectangle 12">
              <a:extLst>
                <a:ext uri="{FF2B5EF4-FFF2-40B4-BE49-F238E27FC236}">
                  <a16:creationId xmlns:a16="http://schemas.microsoft.com/office/drawing/2014/main" id="{2E2C633A-B87E-4AEE-BFEA-36D671789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" y="154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687" name="Rectangle 13">
              <a:extLst>
                <a:ext uri="{FF2B5EF4-FFF2-40B4-BE49-F238E27FC236}">
                  <a16:creationId xmlns:a16="http://schemas.microsoft.com/office/drawing/2014/main" id="{BDDD0795-2875-4211-8D45-E96FF87F7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" y="154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grpSp>
          <p:nvGrpSpPr>
            <p:cNvPr id="28688" name="Group 14">
              <a:extLst>
                <a:ext uri="{FF2B5EF4-FFF2-40B4-BE49-F238E27FC236}">
                  <a16:creationId xmlns:a16="http://schemas.microsoft.com/office/drawing/2014/main" id="{97046146-7B67-4264-89A0-3C8A63C747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" y="154"/>
              <a:ext cx="2501" cy="1870"/>
              <a:chOff x="0" y="0"/>
              <a:chExt cx="2501" cy="1870"/>
            </a:xfrm>
          </p:grpSpPr>
          <p:grpSp>
            <p:nvGrpSpPr>
              <p:cNvPr id="28805" name="Group 15">
                <a:extLst>
                  <a:ext uri="{FF2B5EF4-FFF2-40B4-BE49-F238E27FC236}">
                    <a16:creationId xmlns:a16="http://schemas.microsoft.com/office/drawing/2014/main" id="{752D91E4-8F6B-47D5-BED8-2B9CA1F529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" y="1259"/>
                <a:ext cx="2205" cy="322"/>
                <a:chOff x="0" y="0"/>
                <a:chExt cx="2205" cy="321"/>
              </a:xfrm>
            </p:grpSpPr>
            <p:sp>
              <p:nvSpPr>
                <p:cNvPr id="28889" name="Freeform 16">
                  <a:extLst>
                    <a:ext uri="{FF2B5EF4-FFF2-40B4-BE49-F238E27FC236}">
                      <a16:creationId xmlns:a16="http://schemas.microsoft.com/office/drawing/2014/main" id="{DB3AECF5-B3C5-4668-99A2-EF0EDE04F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5"/>
                  <a:ext cx="1237" cy="316"/>
                </a:xfrm>
                <a:custGeom>
                  <a:avLst/>
                  <a:gdLst>
                    <a:gd name="T0" fmla="*/ 0 w 21600"/>
                    <a:gd name="T1" fmla="*/ 0 h 21600"/>
                    <a:gd name="T2" fmla="*/ 1237 w 21600"/>
                    <a:gd name="T3" fmla="*/ 316 h 2160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14260"/>
                        <a:pt x="21600" y="10066"/>
                        <a:pt x="21600" y="21600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8890" name="Freeform 17">
                  <a:extLst>
                    <a:ext uri="{FF2B5EF4-FFF2-40B4-BE49-F238E27FC236}">
                      <a16:creationId xmlns:a16="http://schemas.microsoft.com/office/drawing/2014/main" id="{9D1C1544-B88C-4EB5-B95E-B50983CCC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" y="5"/>
                  <a:ext cx="1229" cy="316"/>
                </a:xfrm>
                <a:custGeom>
                  <a:avLst/>
                  <a:gdLst>
                    <a:gd name="T0" fmla="*/ 0 w 21600"/>
                    <a:gd name="T1" fmla="*/ 0 h 21600"/>
                    <a:gd name="T2" fmla="*/ 1229 w 21600"/>
                    <a:gd name="T3" fmla="*/ 316 h 2160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14260"/>
                        <a:pt x="21600" y="10066"/>
                        <a:pt x="21600" y="21600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8891" name="Freeform 18">
                  <a:extLst>
                    <a:ext uri="{FF2B5EF4-FFF2-40B4-BE49-F238E27FC236}">
                      <a16:creationId xmlns:a16="http://schemas.microsoft.com/office/drawing/2014/main" id="{959B5313-5C2D-4601-AF0A-47DD77CB4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6" y="0"/>
                  <a:ext cx="1248" cy="316"/>
                </a:xfrm>
                <a:custGeom>
                  <a:avLst/>
                  <a:gdLst>
                    <a:gd name="T0" fmla="*/ 0 w 21600"/>
                    <a:gd name="T1" fmla="*/ 0 h 21600"/>
                    <a:gd name="T2" fmla="*/ 1248 w 21600"/>
                    <a:gd name="T3" fmla="*/ 316 h 2160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14260"/>
                        <a:pt x="21600" y="10066"/>
                        <a:pt x="21600" y="21600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8892" name="Freeform 19">
                  <a:extLst>
                    <a:ext uri="{FF2B5EF4-FFF2-40B4-BE49-F238E27FC236}">
                      <a16:creationId xmlns:a16="http://schemas.microsoft.com/office/drawing/2014/main" id="{5E40EEC5-888E-47A4-875E-13BC27328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1" y="1"/>
                  <a:ext cx="1244" cy="316"/>
                </a:xfrm>
                <a:custGeom>
                  <a:avLst/>
                  <a:gdLst>
                    <a:gd name="T0" fmla="*/ 0 w 21600"/>
                    <a:gd name="T1" fmla="*/ 0 h 21600"/>
                    <a:gd name="T2" fmla="*/ 1244 w 21600"/>
                    <a:gd name="T3" fmla="*/ 316 h 2160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14260"/>
                        <a:pt x="21600" y="10066"/>
                        <a:pt x="21600" y="21600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600">
                    <a:solidFill>
                      <a:srgbClr val="000000"/>
                    </a:solidFill>
                    <a:latin typeface="Gill Sans" charset="0"/>
                    <a:sym typeface="Gill Sans" charset="0"/>
                  </a:endParaRPr>
                </a:p>
              </p:txBody>
            </p:sp>
          </p:grpSp>
          <p:sp>
            <p:nvSpPr>
              <p:cNvPr id="28806" name="Line 20">
                <a:extLst>
                  <a:ext uri="{FF2B5EF4-FFF2-40B4-BE49-F238E27FC236}">
                    <a16:creationId xmlns:a16="http://schemas.microsoft.com/office/drawing/2014/main" id="{981519F2-9095-49AA-B362-ECFC638A13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" y="769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07" name="Freeform 21">
                <a:extLst>
                  <a:ext uri="{FF2B5EF4-FFF2-40B4-BE49-F238E27FC236}">
                    <a16:creationId xmlns:a16="http://schemas.microsoft.com/office/drawing/2014/main" id="{C2D385BE-A87B-4AE8-9BFD-A4ACF5DC4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" y="771"/>
                <a:ext cx="601" cy="218"/>
              </a:xfrm>
              <a:custGeom>
                <a:avLst/>
                <a:gdLst>
                  <a:gd name="T0" fmla="*/ 0 w 21600"/>
                  <a:gd name="T1" fmla="*/ 0 h 21600"/>
                  <a:gd name="T2" fmla="*/ 601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08" name="Line 22">
                <a:extLst>
                  <a:ext uri="{FF2B5EF4-FFF2-40B4-BE49-F238E27FC236}">
                    <a16:creationId xmlns:a16="http://schemas.microsoft.com/office/drawing/2014/main" id="{E7881841-5459-46AE-A059-5F07FC6813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1" y="772"/>
                <a:ext cx="1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09" name="Freeform 23">
                <a:extLst>
                  <a:ext uri="{FF2B5EF4-FFF2-40B4-BE49-F238E27FC236}">
                    <a16:creationId xmlns:a16="http://schemas.microsoft.com/office/drawing/2014/main" id="{CE08171C-D35B-445B-84EA-22D23E2F4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774"/>
                <a:ext cx="593" cy="218"/>
              </a:xfrm>
              <a:custGeom>
                <a:avLst/>
                <a:gdLst>
                  <a:gd name="T0" fmla="*/ 0 w 21600"/>
                  <a:gd name="T1" fmla="*/ 0 h 21600"/>
                  <a:gd name="T2" fmla="*/ 593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10" name="Line 24">
                <a:extLst>
                  <a:ext uri="{FF2B5EF4-FFF2-40B4-BE49-F238E27FC236}">
                    <a16:creationId xmlns:a16="http://schemas.microsoft.com/office/drawing/2014/main" id="{ED645A92-324E-4D34-9DCD-8C16EE005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7" y="776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11" name="Freeform 25">
                <a:extLst>
                  <a:ext uri="{FF2B5EF4-FFF2-40B4-BE49-F238E27FC236}">
                    <a16:creationId xmlns:a16="http://schemas.microsoft.com/office/drawing/2014/main" id="{24994B5D-2A3E-4FAF-8546-96A8C3B8C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" y="778"/>
                <a:ext cx="599" cy="218"/>
              </a:xfrm>
              <a:custGeom>
                <a:avLst/>
                <a:gdLst>
                  <a:gd name="T0" fmla="*/ 0 w 21600"/>
                  <a:gd name="T1" fmla="*/ 0 h 21600"/>
                  <a:gd name="T2" fmla="*/ 599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12" name="Line 26">
                <a:extLst>
                  <a:ext uri="{FF2B5EF4-FFF2-40B4-BE49-F238E27FC236}">
                    <a16:creationId xmlns:a16="http://schemas.microsoft.com/office/drawing/2014/main" id="{10564C80-106F-4C72-AA89-D5A3C7893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5" y="776"/>
                <a:ext cx="2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13" name="Freeform 27">
                <a:extLst>
                  <a:ext uri="{FF2B5EF4-FFF2-40B4-BE49-F238E27FC236}">
                    <a16:creationId xmlns:a16="http://schemas.microsoft.com/office/drawing/2014/main" id="{C24C0DB9-CCAB-4EF6-875B-5DB563ADC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" y="778"/>
                <a:ext cx="594" cy="218"/>
              </a:xfrm>
              <a:custGeom>
                <a:avLst/>
                <a:gdLst>
                  <a:gd name="T0" fmla="*/ 0 w 21600"/>
                  <a:gd name="T1" fmla="*/ 0 h 21600"/>
                  <a:gd name="T2" fmla="*/ 594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14" name="Line 28">
                <a:extLst>
                  <a:ext uri="{FF2B5EF4-FFF2-40B4-BE49-F238E27FC236}">
                    <a16:creationId xmlns:a16="http://schemas.microsoft.com/office/drawing/2014/main" id="{FC6AFAE2-89BD-41B8-A166-9861D5D4F8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3" y="772"/>
                <a:ext cx="1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15" name="Freeform 29">
                <a:extLst>
                  <a:ext uri="{FF2B5EF4-FFF2-40B4-BE49-F238E27FC236}">
                    <a16:creationId xmlns:a16="http://schemas.microsoft.com/office/drawing/2014/main" id="{A4228C6E-5FC4-47DF-A3B9-88F4DED65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774"/>
                <a:ext cx="599" cy="218"/>
              </a:xfrm>
              <a:custGeom>
                <a:avLst/>
                <a:gdLst>
                  <a:gd name="T0" fmla="*/ 0 w 21600"/>
                  <a:gd name="T1" fmla="*/ 0 h 21600"/>
                  <a:gd name="T2" fmla="*/ 599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16" name="Line 30">
                <a:extLst>
                  <a:ext uri="{FF2B5EF4-FFF2-40B4-BE49-F238E27FC236}">
                    <a16:creationId xmlns:a16="http://schemas.microsoft.com/office/drawing/2014/main" id="{57F13ABF-0D2B-4F33-BE1F-7B2D5976C0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5" y="773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17" name="Freeform 31">
                <a:extLst>
                  <a:ext uri="{FF2B5EF4-FFF2-40B4-BE49-F238E27FC236}">
                    <a16:creationId xmlns:a16="http://schemas.microsoft.com/office/drawing/2014/main" id="{557D6A31-609F-4DE6-B4B5-3BE9200A0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9" y="775"/>
                <a:ext cx="595" cy="218"/>
              </a:xfrm>
              <a:custGeom>
                <a:avLst/>
                <a:gdLst>
                  <a:gd name="T0" fmla="*/ 0 w 21600"/>
                  <a:gd name="T1" fmla="*/ 0 h 21600"/>
                  <a:gd name="T2" fmla="*/ 595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8818" name="Group 32">
                <a:extLst>
                  <a:ext uri="{FF2B5EF4-FFF2-40B4-BE49-F238E27FC236}">
                    <a16:creationId xmlns:a16="http://schemas.microsoft.com/office/drawing/2014/main" id="{C801FF65-E495-41BB-B555-737AC14087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40"/>
                <a:ext cx="2501" cy="248"/>
                <a:chOff x="0" y="0"/>
                <a:chExt cx="2501" cy="248"/>
              </a:xfrm>
            </p:grpSpPr>
            <p:sp>
              <p:nvSpPr>
                <p:cNvPr id="28881" name="Rectangle 33">
                  <a:extLst>
                    <a:ext uri="{FF2B5EF4-FFF2-40B4-BE49-F238E27FC236}">
                      <a16:creationId xmlns:a16="http://schemas.microsoft.com/office/drawing/2014/main" id="{1B232EA7-F320-478A-99DC-511D26967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38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</a:p>
              </p:txBody>
            </p:sp>
            <p:sp>
              <p:nvSpPr>
                <p:cNvPr id="28882" name="Rectangle 34">
                  <a:extLst>
                    <a:ext uri="{FF2B5EF4-FFF2-40B4-BE49-F238E27FC236}">
                      <a16:creationId xmlns:a16="http://schemas.microsoft.com/office/drawing/2014/main" id="{974E8586-0AE6-4155-A402-C0A7DD8D74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1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83" name="Rectangle 35">
                  <a:extLst>
                    <a:ext uri="{FF2B5EF4-FFF2-40B4-BE49-F238E27FC236}">
                      <a16:creationId xmlns:a16="http://schemas.microsoft.com/office/drawing/2014/main" id="{1946AF57-9210-43BD-AA0F-08E20A217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1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2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84" name="Rectangle 36">
                  <a:extLst>
                    <a:ext uri="{FF2B5EF4-FFF2-40B4-BE49-F238E27FC236}">
                      <a16:creationId xmlns:a16="http://schemas.microsoft.com/office/drawing/2014/main" id="{7750FED4-BB46-4E08-91F9-67CF1551E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1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6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7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85" name="Rectangle 37">
                  <a:extLst>
                    <a:ext uri="{FF2B5EF4-FFF2-40B4-BE49-F238E27FC236}">
                      <a16:creationId xmlns:a16="http://schemas.microsoft.com/office/drawing/2014/main" id="{6B574573-B0A4-4654-B0AC-C75716A54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2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3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86" name="Rectangle 38">
                  <a:extLst>
                    <a:ext uri="{FF2B5EF4-FFF2-40B4-BE49-F238E27FC236}">
                      <a16:creationId xmlns:a16="http://schemas.microsoft.com/office/drawing/2014/main" id="{3E288DCF-47CA-45F9-907A-49DBC02056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3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4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87" name="Rectangle 39">
                  <a:extLst>
                    <a:ext uri="{FF2B5EF4-FFF2-40B4-BE49-F238E27FC236}">
                      <a16:creationId xmlns:a16="http://schemas.microsoft.com/office/drawing/2014/main" id="{C32F2828-69EC-4985-A1CD-EFE453494A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8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4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5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88" name="Rectangle 40">
                  <a:extLst>
                    <a:ext uri="{FF2B5EF4-FFF2-40B4-BE49-F238E27FC236}">
                      <a16:creationId xmlns:a16="http://schemas.microsoft.com/office/drawing/2014/main" id="{85143970-1355-4072-90BA-57CA2AF68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9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5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6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</p:grpSp>
          <p:grpSp>
            <p:nvGrpSpPr>
              <p:cNvPr id="28819" name="Group 41">
                <a:extLst>
                  <a:ext uri="{FF2B5EF4-FFF2-40B4-BE49-F238E27FC236}">
                    <a16:creationId xmlns:a16="http://schemas.microsoft.com/office/drawing/2014/main" id="{50497748-3D84-474C-ABAB-27C9B1ED8B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81"/>
                <a:ext cx="2501" cy="248"/>
                <a:chOff x="0" y="0"/>
                <a:chExt cx="2501" cy="248"/>
              </a:xfrm>
            </p:grpSpPr>
            <p:sp>
              <p:nvSpPr>
                <p:cNvPr id="28873" name="Rectangle 42">
                  <a:extLst>
                    <a:ext uri="{FF2B5EF4-FFF2-40B4-BE49-F238E27FC236}">
                      <a16:creationId xmlns:a16="http://schemas.microsoft.com/office/drawing/2014/main" id="{8F7BC458-2004-4889-84E7-DE1187F87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38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</a:p>
              </p:txBody>
            </p:sp>
            <p:sp>
              <p:nvSpPr>
                <p:cNvPr id="28874" name="Rectangle 43">
                  <a:extLst>
                    <a:ext uri="{FF2B5EF4-FFF2-40B4-BE49-F238E27FC236}">
                      <a16:creationId xmlns:a16="http://schemas.microsoft.com/office/drawing/2014/main" id="{4157ADB5-B84E-40AA-B652-16A9686F76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1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75" name="Rectangle 44">
                  <a:extLst>
                    <a:ext uri="{FF2B5EF4-FFF2-40B4-BE49-F238E27FC236}">
                      <a16:creationId xmlns:a16="http://schemas.microsoft.com/office/drawing/2014/main" id="{22263893-2095-4C46-BFBC-0FA375BB9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2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76" name="Rectangle 45">
                  <a:extLst>
                    <a:ext uri="{FF2B5EF4-FFF2-40B4-BE49-F238E27FC236}">
                      <a16:creationId xmlns:a16="http://schemas.microsoft.com/office/drawing/2014/main" id="{AABFB7CC-8385-4449-832F-D7CCE1EDD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1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4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7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77" name="Rectangle 46">
                  <a:extLst>
                    <a:ext uri="{FF2B5EF4-FFF2-40B4-BE49-F238E27FC236}">
                      <a16:creationId xmlns:a16="http://schemas.microsoft.com/office/drawing/2014/main" id="{7792859D-3350-4277-8B2C-F787E958BB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3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78" name="Rectangle 47">
                  <a:extLst>
                    <a:ext uri="{FF2B5EF4-FFF2-40B4-BE49-F238E27FC236}">
                      <a16:creationId xmlns:a16="http://schemas.microsoft.com/office/drawing/2014/main" id="{F9B227A7-252F-43B6-B6EA-6B4D6ED0B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1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4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79" name="Rectangle 48">
                  <a:extLst>
                    <a:ext uri="{FF2B5EF4-FFF2-40B4-BE49-F238E27FC236}">
                      <a16:creationId xmlns:a16="http://schemas.microsoft.com/office/drawing/2014/main" id="{C11948F4-1420-4AD7-B5B2-A243339AA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8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2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5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80" name="Rectangle 49">
                  <a:extLst>
                    <a:ext uri="{FF2B5EF4-FFF2-40B4-BE49-F238E27FC236}">
                      <a16:creationId xmlns:a16="http://schemas.microsoft.com/office/drawing/2014/main" id="{50C003A2-F0C0-416D-88D8-8298DEB1AE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9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3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6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</p:grpSp>
          <p:grpSp>
            <p:nvGrpSpPr>
              <p:cNvPr id="28820" name="Group 50">
                <a:extLst>
                  <a:ext uri="{FF2B5EF4-FFF2-40B4-BE49-F238E27FC236}">
                    <a16:creationId xmlns:a16="http://schemas.microsoft.com/office/drawing/2014/main" id="{A3E071F2-A332-414C-BFF1-264CCC22AF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622"/>
                <a:ext cx="2501" cy="248"/>
                <a:chOff x="0" y="0"/>
                <a:chExt cx="2501" cy="248"/>
              </a:xfrm>
            </p:grpSpPr>
            <p:sp>
              <p:nvSpPr>
                <p:cNvPr id="28865" name="Rectangle 51">
                  <a:extLst>
                    <a:ext uri="{FF2B5EF4-FFF2-40B4-BE49-F238E27FC236}">
                      <a16:creationId xmlns:a16="http://schemas.microsoft.com/office/drawing/2014/main" id="{FD64316F-7FC7-43E0-9920-17B9728EC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38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</a:p>
              </p:txBody>
            </p:sp>
            <p:sp>
              <p:nvSpPr>
                <p:cNvPr id="28866" name="Rectangle 52">
                  <a:extLst>
                    <a:ext uri="{FF2B5EF4-FFF2-40B4-BE49-F238E27FC236}">
                      <a16:creationId xmlns:a16="http://schemas.microsoft.com/office/drawing/2014/main" id="{2C988123-3F97-48DF-8393-49C222688F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1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67" name="Rectangle 53">
                  <a:extLst>
                    <a:ext uri="{FF2B5EF4-FFF2-40B4-BE49-F238E27FC236}">
                      <a16:creationId xmlns:a16="http://schemas.microsoft.com/office/drawing/2014/main" id="{39C664F6-D566-457E-BDC7-2BB657C19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2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68" name="Rectangle 54">
                  <a:extLst>
                    <a:ext uri="{FF2B5EF4-FFF2-40B4-BE49-F238E27FC236}">
                      <a16:creationId xmlns:a16="http://schemas.microsoft.com/office/drawing/2014/main" id="{D9FED09D-CF06-4ACD-BD9B-E4F2F6FF5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1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7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69" name="Rectangle 55">
                  <a:extLst>
                    <a:ext uri="{FF2B5EF4-FFF2-40B4-BE49-F238E27FC236}">
                      <a16:creationId xmlns:a16="http://schemas.microsoft.com/office/drawing/2014/main" id="{ABA2CED5-F071-4D52-9B6E-3D9AFD06ED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3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70" name="Rectangle 56">
                  <a:extLst>
                    <a:ext uri="{FF2B5EF4-FFF2-40B4-BE49-F238E27FC236}">
                      <a16:creationId xmlns:a16="http://schemas.microsoft.com/office/drawing/2014/main" id="{9E4F684C-C08B-41C5-9370-88EDAE417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4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71" name="Rectangle 57">
                  <a:extLst>
                    <a:ext uri="{FF2B5EF4-FFF2-40B4-BE49-F238E27FC236}">
                      <a16:creationId xmlns:a16="http://schemas.microsoft.com/office/drawing/2014/main" id="{FEA50FDE-A9B8-4734-9691-81453D4C3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8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5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  <p:sp>
              <p:nvSpPr>
                <p:cNvPr id="28872" name="Rectangle 58">
                  <a:extLst>
                    <a:ext uri="{FF2B5EF4-FFF2-40B4-BE49-F238E27FC236}">
                      <a16:creationId xmlns:a16="http://schemas.microsoft.com/office/drawing/2014/main" id="{C2C89CEC-F9CD-4D47-AE6B-2E5E0715BC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9" y="0"/>
                  <a:ext cx="360" cy="248"/>
                </a:xfrm>
                <a:prstGeom prst="rect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Symbol" panose="05050102010706020507" pitchFamily="18" charset="2"/>
                      <a:sym typeface="Symbol" panose="05050102010706020507" pitchFamily="18" charset="2"/>
                    </a:rPr>
                    <a:t>⊕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(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..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6</a:t>
                  </a:r>
                  <a:r>
                    <a:rPr lang="en-US" altLang="en-US" sz="1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)</a:t>
                  </a:r>
                </a:p>
              </p:txBody>
            </p:sp>
          </p:grpSp>
          <p:sp>
            <p:nvSpPr>
              <p:cNvPr id="28821" name="Line 59">
                <a:extLst>
                  <a:ext uri="{FF2B5EF4-FFF2-40B4-BE49-F238E27FC236}">
                    <a16:creationId xmlns:a16="http://schemas.microsoft.com/office/drawing/2014/main" id="{E1DF2F50-A084-40AA-80A8-83AB66917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" y="231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22" name="Freeform 60">
                <a:extLst>
                  <a:ext uri="{FF2B5EF4-FFF2-40B4-BE49-F238E27FC236}">
                    <a16:creationId xmlns:a16="http://schemas.microsoft.com/office/drawing/2014/main" id="{991095D9-749A-4AFC-8650-3B8E2FEF1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" y="232"/>
                <a:ext cx="273" cy="218"/>
              </a:xfrm>
              <a:custGeom>
                <a:avLst/>
                <a:gdLst>
                  <a:gd name="T0" fmla="*/ 0 w 21600"/>
                  <a:gd name="T1" fmla="*/ 0 h 21600"/>
                  <a:gd name="T2" fmla="*/ 273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23" name="Freeform 61">
                <a:extLst>
                  <a:ext uri="{FF2B5EF4-FFF2-40B4-BE49-F238E27FC236}">
                    <a16:creationId xmlns:a16="http://schemas.microsoft.com/office/drawing/2014/main" id="{CFECEBEB-25F8-4014-A0D4-AF277A892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" y="543"/>
                <a:ext cx="14" cy="68"/>
              </a:xfrm>
              <a:custGeom>
                <a:avLst/>
                <a:gdLst>
                  <a:gd name="T0" fmla="*/ 0 w 19636"/>
                  <a:gd name="T1" fmla="*/ 0 h 21600"/>
                  <a:gd name="T2" fmla="*/ 14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24" name="Line 62">
                <a:extLst>
                  <a:ext uri="{FF2B5EF4-FFF2-40B4-BE49-F238E27FC236}">
                    <a16:creationId xmlns:a16="http://schemas.microsoft.com/office/drawing/2014/main" id="{1C81DA1C-F93F-4AE4-9462-251DD3DF6F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9" y="234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25" name="Freeform 63">
                <a:extLst>
                  <a:ext uri="{FF2B5EF4-FFF2-40B4-BE49-F238E27FC236}">
                    <a16:creationId xmlns:a16="http://schemas.microsoft.com/office/drawing/2014/main" id="{0F4B1544-5D3A-465E-9079-B1C5ED73E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" y="235"/>
                <a:ext cx="272" cy="218"/>
              </a:xfrm>
              <a:custGeom>
                <a:avLst/>
                <a:gdLst>
                  <a:gd name="T0" fmla="*/ 0 w 21600"/>
                  <a:gd name="T1" fmla="*/ 0 h 21600"/>
                  <a:gd name="T2" fmla="*/ 272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26" name="Line 64">
                <a:extLst>
                  <a:ext uri="{FF2B5EF4-FFF2-40B4-BE49-F238E27FC236}">
                    <a16:creationId xmlns:a16="http://schemas.microsoft.com/office/drawing/2014/main" id="{D7BD724F-91AF-4F5B-8FD8-2E4176061C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4" y="238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27" name="Freeform 65">
                <a:extLst>
                  <a:ext uri="{FF2B5EF4-FFF2-40B4-BE49-F238E27FC236}">
                    <a16:creationId xmlns:a16="http://schemas.microsoft.com/office/drawing/2014/main" id="{884AC560-A175-4C60-B947-1C4AABC16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" y="240"/>
                <a:ext cx="272" cy="218"/>
              </a:xfrm>
              <a:custGeom>
                <a:avLst/>
                <a:gdLst>
                  <a:gd name="T0" fmla="*/ 0 w 21600"/>
                  <a:gd name="T1" fmla="*/ 0 h 21600"/>
                  <a:gd name="T2" fmla="*/ 272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28" name="Freeform 66">
                <a:extLst>
                  <a:ext uri="{FF2B5EF4-FFF2-40B4-BE49-F238E27FC236}">
                    <a16:creationId xmlns:a16="http://schemas.microsoft.com/office/drawing/2014/main" id="{D663FBA4-8A44-49FD-9588-43807CDD4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8" y="550"/>
                <a:ext cx="13" cy="68"/>
              </a:xfrm>
              <a:custGeom>
                <a:avLst/>
                <a:gdLst>
                  <a:gd name="T0" fmla="*/ 0 w 19636"/>
                  <a:gd name="T1" fmla="*/ 0 h 21600"/>
                  <a:gd name="T2" fmla="*/ 13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29" name="Line 67">
                <a:extLst>
                  <a:ext uri="{FF2B5EF4-FFF2-40B4-BE49-F238E27FC236}">
                    <a16:creationId xmlns:a16="http://schemas.microsoft.com/office/drawing/2014/main" id="{24F2C8EE-18B5-44D9-B426-0F608E49C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3" y="238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30" name="Freeform 68">
                <a:extLst>
                  <a:ext uri="{FF2B5EF4-FFF2-40B4-BE49-F238E27FC236}">
                    <a16:creationId xmlns:a16="http://schemas.microsoft.com/office/drawing/2014/main" id="{E0E2EB0A-091F-4C13-BA70-118F70953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0" y="240"/>
                <a:ext cx="273" cy="218"/>
              </a:xfrm>
              <a:custGeom>
                <a:avLst/>
                <a:gdLst>
                  <a:gd name="T0" fmla="*/ 0 w 21600"/>
                  <a:gd name="T1" fmla="*/ 0 h 21600"/>
                  <a:gd name="T2" fmla="*/ 273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31" name="Line 69">
                <a:extLst>
                  <a:ext uri="{FF2B5EF4-FFF2-40B4-BE49-F238E27FC236}">
                    <a16:creationId xmlns:a16="http://schemas.microsoft.com/office/drawing/2014/main" id="{F8668651-715A-49DF-85C8-26615AEBFA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1" y="234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32" name="Freeform 70">
                <a:extLst>
                  <a:ext uri="{FF2B5EF4-FFF2-40B4-BE49-F238E27FC236}">
                    <a16:creationId xmlns:a16="http://schemas.microsoft.com/office/drawing/2014/main" id="{9B174256-C98B-4075-8749-1F9251570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" y="235"/>
                <a:ext cx="272" cy="218"/>
              </a:xfrm>
              <a:custGeom>
                <a:avLst/>
                <a:gdLst>
                  <a:gd name="T0" fmla="*/ 0 w 21600"/>
                  <a:gd name="T1" fmla="*/ 0 h 21600"/>
                  <a:gd name="T2" fmla="*/ 272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33" name="Line 71">
                <a:extLst>
                  <a:ext uri="{FF2B5EF4-FFF2-40B4-BE49-F238E27FC236}">
                    <a16:creationId xmlns:a16="http://schemas.microsoft.com/office/drawing/2014/main" id="{F964B203-E253-4127-867C-A901CEA17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2" y="235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34" name="Freeform 72">
                <a:extLst>
                  <a:ext uri="{FF2B5EF4-FFF2-40B4-BE49-F238E27FC236}">
                    <a16:creationId xmlns:a16="http://schemas.microsoft.com/office/drawing/2014/main" id="{8117F6E1-ED8B-4FD9-9EA5-237A14FE9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8" y="237"/>
                <a:ext cx="273" cy="218"/>
              </a:xfrm>
              <a:custGeom>
                <a:avLst/>
                <a:gdLst>
                  <a:gd name="T0" fmla="*/ 0 w 21600"/>
                  <a:gd name="T1" fmla="*/ 0 h 21600"/>
                  <a:gd name="T2" fmla="*/ 273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35" name="Freeform 73">
                <a:extLst>
                  <a:ext uri="{FF2B5EF4-FFF2-40B4-BE49-F238E27FC236}">
                    <a16:creationId xmlns:a16="http://schemas.microsoft.com/office/drawing/2014/main" id="{02535E62-63BE-4D7A-806F-7F2BE10FA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547"/>
                <a:ext cx="13" cy="68"/>
              </a:xfrm>
              <a:custGeom>
                <a:avLst/>
                <a:gdLst>
                  <a:gd name="T0" fmla="*/ 0 w 19636"/>
                  <a:gd name="T1" fmla="*/ 0 h 21600"/>
                  <a:gd name="T2" fmla="*/ 13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36" name="Line 74">
                <a:extLst>
                  <a:ext uri="{FF2B5EF4-FFF2-40B4-BE49-F238E27FC236}">
                    <a16:creationId xmlns:a16="http://schemas.microsoft.com/office/drawing/2014/main" id="{D8579CF8-E943-49A1-A208-2BE7C780A9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" y="234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37" name="Freeform 75">
                <a:extLst>
                  <a:ext uri="{FF2B5EF4-FFF2-40B4-BE49-F238E27FC236}">
                    <a16:creationId xmlns:a16="http://schemas.microsoft.com/office/drawing/2014/main" id="{66BA7B86-DB75-4F02-B6DC-573CE7208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" y="235"/>
                <a:ext cx="273" cy="218"/>
              </a:xfrm>
              <a:custGeom>
                <a:avLst/>
                <a:gdLst>
                  <a:gd name="T0" fmla="*/ 0 w 21600"/>
                  <a:gd name="T1" fmla="*/ 0 h 21600"/>
                  <a:gd name="T2" fmla="*/ 273 w 21600"/>
                  <a:gd name="T3" fmla="*/ 21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38" name="Freeform 76">
                <a:extLst>
                  <a:ext uri="{FF2B5EF4-FFF2-40B4-BE49-F238E27FC236}">
                    <a16:creationId xmlns:a16="http://schemas.microsoft.com/office/drawing/2014/main" id="{5651BC64-B907-47BE-A136-404B5A11F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" y="546"/>
                <a:ext cx="14" cy="68"/>
              </a:xfrm>
              <a:custGeom>
                <a:avLst/>
                <a:gdLst>
                  <a:gd name="T0" fmla="*/ 0 w 19636"/>
                  <a:gd name="T1" fmla="*/ 0 h 21600"/>
                  <a:gd name="T2" fmla="*/ 14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grpSp>
            <p:nvGrpSpPr>
              <p:cNvPr id="28839" name="Group 77">
                <a:extLst>
                  <a:ext uri="{FF2B5EF4-FFF2-40B4-BE49-F238E27FC236}">
                    <a16:creationId xmlns:a16="http://schemas.microsoft.com/office/drawing/2014/main" id="{1AFAE5CB-BB6A-490A-8F5E-40501CA39E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390" cy="248"/>
                <a:chOff x="0" y="0"/>
                <a:chExt cx="2390" cy="248"/>
              </a:xfrm>
            </p:grpSpPr>
            <p:sp>
              <p:nvSpPr>
                <p:cNvPr id="28857" name="Rectangle 78">
                  <a:extLst>
                    <a:ext uri="{FF2B5EF4-FFF2-40B4-BE49-F238E27FC236}">
                      <a16:creationId xmlns:a16="http://schemas.microsoft.com/office/drawing/2014/main" id="{67F3CE43-0E6A-4C49-8165-B9439CA59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38" cy="2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0</a:t>
                  </a:r>
                </a:p>
              </p:txBody>
            </p:sp>
            <p:sp>
              <p:nvSpPr>
                <p:cNvPr id="28858" name="Rectangle 79">
                  <a:extLst>
                    <a:ext uri="{FF2B5EF4-FFF2-40B4-BE49-F238E27FC236}">
                      <a16:creationId xmlns:a16="http://schemas.microsoft.com/office/drawing/2014/main" id="{698A0BC7-2F79-455B-A3D2-383A39C056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" y="0"/>
                  <a:ext cx="139" cy="2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1</a:t>
                  </a:r>
                </a:p>
              </p:txBody>
            </p:sp>
            <p:sp>
              <p:nvSpPr>
                <p:cNvPr id="28859" name="Rectangle 80">
                  <a:extLst>
                    <a:ext uri="{FF2B5EF4-FFF2-40B4-BE49-F238E27FC236}">
                      <a16:creationId xmlns:a16="http://schemas.microsoft.com/office/drawing/2014/main" id="{09F3047A-8404-4546-B735-6E3C8CC5C5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3" y="0"/>
                  <a:ext cx="139" cy="2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2</a:t>
                  </a:r>
                </a:p>
              </p:txBody>
            </p:sp>
            <p:sp>
              <p:nvSpPr>
                <p:cNvPr id="28860" name="Rectangle 81">
                  <a:extLst>
                    <a:ext uri="{FF2B5EF4-FFF2-40B4-BE49-F238E27FC236}">
                      <a16:creationId xmlns:a16="http://schemas.microsoft.com/office/drawing/2014/main" id="{2B6ECA93-0340-4B07-BA29-A1FB1A76B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2" y="0"/>
                  <a:ext cx="138" cy="2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7</a:t>
                  </a:r>
                </a:p>
              </p:txBody>
            </p:sp>
            <p:sp>
              <p:nvSpPr>
                <p:cNvPr id="28861" name="Rectangle 82">
                  <a:extLst>
                    <a:ext uri="{FF2B5EF4-FFF2-40B4-BE49-F238E27FC236}">
                      <a16:creationId xmlns:a16="http://schemas.microsoft.com/office/drawing/2014/main" id="{01D8CB30-4CD3-442F-B4FB-3B0A15192D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" y="0"/>
                  <a:ext cx="138" cy="2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3</a:t>
                  </a:r>
                </a:p>
              </p:txBody>
            </p:sp>
            <p:sp>
              <p:nvSpPr>
                <p:cNvPr id="28862" name="Rectangle 83">
                  <a:extLst>
                    <a:ext uri="{FF2B5EF4-FFF2-40B4-BE49-F238E27FC236}">
                      <a16:creationId xmlns:a16="http://schemas.microsoft.com/office/drawing/2014/main" id="{1824AE30-72D9-431B-BE31-0E53925D8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7" y="0"/>
                  <a:ext cx="138" cy="2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4</a:t>
                  </a:r>
                </a:p>
              </p:txBody>
            </p:sp>
            <p:sp>
              <p:nvSpPr>
                <p:cNvPr id="28863" name="Rectangle 84">
                  <a:extLst>
                    <a:ext uri="{FF2B5EF4-FFF2-40B4-BE49-F238E27FC236}">
                      <a16:creationId xmlns:a16="http://schemas.microsoft.com/office/drawing/2014/main" id="{F77DE269-D48F-4BE5-8ADA-F068D21B6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8" y="0"/>
                  <a:ext cx="139" cy="2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5</a:t>
                  </a:r>
                </a:p>
              </p:txBody>
            </p:sp>
            <p:sp>
              <p:nvSpPr>
                <p:cNvPr id="28864" name="Rectangle 85">
                  <a:extLst>
                    <a:ext uri="{FF2B5EF4-FFF2-40B4-BE49-F238E27FC236}">
                      <a16:creationId xmlns:a16="http://schemas.microsoft.com/office/drawing/2014/main" id="{13696B57-6344-46E2-B5C4-67309CB78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0" y="0"/>
                  <a:ext cx="139" cy="24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38100" tIns="38100" rIns="38100" bIns="3810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srgbClr val="FFFFFF"/>
                      </a:solidFill>
                      <a:latin typeface="Times New Roman Bold Italic" panose="02020703060505090304" pitchFamily="18" charset="0"/>
                      <a:cs typeface="Times New Roman Bold Italic" panose="02020703060505090304" pitchFamily="18" charset="0"/>
                      <a:sym typeface="Times New Roman Bold Italic" panose="02020703060505090304" pitchFamily="18" charset="0"/>
                    </a:rPr>
                    <a:t>x</a:t>
                  </a:r>
                  <a:r>
                    <a:rPr lang="en-US" altLang="en-US" sz="1000" baseline="-25000">
                      <a:solidFill>
                        <a:srgbClr val="FFFFFF"/>
                      </a:solidFill>
                      <a:latin typeface="Times New Roman Bold" panose="02020803070505020304" pitchFamily="18" charset="0"/>
                      <a:cs typeface="Times New Roman Bold" panose="02020803070505020304" pitchFamily="18" charset="0"/>
                      <a:sym typeface="Times New Roman Bold" panose="02020803070505020304" pitchFamily="18" charset="0"/>
                    </a:rPr>
                    <a:t>6</a:t>
                  </a:r>
                </a:p>
              </p:txBody>
            </p:sp>
          </p:grpSp>
          <p:sp>
            <p:nvSpPr>
              <p:cNvPr id="28840" name="Freeform 86">
                <a:extLst>
                  <a:ext uri="{FF2B5EF4-FFF2-40B4-BE49-F238E27FC236}">
                    <a16:creationId xmlns:a16="http://schemas.microsoft.com/office/drawing/2014/main" id="{FBD14CCA-F711-48E3-BDBA-3192C9D1E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" y="1081"/>
                <a:ext cx="14" cy="68"/>
              </a:xfrm>
              <a:custGeom>
                <a:avLst/>
                <a:gdLst>
                  <a:gd name="T0" fmla="*/ 0 w 19636"/>
                  <a:gd name="T1" fmla="*/ 0 h 21600"/>
                  <a:gd name="T2" fmla="*/ 14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41" name="Freeform 87">
                <a:extLst>
                  <a:ext uri="{FF2B5EF4-FFF2-40B4-BE49-F238E27FC236}">
                    <a16:creationId xmlns:a16="http://schemas.microsoft.com/office/drawing/2014/main" id="{2EEF7283-5682-4DA4-BE81-61E44262D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1088"/>
                <a:ext cx="14" cy="68"/>
              </a:xfrm>
              <a:custGeom>
                <a:avLst/>
                <a:gdLst>
                  <a:gd name="T0" fmla="*/ 0 w 19636"/>
                  <a:gd name="T1" fmla="*/ 0 h 21600"/>
                  <a:gd name="T2" fmla="*/ 14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42" name="Freeform 88">
                <a:extLst>
                  <a:ext uri="{FF2B5EF4-FFF2-40B4-BE49-F238E27FC236}">
                    <a16:creationId xmlns:a16="http://schemas.microsoft.com/office/drawing/2014/main" id="{75D86222-B5DC-4219-AEDF-5D1FC5AD4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8" y="1085"/>
                <a:ext cx="14" cy="68"/>
              </a:xfrm>
              <a:custGeom>
                <a:avLst/>
                <a:gdLst>
                  <a:gd name="T0" fmla="*/ 0 w 19636"/>
                  <a:gd name="T1" fmla="*/ 0 h 21600"/>
                  <a:gd name="T2" fmla="*/ 14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43" name="Line 89">
                <a:extLst>
                  <a:ext uri="{FF2B5EF4-FFF2-40B4-BE49-F238E27FC236}">
                    <a16:creationId xmlns:a16="http://schemas.microsoft.com/office/drawing/2014/main" id="{2693A903-B94E-46F8-8A9F-53DAED54C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4" y="1321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44" name="Line 90">
                <a:extLst>
                  <a:ext uri="{FF2B5EF4-FFF2-40B4-BE49-F238E27FC236}">
                    <a16:creationId xmlns:a16="http://schemas.microsoft.com/office/drawing/2014/main" id="{01AAE647-DE12-49BD-B598-9951382E1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3" y="1321"/>
                <a:ext cx="1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45" name="Line 91">
                <a:extLst>
                  <a:ext uri="{FF2B5EF4-FFF2-40B4-BE49-F238E27FC236}">
                    <a16:creationId xmlns:a16="http://schemas.microsoft.com/office/drawing/2014/main" id="{B0C5B1F6-6F3D-4AA1-AD2E-265CFAF593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0" y="1317"/>
                <a:ext cx="2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46" name="Line 92">
                <a:extLst>
                  <a:ext uri="{FF2B5EF4-FFF2-40B4-BE49-F238E27FC236}">
                    <a16:creationId xmlns:a16="http://schemas.microsoft.com/office/drawing/2014/main" id="{1A20E556-AFA3-477A-AC3C-E4423175E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2" y="1318"/>
                <a:ext cx="0" cy="2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47" name="Freeform 93">
                <a:extLst>
                  <a:ext uri="{FF2B5EF4-FFF2-40B4-BE49-F238E27FC236}">
                    <a16:creationId xmlns:a16="http://schemas.microsoft.com/office/drawing/2014/main" id="{67441B06-4EC8-4944-81D0-FF8D096C7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8" y="1633"/>
                <a:ext cx="13" cy="68"/>
              </a:xfrm>
              <a:custGeom>
                <a:avLst/>
                <a:gdLst>
                  <a:gd name="T0" fmla="*/ 0 w 19636"/>
                  <a:gd name="T1" fmla="*/ 0 h 21600"/>
                  <a:gd name="T2" fmla="*/ 13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48" name="Freeform 94">
                <a:extLst>
                  <a:ext uri="{FF2B5EF4-FFF2-40B4-BE49-F238E27FC236}">
                    <a16:creationId xmlns:a16="http://schemas.microsoft.com/office/drawing/2014/main" id="{3A9945BE-068F-42DF-BFED-943195FF7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1630"/>
                <a:ext cx="13" cy="68"/>
              </a:xfrm>
              <a:custGeom>
                <a:avLst/>
                <a:gdLst>
                  <a:gd name="T0" fmla="*/ 0 w 19636"/>
                  <a:gd name="T1" fmla="*/ 0 h 21600"/>
                  <a:gd name="T2" fmla="*/ 13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49" name="Freeform 95">
                <a:extLst>
                  <a:ext uri="{FF2B5EF4-FFF2-40B4-BE49-F238E27FC236}">
                    <a16:creationId xmlns:a16="http://schemas.microsoft.com/office/drawing/2014/main" id="{630BD71C-BFE3-41BA-9FA0-56C697A04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7" y="543"/>
                <a:ext cx="14" cy="68"/>
              </a:xfrm>
              <a:custGeom>
                <a:avLst/>
                <a:gdLst>
                  <a:gd name="T0" fmla="*/ 0 w 19636"/>
                  <a:gd name="T1" fmla="*/ 0 h 21600"/>
                  <a:gd name="T2" fmla="*/ 14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50" name="Freeform 96">
                <a:extLst>
                  <a:ext uri="{FF2B5EF4-FFF2-40B4-BE49-F238E27FC236}">
                    <a16:creationId xmlns:a16="http://schemas.microsoft.com/office/drawing/2014/main" id="{660D9173-CA84-47A4-9E2D-A13BAFD26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081"/>
                <a:ext cx="13" cy="68"/>
              </a:xfrm>
              <a:custGeom>
                <a:avLst/>
                <a:gdLst>
                  <a:gd name="T0" fmla="*/ 0 w 19636"/>
                  <a:gd name="T1" fmla="*/ 0 h 21600"/>
                  <a:gd name="T2" fmla="*/ 13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51" name="Freeform 97">
                <a:extLst>
                  <a:ext uri="{FF2B5EF4-FFF2-40B4-BE49-F238E27FC236}">
                    <a16:creationId xmlns:a16="http://schemas.microsoft.com/office/drawing/2014/main" id="{7ED0D38F-E44D-4638-BC6C-73414B776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7" y="1626"/>
                <a:ext cx="14" cy="68"/>
              </a:xfrm>
              <a:custGeom>
                <a:avLst/>
                <a:gdLst>
                  <a:gd name="T0" fmla="*/ 0 w 19636"/>
                  <a:gd name="T1" fmla="*/ 0 h 21600"/>
                  <a:gd name="T2" fmla="*/ 14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52" name="Freeform 98">
                <a:extLst>
                  <a:ext uri="{FF2B5EF4-FFF2-40B4-BE49-F238E27FC236}">
                    <a16:creationId xmlns:a16="http://schemas.microsoft.com/office/drawing/2014/main" id="{81C9BCE3-2630-457E-AFD0-2B80D5195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3" y="546"/>
                <a:ext cx="13" cy="68"/>
              </a:xfrm>
              <a:custGeom>
                <a:avLst/>
                <a:gdLst>
                  <a:gd name="T0" fmla="*/ 0 w 19636"/>
                  <a:gd name="T1" fmla="*/ 0 h 21600"/>
                  <a:gd name="T2" fmla="*/ 13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53" name="Freeform 99">
                <a:extLst>
                  <a:ext uri="{FF2B5EF4-FFF2-40B4-BE49-F238E27FC236}">
                    <a16:creationId xmlns:a16="http://schemas.microsoft.com/office/drawing/2014/main" id="{6E293F49-5EED-4374-97CE-EAEAB1C23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1084"/>
                <a:ext cx="14" cy="68"/>
              </a:xfrm>
              <a:custGeom>
                <a:avLst/>
                <a:gdLst>
                  <a:gd name="T0" fmla="*/ 0 w 19636"/>
                  <a:gd name="T1" fmla="*/ 0 h 21600"/>
                  <a:gd name="T2" fmla="*/ 14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54" name="Freeform 100">
                <a:extLst>
                  <a:ext uri="{FF2B5EF4-FFF2-40B4-BE49-F238E27FC236}">
                    <a16:creationId xmlns:a16="http://schemas.microsoft.com/office/drawing/2014/main" id="{9B56330F-4F54-4DFF-A491-1AA3F7437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3" y="1629"/>
                <a:ext cx="13" cy="68"/>
              </a:xfrm>
              <a:custGeom>
                <a:avLst/>
                <a:gdLst>
                  <a:gd name="T0" fmla="*/ 0 w 19636"/>
                  <a:gd name="T1" fmla="*/ 0 h 21600"/>
                  <a:gd name="T2" fmla="*/ 13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55" name="Freeform 101">
                <a:extLst>
                  <a:ext uri="{FF2B5EF4-FFF2-40B4-BE49-F238E27FC236}">
                    <a16:creationId xmlns:a16="http://schemas.microsoft.com/office/drawing/2014/main" id="{3A60E13C-843A-4477-A197-6BB8F1695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7" y="542"/>
                <a:ext cx="14" cy="68"/>
              </a:xfrm>
              <a:custGeom>
                <a:avLst/>
                <a:gdLst>
                  <a:gd name="T0" fmla="*/ 0 w 19636"/>
                  <a:gd name="T1" fmla="*/ 0 h 21600"/>
                  <a:gd name="T2" fmla="*/ 14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856" name="Freeform 102">
                <a:extLst>
                  <a:ext uri="{FF2B5EF4-FFF2-40B4-BE49-F238E27FC236}">
                    <a16:creationId xmlns:a16="http://schemas.microsoft.com/office/drawing/2014/main" id="{0EE70CA4-BA59-4F99-B937-89E33D87C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1080"/>
                <a:ext cx="14" cy="68"/>
              </a:xfrm>
              <a:custGeom>
                <a:avLst/>
                <a:gdLst>
                  <a:gd name="T0" fmla="*/ 0 w 19636"/>
                  <a:gd name="T1" fmla="*/ 0 h 21600"/>
                  <a:gd name="T2" fmla="*/ 14 w 19636"/>
                  <a:gd name="T3" fmla="*/ 68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636" h="21600">
                    <a:moveTo>
                      <a:pt x="0" y="0"/>
                    </a:moveTo>
                    <a:cubicBezTo>
                      <a:pt x="21600" y="3176"/>
                      <a:pt x="15709" y="7624"/>
                      <a:pt x="19636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8689" name="Rectangle 103">
              <a:extLst>
                <a:ext uri="{FF2B5EF4-FFF2-40B4-BE49-F238E27FC236}">
                  <a16:creationId xmlns:a16="http://schemas.microsoft.com/office/drawing/2014/main" id="{E371D4A7-E908-4440-9270-2BDFBC2B7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741"/>
              <a:ext cx="10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t</a:t>
              </a:r>
              <a:r>
                <a:rPr lang="en-US" altLang="en-US" sz="10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28690" name="Rectangle 104">
              <a:extLst>
                <a:ext uri="{FF2B5EF4-FFF2-40B4-BE49-F238E27FC236}">
                  <a16:creationId xmlns:a16="http://schemas.microsoft.com/office/drawing/2014/main" id="{B8E95F0E-73AE-4124-B685-2170855D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1282"/>
              <a:ext cx="10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t</a:t>
              </a:r>
              <a:r>
                <a:rPr lang="en-US" altLang="en-US" sz="10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2</a:t>
              </a:r>
            </a:p>
          </p:txBody>
        </p:sp>
        <p:sp>
          <p:nvSpPr>
            <p:cNvPr id="28691" name="Rectangle 105">
              <a:extLst>
                <a:ext uri="{FF2B5EF4-FFF2-40B4-BE49-F238E27FC236}">
                  <a16:creationId xmlns:a16="http://schemas.microsoft.com/office/drawing/2014/main" id="{6E4B4AC3-FEFF-42C8-92AD-557268CAC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1823"/>
              <a:ext cx="10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t</a:t>
              </a:r>
              <a:r>
                <a:rPr lang="en-US" altLang="en-US" sz="10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3</a:t>
              </a:r>
            </a:p>
          </p:txBody>
        </p:sp>
        <p:sp>
          <p:nvSpPr>
            <p:cNvPr id="28692" name="Rectangle 106">
              <a:extLst>
                <a:ext uri="{FF2B5EF4-FFF2-40B4-BE49-F238E27FC236}">
                  <a16:creationId xmlns:a16="http://schemas.microsoft.com/office/drawing/2014/main" id="{515C6B51-0ED8-4DA9-BBAD-A5D793C21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201"/>
              <a:ext cx="10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t</a:t>
              </a:r>
              <a:r>
                <a:rPr lang="en-US" altLang="en-US" sz="10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  <p:grpSp>
          <p:nvGrpSpPr>
            <p:cNvPr id="28693" name="Group 107">
              <a:extLst>
                <a:ext uri="{FF2B5EF4-FFF2-40B4-BE49-F238E27FC236}">
                  <a16:creationId xmlns:a16="http://schemas.microsoft.com/office/drawing/2014/main" id="{BF0B6D7C-3E5D-4DBB-B67C-7CE5344304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2" y="601"/>
              <a:ext cx="117" cy="117"/>
              <a:chOff x="0" y="0"/>
              <a:chExt cx="117" cy="117"/>
            </a:xfrm>
          </p:grpSpPr>
          <p:sp>
            <p:nvSpPr>
              <p:cNvPr id="28803" name="Oval 108">
                <a:extLst>
                  <a:ext uri="{FF2B5EF4-FFF2-40B4-BE49-F238E27FC236}">
                    <a16:creationId xmlns:a16="http://schemas.microsoft.com/office/drawing/2014/main" id="{B8AE2F21-A7E0-4F57-890D-EBFAA1291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804" name="Rectangle 109">
                <a:extLst>
                  <a:ext uri="{FF2B5EF4-FFF2-40B4-BE49-F238E27FC236}">
                    <a16:creationId xmlns:a16="http://schemas.microsoft.com/office/drawing/2014/main" id="{D6097C09-6072-40AD-9F75-6AD613345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1</a:t>
                </a:r>
              </a:p>
            </p:txBody>
          </p:sp>
        </p:grpSp>
        <p:grpSp>
          <p:nvGrpSpPr>
            <p:cNvPr id="28694" name="Group 110">
              <a:extLst>
                <a:ext uri="{FF2B5EF4-FFF2-40B4-BE49-F238E27FC236}">
                  <a16:creationId xmlns:a16="http://schemas.microsoft.com/office/drawing/2014/main" id="{966B407B-55F7-4138-A042-0B3A4ED841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7" y="601"/>
              <a:ext cx="117" cy="117"/>
              <a:chOff x="0" y="0"/>
              <a:chExt cx="117" cy="117"/>
            </a:xfrm>
          </p:grpSpPr>
          <p:sp>
            <p:nvSpPr>
              <p:cNvPr id="28801" name="Oval 111">
                <a:extLst>
                  <a:ext uri="{FF2B5EF4-FFF2-40B4-BE49-F238E27FC236}">
                    <a16:creationId xmlns:a16="http://schemas.microsoft.com/office/drawing/2014/main" id="{2FECF300-0FA3-4507-9CEF-7C335CB71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802" name="Rectangle 112">
                <a:extLst>
                  <a:ext uri="{FF2B5EF4-FFF2-40B4-BE49-F238E27FC236}">
                    <a16:creationId xmlns:a16="http://schemas.microsoft.com/office/drawing/2014/main" id="{5F879A8A-D5EE-4EA6-8669-402F0049D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2</a:t>
                </a:r>
              </a:p>
            </p:txBody>
          </p:sp>
        </p:grpSp>
        <p:grpSp>
          <p:nvGrpSpPr>
            <p:cNvPr id="28695" name="Group 113">
              <a:extLst>
                <a:ext uri="{FF2B5EF4-FFF2-40B4-BE49-F238E27FC236}">
                  <a16:creationId xmlns:a16="http://schemas.microsoft.com/office/drawing/2014/main" id="{8BFB2275-9010-422C-81B8-E03E8A5F05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8" y="601"/>
              <a:ext cx="117" cy="117"/>
              <a:chOff x="0" y="0"/>
              <a:chExt cx="117" cy="117"/>
            </a:xfrm>
          </p:grpSpPr>
          <p:sp>
            <p:nvSpPr>
              <p:cNvPr id="28799" name="Oval 114">
                <a:extLst>
                  <a:ext uri="{FF2B5EF4-FFF2-40B4-BE49-F238E27FC236}">
                    <a16:creationId xmlns:a16="http://schemas.microsoft.com/office/drawing/2014/main" id="{AB93C5C6-1BE9-42DC-9EBE-0B5558303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800" name="Rectangle 115">
                <a:extLst>
                  <a:ext uri="{FF2B5EF4-FFF2-40B4-BE49-F238E27FC236}">
                    <a16:creationId xmlns:a16="http://schemas.microsoft.com/office/drawing/2014/main" id="{E8D8D6F4-2A56-485F-A48C-A0070D5F1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3</a:t>
                </a:r>
              </a:p>
            </p:txBody>
          </p:sp>
        </p:grpSp>
        <p:grpSp>
          <p:nvGrpSpPr>
            <p:cNvPr id="28696" name="Group 116">
              <a:extLst>
                <a:ext uri="{FF2B5EF4-FFF2-40B4-BE49-F238E27FC236}">
                  <a16:creationId xmlns:a16="http://schemas.microsoft.com/office/drawing/2014/main" id="{9A6E624B-3A9D-497A-B414-0B800AA780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7" y="601"/>
              <a:ext cx="117" cy="117"/>
              <a:chOff x="0" y="0"/>
              <a:chExt cx="117" cy="117"/>
            </a:xfrm>
          </p:grpSpPr>
          <p:sp>
            <p:nvSpPr>
              <p:cNvPr id="28797" name="Oval 117">
                <a:extLst>
                  <a:ext uri="{FF2B5EF4-FFF2-40B4-BE49-F238E27FC236}">
                    <a16:creationId xmlns:a16="http://schemas.microsoft.com/office/drawing/2014/main" id="{F8A49E52-54E6-41A8-8513-F09734128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98" name="Rectangle 118">
                <a:extLst>
                  <a:ext uri="{FF2B5EF4-FFF2-40B4-BE49-F238E27FC236}">
                    <a16:creationId xmlns:a16="http://schemas.microsoft.com/office/drawing/2014/main" id="{C3C85FB5-3F0D-4BFC-AE87-52B16C5C3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4</a:t>
                </a:r>
              </a:p>
            </p:txBody>
          </p:sp>
        </p:grpSp>
        <p:grpSp>
          <p:nvGrpSpPr>
            <p:cNvPr id="28697" name="Group 119">
              <a:extLst>
                <a:ext uri="{FF2B5EF4-FFF2-40B4-BE49-F238E27FC236}">
                  <a16:creationId xmlns:a16="http://schemas.microsoft.com/office/drawing/2014/main" id="{503FA1B9-B8D9-4CBA-B6F9-33B4BD54EE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6" y="601"/>
              <a:ext cx="117" cy="117"/>
              <a:chOff x="0" y="0"/>
              <a:chExt cx="117" cy="117"/>
            </a:xfrm>
          </p:grpSpPr>
          <p:sp>
            <p:nvSpPr>
              <p:cNvPr id="28795" name="Oval 120">
                <a:extLst>
                  <a:ext uri="{FF2B5EF4-FFF2-40B4-BE49-F238E27FC236}">
                    <a16:creationId xmlns:a16="http://schemas.microsoft.com/office/drawing/2014/main" id="{058B51AB-AE99-4BB0-8C6D-F1721851A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96" name="Rectangle 121">
                <a:extLst>
                  <a:ext uri="{FF2B5EF4-FFF2-40B4-BE49-F238E27FC236}">
                    <a16:creationId xmlns:a16="http://schemas.microsoft.com/office/drawing/2014/main" id="{1E7C8347-CF7F-4E8A-B6B7-0C9CEBE5C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5</a:t>
                </a:r>
              </a:p>
            </p:txBody>
          </p:sp>
        </p:grpSp>
        <p:grpSp>
          <p:nvGrpSpPr>
            <p:cNvPr id="28698" name="Group 122">
              <a:extLst>
                <a:ext uri="{FF2B5EF4-FFF2-40B4-BE49-F238E27FC236}">
                  <a16:creationId xmlns:a16="http://schemas.microsoft.com/office/drawing/2014/main" id="{E90E7207-95E1-45BD-BCCE-F6F3BC6738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3" y="601"/>
              <a:ext cx="117" cy="117"/>
              <a:chOff x="0" y="0"/>
              <a:chExt cx="117" cy="117"/>
            </a:xfrm>
          </p:grpSpPr>
          <p:sp>
            <p:nvSpPr>
              <p:cNvPr id="28793" name="Oval 123">
                <a:extLst>
                  <a:ext uri="{FF2B5EF4-FFF2-40B4-BE49-F238E27FC236}">
                    <a16:creationId xmlns:a16="http://schemas.microsoft.com/office/drawing/2014/main" id="{209D6251-9F5A-43CA-8075-58796E9E8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94" name="Rectangle 124">
                <a:extLst>
                  <a:ext uri="{FF2B5EF4-FFF2-40B4-BE49-F238E27FC236}">
                    <a16:creationId xmlns:a16="http://schemas.microsoft.com/office/drawing/2014/main" id="{18ED1D14-8A5D-45A1-8BC4-8C06E73C0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6</a:t>
                </a:r>
              </a:p>
            </p:txBody>
          </p:sp>
        </p:grpSp>
        <p:grpSp>
          <p:nvGrpSpPr>
            <p:cNvPr id="28699" name="Group 125">
              <a:extLst>
                <a:ext uri="{FF2B5EF4-FFF2-40B4-BE49-F238E27FC236}">
                  <a16:creationId xmlns:a16="http://schemas.microsoft.com/office/drawing/2014/main" id="{301F0CCF-CE75-4E00-9B5A-B8FCFFDC51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4" y="601"/>
              <a:ext cx="117" cy="117"/>
              <a:chOff x="0" y="0"/>
              <a:chExt cx="117" cy="117"/>
            </a:xfrm>
          </p:grpSpPr>
          <p:sp>
            <p:nvSpPr>
              <p:cNvPr id="28791" name="Oval 126">
                <a:extLst>
                  <a:ext uri="{FF2B5EF4-FFF2-40B4-BE49-F238E27FC236}">
                    <a16:creationId xmlns:a16="http://schemas.microsoft.com/office/drawing/2014/main" id="{0D0925B1-4F95-44CE-93B7-659F56ABF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92" name="Rectangle 127">
                <a:extLst>
                  <a:ext uri="{FF2B5EF4-FFF2-40B4-BE49-F238E27FC236}">
                    <a16:creationId xmlns:a16="http://schemas.microsoft.com/office/drawing/2014/main" id="{0D94926B-1883-41C2-A394-96F424131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7</a:t>
                </a:r>
              </a:p>
            </p:txBody>
          </p:sp>
        </p:grpSp>
        <p:grpSp>
          <p:nvGrpSpPr>
            <p:cNvPr id="28700" name="Group 128">
              <a:extLst>
                <a:ext uri="{FF2B5EF4-FFF2-40B4-BE49-F238E27FC236}">
                  <a16:creationId xmlns:a16="http://schemas.microsoft.com/office/drawing/2014/main" id="{9B8547FF-8805-4AC2-BFA8-143899AEF9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7" y="1139"/>
              <a:ext cx="117" cy="117"/>
              <a:chOff x="0" y="0"/>
              <a:chExt cx="117" cy="117"/>
            </a:xfrm>
          </p:grpSpPr>
          <p:sp>
            <p:nvSpPr>
              <p:cNvPr id="28789" name="Oval 129">
                <a:extLst>
                  <a:ext uri="{FF2B5EF4-FFF2-40B4-BE49-F238E27FC236}">
                    <a16:creationId xmlns:a16="http://schemas.microsoft.com/office/drawing/2014/main" id="{A4AF6113-9CAC-4708-8938-A72D19EBC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90" name="Rectangle 130">
                <a:extLst>
                  <a:ext uri="{FF2B5EF4-FFF2-40B4-BE49-F238E27FC236}">
                    <a16:creationId xmlns:a16="http://schemas.microsoft.com/office/drawing/2014/main" id="{56C7C845-E338-4916-A8F8-9C59B2FED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2</a:t>
                </a:r>
              </a:p>
            </p:txBody>
          </p:sp>
        </p:grpSp>
        <p:grpSp>
          <p:nvGrpSpPr>
            <p:cNvPr id="28701" name="Group 131">
              <a:extLst>
                <a:ext uri="{FF2B5EF4-FFF2-40B4-BE49-F238E27FC236}">
                  <a16:creationId xmlns:a16="http://schemas.microsoft.com/office/drawing/2014/main" id="{B255D822-2853-49F3-A9CF-B2DABC238C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7" y="1139"/>
              <a:ext cx="117" cy="117"/>
              <a:chOff x="0" y="0"/>
              <a:chExt cx="117" cy="117"/>
            </a:xfrm>
          </p:grpSpPr>
          <p:sp>
            <p:nvSpPr>
              <p:cNvPr id="28787" name="Oval 132">
                <a:extLst>
                  <a:ext uri="{FF2B5EF4-FFF2-40B4-BE49-F238E27FC236}">
                    <a16:creationId xmlns:a16="http://schemas.microsoft.com/office/drawing/2014/main" id="{28C72CCC-E39A-4E4F-BC29-AB17B4C206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88" name="Rectangle 133">
                <a:extLst>
                  <a:ext uri="{FF2B5EF4-FFF2-40B4-BE49-F238E27FC236}">
                    <a16:creationId xmlns:a16="http://schemas.microsoft.com/office/drawing/2014/main" id="{5FBAE8A9-21D7-4564-B24D-F37069F3A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3</a:t>
                </a:r>
              </a:p>
            </p:txBody>
          </p:sp>
        </p:grpSp>
        <p:grpSp>
          <p:nvGrpSpPr>
            <p:cNvPr id="28702" name="Group 134">
              <a:extLst>
                <a:ext uri="{FF2B5EF4-FFF2-40B4-BE49-F238E27FC236}">
                  <a16:creationId xmlns:a16="http://schemas.microsoft.com/office/drawing/2014/main" id="{27ACB11D-AD8A-4824-8955-823F28D57A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139"/>
              <a:ext cx="117" cy="117"/>
              <a:chOff x="0" y="0"/>
              <a:chExt cx="117" cy="117"/>
            </a:xfrm>
          </p:grpSpPr>
          <p:sp>
            <p:nvSpPr>
              <p:cNvPr id="28785" name="Oval 135">
                <a:extLst>
                  <a:ext uri="{FF2B5EF4-FFF2-40B4-BE49-F238E27FC236}">
                    <a16:creationId xmlns:a16="http://schemas.microsoft.com/office/drawing/2014/main" id="{96FAF819-BE9D-496E-A283-8432B47D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86" name="Rectangle 136">
                <a:extLst>
                  <a:ext uri="{FF2B5EF4-FFF2-40B4-BE49-F238E27FC236}">
                    <a16:creationId xmlns:a16="http://schemas.microsoft.com/office/drawing/2014/main" id="{3E71F1DB-6CB8-4D0F-8BA5-2BB346018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4</a:t>
                </a:r>
              </a:p>
            </p:txBody>
          </p:sp>
        </p:grpSp>
        <p:grpSp>
          <p:nvGrpSpPr>
            <p:cNvPr id="28703" name="Group 137">
              <a:extLst>
                <a:ext uri="{FF2B5EF4-FFF2-40B4-BE49-F238E27FC236}">
                  <a16:creationId xmlns:a16="http://schemas.microsoft.com/office/drawing/2014/main" id="{E5BF1FF5-6CCE-495C-BDED-4A1D58905C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2" y="1139"/>
              <a:ext cx="117" cy="117"/>
              <a:chOff x="0" y="0"/>
              <a:chExt cx="117" cy="117"/>
            </a:xfrm>
          </p:grpSpPr>
          <p:sp>
            <p:nvSpPr>
              <p:cNvPr id="28783" name="Oval 138">
                <a:extLst>
                  <a:ext uri="{FF2B5EF4-FFF2-40B4-BE49-F238E27FC236}">
                    <a16:creationId xmlns:a16="http://schemas.microsoft.com/office/drawing/2014/main" id="{E69E642D-A12A-4CB1-955E-7DCA28D92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84" name="Rectangle 139">
                <a:extLst>
                  <a:ext uri="{FF2B5EF4-FFF2-40B4-BE49-F238E27FC236}">
                    <a16:creationId xmlns:a16="http://schemas.microsoft.com/office/drawing/2014/main" id="{E31AE3CD-5DCC-4391-A31A-B55B28006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5</a:t>
                </a:r>
              </a:p>
            </p:txBody>
          </p:sp>
        </p:grpSp>
        <p:grpSp>
          <p:nvGrpSpPr>
            <p:cNvPr id="28704" name="Group 140">
              <a:extLst>
                <a:ext uri="{FF2B5EF4-FFF2-40B4-BE49-F238E27FC236}">
                  <a16:creationId xmlns:a16="http://schemas.microsoft.com/office/drawing/2014/main" id="{6F6DC5A7-892F-459A-ADF6-99ED7DD582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6" y="1139"/>
              <a:ext cx="117" cy="117"/>
              <a:chOff x="0" y="0"/>
              <a:chExt cx="117" cy="117"/>
            </a:xfrm>
          </p:grpSpPr>
          <p:sp>
            <p:nvSpPr>
              <p:cNvPr id="28781" name="Oval 141">
                <a:extLst>
                  <a:ext uri="{FF2B5EF4-FFF2-40B4-BE49-F238E27FC236}">
                    <a16:creationId xmlns:a16="http://schemas.microsoft.com/office/drawing/2014/main" id="{93CFB045-F5EC-4CEF-9DC5-46C03796F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82" name="Rectangle 142">
                <a:extLst>
                  <a:ext uri="{FF2B5EF4-FFF2-40B4-BE49-F238E27FC236}">
                    <a16:creationId xmlns:a16="http://schemas.microsoft.com/office/drawing/2014/main" id="{55066E21-B2B5-450A-86F6-FE302D2D9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6</a:t>
                </a:r>
              </a:p>
            </p:txBody>
          </p:sp>
        </p:grpSp>
        <p:grpSp>
          <p:nvGrpSpPr>
            <p:cNvPr id="28705" name="Group 143">
              <a:extLst>
                <a:ext uri="{FF2B5EF4-FFF2-40B4-BE49-F238E27FC236}">
                  <a16:creationId xmlns:a16="http://schemas.microsoft.com/office/drawing/2014/main" id="{A14BE48A-00C2-4616-8C41-00FB03E838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5" y="1144"/>
              <a:ext cx="117" cy="117"/>
              <a:chOff x="0" y="0"/>
              <a:chExt cx="117" cy="117"/>
            </a:xfrm>
          </p:grpSpPr>
          <p:sp>
            <p:nvSpPr>
              <p:cNvPr id="28779" name="Oval 144">
                <a:extLst>
                  <a:ext uri="{FF2B5EF4-FFF2-40B4-BE49-F238E27FC236}">
                    <a16:creationId xmlns:a16="http://schemas.microsoft.com/office/drawing/2014/main" id="{60702602-C295-430A-9EAA-7546E5B7E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80" name="Rectangle 145">
                <a:extLst>
                  <a:ext uri="{FF2B5EF4-FFF2-40B4-BE49-F238E27FC236}">
                    <a16:creationId xmlns:a16="http://schemas.microsoft.com/office/drawing/2014/main" id="{E03C88DC-7967-44E8-A748-F23BA7F2B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7</a:t>
                </a:r>
              </a:p>
            </p:txBody>
          </p:sp>
        </p:grpSp>
        <p:grpSp>
          <p:nvGrpSpPr>
            <p:cNvPr id="28706" name="Group 146">
              <a:extLst>
                <a:ext uri="{FF2B5EF4-FFF2-40B4-BE49-F238E27FC236}">
                  <a16:creationId xmlns:a16="http://schemas.microsoft.com/office/drawing/2014/main" id="{92D76A63-307F-4E4C-80EE-10CF78C87A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2" y="1690"/>
              <a:ext cx="117" cy="117"/>
              <a:chOff x="0" y="0"/>
              <a:chExt cx="117" cy="117"/>
            </a:xfrm>
          </p:grpSpPr>
          <p:sp>
            <p:nvSpPr>
              <p:cNvPr id="28777" name="Oval 147">
                <a:extLst>
                  <a:ext uri="{FF2B5EF4-FFF2-40B4-BE49-F238E27FC236}">
                    <a16:creationId xmlns:a16="http://schemas.microsoft.com/office/drawing/2014/main" id="{1B0EEC50-829D-42EE-B0B7-6EFFBD635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78" name="Rectangle 148">
                <a:extLst>
                  <a:ext uri="{FF2B5EF4-FFF2-40B4-BE49-F238E27FC236}">
                    <a16:creationId xmlns:a16="http://schemas.microsoft.com/office/drawing/2014/main" id="{A265F325-B657-4300-8BF5-2432B9E12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4</a:t>
                </a:r>
              </a:p>
            </p:txBody>
          </p:sp>
        </p:grpSp>
        <p:grpSp>
          <p:nvGrpSpPr>
            <p:cNvPr id="28707" name="Group 149">
              <a:extLst>
                <a:ext uri="{FF2B5EF4-FFF2-40B4-BE49-F238E27FC236}">
                  <a16:creationId xmlns:a16="http://schemas.microsoft.com/office/drawing/2014/main" id="{40A4F018-67C2-4EA7-8F06-8C8542D85D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4" y="1687"/>
              <a:ext cx="117" cy="117"/>
              <a:chOff x="0" y="0"/>
              <a:chExt cx="117" cy="117"/>
            </a:xfrm>
          </p:grpSpPr>
          <p:sp>
            <p:nvSpPr>
              <p:cNvPr id="28775" name="Oval 150">
                <a:extLst>
                  <a:ext uri="{FF2B5EF4-FFF2-40B4-BE49-F238E27FC236}">
                    <a16:creationId xmlns:a16="http://schemas.microsoft.com/office/drawing/2014/main" id="{16D7039D-39C2-4DC9-9637-413D8D438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76" name="Rectangle 151">
                <a:extLst>
                  <a:ext uri="{FF2B5EF4-FFF2-40B4-BE49-F238E27FC236}">
                    <a16:creationId xmlns:a16="http://schemas.microsoft.com/office/drawing/2014/main" id="{4796CBAA-ED53-4B6E-A754-40F10DC71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5</a:t>
                </a:r>
              </a:p>
            </p:txBody>
          </p:sp>
        </p:grpSp>
        <p:grpSp>
          <p:nvGrpSpPr>
            <p:cNvPr id="28708" name="Group 152">
              <a:extLst>
                <a:ext uri="{FF2B5EF4-FFF2-40B4-BE49-F238E27FC236}">
                  <a16:creationId xmlns:a16="http://schemas.microsoft.com/office/drawing/2014/main" id="{F5988AE7-22F9-4B15-AA03-45A5076EB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6" y="1687"/>
              <a:ext cx="117" cy="117"/>
              <a:chOff x="0" y="0"/>
              <a:chExt cx="117" cy="117"/>
            </a:xfrm>
          </p:grpSpPr>
          <p:sp>
            <p:nvSpPr>
              <p:cNvPr id="28773" name="Oval 153">
                <a:extLst>
                  <a:ext uri="{FF2B5EF4-FFF2-40B4-BE49-F238E27FC236}">
                    <a16:creationId xmlns:a16="http://schemas.microsoft.com/office/drawing/2014/main" id="{CA899B68-BB43-4C20-BCD5-EEEF80674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74" name="Rectangle 154">
                <a:extLst>
                  <a:ext uri="{FF2B5EF4-FFF2-40B4-BE49-F238E27FC236}">
                    <a16:creationId xmlns:a16="http://schemas.microsoft.com/office/drawing/2014/main" id="{2CDED919-D401-4B9D-A7F6-7A36868DA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6</a:t>
                </a:r>
              </a:p>
            </p:txBody>
          </p:sp>
        </p:grpSp>
        <p:grpSp>
          <p:nvGrpSpPr>
            <p:cNvPr id="28709" name="Group 155">
              <a:extLst>
                <a:ext uri="{FF2B5EF4-FFF2-40B4-BE49-F238E27FC236}">
                  <a16:creationId xmlns:a16="http://schemas.microsoft.com/office/drawing/2014/main" id="{743D50B2-0171-476B-8BCC-244B9D7BCE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" y="1676"/>
              <a:ext cx="117" cy="117"/>
              <a:chOff x="0" y="0"/>
              <a:chExt cx="117" cy="117"/>
            </a:xfrm>
          </p:grpSpPr>
          <p:sp>
            <p:nvSpPr>
              <p:cNvPr id="28771" name="Oval 156">
                <a:extLst>
                  <a:ext uri="{FF2B5EF4-FFF2-40B4-BE49-F238E27FC236}">
                    <a16:creationId xmlns:a16="http://schemas.microsoft.com/office/drawing/2014/main" id="{ED7DDC23-FE18-47F8-A97B-B2F904F55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72" name="Rectangle 157">
                <a:extLst>
                  <a:ext uri="{FF2B5EF4-FFF2-40B4-BE49-F238E27FC236}">
                    <a16:creationId xmlns:a16="http://schemas.microsoft.com/office/drawing/2014/main" id="{FC824207-E7E3-4A40-BDB6-A28298C88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7</a:t>
                </a:r>
              </a:p>
            </p:txBody>
          </p:sp>
        </p:grpSp>
        <p:sp>
          <p:nvSpPr>
            <p:cNvPr id="28710" name="Freeform 158">
              <a:extLst>
                <a:ext uri="{FF2B5EF4-FFF2-40B4-BE49-F238E27FC236}">
                  <a16:creationId xmlns:a16="http://schemas.microsoft.com/office/drawing/2014/main" id="{2936FD32-7C25-400B-98C4-86FDA8E7E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" y="701"/>
              <a:ext cx="14" cy="68"/>
            </a:xfrm>
            <a:custGeom>
              <a:avLst/>
              <a:gdLst>
                <a:gd name="T0" fmla="*/ 0 w 19636"/>
                <a:gd name="T1" fmla="*/ 0 h 21600"/>
                <a:gd name="T2" fmla="*/ 14 w 19636"/>
                <a:gd name="T3" fmla="*/ 68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ysDot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8711" name="Group 159">
              <a:extLst>
                <a:ext uri="{FF2B5EF4-FFF2-40B4-BE49-F238E27FC236}">
                  <a16:creationId xmlns:a16="http://schemas.microsoft.com/office/drawing/2014/main" id="{15672FE0-3DA9-4976-BE2A-AE6DB9A4C9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9" y="601"/>
              <a:ext cx="117" cy="117"/>
              <a:chOff x="0" y="0"/>
              <a:chExt cx="117" cy="117"/>
            </a:xfrm>
          </p:grpSpPr>
          <p:sp>
            <p:nvSpPr>
              <p:cNvPr id="28769" name="Oval 160">
                <a:extLst>
                  <a:ext uri="{FF2B5EF4-FFF2-40B4-BE49-F238E27FC236}">
                    <a16:creationId xmlns:a16="http://schemas.microsoft.com/office/drawing/2014/main" id="{82C71962-024F-417E-AA5A-306AC5428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F3FFF3"/>
              </a:solidFill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70" name="Rectangle 161">
                <a:extLst>
                  <a:ext uri="{FF2B5EF4-FFF2-40B4-BE49-F238E27FC236}">
                    <a16:creationId xmlns:a16="http://schemas.microsoft.com/office/drawing/2014/main" id="{B78CC138-FC7D-48E3-9AB8-6990DD9E1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0</a:t>
                </a:r>
              </a:p>
            </p:txBody>
          </p:sp>
        </p:grpSp>
        <p:sp>
          <p:nvSpPr>
            <p:cNvPr id="28712" name="Line 162">
              <a:extLst>
                <a:ext uri="{FF2B5EF4-FFF2-40B4-BE49-F238E27FC236}">
                  <a16:creationId xmlns:a16="http://schemas.microsoft.com/office/drawing/2014/main" id="{260BD11F-3432-4971-941C-B1D4A28D2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1" y="927"/>
              <a:ext cx="0" cy="21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13" name="Freeform 163">
              <a:extLst>
                <a:ext uri="{FF2B5EF4-FFF2-40B4-BE49-F238E27FC236}">
                  <a16:creationId xmlns:a16="http://schemas.microsoft.com/office/drawing/2014/main" id="{4CEBD35A-BDEB-433A-B648-498EC67B6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929"/>
              <a:ext cx="595" cy="218"/>
            </a:xfrm>
            <a:custGeom>
              <a:avLst/>
              <a:gdLst>
                <a:gd name="T0" fmla="*/ 0 w 21600"/>
                <a:gd name="T1" fmla="*/ 0 h 21600"/>
                <a:gd name="T2" fmla="*/ 595 w 21600"/>
                <a:gd name="T3" fmla="*/ 218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4260"/>
                    <a:pt x="21600" y="10066"/>
                    <a:pt x="21600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ysDot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14" name="Freeform 164">
              <a:extLst>
                <a:ext uri="{FF2B5EF4-FFF2-40B4-BE49-F238E27FC236}">
                  <a16:creationId xmlns:a16="http://schemas.microsoft.com/office/drawing/2014/main" id="{842F29B0-92ED-43B7-AC10-4B38569BA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" y="1239"/>
              <a:ext cx="14" cy="68"/>
            </a:xfrm>
            <a:custGeom>
              <a:avLst/>
              <a:gdLst>
                <a:gd name="T0" fmla="*/ 0 w 19636"/>
                <a:gd name="T1" fmla="*/ 0 h 21600"/>
                <a:gd name="T2" fmla="*/ 14 w 19636"/>
                <a:gd name="T3" fmla="*/ 68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ysDot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28715" name="Group 165">
              <a:extLst>
                <a:ext uri="{FF2B5EF4-FFF2-40B4-BE49-F238E27FC236}">
                  <a16:creationId xmlns:a16="http://schemas.microsoft.com/office/drawing/2014/main" id="{DF4DE7D0-90BA-4B6E-8B49-2A916080DA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1139"/>
              <a:ext cx="117" cy="117"/>
              <a:chOff x="0" y="0"/>
              <a:chExt cx="117" cy="117"/>
            </a:xfrm>
          </p:grpSpPr>
          <p:sp>
            <p:nvSpPr>
              <p:cNvPr id="28767" name="Oval 166">
                <a:extLst>
                  <a:ext uri="{FF2B5EF4-FFF2-40B4-BE49-F238E27FC236}">
                    <a16:creationId xmlns:a16="http://schemas.microsoft.com/office/drawing/2014/main" id="{1BFEA2BB-B813-4469-93E6-294CB7DD5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F3FFF3"/>
              </a:solidFill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68" name="Rectangle 167">
                <a:extLst>
                  <a:ext uri="{FF2B5EF4-FFF2-40B4-BE49-F238E27FC236}">
                    <a16:creationId xmlns:a16="http://schemas.microsoft.com/office/drawing/2014/main" id="{8E5821BE-CD89-4D37-A536-79067446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1</a:t>
                </a:r>
              </a:p>
            </p:txBody>
          </p:sp>
        </p:grpSp>
        <p:sp>
          <p:nvSpPr>
            <p:cNvPr id="28716" name="Line 168">
              <a:extLst>
                <a:ext uri="{FF2B5EF4-FFF2-40B4-BE49-F238E27FC236}">
                  <a16:creationId xmlns:a16="http://schemas.microsoft.com/office/drawing/2014/main" id="{19D6A892-AA84-41ED-A517-B028A47A56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1" y="926"/>
              <a:ext cx="1" cy="21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17" name="Freeform 169">
              <a:extLst>
                <a:ext uri="{FF2B5EF4-FFF2-40B4-BE49-F238E27FC236}">
                  <a16:creationId xmlns:a16="http://schemas.microsoft.com/office/drawing/2014/main" id="{5DECC405-92F9-49E5-8928-CE28DF9AB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" y="928"/>
              <a:ext cx="599" cy="218"/>
            </a:xfrm>
            <a:custGeom>
              <a:avLst/>
              <a:gdLst>
                <a:gd name="T0" fmla="*/ 0 w 21600"/>
                <a:gd name="T1" fmla="*/ 0 h 21600"/>
                <a:gd name="T2" fmla="*/ 599 w 21600"/>
                <a:gd name="T3" fmla="*/ 218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4260"/>
                    <a:pt x="21600" y="10066"/>
                    <a:pt x="21600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ysDot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18" name="Freeform 170">
              <a:extLst>
                <a:ext uri="{FF2B5EF4-FFF2-40B4-BE49-F238E27FC236}">
                  <a16:creationId xmlns:a16="http://schemas.microsoft.com/office/drawing/2014/main" id="{3F97A79F-AE07-449E-BA1D-945580CC5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" y="1235"/>
              <a:ext cx="14" cy="68"/>
            </a:xfrm>
            <a:custGeom>
              <a:avLst/>
              <a:gdLst>
                <a:gd name="T0" fmla="*/ 0 w 19636"/>
                <a:gd name="T1" fmla="*/ 0 h 21600"/>
                <a:gd name="T2" fmla="*/ 14 w 19636"/>
                <a:gd name="T3" fmla="*/ 68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ysDot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19" name="Rectangle 171">
              <a:extLst>
                <a:ext uri="{FF2B5EF4-FFF2-40B4-BE49-F238E27FC236}">
                  <a16:creationId xmlns:a16="http://schemas.microsoft.com/office/drawing/2014/main" id="{78E3E429-7588-4DB6-A8A2-398B4163F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" y="694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720" name="Rectangle 172">
              <a:extLst>
                <a:ext uri="{FF2B5EF4-FFF2-40B4-BE49-F238E27FC236}">
                  <a16:creationId xmlns:a16="http://schemas.microsoft.com/office/drawing/2014/main" id="{E5042A29-4239-4170-B7F0-558EC2D6D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" y="694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721" name="Rectangle 173">
              <a:extLst>
                <a:ext uri="{FF2B5EF4-FFF2-40B4-BE49-F238E27FC236}">
                  <a16:creationId xmlns:a16="http://schemas.microsoft.com/office/drawing/2014/main" id="{A115BC26-DBA4-4932-AB3F-43051496C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" y="694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722" name="Rectangle 174">
              <a:extLst>
                <a:ext uri="{FF2B5EF4-FFF2-40B4-BE49-F238E27FC236}">
                  <a16:creationId xmlns:a16="http://schemas.microsoft.com/office/drawing/2014/main" id="{FF950773-F1F6-4B36-A12F-A48E69DA3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" y="694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grpSp>
          <p:nvGrpSpPr>
            <p:cNvPr id="28723" name="Group 175">
              <a:extLst>
                <a:ext uri="{FF2B5EF4-FFF2-40B4-BE49-F238E27FC236}">
                  <a16:creationId xmlns:a16="http://schemas.microsoft.com/office/drawing/2014/main" id="{8F82959B-80CE-4FC4-90CD-03495563D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5" y="1139"/>
              <a:ext cx="117" cy="117"/>
              <a:chOff x="0" y="0"/>
              <a:chExt cx="117" cy="117"/>
            </a:xfrm>
          </p:grpSpPr>
          <p:sp>
            <p:nvSpPr>
              <p:cNvPr id="28765" name="Oval 176">
                <a:extLst>
                  <a:ext uri="{FF2B5EF4-FFF2-40B4-BE49-F238E27FC236}">
                    <a16:creationId xmlns:a16="http://schemas.microsoft.com/office/drawing/2014/main" id="{F60CC574-135E-4DA7-AC0F-78C74BBF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F3FFF3"/>
              </a:solidFill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66" name="Rectangle 177">
                <a:extLst>
                  <a:ext uri="{FF2B5EF4-FFF2-40B4-BE49-F238E27FC236}">
                    <a16:creationId xmlns:a16="http://schemas.microsoft.com/office/drawing/2014/main" id="{BC51B299-793A-4007-A3B2-168E3DD7F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0</a:t>
                </a:r>
              </a:p>
            </p:txBody>
          </p:sp>
        </p:grpSp>
        <p:grpSp>
          <p:nvGrpSpPr>
            <p:cNvPr id="28724" name="Group 178">
              <a:extLst>
                <a:ext uri="{FF2B5EF4-FFF2-40B4-BE49-F238E27FC236}">
                  <a16:creationId xmlns:a16="http://schemas.microsoft.com/office/drawing/2014/main" id="{FE8F8A6D-AF35-4337-8FDF-9A7ED2ADE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" y="1413"/>
              <a:ext cx="2205" cy="322"/>
              <a:chOff x="0" y="0"/>
              <a:chExt cx="2205" cy="321"/>
            </a:xfrm>
          </p:grpSpPr>
          <p:sp>
            <p:nvSpPr>
              <p:cNvPr id="28761" name="Freeform 179">
                <a:extLst>
                  <a:ext uri="{FF2B5EF4-FFF2-40B4-BE49-F238E27FC236}">
                    <a16:creationId xmlns:a16="http://schemas.microsoft.com/office/drawing/2014/main" id="{9DF22CA7-92A7-4EC2-819B-09E9AF225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"/>
                <a:ext cx="1237" cy="316"/>
              </a:xfrm>
              <a:custGeom>
                <a:avLst/>
                <a:gdLst>
                  <a:gd name="T0" fmla="*/ 0 w 21600"/>
                  <a:gd name="T1" fmla="*/ 0 h 21600"/>
                  <a:gd name="T2" fmla="*/ 1237 w 21600"/>
                  <a:gd name="T3" fmla="*/ 316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762" name="Freeform 180">
                <a:extLst>
                  <a:ext uri="{FF2B5EF4-FFF2-40B4-BE49-F238E27FC236}">
                    <a16:creationId xmlns:a16="http://schemas.microsoft.com/office/drawing/2014/main" id="{F761E498-7476-469A-B539-7347B64FE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" y="5"/>
                <a:ext cx="1229" cy="316"/>
              </a:xfrm>
              <a:custGeom>
                <a:avLst/>
                <a:gdLst>
                  <a:gd name="T0" fmla="*/ 0 w 21600"/>
                  <a:gd name="T1" fmla="*/ 0 h 21600"/>
                  <a:gd name="T2" fmla="*/ 1229 w 21600"/>
                  <a:gd name="T3" fmla="*/ 316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763" name="Freeform 181">
                <a:extLst>
                  <a:ext uri="{FF2B5EF4-FFF2-40B4-BE49-F238E27FC236}">
                    <a16:creationId xmlns:a16="http://schemas.microsoft.com/office/drawing/2014/main" id="{D455C368-14CA-4B2B-823F-9E9A7D807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0"/>
                <a:ext cx="1248" cy="316"/>
              </a:xfrm>
              <a:custGeom>
                <a:avLst/>
                <a:gdLst>
                  <a:gd name="T0" fmla="*/ 0 w 21600"/>
                  <a:gd name="T1" fmla="*/ 0 h 21600"/>
                  <a:gd name="T2" fmla="*/ 1248 w 21600"/>
                  <a:gd name="T3" fmla="*/ 316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764" name="Freeform 182">
                <a:extLst>
                  <a:ext uri="{FF2B5EF4-FFF2-40B4-BE49-F238E27FC236}">
                    <a16:creationId xmlns:a16="http://schemas.microsoft.com/office/drawing/2014/main" id="{8C17F67E-CAAB-4AB0-B56B-B43EF8078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" y="1"/>
                <a:ext cx="1244" cy="316"/>
              </a:xfrm>
              <a:custGeom>
                <a:avLst/>
                <a:gdLst>
                  <a:gd name="T0" fmla="*/ 0 w 21600"/>
                  <a:gd name="T1" fmla="*/ 0 h 21600"/>
                  <a:gd name="T2" fmla="*/ 1244 w 21600"/>
                  <a:gd name="T3" fmla="*/ 316 h 216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4260"/>
                      <a:pt x="21600" y="10066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8725" name="Line 183">
              <a:extLst>
                <a:ext uri="{FF2B5EF4-FFF2-40B4-BE49-F238E27FC236}">
                  <a16:creationId xmlns:a16="http://schemas.microsoft.com/office/drawing/2014/main" id="{3F24914C-1708-42A7-B729-8D1CD6A4F7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7" y="1475"/>
              <a:ext cx="0" cy="21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26" name="Line 184">
              <a:extLst>
                <a:ext uri="{FF2B5EF4-FFF2-40B4-BE49-F238E27FC236}">
                  <a16:creationId xmlns:a16="http://schemas.microsoft.com/office/drawing/2014/main" id="{869605C1-CB94-4EB4-8097-FAB89383B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6" y="1475"/>
              <a:ext cx="1" cy="21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27" name="Line 185">
              <a:extLst>
                <a:ext uri="{FF2B5EF4-FFF2-40B4-BE49-F238E27FC236}">
                  <a16:creationId xmlns:a16="http://schemas.microsoft.com/office/drawing/2014/main" id="{BF64643E-62EA-4E37-8832-3CE788FC1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3" y="1471"/>
              <a:ext cx="2" cy="21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28" name="Line 186">
              <a:extLst>
                <a:ext uri="{FF2B5EF4-FFF2-40B4-BE49-F238E27FC236}">
                  <a16:creationId xmlns:a16="http://schemas.microsoft.com/office/drawing/2014/main" id="{681BBBE3-DFB3-4541-8811-A2F465B998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5" y="1472"/>
              <a:ext cx="0" cy="21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29" name="Freeform 187">
              <a:extLst>
                <a:ext uri="{FF2B5EF4-FFF2-40B4-BE49-F238E27FC236}">
                  <a16:creationId xmlns:a16="http://schemas.microsoft.com/office/drawing/2014/main" id="{CB060749-404C-49B9-93BD-B33BE1414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" y="1787"/>
              <a:ext cx="14" cy="68"/>
            </a:xfrm>
            <a:custGeom>
              <a:avLst/>
              <a:gdLst>
                <a:gd name="T0" fmla="*/ 0 w 19636"/>
                <a:gd name="T1" fmla="*/ 0 h 21600"/>
                <a:gd name="T2" fmla="*/ 14 w 19636"/>
                <a:gd name="T3" fmla="*/ 68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ysDot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30" name="Freeform 188">
              <a:extLst>
                <a:ext uri="{FF2B5EF4-FFF2-40B4-BE49-F238E27FC236}">
                  <a16:creationId xmlns:a16="http://schemas.microsoft.com/office/drawing/2014/main" id="{E9EE4341-F213-45B0-BA00-0A32EB834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" y="1784"/>
              <a:ext cx="14" cy="68"/>
            </a:xfrm>
            <a:custGeom>
              <a:avLst/>
              <a:gdLst>
                <a:gd name="T0" fmla="*/ 0 w 19636"/>
                <a:gd name="T1" fmla="*/ 0 h 21600"/>
                <a:gd name="T2" fmla="*/ 14 w 19636"/>
                <a:gd name="T3" fmla="*/ 68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ysDot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31" name="Freeform 189">
              <a:extLst>
                <a:ext uri="{FF2B5EF4-FFF2-40B4-BE49-F238E27FC236}">
                  <a16:creationId xmlns:a16="http://schemas.microsoft.com/office/drawing/2014/main" id="{EEEFE636-FF43-41C9-A54A-115108BD5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" y="1780"/>
              <a:ext cx="14" cy="68"/>
            </a:xfrm>
            <a:custGeom>
              <a:avLst/>
              <a:gdLst>
                <a:gd name="T0" fmla="*/ 0 w 19636"/>
                <a:gd name="T1" fmla="*/ 0 h 21600"/>
                <a:gd name="T2" fmla="*/ 14 w 19636"/>
                <a:gd name="T3" fmla="*/ 68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ysDot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32" name="Freeform 190">
              <a:extLst>
                <a:ext uri="{FF2B5EF4-FFF2-40B4-BE49-F238E27FC236}">
                  <a16:creationId xmlns:a16="http://schemas.microsoft.com/office/drawing/2014/main" id="{1FC04555-B364-48BC-A51F-2A25D403E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" y="1783"/>
              <a:ext cx="14" cy="68"/>
            </a:xfrm>
            <a:custGeom>
              <a:avLst/>
              <a:gdLst>
                <a:gd name="T0" fmla="*/ 0 w 19636"/>
                <a:gd name="T1" fmla="*/ 0 h 21600"/>
                <a:gd name="T2" fmla="*/ 14 w 19636"/>
                <a:gd name="T3" fmla="*/ 68 h 216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636" h="21600">
                  <a:moveTo>
                    <a:pt x="0" y="0"/>
                  </a:moveTo>
                  <a:cubicBezTo>
                    <a:pt x="21600" y="3176"/>
                    <a:pt x="15709" y="7624"/>
                    <a:pt x="19636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ysDot"/>
              <a:round/>
              <a:headEnd type="none" w="med" len="med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8733" name="Rectangle 191">
              <a:extLst>
                <a:ext uri="{FF2B5EF4-FFF2-40B4-BE49-F238E27FC236}">
                  <a16:creationId xmlns:a16="http://schemas.microsoft.com/office/drawing/2014/main" id="{C88D33AC-78F4-451C-8D6D-0C72552E2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" y="1235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734" name="Rectangle 192">
              <a:extLst>
                <a:ext uri="{FF2B5EF4-FFF2-40B4-BE49-F238E27FC236}">
                  <a16:creationId xmlns:a16="http://schemas.microsoft.com/office/drawing/2014/main" id="{30D38B30-A31D-4CDD-9462-FFB6F64EA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" y="1235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735" name="Rectangle 193">
              <a:extLst>
                <a:ext uri="{FF2B5EF4-FFF2-40B4-BE49-F238E27FC236}">
                  <a16:creationId xmlns:a16="http://schemas.microsoft.com/office/drawing/2014/main" id="{53C5A17C-01D8-44C8-AD8D-4F5A20967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" y="1235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sp>
          <p:nvSpPr>
            <p:cNvPr id="28736" name="Rectangle 194">
              <a:extLst>
                <a:ext uri="{FF2B5EF4-FFF2-40B4-BE49-F238E27FC236}">
                  <a16:creationId xmlns:a16="http://schemas.microsoft.com/office/drawing/2014/main" id="{5C01F33A-32EB-4CD7-A2C2-0049C6CAA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" y="1235"/>
              <a:ext cx="90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lIns="38100" tIns="38100" rIns="38100" bIns="3810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srgbClr val="FFFFFF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i</a:t>
              </a:r>
            </a:p>
          </p:txBody>
        </p:sp>
        <p:grpSp>
          <p:nvGrpSpPr>
            <p:cNvPr id="28737" name="Group 195">
              <a:extLst>
                <a:ext uri="{FF2B5EF4-FFF2-40B4-BE49-F238E27FC236}">
                  <a16:creationId xmlns:a16="http://schemas.microsoft.com/office/drawing/2014/main" id="{4341DAEA-A323-487B-AE57-78262F564B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4" y="1672"/>
              <a:ext cx="117" cy="117"/>
              <a:chOff x="0" y="0"/>
              <a:chExt cx="117" cy="117"/>
            </a:xfrm>
          </p:grpSpPr>
          <p:sp>
            <p:nvSpPr>
              <p:cNvPr id="28759" name="Oval 196">
                <a:extLst>
                  <a:ext uri="{FF2B5EF4-FFF2-40B4-BE49-F238E27FC236}">
                    <a16:creationId xmlns:a16="http://schemas.microsoft.com/office/drawing/2014/main" id="{C2262F81-9D7D-4138-B285-114316CDE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F3FFF3"/>
              </a:solidFill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60" name="Rectangle 197">
                <a:extLst>
                  <a:ext uri="{FF2B5EF4-FFF2-40B4-BE49-F238E27FC236}">
                    <a16:creationId xmlns:a16="http://schemas.microsoft.com/office/drawing/2014/main" id="{A1220242-4D8A-4DEF-B2F7-3FEFD3DD0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2</a:t>
                </a:r>
              </a:p>
            </p:txBody>
          </p:sp>
        </p:grpSp>
        <p:grpSp>
          <p:nvGrpSpPr>
            <p:cNvPr id="28738" name="Group 198">
              <a:extLst>
                <a:ext uri="{FF2B5EF4-FFF2-40B4-BE49-F238E27FC236}">
                  <a16:creationId xmlns:a16="http://schemas.microsoft.com/office/drawing/2014/main" id="{4BE9D883-99A3-4BB8-92E2-AC9C83DF4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5" y="1676"/>
              <a:ext cx="117" cy="117"/>
              <a:chOff x="0" y="0"/>
              <a:chExt cx="117" cy="117"/>
            </a:xfrm>
          </p:grpSpPr>
          <p:sp>
            <p:nvSpPr>
              <p:cNvPr id="28757" name="Oval 199">
                <a:extLst>
                  <a:ext uri="{FF2B5EF4-FFF2-40B4-BE49-F238E27FC236}">
                    <a16:creationId xmlns:a16="http://schemas.microsoft.com/office/drawing/2014/main" id="{1C17361D-2396-4E3A-ABDA-F2F5B3135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F3FFF3"/>
              </a:solidFill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58" name="Rectangle 200">
                <a:extLst>
                  <a:ext uri="{FF2B5EF4-FFF2-40B4-BE49-F238E27FC236}">
                    <a16:creationId xmlns:a16="http://schemas.microsoft.com/office/drawing/2014/main" id="{D4EDBB91-E50B-4F76-9604-61765B31C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3</a:t>
                </a:r>
              </a:p>
            </p:txBody>
          </p:sp>
        </p:grpSp>
        <p:grpSp>
          <p:nvGrpSpPr>
            <p:cNvPr id="28739" name="Group 201">
              <a:extLst>
                <a:ext uri="{FF2B5EF4-FFF2-40B4-BE49-F238E27FC236}">
                  <a16:creationId xmlns:a16="http://schemas.microsoft.com/office/drawing/2014/main" id="{BAB2707E-E6DE-4F10-A14D-D4CD06AB05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0" y="1676"/>
              <a:ext cx="117" cy="117"/>
              <a:chOff x="0" y="0"/>
              <a:chExt cx="117" cy="117"/>
            </a:xfrm>
          </p:grpSpPr>
          <p:sp>
            <p:nvSpPr>
              <p:cNvPr id="28755" name="Oval 202">
                <a:extLst>
                  <a:ext uri="{FF2B5EF4-FFF2-40B4-BE49-F238E27FC236}">
                    <a16:creationId xmlns:a16="http://schemas.microsoft.com/office/drawing/2014/main" id="{D4EA411E-7DE6-4FB5-8F65-4E8C516B1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F3FFF3"/>
              </a:solidFill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56" name="Rectangle 203">
                <a:extLst>
                  <a:ext uri="{FF2B5EF4-FFF2-40B4-BE49-F238E27FC236}">
                    <a16:creationId xmlns:a16="http://schemas.microsoft.com/office/drawing/2014/main" id="{5C9900A1-A722-44FB-81BB-8DFA34BFD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1</a:t>
                </a:r>
              </a:p>
            </p:txBody>
          </p:sp>
        </p:grpSp>
        <p:grpSp>
          <p:nvGrpSpPr>
            <p:cNvPr id="28740" name="Group 204">
              <a:extLst>
                <a:ext uri="{FF2B5EF4-FFF2-40B4-BE49-F238E27FC236}">
                  <a16:creationId xmlns:a16="http://schemas.microsoft.com/office/drawing/2014/main" id="{21E27D3E-527A-48C5-A6DB-A97E7FC41F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9" y="1676"/>
              <a:ext cx="117" cy="117"/>
              <a:chOff x="0" y="0"/>
              <a:chExt cx="117" cy="117"/>
            </a:xfrm>
          </p:grpSpPr>
          <p:sp>
            <p:nvSpPr>
              <p:cNvPr id="28753" name="Oval 205">
                <a:extLst>
                  <a:ext uri="{FF2B5EF4-FFF2-40B4-BE49-F238E27FC236}">
                    <a16:creationId xmlns:a16="http://schemas.microsoft.com/office/drawing/2014/main" id="{50B7D322-74E1-4220-B79F-59B272E0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17" cy="117"/>
              </a:xfrm>
              <a:prstGeom prst="ellipse">
                <a:avLst/>
              </a:prstGeom>
              <a:solidFill>
                <a:srgbClr val="F3FFF3"/>
              </a:solidFill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28754" name="Rectangle 206">
                <a:extLst>
                  <a:ext uri="{FF2B5EF4-FFF2-40B4-BE49-F238E27FC236}">
                    <a16:creationId xmlns:a16="http://schemas.microsoft.com/office/drawing/2014/main" id="{B0A1DC34-1647-415B-9143-EE376812B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24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Symbol" panose="05050102010706020507" pitchFamily="18" charset="2"/>
                    <a:sym typeface="Symbol" panose="05050102010706020507" pitchFamily="18" charset="2"/>
                  </a:rPr>
                  <a:t>⊕</a:t>
                </a:r>
                <a:r>
                  <a:rPr lang="en-US" altLang="en-US" sz="700" baseline="-250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0</a:t>
                </a:r>
              </a:p>
            </p:txBody>
          </p:sp>
        </p:grpSp>
        <p:sp>
          <p:nvSpPr>
            <p:cNvPr id="28741" name="Rectangle 207">
              <a:extLst>
                <a:ext uri="{FF2B5EF4-FFF2-40B4-BE49-F238E27FC236}">
                  <a16:creationId xmlns:a16="http://schemas.microsoft.com/office/drawing/2014/main" id="{B0C3538F-CFD5-4E23-8EF8-63FF5920A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" y="5"/>
              <a:ext cx="13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3</a:t>
              </a:r>
            </a:p>
          </p:txBody>
        </p:sp>
        <p:sp>
          <p:nvSpPr>
            <p:cNvPr id="28742" name="Rectangle 208">
              <a:extLst>
                <a:ext uri="{FF2B5EF4-FFF2-40B4-BE49-F238E27FC236}">
                  <a16:creationId xmlns:a16="http://schemas.microsoft.com/office/drawing/2014/main" id="{92A12922-BC18-465D-8EB2-322EA0C0C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" y="5"/>
              <a:ext cx="13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  <p:sp>
          <p:nvSpPr>
            <p:cNvPr id="28743" name="Rectangle 209">
              <a:extLst>
                <a:ext uri="{FF2B5EF4-FFF2-40B4-BE49-F238E27FC236}">
                  <a16:creationId xmlns:a16="http://schemas.microsoft.com/office/drawing/2014/main" id="{8E09E697-73FE-4F5A-8C77-3C1DAF1D3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" y="5"/>
              <a:ext cx="13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28744" name="Rectangle 210">
              <a:extLst>
                <a:ext uri="{FF2B5EF4-FFF2-40B4-BE49-F238E27FC236}">
                  <a16:creationId xmlns:a16="http://schemas.microsoft.com/office/drawing/2014/main" id="{FC27E78E-79F0-48BD-8EFE-9A7929283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" y="5"/>
              <a:ext cx="13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2</a:t>
              </a:r>
            </a:p>
          </p:txBody>
        </p:sp>
        <p:sp>
          <p:nvSpPr>
            <p:cNvPr id="28745" name="Rectangle 211">
              <a:extLst>
                <a:ext uri="{FF2B5EF4-FFF2-40B4-BE49-F238E27FC236}">
                  <a16:creationId xmlns:a16="http://schemas.microsoft.com/office/drawing/2014/main" id="{714F56E2-7CDD-4C05-A2A9-D26CC3283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" y="5"/>
              <a:ext cx="13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4</a:t>
              </a:r>
            </a:p>
          </p:txBody>
        </p:sp>
        <p:sp>
          <p:nvSpPr>
            <p:cNvPr id="28746" name="Rectangle 212">
              <a:extLst>
                <a:ext uri="{FF2B5EF4-FFF2-40B4-BE49-F238E27FC236}">
                  <a16:creationId xmlns:a16="http://schemas.microsoft.com/office/drawing/2014/main" id="{BA77558E-25A1-43D7-B829-07713387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5"/>
              <a:ext cx="13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5</a:t>
              </a:r>
            </a:p>
          </p:txBody>
        </p:sp>
        <p:sp>
          <p:nvSpPr>
            <p:cNvPr id="28747" name="Rectangle 213">
              <a:extLst>
                <a:ext uri="{FF2B5EF4-FFF2-40B4-BE49-F238E27FC236}">
                  <a16:creationId xmlns:a16="http://schemas.microsoft.com/office/drawing/2014/main" id="{0240ADA8-1C74-4232-BD25-9DEBE4330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" y="5"/>
              <a:ext cx="13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6</a:t>
              </a:r>
            </a:p>
          </p:txBody>
        </p:sp>
        <p:sp>
          <p:nvSpPr>
            <p:cNvPr id="28748" name="Rectangle 214">
              <a:extLst>
                <a:ext uri="{FF2B5EF4-FFF2-40B4-BE49-F238E27FC236}">
                  <a16:creationId xmlns:a16="http://schemas.microsoft.com/office/drawing/2014/main" id="{223DEA96-80CC-42DC-BC90-5273CF7EC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" y="5"/>
              <a:ext cx="15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11</a:t>
              </a:r>
            </a:p>
          </p:txBody>
        </p:sp>
        <p:sp>
          <p:nvSpPr>
            <p:cNvPr id="28749" name="Rectangle 215">
              <a:extLst>
                <a:ext uri="{FF2B5EF4-FFF2-40B4-BE49-F238E27FC236}">
                  <a16:creationId xmlns:a16="http://schemas.microsoft.com/office/drawing/2014/main" id="{046033B8-9C7F-4382-B3B2-71ACCB7FD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5"/>
              <a:ext cx="13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7</a:t>
              </a:r>
            </a:p>
          </p:txBody>
        </p:sp>
        <p:sp>
          <p:nvSpPr>
            <p:cNvPr id="28750" name="Rectangle 216">
              <a:extLst>
                <a:ext uri="{FF2B5EF4-FFF2-40B4-BE49-F238E27FC236}">
                  <a16:creationId xmlns:a16="http://schemas.microsoft.com/office/drawing/2014/main" id="{5C15C47D-C079-4E26-A666-0F7214F12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5"/>
              <a:ext cx="13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8</a:t>
              </a:r>
            </a:p>
          </p:txBody>
        </p:sp>
        <p:sp>
          <p:nvSpPr>
            <p:cNvPr id="28751" name="Rectangle 217">
              <a:extLst>
                <a:ext uri="{FF2B5EF4-FFF2-40B4-BE49-F238E27FC236}">
                  <a16:creationId xmlns:a16="http://schemas.microsoft.com/office/drawing/2014/main" id="{DB8A0C6C-E9D3-448C-AA64-8313CB3A0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" y="5"/>
              <a:ext cx="13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9</a:t>
              </a:r>
            </a:p>
          </p:txBody>
        </p:sp>
        <p:sp>
          <p:nvSpPr>
            <p:cNvPr id="28752" name="Rectangle 218">
              <a:extLst>
                <a:ext uri="{FF2B5EF4-FFF2-40B4-BE49-F238E27FC236}">
                  <a16:creationId xmlns:a16="http://schemas.microsoft.com/office/drawing/2014/main" id="{68075CEA-BAF5-45BE-8242-F0C4BD9C0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5"/>
              <a:ext cx="15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m</a:t>
              </a:r>
              <a:r>
                <a:rPr lang="en-US" altLang="en-US" sz="8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10</a:t>
              </a:r>
            </a:p>
          </p:txBody>
        </p:sp>
      </p:grpSp>
    </p:spTree>
  </p:cSld>
  <p:clrMapOvr>
    <a:masterClrMapping/>
  </p:clrMapOvr>
  <p:transition spd="slow"/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C721F3F6-7A49-437F-A871-5E908898C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"/>
            <a:ext cx="8229600" cy="1501775"/>
          </a:xfrm>
        </p:spPr>
        <p:txBody>
          <a:bodyPr/>
          <a:lstStyle/>
          <a:p>
            <a:r>
              <a:rPr lang="en-US" altLang="en-US">
                <a:cs typeface="Arial Bold" panose="020B0704020202020204" pitchFamily="34" charset="0"/>
                <a:sym typeface="Arial Bold" panose="020B0704020202020204" pitchFamily="34" charset="0"/>
              </a:rPr>
              <a:t>Brent Kung Scan </a:t>
            </a:r>
            <a:br>
              <a:rPr lang="en-US" altLang="en-US" sz="2400">
                <a:latin typeface="Arial Bold" panose="020B0704020202020204" pitchFamily="34" charset="0"/>
                <a:cs typeface="ヒラギノ角ゴ ProN W6" charset="0"/>
                <a:sym typeface="Arial Bold" panose="020B0704020202020204" pitchFamily="34" charset="0"/>
              </a:rPr>
            </a:br>
            <a:r>
              <a:rPr lang="en-US" altLang="en-US" sz="1200"/>
              <a:t>Circuit family</a:t>
            </a:r>
          </a:p>
        </p:txBody>
      </p:sp>
      <p:grpSp>
        <p:nvGrpSpPr>
          <p:cNvPr id="29699" name="Group 2">
            <a:extLst>
              <a:ext uri="{FF2B5EF4-FFF2-40B4-BE49-F238E27FC236}">
                <a16:creationId xmlns:a16="http://schemas.microsoft.com/office/drawing/2014/main" id="{4D67593D-301C-4485-9AF8-8CD823D18ED0}"/>
              </a:ext>
            </a:extLst>
          </p:cNvPr>
          <p:cNvGrpSpPr>
            <a:grpSpLocks/>
          </p:cNvGrpSpPr>
          <p:nvPr/>
        </p:nvGrpSpPr>
        <p:grpSpPr bwMode="auto">
          <a:xfrm>
            <a:off x="3306764" y="1862139"/>
            <a:ext cx="5394325" cy="3235325"/>
            <a:chOff x="0" y="0"/>
            <a:chExt cx="3398" cy="2038"/>
          </a:xfrm>
        </p:grpSpPr>
        <p:sp>
          <p:nvSpPr>
            <p:cNvPr id="29700" name="Line 3">
              <a:extLst>
                <a:ext uri="{FF2B5EF4-FFF2-40B4-BE49-F238E27FC236}">
                  <a16:creationId xmlns:a16="http://schemas.microsoft.com/office/drawing/2014/main" id="{88C9A6BF-DA7E-47F4-97DE-F8181AFB4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" y="1087"/>
              <a:ext cx="3255" cy="0"/>
            </a:xfrm>
            <a:prstGeom prst="line">
              <a:avLst/>
            </a:prstGeom>
            <a:noFill/>
            <a:ln w="9525">
              <a:solidFill>
                <a:srgbClr val="BFBFB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01" name="Line 4">
              <a:extLst>
                <a:ext uri="{FF2B5EF4-FFF2-40B4-BE49-F238E27FC236}">
                  <a16:creationId xmlns:a16="http://schemas.microsoft.com/office/drawing/2014/main" id="{AC240CFE-A454-4D1C-AC68-69A4E7006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" y="107"/>
              <a:ext cx="0" cy="1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02" name="Line 5">
              <a:extLst>
                <a:ext uri="{FF2B5EF4-FFF2-40B4-BE49-F238E27FC236}">
                  <a16:creationId xmlns:a16="http://schemas.microsoft.com/office/drawing/2014/main" id="{2405AF24-2DCD-4603-B4D3-FD4B2E018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1" y="107"/>
              <a:ext cx="0" cy="1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03" name="Line 6">
              <a:extLst>
                <a:ext uri="{FF2B5EF4-FFF2-40B4-BE49-F238E27FC236}">
                  <a16:creationId xmlns:a16="http://schemas.microsoft.com/office/drawing/2014/main" id="{05D940A7-EC47-4883-875F-1B4D57F60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3" y="107"/>
              <a:ext cx="0" cy="1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04" name="Line 7">
              <a:extLst>
                <a:ext uri="{FF2B5EF4-FFF2-40B4-BE49-F238E27FC236}">
                  <a16:creationId xmlns:a16="http://schemas.microsoft.com/office/drawing/2014/main" id="{C29A59E0-786E-492E-ADF7-3858AFB1B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" y="107"/>
              <a:ext cx="0" cy="1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05" name="Line 8">
              <a:extLst>
                <a:ext uri="{FF2B5EF4-FFF2-40B4-BE49-F238E27FC236}">
                  <a16:creationId xmlns:a16="http://schemas.microsoft.com/office/drawing/2014/main" id="{F6A178FE-8EC4-4362-BF94-74319ACAB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107"/>
              <a:ext cx="0" cy="1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06" name="Line 9">
              <a:extLst>
                <a:ext uri="{FF2B5EF4-FFF2-40B4-BE49-F238E27FC236}">
                  <a16:creationId xmlns:a16="http://schemas.microsoft.com/office/drawing/2014/main" id="{895B9DB1-4EC2-4C9A-A0B9-031A8F18E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5" y="107"/>
              <a:ext cx="0" cy="1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07" name="Line 10">
              <a:extLst>
                <a:ext uri="{FF2B5EF4-FFF2-40B4-BE49-F238E27FC236}">
                  <a16:creationId xmlns:a16="http://schemas.microsoft.com/office/drawing/2014/main" id="{C5C8535B-7273-471E-9D7C-93F2F7EFC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107"/>
              <a:ext cx="0" cy="18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08" name="Line 11">
              <a:extLst>
                <a:ext uri="{FF2B5EF4-FFF2-40B4-BE49-F238E27FC236}">
                  <a16:creationId xmlns:a16="http://schemas.microsoft.com/office/drawing/2014/main" id="{16462B88-A120-49AC-99EF-957D3242C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107"/>
              <a:ext cx="0" cy="17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09" name="Line 12">
              <a:extLst>
                <a:ext uri="{FF2B5EF4-FFF2-40B4-BE49-F238E27FC236}">
                  <a16:creationId xmlns:a16="http://schemas.microsoft.com/office/drawing/2014/main" id="{703D207E-FCC9-4D07-8A05-E590A4671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5" y="107"/>
              <a:ext cx="0" cy="17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10" name="Line 13">
              <a:extLst>
                <a:ext uri="{FF2B5EF4-FFF2-40B4-BE49-F238E27FC236}">
                  <a16:creationId xmlns:a16="http://schemas.microsoft.com/office/drawing/2014/main" id="{FAD0D66A-8098-4BBB-8CF2-984778732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7" y="107"/>
              <a:ext cx="0" cy="17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11" name="Line 14">
              <a:extLst>
                <a:ext uri="{FF2B5EF4-FFF2-40B4-BE49-F238E27FC236}">
                  <a16:creationId xmlns:a16="http://schemas.microsoft.com/office/drawing/2014/main" id="{81A3F8F8-1D4E-494F-A4BD-ED3650CC8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" y="107"/>
              <a:ext cx="0" cy="17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12" name="Line 15">
              <a:extLst>
                <a:ext uri="{FF2B5EF4-FFF2-40B4-BE49-F238E27FC236}">
                  <a16:creationId xmlns:a16="http://schemas.microsoft.com/office/drawing/2014/main" id="{99739659-9A79-450C-A563-F652FB1FA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8" y="107"/>
              <a:ext cx="0" cy="17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13" name="Line 16">
              <a:extLst>
                <a:ext uri="{FF2B5EF4-FFF2-40B4-BE49-F238E27FC236}">
                  <a16:creationId xmlns:a16="http://schemas.microsoft.com/office/drawing/2014/main" id="{881FCE67-4190-4F65-8E9F-ABEA5380C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0" y="107"/>
              <a:ext cx="0" cy="17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14" name="Line 17">
              <a:extLst>
                <a:ext uri="{FF2B5EF4-FFF2-40B4-BE49-F238E27FC236}">
                  <a16:creationId xmlns:a16="http://schemas.microsoft.com/office/drawing/2014/main" id="{26DC1426-9843-48AB-83E2-0AB021003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1" y="107"/>
              <a:ext cx="0" cy="17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56338" name="Line 18">
              <a:extLst>
                <a:ext uri="{FF2B5EF4-FFF2-40B4-BE49-F238E27FC236}">
                  <a16:creationId xmlns:a16="http://schemas.microsoft.com/office/drawing/2014/main" id="{2160BC6B-CA9E-47A6-AB9D-B854E2E9B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3" y="107"/>
              <a:ext cx="0" cy="753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39" name="Line 19">
              <a:extLst>
                <a:ext uri="{FF2B5EF4-FFF2-40B4-BE49-F238E27FC236}">
                  <a16:creationId xmlns:a16="http://schemas.microsoft.com/office/drawing/2014/main" id="{F238E2A4-BFB0-4075-AC2F-08D4D1C57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" y="107"/>
              <a:ext cx="0" cy="525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40" name="Line 20">
              <a:extLst>
                <a:ext uri="{FF2B5EF4-FFF2-40B4-BE49-F238E27FC236}">
                  <a16:creationId xmlns:a16="http://schemas.microsoft.com/office/drawing/2014/main" id="{603BC617-6124-4B89-B437-7E668C9F3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5" y="107"/>
              <a:ext cx="0" cy="525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29718" name="Line 21">
              <a:extLst>
                <a:ext uri="{FF2B5EF4-FFF2-40B4-BE49-F238E27FC236}">
                  <a16:creationId xmlns:a16="http://schemas.microsoft.com/office/drawing/2014/main" id="{B638561A-5BF0-456D-A801-EBB885896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3" y="107"/>
              <a:ext cx="0" cy="17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56342" name="Line 22">
              <a:extLst>
                <a:ext uri="{FF2B5EF4-FFF2-40B4-BE49-F238E27FC236}">
                  <a16:creationId xmlns:a16="http://schemas.microsoft.com/office/drawing/2014/main" id="{29DC2811-5683-4C9E-B65A-CD16A1A63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1" y="107"/>
              <a:ext cx="0" cy="29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43" name="Line 23">
              <a:extLst>
                <a:ext uri="{FF2B5EF4-FFF2-40B4-BE49-F238E27FC236}">
                  <a16:creationId xmlns:a16="http://schemas.microsoft.com/office/drawing/2014/main" id="{E7781ACB-C16F-4B2F-90B8-240E7BCA5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" y="107"/>
              <a:ext cx="0" cy="29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44" name="Line 24">
              <a:extLst>
                <a:ext uri="{FF2B5EF4-FFF2-40B4-BE49-F238E27FC236}">
                  <a16:creationId xmlns:a16="http://schemas.microsoft.com/office/drawing/2014/main" id="{115743D9-1050-45E0-A171-F50D2A7C3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107"/>
              <a:ext cx="0" cy="29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45" name="Line 25">
              <a:extLst>
                <a:ext uri="{FF2B5EF4-FFF2-40B4-BE49-F238E27FC236}">
                  <a16:creationId xmlns:a16="http://schemas.microsoft.com/office/drawing/2014/main" id="{06FA546E-25B7-4DCC-8E8A-A702C4667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107"/>
              <a:ext cx="0" cy="297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46" name="Line 26">
              <a:extLst>
                <a:ext uri="{FF2B5EF4-FFF2-40B4-BE49-F238E27FC236}">
                  <a16:creationId xmlns:a16="http://schemas.microsoft.com/office/drawing/2014/main" id="{B9DB3910-2F6E-40F1-A072-926F0262B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8" y="107"/>
              <a:ext cx="0" cy="1844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47" name="Line 27">
              <a:extLst>
                <a:ext uri="{FF2B5EF4-FFF2-40B4-BE49-F238E27FC236}">
                  <a16:creationId xmlns:a16="http://schemas.microsoft.com/office/drawing/2014/main" id="{B226E082-4E1D-4DAF-9605-DFF6FF549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" y="175"/>
              <a:ext cx="175" cy="229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29725" name="Line 28">
              <a:extLst>
                <a:ext uri="{FF2B5EF4-FFF2-40B4-BE49-F238E27FC236}">
                  <a16:creationId xmlns:a16="http://schemas.microsoft.com/office/drawing/2014/main" id="{7094C8C7-E7EC-441E-B5FA-0F558A3BD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" y="1546"/>
              <a:ext cx="176" cy="2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56349" name="Freeform 29">
              <a:extLst>
                <a:ext uri="{FF2B5EF4-FFF2-40B4-BE49-F238E27FC236}">
                  <a16:creationId xmlns:a16="http://schemas.microsoft.com/office/drawing/2014/main" id="{6F6983C5-E6B0-445E-85E4-B79FB8F42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404"/>
              <a:ext cx="352" cy="228"/>
            </a:xfrm>
            <a:custGeom>
              <a:avLst/>
              <a:gdLst>
                <a:gd name="T0" fmla="*/ 0 w 21600"/>
                <a:gd name="T1" fmla="*/ 0 h 21600"/>
                <a:gd name="T2" fmla="*/ 5231 w 21600"/>
                <a:gd name="T3" fmla="*/ 10466 h 21600"/>
                <a:gd name="T4" fmla="*/ 16106 w 21600"/>
                <a:gd name="T5" fmla="*/ 10466 h 21600"/>
                <a:gd name="T6" fmla="*/ 21600 w 21600"/>
                <a:gd name="T7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231" y="10466"/>
                  </a:lnTo>
                  <a:lnTo>
                    <a:pt x="16106" y="10466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50" name="Line 30">
              <a:extLst>
                <a:ext uri="{FF2B5EF4-FFF2-40B4-BE49-F238E27FC236}">
                  <a16:creationId xmlns:a16="http://schemas.microsoft.com/office/drawing/2014/main" id="{24EBEAD4-C000-442B-801C-50EC43DCB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" y="175"/>
              <a:ext cx="176" cy="229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51" name="Line 31">
              <a:extLst>
                <a:ext uri="{FF2B5EF4-FFF2-40B4-BE49-F238E27FC236}">
                  <a16:creationId xmlns:a16="http://schemas.microsoft.com/office/drawing/2014/main" id="{3A02DF3B-DCEB-41E8-A899-DE2FF8AA2B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5" y="175"/>
              <a:ext cx="176" cy="229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52" name="Freeform 32">
              <a:extLst>
                <a:ext uri="{FF2B5EF4-FFF2-40B4-BE49-F238E27FC236}">
                  <a16:creationId xmlns:a16="http://schemas.microsoft.com/office/drawing/2014/main" id="{88B72AE8-7E4D-4D56-ACED-166D73B26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" y="404"/>
              <a:ext cx="352" cy="228"/>
            </a:xfrm>
            <a:custGeom>
              <a:avLst/>
              <a:gdLst>
                <a:gd name="T0" fmla="*/ 0 w 21600"/>
                <a:gd name="T1" fmla="*/ 0 h 21600"/>
                <a:gd name="T2" fmla="*/ 5231 w 21600"/>
                <a:gd name="T3" fmla="*/ 10466 h 21600"/>
                <a:gd name="T4" fmla="*/ 16106 w 21600"/>
                <a:gd name="T5" fmla="*/ 10466 h 21600"/>
                <a:gd name="T6" fmla="*/ 21600 w 21600"/>
                <a:gd name="T7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231" y="10466"/>
                  </a:lnTo>
                  <a:lnTo>
                    <a:pt x="16106" y="10466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53" name="Line 33">
              <a:extLst>
                <a:ext uri="{FF2B5EF4-FFF2-40B4-BE49-F238E27FC236}">
                  <a16:creationId xmlns:a16="http://schemas.microsoft.com/office/drawing/2014/main" id="{FCE1A1EF-50EC-42EF-996A-86D9EC4D01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7" y="175"/>
              <a:ext cx="176" cy="229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54" name="Line 34">
              <a:extLst>
                <a:ext uri="{FF2B5EF4-FFF2-40B4-BE49-F238E27FC236}">
                  <a16:creationId xmlns:a16="http://schemas.microsoft.com/office/drawing/2014/main" id="{4649EAB2-3ED9-4D71-A102-1B0D598EC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8" y="175"/>
              <a:ext cx="176" cy="229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55" name="Freeform 35">
              <a:extLst>
                <a:ext uri="{FF2B5EF4-FFF2-40B4-BE49-F238E27FC236}">
                  <a16:creationId xmlns:a16="http://schemas.microsoft.com/office/drawing/2014/main" id="{388F05A1-1065-4C16-BF6B-D8E2ADFC7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" y="404"/>
              <a:ext cx="351" cy="228"/>
            </a:xfrm>
            <a:custGeom>
              <a:avLst/>
              <a:gdLst>
                <a:gd name="T0" fmla="*/ 0 w 21600"/>
                <a:gd name="T1" fmla="*/ 0 h 21600"/>
                <a:gd name="T2" fmla="*/ 5231 w 21600"/>
                <a:gd name="T3" fmla="*/ 10466 h 21600"/>
                <a:gd name="T4" fmla="*/ 16106 w 21600"/>
                <a:gd name="T5" fmla="*/ 10466 h 21600"/>
                <a:gd name="T6" fmla="*/ 21600 w 21600"/>
                <a:gd name="T7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231" y="10466"/>
                  </a:lnTo>
                  <a:lnTo>
                    <a:pt x="16106" y="10466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56" name="Line 36">
              <a:extLst>
                <a:ext uri="{FF2B5EF4-FFF2-40B4-BE49-F238E27FC236}">
                  <a16:creationId xmlns:a16="http://schemas.microsoft.com/office/drawing/2014/main" id="{5C622649-3357-4A28-B3D4-7A5E126A64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0" y="175"/>
              <a:ext cx="175" cy="229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57" name="Line 37">
              <a:extLst>
                <a:ext uri="{FF2B5EF4-FFF2-40B4-BE49-F238E27FC236}">
                  <a16:creationId xmlns:a16="http://schemas.microsoft.com/office/drawing/2014/main" id="{349AD0DF-BD08-4F9B-8D1F-A47FD8B87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1" y="175"/>
              <a:ext cx="176" cy="229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58" name="Freeform 38">
              <a:extLst>
                <a:ext uri="{FF2B5EF4-FFF2-40B4-BE49-F238E27FC236}">
                  <a16:creationId xmlns:a16="http://schemas.microsoft.com/office/drawing/2014/main" id="{60D85CBB-738F-427B-8CA2-DA0253FDB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" y="404"/>
              <a:ext cx="351" cy="228"/>
            </a:xfrm>
            <a:custGeom>
              <a:avLst/>
              <a:gdLst>
                <a:gd name="T0" fmla="*/ 0 w 21600"/>
                <a:gd name="T1" fmla="*/ 0 h 21600"/>
                <a:gd name="T2" fmla="*/ 5231 w 21600"/>
                <a:gd name="T3" fmla="*/ 10466 h 21600"/>
                <a:gd name="T4" fmla="*/ 16106 w 21600"/>
                <a:gd name="T5" fmla="*/ 10466 h 21600"/>
                <a:gd name="T6" fmla="*/ 21600 w 21600"/>
                <a:gd name="T7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231" y="10466"/>
                  </a:lnTo>
                  <a:lnTo>
                    <a:pt x="16106" y="10466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59" name="Line 39">
              <a:extLst>
                <a:ext uri="{FF2B5EF4-FFF2-40B4-BE49-F238E27FC236}">
                  <a16:creationId xmlns:a16="http://schemas.microsoft.com/office/drawing/2014/main" id="{6ACF0E33-AD47-45A0-A7C0-052966D953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3" y="175"/>
              <a:ext cx="175" cy="229"/>
            </a:xfrm>
            <a:prstGeom prst="line">
              <a:avLst/>
            </a:pr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60" name="Freeform 40">
              <a:extLst>
                <a:ext uri="{FF2B5EF4-FFF2-40B4-BE49-F238E27FC236}">
                  <a16:creationId xmlns:a16="http://schemas.microsoft.com/office/drawing/2014/main" id="{8A1E56A3-0E81-483C-B816-4725EF8D6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" y="860"/>
              <a:ext cx="1405" cy="229"/>
            </a:xfrm>
            <a:custGeom>
              <a:avLst/>
              <a:gdLst>
                <a:gd name="T0" fmla="*/ 0 w 21600"/>
                <a:gd name="T1" fmla="*/ 0 h 21600"/>
                <a:gd name="T2" fmla="*/ 1350 w 21600"/>
                <a:gd name="T3" fmla="*/ 10500 h 21600"/>
                <a:gd name="T4" fmla="*/ 20250 w 21600"/>
                <a:gd name="T5" fmla="*/ 10500 h 21600"/>
                <a:gd name="T6" fmla="*/ 21600 w 21600"/>
                <a:gd name="T7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350" y="10500"/>
                  </a:lnTo>
                  <a:lnTo>
                    <a:pt x="20250" y="105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29738" name="Freeform 41">
              <a:extLst>
                <a:ext uri="{FF2B5EF4-FFF2-40B4-BE49-F238E27FC236}">
                  <a16:creationId xmlns:a16="http://schemas.microsoft.com/office/drawing/2014/main" id="{6946D080-376F-4595-8D6B-39DB02BD5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" y="1089"/>
              <a:ext cx="702" cy="228"/>
            </a:xfrm>
            <a:custGeom>
              <a:avLst/>
              <a:gdLst>
                <a:gd name="T0" fmla="*/ 0 w 21600"/>
                <a:gd name="T1" fmla="*/ 0 h 21600"/>
                <a:gd name="T2" fmla="*/ 88 w 21600"/>
                <a:gd name="T3" fmla="*/ 111 h 21600"/>
                <a:gd name="T4" fmla="*/ 613 w 21600"/>
                <a:gd name="T5" fmla="*/ 111 h 21600"/>
                <a:gd name="T6" fmla="*/ 702 w 21600"/>
                <a:gd name="T7" fmla="*/ 22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700" y="10500"/>
                  </a:lnTo>
                  <a:lnTo>
                    <a:pt x="18863" y="105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39" name="Freeform 42">
              <a:extLst>
                <a:ext uri="{FF2B5EF4-FFF2-40B4-BE49-F238E27FC236}">
                  <a16:creationId xmlns:a16="http://schemas.microsoft.com/office/drawing/2014/main" id="{8D413F18-4EFC-4D7A-8630-133CA64E9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" y="1317"/>
              <a:ext cx="351" cy="229"/>
            </a:xfrm>
            <a:custGeom>
              <a:avLst/>
              <a:gdLst>
                <a:gd name="T0" fmla="*/ 0 w 21600"/>
                <a:gd name="T1" fmla="*/ 0 h 21600"/>
                <a:gd name="T2" fmla="*/ 85 w 21600"/>
                <a:gd name="T3" fmla="*/ 111 h 21600"/>
                <a:gd name="T4" fmla="*/ 262 w 21600"/>
                <a:gd name="T5" fmla="*/ 111 h 21600"/>
                <a:gd name="T6" fmla="*/ 351 w 21600"/>
                <a:gd name="T7" fmla="*/ 22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231" y="10466"/>
                  </a:lnTo>
                  <a:lnTo>
                    <a:pt x="16106" y="10466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40" name="Line 43">
              <a:extLst>
                <a:ext uri="{FF2B5EF4-FFF2-40B4-BE49-F238E27FC236}">
                  <a16:creationId xmlns:a16="http://schemas.microsoft.com/office/drawing/2014/main" id="{641DB79E-B8BE-4187-896A-2C0DBB496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3" y="1546"/>
              <a:ext cx="175" cy="2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41" name="Line 44">
              <a:extLst>
                <a:ext uri="{FF2B5EF4-FFF2-40B4-BE49-F238E27FC236}">
                  <a16:creationId xmlns:a16="http://schemas.microsoft.com/office/drawing/2014/main" id="{81FB9DC4-1593-4BD3-B572-8CCB89E071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1546"/>
              <a:ext cx="176" cy="2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42" name="Line 45">
              <a:extLst>
                <a:ext uri="{FF2B5EF4-FFF2-40B4-BE49-F238E27FC236}">
                  <a16:creationId xmlns:a16="http://schemas.microsoft.com/office/drawing/2014/main" id="{7FC9CA68-893F-4B06-9D36-F50D6D564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5" y="1546"/>
              <a:ext cx="176" cy="2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43" name="Line 46">
              <a:extLst>
                <a:ext uri="{FF2B5EF4-FFF2-40B4-BE49-F238E27FC236}">
                  <a16:creationId xmlns:a16="http://schemas.microsoft.com/office/drawing/2014/main" id="{8CCB9521-B38E-4EA3-B363-B965B68CB5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1546"/>
              <a:ext cx="176" cy="2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44" name="Line 47">
              <a:extLst>
                <a:ext uri="{FF2B5EF4-FFF2-40B4-BE49-F238E27FC236}">
                  <a16:creationId xmlns:a16="http://schemas.microsoft.com/office/drawing/2014/main" id="{F7EEC628-A887-4457-84E4-E70536E74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" y="1546"/>
              <a:ext cx="175" cy="2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45" name="Line 48">
              <a:extLst>
                <a:ext uri="{FF2B5EF4-FFF2-40B4-BE49-F238E27FC236}">
                  <a16:creationId xmlns:a16="http://schemas.microsoft.com/office/drawing/2014/main" id="{AE3134AA-597E-4CC2-8E58-4163E9409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1" y="1546"/>
              <a:ext cx="176" cy="2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56369" name="Freeform 49">
              <a:extLst>
                <a:ext uri="{FF2B5EF4-FFF2-40B4-BE49-F238E27FC236}">
                  <a16:creationId xmlns:a16="http://schemas.microsoft.com/office/drawing/2014/main" id="{6EFB5C2C-1CAD-4241-BB36-31E194B36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" y="632"/>
              <a:ext cx="703" cy="228"/>
            </a:xfrm>
            <a:custGeom>
              <a:avLst/>
              <a:gdLst>
                <a:gd name="T0" fmla="*/ 0 w 21600"/>
                <a:gd name="T1" fmla="*/ 0 h 21600"/>
                <a:gd name="T2" fmla="*/ 2700 w 21600"/>
                <a:gd name="T3" fmla="*/ 10500 h 21600"/>
                <a:gd name="T4" fmla="*/ 18863 w 21600"/>
                <a:gd name="T5" fmla="*/ 10500 h 21600"/>
                <a:gd name="T6" fmla="*/ 21600 w 21600"/>
                <a:gd name="T7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700" y="10500"/>
                  </a:lnTo>
                  <a:lnTo>
                    <a:pt x="18863" y="105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56370" name="Freeform 50">
              <a:extLst>
                <a:ext uri="{FF2B5EF4-FFF2-40B4-BE49-F238E27FC236}">
                  <a16:creationId xmlns:a16="http://schemas.microsoft.com/office/drawing/2014/main" id="{9FC3254A-E240-46D0-ADFD-7A16E01F0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" y="632"/>
              <a:ext cx="703" cy="228"/>
            </a:xfrm>
            <a:custGeom>
              <a:avLst/>
              <a:gdLst>
                <a:gd name="T0" fmla="*/ 0 w 21600"/>
                <a:gd name="T1" fmla="*/ 0 h 21600"/>
                <a:gd name="T2" fmla="*/ 2700 w 21600"/>
                <a:gd name="T3" fmla="*/ 10500 h 21600"/>
                <a:gd name="T4" fmla="*/ 18863 w 21600"/>
                <a:gd name="T5" fmla="*/ 10500 h 21600"/>
                <a:gd name="T6" fmla="*/ 21600 w 21600"/>
                <a:gd name="T7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700" y="10500"/>
                  </a:lnTo>
                  <a:lnTo>
                    <a:pt x="18863" y="105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7F7F7F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29748" name="Freeform 51">
              <a:extLst>
                <a:ext uri="{FF2B5EF4-FFF2-40B4-BE49-F238E27FC236}">
                  <a16:creationId xmlns:a16="http://schemas.microsoft.com/office/drawing/2014/main" id="{8EFF61BE-A92E-432B-8038-CD6FDD5F9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" y="1317"/>
              <a:ext cx="351" cy="229"/>
            </a:xfrm>
            <a:custGeom>
              <a:avLst/>
              <a:gdLst>
                <a:gd name="T0" fmla="*/ 0 w 21600"/>
                <a:gd name="T1" fmla="*/ 0 h 21600"/>
                <a:gd name="T2" fmla="*/ 85 w 21600"/>
                <a:gd name="T3" fmla="*/ 111 h 21600"/>
                <a:gd name="T4" fmla="*/ 262 w 21600"/>
                <a:gd name="T5" fmla="*/ 111 h 21600"/>
                <a:gd name="T6" fmla="*/ 351 w 21600"/>
                <a:gd name="T7" fmla="*/ 22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231" y="10466"/>
                  </a:lnTo>
                  <a:lnTo>
                    <a:pt x="16106" y="10466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49" name="Freeform 52">
              <a:extLst>
                <a:ext uri="{FF2B5EF4-FFF2-40B4-BE49-F238E27FC236}">
                  <a16:creationId xmlns:a16="http://schemas.microsoft.com/office/drawing/2014/main" id="{37195A22-ED0B-4659-A5F3-226EDED6C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" y="1317"/>
              <a:ext cx="352" cy="229"/>
            </a:xfrm>
            <a:custGeom>
              <a:avLst/>
              <a:gdLst>
                <a:gd name="T0" fmla="*/ 0 w 21600"/>
                <a:gd name="T1" fmla="*/ 0 h 21600"/>
                <a:gd name="T2" fmla="*/ 85 w 21600"/>
                <a:gd name="T3" fmla="*/ 111 h 21600"/>
                <a:gd name="T4" fmla="*/ 262 w 21600"/>
                <a:gd name="T5" fmla="*/ 111 h 21600"/>
                <a:gd name="T6" fmla="*/ 352 w 21600"/>
                <a:gd name="T7" fmla="*/ 22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231" y="10466"/>
                  </a:lnTo>
                  <a:lnTo>
                    <a:pt x="16106" y="10466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50" name="Rectangle 53">
              <a:extLst>
                <a:ext uri="{FF2B5EF4-FFF2-40B4-BE49-F238E27FC236}">
                  <a16:creationId xmlns:a16="http://schemas.microsoft.com/office/drawing/2014/main" id="{F4D9D15B-B851-4400-9025-87D85EA51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</a:p>
          </p:txBody>
        </p:sp>
        <p:sp>
          <p:nvSpPr>
            <p:cNvPr id="29751" name="Rectangle 54">
              <a:extLst>
                <a:ext uri="{FF2B5EF4-FFF2-40B4-BE49-F238E27FC236}">
                  <a16:creationId xmlns:a16="http://schemas.microsoft.com/office/drawing/2014/main" id="{0AA35161-D57B-43B8-AC22-088FCDFA3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</a:t>
              </a:r>
            </a:p>
          </p:txBody>
        </p:sp>
        <p:sp>
          <p:nvSpPr>
            <p:cNvPr id="29752" name="Rectangle 55">
              <a:extLst>
                <a:ext uri="{FF2B5EF4-FFF2-40B4-BE49-F238E27FC236}">
                  <a16:creationId xmlns:a16="http://schemas.microsoft.com/office/drawing/2014/main" id="{040FD9DA-59A4-435B-A523-28E02A8C9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2</a:t>
              </a:r>
            </a:p>
          </p:txBody>
        </p:sp>
        <p:sp>
          <p:nvSpPr>
            <p:cNvPr id="29753" name="Rectangle 56">
              <a:extLst>
                <a:ext uri="{FF2B5EF4-FFF2-40B4-BE49-F238E27FC236}">
                  <a16:creationId xmlns:a16="http://schemas.microsoft.com/office/drawing/2014/main" id="{0F9485A7-F686-4E39-8E85-3FBFF53C9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3</a:t>
              </a:r>
            </a:p>
          </p:txBody>
        </p:sp>
        <p:sp>
          <p:nvSpPr>
            <p:cNvPr id="29754" name="Rectangle 57">
              <a:extLst>
                <a:ext uri="{FF2B5EF4-FFF2-40B4-BE49-F238E27FC236}">
                  <a16:creationId xmlns:a16="http://schemas.microsoft.com/office/drawing/2014/main" id="{6065DFCC-A205-4311-94BF-C0F5BD4BA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4</a:t>
              </a:r>
            </a:p>
          </p:txBody>
        </p:sp>
        <p:sp>
          <p:nvSpPr>
            <p:cNvPr id="29755" name="Rectangle 58">
              <a:extLst>
                <a:ext uri="{FF2B5EF4-FFF2-40B4-BE49-F238E27FC236}">
                  <a16:creationId xmlns:a16="http://schemas.microsoft.com/office/drawing/2014/main" id="{2E3575DD-2710-45CA-B9EB-9F34350F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5</a:t>
              </a:r>
            </a:p>
          </p:txBody>
        </p:sp>
        <p:sp>
          <p:nvSpPr>
            <p:cNvPr id="29756" name="Rectangle 59">
              <a:extLst>
                <a:ext uri="{FF2B5EF4-FFF2-40B4-BE49-F238E27FC236}">
                  <a16:creationId xmlns:a16="http://schemas.microsoft.com/office/drawing/2014/main" id="{D77901D8-BBFA-4875-9AB2-32004DE3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6</a:t>
              </a:r>
            </a:p>
          </p:txBody>
        </p:sp>
        <p:sp>
          <p:nvSpPr>
            <p:cNvPr id="29757" name="Rectangle 60">
              <a:extLst>
                <a:ext uri="{FF2B5EF4-FFF2-40B4-BE49-F238E27FC236}">
                  <a16:creationId xmlns:a16="http://schemas.microsoft.com/office/drawing/2014/main" id="{950F82C0-3B57-4083-A6D6-72A2C0409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7</a:t>
              </a:r>
            </a:p>
          </p:txBody>
        </p:sp>
        <p:sp>
          <p:nvSpPr>
            <p:cNvPr id="29758" name="Rectangle 61">
              <a:extLst>
                <a:ext uri="{FF2B5EF4-FFF2-40B4-BE49-F238E27FC236}">
                  <a16:creationId xmlns:a16="http://schemas.microsoft.com/office/drawing/2014/main" id="{EFAAF0E9-CD64-4AA2-9442-4E62ECA89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1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8</a:t>
              </a:r>
            </a:p>
          </p:txBody>
        </p:sp>
        <p:sp>
          <p:nvSpPr>
            <p:cNvPr id="29759" name="Rectangle 62">
              <a:extLst>
                <a:ext uri="{FF2B5EF4-FFF2-40B4-BE49-F238E27FC236}">
                  <a16:creationId xmlns:a16="http://schemas.microsoft.com/office/drawing/2014/main" id="{2D8D141A-8C48-4182-91FA-EA0CD4A93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9</a:t>
              </a:r>
            </a:p>
          </p:txBody>
        </p:sp>
        <p:sp>
          <p:nvSpPr>
            <p:cNvPr id="29760" name="Rectangle 63">
              <a:extLst>
                <a:ext uri="{FF2B5EF4-FFF2-40B4-BE49-F238E27FC236}">
                  <a16:creationId xmlns:a16="http://schemas.microsoft.com/office/drawing/2014/main" id="{17EF9CDD-69BA-45A1-A41F-551F0BEDF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10</a:t>
              </a:r>
            </a:p>
          </p:txBody>
        </p:sp>
        <p:sp>
          <p:nvSpPr>
            <p:cNvPr id="29761" name="Rectangle 64">
              <a:extLst>
                <a:ext uri="{FF2B5EF4-FFF2-40B4-BE49-F238E27FC236}">
                  <a16:creationId xmlns:a16="http://schemas.microsoft.com/office/drawing/2014/main" id="{AE262F1E-43A6-4C60-88EF-24B1F2154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11</a:t>
              </a:r>
            </a:p>
          </p:txBody>
        </p:sp>
        <p:sp>
          <p:nvSpPr>
            <p:cNvPr id="29762" name="Rectangle 65">
              <a:extLst>
                <a:ext uri="{FF2B5EF4-FFF2-40B4-BE49-F238E27FC236}">
                  <a16:creationId xmlns:a16="http://schemas.microsoft.com/office/drawing/2014/main" id="{1EE343AC-1FC6-464E-91B6-3105EA234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12</a:t>
              </a:r>
            </a:p>
          </p:txBody>
        </p:sp>
        <p:sp>
          <p:nvSpPr>
            <p:cNvPr id="29763" name="Rectangle 66">
              <a:extLst>
                <a:ext uri="{FF2B5EF4-FFF2-40B4-BE49-F238E27FC236}">
                  <a16:creationId xmlns:a16="http://schemas.microsoft.com/office/drawing/2014/main" id="{7A64ABD4-F57F-46B3-8175-A9FB962F1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13</a:t>
              </a:r>
            </a:p>
          </p:txBody>
        </p:sp>
        <p:sp>
          <p:nvSpPr>
            <p:cNvPr id="29764" name="Rectangle 67">
              <a:extLst>
                <a:ext uri="{FF2B5EF4-FFF2-40B4-BE49-F238E27FC236}">
                  <a16:creationId xmlns:a16="http://schemas.microsoft.com/office/drawing/2014/main" id="{AB1CA86B-57C2-429F-B344-2BCD53A61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14</a:t>
              </a:r>
            </a:p>
          </p:txBody>
        </p:sp>
        <p:sp>
          <p:nvSpPr>
            <p:cNvPr id="29765" name="Rectangle 68">
              <a:extLst>
                <a:ext uri="{FF2B5EF4-FFF2-40B4-BE49-F238E27FC236}">
                  <a16:creationId xmlns:a16="http://schemas.microsoft.com/office/drawing/2014/main" id="{754768D6-DFD1-4E2F-8C1A-203772F66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" y="0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15</a:t>
              </a:r>
            </a:p>
          </p:txBody>
        </p:sp>
        <p:sp>
          <p:nvSpPr>
            <p:cNvPr id="29766" name="Rectangle 69">
              <a:extLst>
                <a:ext uri="{FF2B5EF4-FFF2-40B4-BE49-F238E27FC236}">
                  <a16:creationId xmlns:a16="http://schemas.microsoft.com/office/drawing/2014/main" id="{3CEF5A14-A5E1-46AB-977D-F39E4EA21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" y="1902"/>
              <a:ext cx="14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</a:p>
          </p:txBody>
        </p:sp>
        <p:sp>
          <p:nvSpPr>
            <p:cNvPr id="29767" name="Rectangle 70">
              <a:extLst>
                <a:ext uri="{FF2B5EF4-FFF2-40B4-BE49-F238E27FC236}">
                  <a16:creationId xmlns:a16="http://schemas.microsoft.com/office/drawing/2014/main" id="{50E1E7B4-BC6D-4BF0-87D7-CF5F4F9B6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" y="1951"/>
              <a:ext cx="14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</a:t>
              </a:r>
            </a:p>
          </p:txBody>
        </p:sp>
        <p:sp>
          <p:nvSpPr>
            <p:cNvPr id="29768" name="Rectangle 71">
              <a:extLst>
                <a:ext uri="{FF2B5EF4-FFF2-40B4-BE49-F238E27FC236}">
                  <a16:creationId xmlns:a16="http://schemas.microsoft.com/office/drawing/2014/main" id="{88567E2B-95C3-4685-ABCB-667EF6695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" y="1902"/>
              <a:ext cx="14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2</a:t>
              </a:r>
            </a:p>
          </p:txBody>
        </p:sp>
        <p:sp>
          <p:nvSpPr>
            <p:cNvPr id="29769" name="Rectangle 72">
              <a:extLst>
                <a:ext uri="{FF2B5EF4-FFF2-40B4-BE49-F238E27FC236}">
                  <a16:creationId xmlns:a16="http://schemas.microsoft.com/office/drawing/2014/main" id="{5B48AE3D-4A61-40D0-A414-8131BF863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" y="1951"/>
              <a:ext cx="14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3</a:t>
              </a:r>
            </a:p>
          </p:txBody>
        </p:sp>
        <p:sp>
          <p:nvSpPr>
            <p:cNvPr id="29770" name="Rectangle 73">
              <a:extLst>
                <a:ext uri="{FF2B5EF4-FFF2-40B4-BE49-F238E27FC236}">
                  <a16:creationId xmlns:a16="http://schemas.microsoft.com/office/drawing/2014/main" id="{3B916383-2274-4227-BA3B-B0C45F29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" y="1902"/>
              <a:ext cx="14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4</a:t>
              </a:r>
            </a:p>
          </p:txBody>
        </p:sp>
        <p:sp>
          <p:nvSpPr>
            <p:cNvPr id="29771" name="Rectangle 74">
              <a:extLst>
                <a:ext uri="{FF2B5EF4-FFF2-40B4-BE49-F238E27FC236}">
                  <a16:creationId xmlns:a16="http://schemas.microsoft.com/office/drawing/2014/main" id="{1140158B-D813-438E-9A45-C48C97E1E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" y="1951"/>
              <a:ext cx="14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5</a:t>
              </a:r>
            </a:p>
          </p:txBody>
        </p:sp>
        <p:sp>
          <p:nvSpPr>
            <p:cNvPr id="29772" name="Rectangle 75">
              <a:extLst>
                <a:ext uri="{FF2B5EF4-FFF2-40B4-BE49-F238E27FC236}">
                  <a16:creationId xmlns:a16="http://schemas.microsoft.com/office/drawing/2014/main" id="{FB265688-6FF0-43BC-9A12-15FCF37C3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" y="1902"/>
              <a:ext cx="14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6</a:t>
              </a:r>
            </a:p>
          </p:txBody>
        </p:sp>
        <p:sp>
          <p:nvSpPr>
            <p:cNvPr id="29773" name="Rectangle 76">
              <a:extLst>
                <a:ext uri="{FF2B5EF4-FFF2-40B4-BE49-F238E27FC236}">
                  <a16:creationId xmlns:a16="http://schemas.microsoft.com/office/drawing/2014/main" id="{8AF6CFDF-7D7E-4524-8018-31C4CD32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" y="1951"/>
              <a:ext cx="14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7</a:t>
              </a:r>
            </a:p>
          </p:txBody>
        </p:sp>
        <p:sp>
          <p:nvSpPr>
            <p:cNvPr id="29774" name="Rectangle 77">
              <a:extLst>
                <a:ext uri="{FF2B5EF4-FFF2-40B4-BE49-F238E27FC236}">
                  <a16:creationId xmlns:a16="http://schemas.microsoft.com/office/drawing/2014/main" id="{19AE840C-D3D2-4670-9038-2338FFD38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1" y="1902"/>
              <a:ext cx="14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8</a:t>
              </a:r>
            </a:p>
          </p:txBody>
        </p:sp>
        <p:sp>
          <p:nvSpPr>
            <p:cNvPr id="29775" name="Rectangle 78">
              <a:extLst>
                <a:ext uri="{FF2B5EF4-FFF2-40B4-BE49-F238E27FC236}">
                  <a16:creationId xmlns:a16="http://schemas.microsoft.com/office/drawing/2014/main" id="{1960F00B-DD06-4788-AA9E-E412DD675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" y="1951"/>
              <a:ext cx="14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9</a:t>
              </a:r>
            </a:p>
          </p:txBody>
        </p:sp>
        <p:sp>
          <p:nvSpPr>
            <p:cNvPr id="29776" name="Rectangle 79">
              <a:extLst>
                <a:ext uri="{FF2B5EF4-FFF2-40B4-BE49-F238E27FC236}">
                  <a16:creationId xmlns:a16="http://schemas.microsoft.com/office/drawing/2014/main" id="{6003A342-9F52-4EE5-AC98-D50D87A4E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" y="1902"/>
              <a:ext cx="17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10</a:t>
              </a:r>
            </a:p>
          </p:txBody>
        </p:sp>
        <p:sp>
          <p:nvSpPr>
            <p:cNvPr id="29777" name="Rectangle 80">
              <a:extLst>
                <a:ext uri="{FF2B5EF4-FFF2-40B4-BE49-F238E27FC236}">
                  <a16:creationId xmlns:a16="http://schemas.microsoft.com/office/drawing/2014/main" id="{BF6586F1-0669-413E-9F90-62D1C8E8A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1951"/>
              <a:ext cx="17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11</a:t>
              </a:r>
            </a:p>
          </p:txBody>
        </p:sp>
        <p:sp>
          <p:nvSpPr>
            <p:cNvPr id="29778" name="Rectangle 81">
              <a:extLst>
                <a:ext uri="{FF2B5EF4-FFF2-40B4-BE49-F238E27FC236}">
                  <a16:creationId xmlns:a16="http://schemas.microsoft.com/office/drawing/2014/main" id="{D610527D-E623-4DEE-92BD-D4A28C358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" y="1902"/>
              <a:ext cx="17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12</a:t>
              </a:r>
            </a:p>
          </p:txBody>
        </p:sp>
        <p:sp>
          <p:nvSpPr>
            <p:cNvPr id="29779" name="Rectangle 82">
              <a:extLst>
                <a:ext uri="{FF2B5EF4-FFF2-40B4-BE49-F238E27FC236}">
                  <a16:creationId xmlns:a16="http://schemas.microsoft.com/office/drawing/2014/main" id="{0085464F-5FA7-421B-88D5-D89D8DE2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" y="1951"/>
              <a:ext cx="17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13</a:t>
              </a:r>
            </a:p>
          </p:txBody>
        </p:sp>
        <p:sp>
          <p:nvSpPr>
            <p:cNvPr id="29780" name="Rectangle 83">
              <a:extLst>
                <a:ext uri="{FF2B5EF4-FFF2-40B4-BE49-F238E27FC236}">
                  <a16:creationId xmlns:a16="http://schemas.microsoft.com/office/drawing/2014/main" id="{07789CD1-5D4D-4467-949D-78BBEF55D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" y="1902"/>
              <a:ext cx="17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14</a:t>
              </a:r>
            </a:p>
          </p:txBody>
        </p:sp>
        <p:sp>
          <p:nvSpPr>
            <p:cNvPr id="29781" name="Rectangle 84">
              <a:extLst>
                <a:ext uri="{FF2B5EF4-FFF2-40B4-BE49-F238E27FC236}">
                  <a16:creationId xmlns:a16="http://schemas.microsoft.com/office/drawing/2014/main" id="{44A74FC4-1B65-4F78-AD97-1B5A830A4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4" y="1951"/>
              <a:ext cx="17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ts val="538"/>
                </a:spcBef>
                <a:spcAft>
                  <a:spcPct val="0"/>
                </a:spcAft>
              </a:pP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0</a:t>
              </a:r>
              <a:r>
                <a:rPr lang="en-US" altLang="en-US" sz="9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:</a:t>
              </a:r>
              <a:r>
                <a:rPr lang="en-US" altLang="en-US" sz="900">
                  <a:solidFill>
                    <a:prstClr val="black"/>
                  </a:solidFill>
                  <a:latin typeface="Times New Roman Bold Italic" panose="02020703060505090304" pitchFamily="18" charset="0"/>
                  <a:cs typeface="Times New Roman Bold Italic" panose="02020703060505090304" pitchFamily="18" charset="0"/>
                  <a:sym typeface="Times New Roman Bold Italic" panose="02020703060505090304" pitchFamily="18" charset="0"/>
                </a:rPr>
                <a:t>x</a:t>
              </a:r>
              <a:r>
                <a:rPr lang="en-US" altLang="en-US" sz="900" baseline="-25000">
                  <a:solidFill>
                    <a:prstClr val="black"/>
                  </a:solidFill>
                  <a:latin typeface="Times New Roman Bold" panose="02020803070505020304" pitchFamily="18" charset="0"/>
                  <a:cs typeface="Times New Roman Bold" panose="02020803070505020304" pitchFamily="18" charset="0"/>
                  <a:sym typeface="Times New Roman Bold" panose="02020803070505020304" pitchFamily="18" charset="0"/>
                </a:rPr>
                <a:t>15</a:t>
              </a:r>
            </a:p>
          </p:txBody>
        </p:sp>
        <p:grpSp>
          <p:nvGrpSpPr>
            <p:cNvPr id="29782" name="Group 85">
              <a:extLst>
                <a:ext uri="{FF2B5EF4-FFF2-40B4-BE49-F238E27FC236}">
                  <a16:creationId xmlns:a16="http://schemas.microsoft.com/office/drawing/2014/main" id="{28D1F53C-A541-4DDF-8342-F63971B265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9"/>
              <a:ext cx="282" cy="1989"/>
              <a:chOff x="0" y="0"/>
              <a:chExt cx="282" cy="1988"/>
            </a:xfrm>
          </p:grpSpPr>
          <p:sp>
            <p:nvSpPr>
              <p:cNvPr id="29787" name="AutoShape 86">
                <a:extLst>
                  <a:ext uri="{FF2B5EF4-FFF2-40B4-BE49-F238E27FC236}">
                    <a16:creationId xmlns:a16="http://schemas.microsoft.com/office/drawing/2014/main" id="{DFE9506D-340F-4C13-867F-BFD6E27C4A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"/>
                <a:ext cx="282" cy="1987"/>
              </a:xfrm>
              <a:custGeom>
                <a:avLst/>
                <a:gdLst>
                  <a:gd name="T0" fmla="*/ 0 w 21600"/>
                  <a:gd name="T1" fmla="*/ 20067 h 21600"/>
                  <a:gd name="T2" fmla="*/ 5400 w 21600"/>
                  <a:gd name="T3" fmla="*/ 20067 h 21600"/>
                  <a:gd name="T4" fmla="*/ 5400 w 21600"/>
                  <a:gd name="T5" fmla="*/ 0 h 21600"/>
                  <a:gd name="T6" fmla="*/ 16200 w 21600"/>
                  <a:gd name="T7" fmla="*/ 0 h 21600"/>
                  <a:gd name="T8" fmla="*/ 16200 w 21600"/>
                  <a:gd name="T9" fmla="*/ 20067 h 21600"/>
                  <a:gd name="T10" fmla="*/ 21600 w 21600"/>
                  <a:gd name="T11" fmla="*/ 20067 h 21600"/>
                  <a:gd name="T12" fmla="*/ 10800 w 21600"/>
                  <a:gd name="T13" fmla="*/ 21600 h 21600"/>
                  <a:gd name="T14" fmla="*/ 0 w 21600"/>
                  <a:gd name="T15" fmla="*/ 20067 h 21600"/>
                  <a:gd name="T16" fmla="*/ 0 w 21600"/>
                  <a:gd name="T17" fmla="*/ 2006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20067"/>
                    </a:moveTo>
                    <a:lnTo>
                      <a:pt x="5400" y="20067"/>
                    </a:lnTo>
                    <a:lnTo>
                      <a:pt x="5400" y="0"/>
                    </a:lnTo>
                    <a:lnTo>
                      <a:pt x="16200" y="0"/>
                    </a:lnTo>
                    <a:lnTo>
                      <a:pt x="16200" y="20067"/>
                    </a:lnTo>
                    <a:lnTo>
                      <a:pt x="21600" y="20067"/>
                    </a:lnTo>
                    <a:lnTo>
                      <a:pt x="10800" y="21600"/>
                    </a:lnTo>
                    <a:lnTo>
                      <a:pt x="0" y="20067"/>
                    </a:lnTo>
                    <a:close/>
                    <a:moveTo>
                      <a:pt x="0" y="20067"/>
                    </a:move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9788" name="Rectangle 87">
                <a:extLst>
                  <a:ext uri="{FF2B5EF4-FFF2-40B4-BE49-F238E27FC236}">
                    <a16:creationId xmlns:a16="http://schemas.microsoft.com/office/drawing/2014/main" id="{56BD4900-BF7E-4849-BFCC-8717A6541E45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-819" y="896"/>
                <a:ext cx="1919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Time</a:t>
                </a:r>
              </a:p>
            </p:txBody>
          </p:sp>
        </p:grpSp>
        <p:sp>
          <p:nvSpPr>
            <p:cNvPr id="29783" name="AutoShape 88">
              <a:extLst>
                <a:ext uri="{FF2B5EF4-FFF2-40B4-BE49-F238E27FC236}">
                  <a16:creationId xmlns:a16="http://schemas.microsoft.com/office/drawing/2014/main" id="{B45619DD-3584-4DC2-9453-32E42CD2D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08"/>
              <a:ext cx="86" cy="950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1186 h 21600"/>
                <a:gd name="T4" fmla="*/ 10800 w 21600"/>
                <a:gd name="T5" fmla="*/ 9614 h 21600"/>
                <a:gd name="T6" fmla="*/ 21600 w 21600"/>
                <a:gd name="T7" fmla="*/ 10800 h 21600"/>
                <a:gd name="T8" fmla="*/ 10800 w 21600"/>
                <a:gd name="T9" fmla="*/ 11986 h 21600"/>
                <a:gd name="T10" fmla="*/ 10800 w 21600"/>
                <a:gd name="T11" fmla="*/ 20414 h 21600"/>
                <a:gd name="T12" fmla="*/ 0 w 21600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965" y="0"/>
                    <a:pt x="10800" y="531"/>
                    <a:pt x="10800" y="1186"/>
                  </a:cubicBezTo>
                  <a:lnTo>
                    <a:pt x="10800" y="9614"/>
                  </a:lnTo>
                  <a:cubicBezTo>
                    <a:pt x="10800" y="10269"/>
                    <a:pt x="15635" y="10800"/>
                    <a:pt x="21600" y="10800"/>
                  </a:cubicBezTo>
                  <a:cubicBezTo>
                    <a:pt x="15635" y="10800"/>
                    <a:pt x="10800" y="11331"/>
                    <a:pt x="10800" y="11986"/>
                  </a:cubicBezTo>
                  <a:lnTo>
                    <a:pt x="10800" y="20414"/>
                  </a:lnTo>
                  <a:cubicBezTo>
                    <a:pt x="10800" y="21069"/>
                    <a:pt x="5965" y="21600"/>
                    <a:pt x="0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84" name="AutoShape 89">
              <a:extLst>
                <a:ext uri="{FF2B5EF4-FFF2-40B4-BE49-F238E27FC236}">
                  <a16:creationId xmlns:a16="http://schemas.microsoft.com/office/drawing/2014/main" id="{6538775F-8DEA-4B62-A20B-E21BE18D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116"/>
              <a:ext cx="86" cy="835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1350 h 21600"/>
                <a:gd name="T4" fmla="*/ 10800 w 21600"/>
                <a:gd name="T5" fmla="*/ 9450 h 21600"/>
                <a:gd name="T6" fmla="*/ 21600 w 21600"/>
                <a:gd name="T7" fmla="*/ 10800 h 21600"/>
                <a:gd name="T8" fmla="*/ 10800 w 21600"/>
                <a:gd name="T9" fmla="*/ 12150 h 21600"/>
                <a:gd name="T10" fmla="*/ 10800 w 21600"/>
                <a:gd name="T11" fmla="*/ 20250 h 21600"/>
                <a:gd name="T12" fmla="*/ 0 w 21600"/>
                <a:gd name="T1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965" y="0"/>
                    <a:pt x="10800" y="604"/>
                    <a:pt x="10800" y="1350"/>
                  </a:cubicBezTo>
                  <a:lnTo>
                    <a:pt x="10800" y="9450"/>
                  </a:lnTo>
                  <a:cubicBezTo>
                    <a:pt x="10800" y="10196"/>
                    <a:pt x="15635" y="10800"/>
                    <a:pt x="21600" y="10800"/>
                  </a:cubicBezTo>
                  <a:cubicBezTo>
                    <a:pt x="15635" y="10800"/>
                    <a:pt x="10800" y="11404"/>
                    <a:pt x="10800" y="12150"/>
                  </a:cubicBezTo>
                  <a:lnTo>
                    <a:pt x="10800" y="20250"/>
                  </a:lnTo>
                  <a:cubicBezTo>
                    <a:pt x="10800" y="20996"/>
                    <a:pt x="5965" y="21600"/>
                    <a:pt x="0" y="2160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9785" name="Rectangle 90">
              <a:extLst>
                <a:ext uri="{FF2B5EF4-FFF2-40B4-BE49-F238E27FC236}">
                  <a16:creationId xmlns:a16="http://schemas.microsoft.com/office/drawing/2014/main" id="{FB466B46-FC16-4BFA-A34D-CA6404C3005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043" y="551"/>
              <a:ext cx="552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Upsweep phase</a:t>
              </a:r>
            </a:p>
          </p:txBody>
        </p:sp>
        <p:sp>
          <p:nvSpPr>
            <p:cNvPr id="29786" name="Rectangle 91">
              <a:extLst>
                <a:ext uri="{FF2B5EF4-FFF2-40B4-BE49-F238E27FC236}">
                  <a16:creationId xmlns:a16="http://schemas.microsoft.com/office/drawing/2014/main" id="{2E9EEF9C-2CF5-4E7E-97F7-AFA468310FA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027" y="1516"/>
              <a:ext cx="584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Downsweep phase</a:t>
              </a:r>
            </a:p>
          </p:txBody>
        </p:sp>
      </p:grpSp>
    </p:spTree>
  </p:cSld>
  <p:clrMapOvr>
    <a:masterClrMapping/>
  </p:clrMapOvr>
  <p:transition spd="slow"/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0528F003-AD52-4837-AAFC-66CC0296F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MetaPro-BookItalic" charset="0"/>
                <a:cs typeface="MetaPro-BookItalic" charset="0"/>
                <a:sym typeface="MetaPro-BookItalic" charset="0"/>
              </a:rPr>
              <a:t>O</a:t>
            </a:r>
            <a:r>
              <a:rPr lang="en-US" altLang="en-US"/>
              <a:t>(</a:t>
            </a:r>
            <a:r>
              <a:rPr lang="en-US" altLang="en-US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altLang="en-US"/>
              <a:t>) Scan [Blelloch]</a:t>
            </a:r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C75E778F-2287-4C08-B8F0-C958E2409E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36700" y="5345113"/>
            <a:ext cx="7226300" cy="12954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15950" indent="-361950"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/>
              <a:t>Not step efficient (2 log 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altLang="en-US" sz="2000"/>
              <a:t> steps)</a:t>
            </a:r>
          </a:p>
          <a:p>
            <a:pPr marL="6159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/>
              <a:t>Work efficient (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O</a:t>
            </a:r>
            <a:r>
              <a:rPr lang="en-US" altLang="en-US" sz="2000"/>
              <a:t>(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altLang="en-US" sz="2000"/>
              <a:t>) work)</a:t>
            </a:r>
          </a:p>
          <a:p>
            <a:pPr marL="6159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/>
              <a:t>Bank conflicts, and lots of ‘em</a:t>
            </a:r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656217A4-FA8B-4021-A878-DFD51CA6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1" y="1181100"/>
            <a:ext cx="5216525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3">
            <a:extLst>
              <a:ext uri="{FF2B5EF4-FFF2-40B4-BE49-F238E27FC236}">
                <a16:creationId xmlns:a16="http://schemas.microsoft.com/office/drawing/2014/main" id="{BDE4A35C-0DAD-4455-8199-4E9A9427C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3778251"/>
            <a:ext cx="4724400" cy="29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77AD4F-BFD7-4007-8537-633B394B7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50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78133CD2-423E-43FC-AEDF-4FAAFAEDE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6" y="3987800"/>
            <a:ext cx="2924175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2">
            <a:extLst>
              <a:ext uri="{FF2B5EF4-FFF2-40B4-BE49-F238E27FC236}">
                <a16:creationId xmlns:a16="http://schemas.microsoft.com/office/drawing/2014/main" id="{0C923564-66B2-456B-991B-E9C8931F3C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Hybrid methods</a:t>
            </a:r>
          </a:p>
        </p:txBody>
      </p:sp>
      <p:pic>
        <p:nvPicPr>
          <p:cNvPr id="31748" name="Picture 3">
            <a:extLst>
              <a:ext uri="{FF2B5EF4-FFF2-40B4-BE49-F238E27FC236}">
                <a16:creationId xmlns:a16="http://schemas.microsoft.com/office/drawing/2014/main" id="{12CFB5AC-39E6-4C64-A379-4E07B4C6D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143001"/>
            <a:ext cx="6007100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Rectangle 4">
            <a:extLst>
              <a:ext uri="{FF2B5EF4-FFF2-40B4-BE49-F238E27FC236}">
                <a16:creationId xmlns:a16="http://schemas.microsoft.com/office/drawing/2014/main" id="{6F00D719-F1A8-4D23-961F-1D3275E1E519}"/>
              </a:ext>
            </a:extLst>
          </p:cNvPr>
          <p:cNvSpPr>
            <a:spLocks/>
          </p:cNvSpPr>
          <p:nvPr/>
        </p:nvSpPr>
        <p:spPr bwMode="auto">
          <a:xfrm>
            <a:off x="5270500" y="4648200"/>
            <a:ext cx="1270000" cy="1219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pic>
        <p:nvPicPr>
          <p:cNvPr id="31750" name="Picture 5">
            <a:extLst>
              <a:ext uri="{FF2B5EF4-FFF2-40B4-BE49-F238E27FC236}">
                <a16:creationId xmlns:a16="http://schemas.microsoft.com/office/drawing/2014/main" id="{0B782E68-C16A-4F49-86DC-D8E87C9C1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4583114"/>
            <a:ext cx="1346200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C4F31E5-B3B3-4E9B-8502-A85045078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 papers</a:t>
            </a:r>
          </a:p>
        </p:txBody>
      </p:sp>
      <p:sp>
        <p:nvSpPr>
          <p:cNvPr id="59393" name="Rectangle 1">
            <a:extLst>
              <a:ext uri="{FF2B5EF4-FFF2-40B4-BE49-F238E27FC236}">
                <a16:creationId xmlns:a16="http://schemas.microsoft.com/office/drawing/2014/main" id="{EF3D0175-EBD3-4D21-BC6F-D43B905B64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5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Daniel Horn, Stream Reduction Operations for GPGPU Applications, GPU Gems 2, Chapter 36, pp. 573–589, March 2005.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Shubhabrata Sengupta, Aaron E. Lefohn, and John D. Owens. A Work-Efficient Step-Efficient Prefix Sum Algorithm. In Proceedings of the 2006 Workshop on Edge Computing Using New Commodity Architectures, pages D–26–27, May 2006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Mark Harris, Shubhabrata Sengupta, and John D. Owens.Parallel Prefix Sum (Scan) with CUDA. In Hubert Nguyen, editor, GPU Gems 3, chapter 39, pages 851–876. Addison Wesley, August 2007.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Shubhabrata Sengupta, Mark Harris, Yao Zhang, and John D. Owens. Scan Primitives for GPU Computing. In Graphics Hardware 2007, pages 97–106, August 2007.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Y. Dotsenko, N. K. Govindaraju, P. Sloan, C. Boyd, and J. Manferdelli, “Fast scan algorithms on graphics processors,” in ICS '08: Proceedings of the 22nd Annual International Conference on Supercomputing, 2008, pp. 205–213.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Shubhabrata Sengupta, Mark Harris, Michael Garland, and John D. Owens. Efficient Parallel Scan Algorithms for many-core GPUs. In Jakub Kurzak, David A. Bader, and Jack Dongarra, editors, Scientific Computing with Multicore and Accelerators, Chapman &amp; Hall/CRC Computational Science, chapter 19, pages 413–442. Taylor &amp; Francis, January 2011.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D. Merrill and A. Grimshaw, Parallel Scan for Stream Architectures. Technical Report CS2009-14, Department of Computer Science, University of Virginia, 2009, 54pp.</a:t>
            </a:r>
          </a:p>
        </p:txBody>
      </p:sp>
    </p:spTree>
  </p:cSld>
  <p:clrMapOvr>
    <a:masterClrMapping/>
  </p:clrMapOvr>
  <p:transition spd="slow"/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FBF363FB-960A-4D9A-818B-A86922394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/>
          <a:lstStyle/>
          <a:p>
            <a:r>
              <a:rPr lang="en-US" altLang="en-US"/>
              <a:t>Scan (across blocks)</a:t>
            </a:r>
          </a:p>
        </p:txBody>
      </p:sp>
    </p:spTree>
  </p:cSld>
  <p:clrMapOvr>
    <a:masterClrMapping/>
  </p:clrMapOvr>
  <p:transition spd="slow"/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B7C49172-195D-41EF-BC75-34DDDBA39E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564348"/>
          </a:xfrm>
        </p:spPr>
        <p:txBody>
          <a:bodyPr/>
          <a:lstStyle/>
          <a:p>
            <a:r>
              <a:rPr lang="en-US" altLang="en-US" dirty="0"/>
              <a:t>Scan-then-propagate (4x)</a:t>
            </a:r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B974F82D-4C0F-4478-8FCF-742D4EA4F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1" y="965200"/>
            <a:ext cx="7140575" cy="574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60CFCEA7-A124-4AF7-B9F2-0D297538B8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35076"/>
            <a:ext cx="8229600" cy="1508125"/>
          </a:xfrm>
        </p:spPr>
        <p:txBody>
          <a:bodyPr/>
          <a:lstStyle/>
          <a:p>
            <a:r>
              <a:rPr lang="en-US" altLang="en-US" sz="2400"/>
              <a:t>Log</a:t>
            </a:r>
            <a:r>
              <a:rPr lang="en-US" altLang="en-US" sz="2400" baseline="-25000">
                <a:latin typeface="Arial Italic" panose="020B0604020202090204" pitchFamily="34" charset="0"/>
                <a:cs typeface="Arial Italic" panose="020B0604020202090204" pitchFamily="34" charset="0"/>
                <a:sym typeface="Arial Italic" panose="020B0604020202090204" pitchFamily="34" charset="0"/>
              </a:rPr>
              <a:t>b</a:t>
            </a:r>
            <a:r>
              <a:rPr lang="en-US" altLang="en-US" sz="2400"/>
              <a:t>(</a:t>
            </a:r>
            <a:r>
              <a:rPr lang="en-US" altLang="en-US" sz="2400">
                <a:latin typeface="Arial Italic" panose="020B0604020202090204" pitchFamily="34" charset="0"/>
                <a:cs typeface="Arial Italic" panose="020B0604020202090204" pitchFamily="34" charset="0"/>
                <a:sym typeface="Arial Italic" panose="020B0604020202090204" pitchFamily="34" charset="0"/>
              </a:rPr>
              <a:t>N</a:t>
            </a:r>
            <a:r>
              <a:rPr lang="en-US" altLang="en-US" sz="2400"/>
              <a:t>) –level upsweep/downsweep</a:t>
            </a:r>
            <a:br>
              <a:rPr lang="en-US" altLang="en-US" sz="2400"/>
            </a:br>
            <a:r>
              <a:rPr lang="en-US" altLang="en-US" sz="1600"/>
              <a:t>(scan-and-add strategy: CudPP)</a:t>
            </a:r>
          </a:p>
        </p:txBody>
      </p:sp>
      <p:grpSp>
        <p:nvGrpSpPr>
          <p:cNvPr id="35843" name="Group 2">
            <a:extLst>
              <a:ext uri="{FF2B5EF4-FFF2-40B4-BE49-F238E27FC236}">
                <a16:creationId xmlns:a16="http://schemas.microsoft.com/office/drawing/2014/main" id="{7302D1EB-AA82-48EF-9E6B-77F7BA3AFE0C}"/>
              </a:ext>
            </a:extLst>
          </p:cNvPr>
          <p:cNvGrpSpPr>
            <a:grpSpLocks/>
          </p:cNvGrpSpPr>
          <p:nvPr/>
        </p:nvGrpSpPr>
        <p:grpSpPr bwMode="auto">
          <a:xfrm>
            <a:off x="1733551" y="2503489"/>
            <a:ext cx="8747125" cy="2871787"/>
            <a:chOff x="0" y="0"/>
            <a:chExt cx="5510" cy="1809"/>
          </a:xfrm>
        </p:grpSpPr>
        <p:sp>
          <p:nvSpPr>
            <p:cNvPr id="35845" name="Rectangle 3">
              <a:extLst>
                <a:ext uri="{FF2B5EF4-FFF2-40B4-BE49-F238E27FC236}">
                  <a16:creationId xmlns:a16="http://schemas.microsoft.com/office/drawing/2014/main" id="{74FB2522-A0BD-476E-88F7-402AFCFD1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46" name="Rectangle 4">
              <a:extLst>
                <a:ext uri="{FF2B5EF4-FFF2-40B4-BE49-F238E27FC236}">
                  <a16:creationId xmlns:a16="http://schemas.microsoft.com/office/drawing/2014/main" id="{A9E25498-47FC-40D9-99BC-7026A12C1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47" name="Rectangle 5">
              <a:extLst>
                <a:ext uri="{FF2B5EF4-FFF2-40B4-BE49-F238E27FC236}">
                  <a16:creationId xmlns:a16="http://schemas.microsoft.com/office/drawing/2014/main" id="{794FE236-5C29-44E1-A898-6AAE2E315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48" name="Rectangle 6">
              <a:extLst>
                <a:ext uri="{FF2B5EF4-FFF2-40B4-BE49-F238E27FC236}">
                  <a16:creationId xmlns:a16="http://schemas.microsoft.com/office/drawing/2014/main" id="{C8798AE7-D850-427D-A281-C2FDC3253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49" name="Rectangle 7">
              <a:extLst>
                <a:ext uri="{FF2B5EF4-FFF2-40B4-BE49-F238E27FC236}">
                  <a16:creationId xmlns:a16="http://schemas.microsoft.com/office/drawing/2014/main" id="{15D4915A-D356-48ED-A562-63CF59FEB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50" name="Rectangle 8">
              <a:extLst>
                <a:ext uri="{FF2B5EF4-FFF2-40B4-BE49-F238E27FC236}">
                  <a16:creationId xmlns:a16="http://schemas.microsoft.com/office/drawing/2014/main" id="{6B1E6BA3-AFE8-42FA-BA09-4D44EECED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51" name="Rectangle 9">
              <a:extLst>
                <a:ext uri="{FF2B5EF4-FFF2-40B4-BE49-F238E27FC236}">
                  <a16:creationId xmlns:a16="http://schemas.microsoft.com/office/drawing/2014/main" id="{1C88FEF4-F295-4E02-AD82-FDB1CD20C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52" name="Rectangle 10">
              <a:extLst>
                <a:ext uri="{FF2B5EF4-FFF2-40B4-BE49-F238E27FC236}">
                  <a16:creationId xmlns:a16="http://schemas.microsoft.com/office/drawing/2014/main" id="{4E173D90-3CFA-4441-B2C3-17F6CB6E6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53" name="Rectangle 11">
              <a:extLst>
                <a:ext uri="{FF2B5EF4-FFF2-40B4-BE49-F238E27FC236}">
                  <a16:creationId xmlns:a16="http://schemas.microsoft.com/office/drawing/2014/main" id="{5979557D-8536-48BA-81E6-70DF11D95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54" name="Rectangle 12">
              <a:extLst>
                <a:ext uri="{FF2B5EF4-FFF2-40B4-BE49-F238E27FC236}">
                  <a16:creationId xmlns:a16="http://schemas.microsoft.com/office/drawing/2014/main" id="{19C273EE-86FD-4A50-A5A8-ED01DB11E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55" name="Rectangle 13">
              <a:extLst>
                <a:ext uri="{FF2B5EF4-FFF2-40B4-BE49-F238E27FC236}">
                  <a16:creationId xmlns:a16="http://schemas.microsoft.com/office/drawing/2014/main" id="{46065593-4C37-4959-8A70-70ABBAC5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56" name="Rectangle 14">
              <a:extLst>
                <a:ext uri="{FF2B5EF4-FFF2-40B4-BE49-F238E27FC236}">
                  <a16:creationId xmlns:a16="http://schemas.microsoft.com/office/drawing/2014/main" id="{47F71D36-902E-49C7-8D4A-B76DBCA6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57" name="Rectangle 15">
              <a:extLst>
                <a:ext uri="{FF2B5EF4-FFF2-40B4-BE49-F238E27FC236}">
                  <a16:creationId xmlns:a16="http://schemas.microsoft.com/office/drawing/2014/main" id="{A6B5501D-28AE-4E1F-9ED1-C9D09F41D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1581"/>
              <a:ext cx="250" cy="145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58" name="Rectangle 16">
              <a:extLst>
                <a:ext uri="{FF2B5EF4-FFF2-40B4-BE49-F238E27FC236}">
                  <a16:creationId xmlns:a16="http://schemas.microsoft.com/office/drawing/2014/main" id="{F130595D-830C-44F7-AEA1-7919F39C7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59" name="Rectangle 17">
              <a:extLst>
                <a:ext uri="{FF2B5EF4-FFF2-40B4-BE49-F238E27FC236}">
                  <a16:creationId xmlns:a16="http://schemas.microsoft.com/office/drawing/2014/main" id="{5A9EE8AF-4E72-4830-8C21-CE9B22672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60" name="Rectangle 18">
              <a:extLst>
                <a:ext uri="{FF2B5EF4-FFF2-40B4-BE49-F238E27FC236}">
                  <a16:creationId xmlns:a16="http://schemas.microsoft.com/office/drawing/2014/main" id="{6653D34A-8754-4633-8B80-5D6ED6654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" y="1581"/>
              <a:ext cx="250" cy="145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61" name="Rectangle 19">
              <a:extLst>
                <a:ext uri="{FF2B5EF4-FFF2-40B4-BE49-F238E27FC236}">
                  <a16:creationId xmlns:a16="http://schemas.microsoft.com/office/drawing/2014/main" id="{B7993129-DEAB-4ED1-A817-49D05B48B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" y="89"/>
              <a:ext cx="282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62" name="Rectangle 20">
              <a:extLst>
                <a:ext uri="{FF2B5EF4-FFF2-40B4-BE49-F238E27FC236}">
                  <a16:creationId xmlns:a16="http://schemas.microsoft.com/office/drawing/2014/main" id="{8B64A2AF-B831-4617-BDB0-3E2FA79FF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" y="89"/>
              <a:ext cx="282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63" name="Rectangle 21">
              <a:extLst>
                <a:ext uri="{FF2B5EF4-FFF2-40B4-BE49-F238E27FC236}">
                  <a16:creationId xmlns:a16="http://schemas.microsoft.com/office/drawing/2014/main" id="{BEB3DEB4-0BE8-4408-934F-C12021C08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" y="89"/>
              <a:ext cx="282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64" name="Rectangle 22">
              <a:extLst>
                <a:ext uri="{FF2B5EF4-FFF2-40B4-BE49-F238E27FC236}">
                  <a16:creationId xmlns:a16="http://schemas.microsoft.com/office/drawing/2014/main" id="{5ABCFC13-8477-49FA-AE35-D3D92774C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" y="89"/>
              <a:ext cx="282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65" name="Rectangle 23">
              <a:extLst>
                <a:ext uri="{FF2B5EF4-FFF2-40B4-BE49-F238E27FC236}">
                  <a16:creationId xmlns:a16="http://schemas.microsoft.com/office/drawing/2014/main" id="{0EB68178-3E9A-40B9-8E6D-5DCD0D632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89"/>
              <a:ext cx="283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66" name="Rectangle 24">
              <a:extLst>
                <a:ext uri="{FF2B5EF4-FFF2-40B4-BE49-F238E27FC236}">
                  <a16:creationId xmlns:a16="http://schemas.microsoft.com/office/drawing/2014/main" id="{56F3E168-B189-40BA-922A-8F06E6712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" y="89"/>
              <a:ext cx="283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67" name="Rectangle 25">
              <a:extLst>
                <a:ext uri="{FF2B5EF4-FFF2-40B4-BE49-F238E27FC236}">
                  <a16:creationId xmlns:a16="http://schemas.microsoft.com/office/drawing/2014/main" id="{749EEFDA-62D6-4BA9-9C5E-FB7067BE6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" y="89"/>
              <a:ext cx="283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68" name="Rectangle 26">
              <a:extLst>
                <a:ext uri="{FF2B5EF4-FFF2-40B4-BE49-F238E27FC236}">
                  <a16:creationId xmlns:a16="http://schemas.microsoft.com/office/drawing/2014/main" id="{0FBB2D5F-8848-4A9B-B35C-A36F1AC95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" y="89"/>
              <a:ext cx="283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69" name="Rectangle 27">
              <a:extLst>
                <a:ext uri="{FF2B5EF4-FFF2-40B4-BE49-F238E27FC236}">
                  <a16:creationId xmlns:a16="http://schemas.microsoft.com/office/drawing/2014/main" id="{DD938560-6939-4FD7-8F7F-CF04F771D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89"/>
              <a:ext cx="283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70" name="Rectangle 28">
              <a:extLst>
                <a:ext uri="{FF2B5EF4-FFF2-40B4-BE49-F238E27FC236}">
                  <a16:creationId xmlns:a16="http://schemas.microsoft.com/office/drawing/2014/main" id="{5EE8CDA8-AD7B-42B4-9326-7A11FD1BD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" y="89"/>
              <a:ext cx="283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71" name="Rectangle 29">
              <a:extLst>
                <a:ext uri="{FF2B5EF4-FFF2-40B4-BE49-F238E27FC236}">
                  <a16:creationId xmlns:a16="http://schemas.microsoft.com/office/drawing/2014/main" id="{8E0D1775-7E52-4E3F-B21D-4703AE59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" y="89"/>
              <a:ext cx="283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72" name="Rectangle 30">
              <a:extLst>
                <a:ext uri="{FF2B5EF4-FFF2-40B4-BE49-F238E27FC236}">
                  <a16:creationId xmlns:a16="http://schemas.microsoft.com/office/drawing/2014/main" id="{B2467F4D-4AB4-4046-8E24-6A6102377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89"/>
              <a:ext cx="283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73" name="Rectangle 31">
              <a:extLst>
                <a:ext uri="{FF2B5EF4-FFF2-40B4-BE49-F238E27FC236}">
                  <a16:creationId xmlns:a16="http://schemas.microsoft.com/office/drawing/2014/main" id="{9264DAC4-BA49-4D55-B85E-0E02439D8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89"/>
              <a:ext cx="282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74" name="Rectangle 32">
              <a:extLst>
                <a:ext uri="{FF2B5EF4-FFF2-40B4-BE49-F238E27FC236}">
                  <a16:creationId xmlns:a16="http://schemas.microsoft.com/office/drawing/2014/main" id="{D3303FB9-D821-41D9-BE3B-06B7D4725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" y="89"/>
              <a:ext cx="282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75" name="Rectangle 33">
              <a:extLst>
                <a:ext uri="{FF2B5EF4-FFF2-40B4-BE49-F238E27FC236}">
                  <a16:creationId xmlns:a16="http://schemas.microsoft.com/office/drawing/2014/main" id="{1369DED7-33A1-4347-8092-0812B59D7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89"/>
              <a:ext cx="282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76" name="Rectangle 34">
              <a:extLst>
                <a:ext uri="{FF2B5EF4-FFF2-40B4-BE49-F238E27FC236}">
                  <a16:creationId xmlns:a16="http://schemas.microsoft.com/office/drawing/2014/main" id="{F927F462-DD90-48F9-BC88-509E2D200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" y="89"/>
              <a:ext cx="282" cy="160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35877" name="Group 35">
              <a:extLst>
                <a:ext uri="{FF2B5EF4-FFF2-40B4-BE49-F238E27FC236}">
                  <a16:creationId xmlns:a16="http://schemas.microsoft.com/office/drawing/2014/main" id="{A493E874-8B40-42BC-A71A-716844A9AB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0"/>
              <a:ext cx="4794" cy="1809"/>
              <a:chOff x="0" y="0"/>
              <a:chExt cx="4794" cy="1809"/>
            </a:xfrm>
          </p:grpSpPr>
          <p:sp>
            <p:nvSpPr>
              <p:cNvPr id="36035" name="Line 36">
                <a:extLst>
                  <a:ext uri="{FF2B5EF4-FFF2-40B4-BE49-F238E27FC236}">
                    <a16:creationId xmlns:a16="http://schemas.microsoft.com/office/drawing/2014/main" id="{9CB7DE05-7A40-478C-A679-2AA91119D6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36" name="Line 37">
                <a:extLst>
                  <a:ext uri="{FF2B5EF4-FFF2-40B4-BE49-F238E27FC236}">
                    <a16:creationId xmlns:a16="http://schemas.microsoft.com/office/drawing/2014/main" id="{17A83ADC-57DB-44D2-84D2-5DF31526DF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37" name="Line 38">
                <a:extLst>
                  <a:ext uri="{FF2B5EF4-FFF2-40B4-BE49-F238E27FC236}">
                    <a16:creationId xmlns:a16="http://schemas.microsoft.com/office/drawing/2014/main" id="{04FB7053-EC43-4ED1-B472-8E426737A1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38" name="Line 39">
                <a:extLst>
                  <a:ext uri="{FF2B5EF4-FFF2-40B4-BE49-F238E27FC236}">
                    <a16:creationId xmlns:a16="http://schemas.microsoft.com/office/drawing/2014/main" id="{391922CC-6CA7-4319-B6C2-0C288226E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39" name="Line 40">
                <a:extLst>
                  <a:ext uri="{FF2B5EF4-FFF2-40B4-BE49-F238E27FC236}">
                    <a16:creationId xmlns:a16="http://schemas.microsoft.com/office/drawing/2014/main" id="{1A4E235F-C601-4E51-B5D1-20FEE5B4CC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40" name="Line 41">
                <a:extLst>
                  <a:ext uri="{FF2B5EF4-FFF2-40B4-BE49-F238E27FC236}">
                    <a16:creationId xmlns:a16="http://schemas.microsoft.com/office/drawing/2014/main" id="{1F3751AA-899E-438F-BCEF-0E691A1E3A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41" name="Line 42">
                <a:extLst>
                  <a:ext uri="{FF2B5EF4-FFF2-40B4-BE49-F238E27FC236}">
                    <a16:creationId xmlns:a16="http://schemas.microsoft.com/office/drawing/2014/main" id="{8B5C46B6-D793-4582-95A2-1A2E206B39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42" name="Line 43">
                <a:extLst>
                  <a:ext uri="{FF2B5EF4-FFF2-40B4-BE49-F238E27FC236}">
                    <a16:creationId xmlns:a16="http://schemas.microsoft.com/office/drawing/2014/main" id="{1DC074CD-DAD7-44E4-8C25-409703F58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43" name="Line 44">
                <a:extLst>
                  <a:ext uri="{FF2B5EF4-FFF2-40B4-BE49-F238E27FC236}">
                    <a16:creationId xmlns:a16="http://schemas.microsoft.com/office/drawing/2014/main" id="{A1D03ACF-02D4-4BAC-8573-3C1507DD7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7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44" name="Line 45">
                <a:extLst>
                  <a:ext uri="{FF2B5EF4-FFF2-40B4-BE49-F238E27FC236}">
                    <a16:creationId xmlns:a16="http://schemas.microsoft.com/office/drawing/2014/main" id="{DF529BED-9017-43E6-BB14-80E71F1DD8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7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45" name="Line 46">
                <a:extLst>
                  <a:ext uri="{FF2B5EF4-FFF2-40B4-BE49-F238E27FC236}">
                    <a16:creationId xmlns:a16="http://schemas.microsoft.com/office/drawing/2014/main" id="{37D34D49-8EF1-4E14-BFD3-B0ECF70AA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46" name="Line 47">
                <a:extLst>
                  <a:ext uri="{FF2B5EF4-FFF2-40B4-BE49-F238E27FC236}">
                    <a16:creationId xmlns:a16="http://schemas.microsoft.com/office/drawing/2014/main" id="{5608A593-1FF4-45E5-BF41-0C26354E5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0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47" name="Line 48">
                <a:extLst>
                  <a:ext uri="{FF2B5EF4-FFF2-40B4-BE49-F238E27FC236}">
                    <a16:creationId xmlns:a16="http://schemas.microsoft.com/office/drawing/2014/main" id="{028C1110-7269-428F-85F6-A4AC4F491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5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48" name="Line 49">
                <a:extLst>
                  <a:ext uri="{FF2B5EF4-FFF2-40B4-BE49-F238E27FC236}">
                    <a16:creationId xmlns:a16="http://schemas.microsoft.com/office/drawing/2014/main" id="{72ED6AF9-411A-45F8-8511-E61E2F9914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6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49" name="Line 50">
                <a:extLst>
                  <a:ext uri="{FF2B5EF4-FFF2-40B4-BE49-F238E27FC236}">
                    <a16:creationId xmlns:a16="http://schemas.microsoft.com/office/drawing/2014/main" id="{43843027-B2FF-4729-9A4C-D8B26B4699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2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50" name="Line 51">
                <a:extLst>
                  <a:ext uri="{FF2B5EF4-FFF2-40B4-BE49-F238E27FC236}">
                    <a16:creationId xmlns:a16="http://schemas.microsoft.com/office/drawing/2014/main" id="{CBFC780A-6D67-45F0-8DD2-63D9F1FA25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8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51" name="Line 52">
                <a:extLst>
                  <a:ext uri="{FF2B5EF4-FFF2-40B4-BE49-F238E27FC236}">
                    <a16:creationId xmlns:a16="http://schemas.microsoft.com/office/drawing/2014/main" id="{3593AE33-6BF5-4CE8-86AD-C0AB3C00D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5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52" name="Line 53">
                <a:extLst>
                  <a:ext uri="{FF2B5EF4-FFF2-40B4-BE49-F238E27FC236}">
                    <a16:creationId xmlns:a16="http://schemas.microsoft.com/office/drawing/2014/main" id="{8E55DD20-9118-466B-A32F-2135CABB7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5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53" name="Line 54">
                <a:extLst>
                  <a:ext uri="{FF2B5EF4-FFF2-40B4-BE49-F238E27FC236}">
                    <a16:creationId xmlns:a16="http://schemas.microsoft.com/office/drawing/2014/main" id="{B002CAA1-9795-46EA-91A4-4BE9BD3B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2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54" name="Line 55">
                <a:extLst>
                  <a:ext uri="{FF2B5EF4-FFF2-40B4-BE49-F238E27FC236}">
                    <a16:creationId xmlns:a16="http://schemas.microsoft.com/office/drawing/2014/main" id="{00250CE9-042E-4B03-B054-0D4994B1A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8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55" name="Line 56">
                <a:extLst>
                  <a:ext uri="{FF2B5EF4-FFF2-40B4-BE49-F238E27FC236}">
                    <a16:creationId xmlns:a16="http://schemas.microsoft.com/office/drawing/2014/main" id="{356708EE-38BF-4CB9-841C-C52A27CE5D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5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56" name="Line 57">
                <a:extLst>
                  <a:ext uri="{FF2B5EF4-FFF2-40B4-BE49-F238E27FC236}">
                    <a16:creationId xmlns:a16="http://schemas.microsoft.com/office/drawing/2014/main" id="{5C4B8D1D-36EF-4DA8-B18E-B3E53741D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5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57" name="Line 58">
                <a:extLst>
                  <a:ext uri="{FF2B5EF4-FFF2-40B4-BE49-F238E27FC236}">
                    <a16:creationId xmlns:a16="http://schemas.microsoft.com/office/drawing/2014/main" id="{6F2548E7-AC93-475B-B361-DAB385ABB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58" name="Line 59">
                <a:extLst>
                  <a:ext uri="{FF2B5EF4-FFF2-40B4-BE49-F238E27FC236}">
                    <a16:creationId xmlns:a16="http://schemas.microsoft.com/office/drawing/2014/main" id="{752EEEAD-9270-477B-98FB-457612AB4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8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59" name="Line 60">
                <a:extLst>
                  <a:ext uri="{FF2B5EF4-FFF2-40B4-BE49-F238E27FC236}">
                    <a16:creationId xmlns:a16="http://schemas.microsoft.com/office/drawing/2014/main" id="{D2B945C4-ED91-486F-9EA8-43327A3EA8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3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60" name="Line 61">
                <a:extLst>
                  <a:ext uri="{FF2B5EF4-FFF2-40B4-BE49-F238E27FC236}">
                    <a16:creationId xmlns:a16="http://schemas.microsoft.com/office/drawing/2014/main" id="{BC8F628E-092A-4D30-91B1-51D3F69C2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3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61" name="Line 62">
                <a:extLst>
                  <a:ext uri="{FF2B5EF4-FFF2-40B4-BE49-F238E27FC236}">
                    <a16:creationId xmlns:a16="http://schemas.microsoft.com/office/drawing/2014/main" id="{5C13DCF9-DBA0-4104-85EE-31CCEB3CB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0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62" name="Line 63">
                <a:extLst>
                  <a:ext uri="{FF2B5EF4-FFF2-40B4-BE49-F238E27FC236}">
                    <a16:creationId xmlns:a16="http://schemas.microsoft.com/office/drawing/2014/main" id="{E0835F01-9F81-4B71-A0D2-143D5B12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6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63" name="Line 64">
                <a:extLst>
                  <a:ext uri="{FF2B5EF4-FFF2-40B4-BE49-F238E27FC236}">
                    <a16:creationId xmlns:a16="http://schemas.microsoft.com/office/drawing/2014/main" id="{8035B828-B932-4939-B69D-C50C491B37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64" name="Line 65">
                <a:extLst>
                  <a:ext uri="{FF2B5EF4-FFF2-40B4-BE49-F238E27FC236}">
                    <a16:creationId xmlns:a16="http://schemas.microsoft.com/office/drawing/2014/main" id="{95E3228D-CD33-41DB-9069-8047BA7718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1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65" name="Line 66">
                <a:extLst>
                  <a:ext uri="{FF2B5EF4-FFF2-40B4-BE49-F238E27FC236}">
                    <a16:creationId xmlns:a16="http://schemas.microsoft.com/office/drawing/2014/main" id="{432C0A93-4158-40B4-B7F8-5A3B0F254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8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66" name="Line 67">
                <a:extLst>
                  <a:ext uri="{FF2B5EF4-FFF2-40B4-BE49-F238E27FC236}">
                    <a16:creationId xmlns:a16="http://schemas.microsoft.com/office/drawing/2014/main" id="{88B64FD4-B5F3-40A9-BD91-B6D7241E29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4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67" name="Line 68">
                <a:extLst>
                  <a:ext uri="{FF2B5EF4-FFF2-40B4-BE49-F238E27FC236}">
                    <a16:creationId xmlns:a16="http://schemas.microsoft.com/office/drawing/2014/main" id="{BBDC753C-634A-43B9-9104-64A197782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4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68" name="Line 69">
                <a:extLst>
                  <a:ext uri="{FF2B5EF4-FFF2-40B4-BE49-F238E27FC236}">
                    <a16:creationId xmlns:a16="http://schemas.microsoft.com/office/drawing/2014/main" id="{AA1875F1-19D6-4E58-AAE6-2CF737CB80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4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69" name="Line 70">
                <a:extLst>
                  <a:ext uri="{FF2B5EF4-FFF2-40B4-BE49-F238E27FC236}">
                    <a16:creationId xmlns:a16="http://schemas.microsoft.com/office/drawing/2014/main" id="{5FDABC81-B91D-4F40-8FEC-0891D1FF31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0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70" name="Line 71">
                <a:extLst>
                  <a:ext uri="{FF2B5EF4-FFF2-40B4-BE49-F238E27FC236}">
                    <a16:creationId xmlns:a16="http://schemas.microsoft.com/office/drawing/2014/main" id="{9AD491CB-5575-4CD8-99C6-77C5A98DDE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7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71" name="Line 72">
                <a:extLst>
                  <a:ext uri="{FF2B5EF4-FFF2-40B4-BE49-F238E27FC236}">
                    <a16:creationId xmlns:a16="http://schemas.microsoft.com/office/drawing/2014/main" id="{D660503F-4371-45C2-B816-0FBC555C4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4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72" name="Line 73">
                <a:extLst>
                  <a:ext uri="{FF2B5EF4-FFF2-40B4-BE49-F238E27FC236}">
                    <a16:creationId xmlns:a16="http://schemas.microsoft.com/office/drawing/2014/main" id="{6480EFA6-1C01-48AB-B6E0-6CCEFD948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4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73" name="Line 74">
                <a:extLst>
                  <a:ext uri="{FF2B5EF4-FFF2-40B4-BE49-F238E27FC236}">
                    <a16:creationId xmlns:a16="http://schemas.microsoft.com/office/drawing/2014/main" id="{BCC9F88B-E681-4717-9752-AC86B6440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0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74" name="Line 75">
                <a:extLst>
                  <a:ext uri="{FF2B5EF4-FFF2-40B4-BE49-F238E27FC236}">
                    <a16:creationId xmlns:a16="http://schemas.microsoft.com/office/drawing/2014/main" id="{239393D0-721C-4CD5-953A-E0B9DDC679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7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75" name="Line 76">
                <a:extLst>
                  <a:ext uri="{FF2B5EF4-FFF2-40B4-BE49-F238E27FC236}">
                    <a16:creationId xmlns:a16="http://schemas.microsoft.com/office/drawing/2014/main" id="{6C14DA98-7DDE-457B-BBDD-840D29351E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2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76" name="Line 77">
                <a:extLst>
                  <a:ext uri="{FF2B5EF4-FFF2-40B4-BE49-F238E27FC236}">
                    <a16:creationId xmlns:a16="http://schemas.microsoft.com/office/drawing/2014/main" id="{B9E7945C-C73A-45AE-B3FE-3BEBADAE2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77" name="Line 78">
                <a:extLst>
                  <a:ext uri="{FF2B5EF4-FFF2-40B4-BE49-F238E27FC236}">
                    <a16:creationId xmlns:a16="http://schemas.microsoft.com/office/drawing/2014/main" id="{C0BF9F1B-49E3-4898-B2EF-FABBEF4F9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8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78" name="Line 79">
                <a:extLst>
                  <a:ext uri="{FF2B5EF4-FFF2-40B4-BE49-F238E27FC236}">
                    <a16:creationId xmlns:a16="http://schemas.microsoft.com/office/drawing/2014/main" id="{F01A7A52-11AD-496D-B57F-707E144765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5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79" name="Line 80">
                <a:extLst>
                  <a:ext uri="{FF2B5EF4-FFF2-40B4-BE49-F238E27FC236}">
                    <a16:creationId xmlns:a16="http://schemas.microsoft.com/office/drawing/2014/main" id="{ACB3A777-F593-4EF4-893C-14C211092D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0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80" name="Line 81">
                <a:extLst>
                  <a:ext uri="{FF2B5EF4-FFF2-40B4-BE49-F238E27FC236}">
                    <a16:creationId xmlns:a16="http://schemas.microsoft.com/office/drawing/2014/main" id="{8E19E663-30F8-46CB-B0E6-E8003C5B9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0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81" name="Line 82">
                <a:extLst>
                  <a:ext uri="{FF2B5EF4-FFF2-40B4-BE49-F238E27FC236}">
                    <a16:creationId xmlns:a16="http://schemas.microsoft.com/office/drawing/2014/main" id="{D03FCAB0-5EFF-4332-B1A6-4B791F30C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6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82" name="Line 83">
                <a:extLst>
                  <a:ext uri="{FF2B5EF4-FFF2-40B4-BE49-F238E27FC236}">
                    <a16:creationId xmlns:a16="http://schemas.microsoft.com/office/drawing/2014/main" id="{60CF48DA-85D3-459F-87D8-2E8D6C4C7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" y="0"/>
                <a:ext cx="0" cy="1809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83" name="Line 84">
                <a:extLst>
                  <a:ext uri="{FF2B5EF4-FFF2-40B4-BE49-F238E27FC236}">
                    <a16:creationId xmlns:a16="http://schemas.microsoft.com/office/drawing/2014/main" id="{5B33DA17-D2EE-4D18-BE7F-3A307EF6F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8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84" name="Line 85">
                <a:extLst>
                  <a:ext uri="{FF2B5EF4-FFF2-40B4-BE49-F238E27FC236}">
                    <a16:creationId xmlns:a16="http://schemas.microsoft.com/office/drawing/2014/main" id="{453F0DAD-B84F-40FA-9582-D3638141B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85" name="Line 86">
                <a:extLst>
                  <a:ext uri="{FF2B5EF4-FFF2-40B4-BE49-F238E27FC236}">
                    <a16:creationId xmlns:a16="http://schemas.microsoft.com/office/drawing/2014/main" id="{E38B254E-FD53-4E43-9B5D-C24A27932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5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86" name="Line 87">
                <a:extLst>
                  <a:ext uri="{FF2B5EF4-FFF2-40B4-BE49-F238E27FC236}">
                    <a16:creationId xmlns:a16="http://schemas.microsoft.com/office/drawing/2014/main" id="{32885443-38D7-4D32-91FA-1751F91127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1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87" name="Line 88">
                <a:extLst>
                  <a:ext uri="{FF2B5EF4-FFF2-40B4-BE49-F238E27FC236}">
                    <a16:creationId xmlns:a16="http://schemas.microsoft.com/office/drawing/2014/main" id="{70334D1C-B764-4D83-B9BE-8D8AB1E99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8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88" name="Line 89">
                <a:extLst>
                  <a:ext uri="{FF2B5EF4-FFF2-40B4-BE49-F238E27FC236}">
                    <a16:creationId xmlns:a16="http://schemas.microsoft.com/office/drawing/2014/main" id="{0CE73213-8542-4D5B-9C0F-53CD44281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89" name="Line 90">
                <a:extLst>
                  <a:ext uri="{FF2B5EF4-FFF2-40B4-BE49-F238E27FC236}">
                    <a16:creationId xmlns:a16="http://schemas.microsoft.com/office/drawing/2014/main" id="{A0B779AA-6E4B-402D-B0D8-23A7C1EA8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5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90" name="Line 91">
                <a:extLst>
                  <a:ext uri="{FF2B5EF4-FFF2-40B4-BE49-F238E27FC236}">
                    <a16:creationId xmlns:a16="http://schemas.microsoft.com/office/drawing/2014/main" id="{B337662F-8F75-4C4F-88F5-55101D5AC2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1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91" name="Line 92">
                <a:extLst>
                  <a:ext uri="{FF2B5EF4-FFF2-40B4-BE49-F238E27FC236}">
                    <a16:creationId xmlns:a16="http://schemas.microsoft.com/office/drawing/2014/main" id="{66FEF391-814C-4BC3-B999-B1F21622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6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92" name="Line 93">
                <a:extLst>
                  <a:ext uri="{FF2B5EF4-FFF2-40B4-BE49-F238E27FC236}">
                    <a16:creationId xmlns:a16="http://schemas.microsoft.com/office/drawing/2014/main" id="{F1D24A19-F8FD-4E78-A63E-B1EDA2CCAA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7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93" name="Line 94">
                <a:extLst>
                  <a:ext uri="{FF2B5EF4-FFF2-40B4-BE49-F238E27FC236}">
                    <a16:creationId xmlns:a16="http://schemas.microsoft.com/office/drawing/2014/main" id="{B3BDBF21-F102-4AFC-97EA-2E5E08805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3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94" name="Line 95">
                <a:extLst>
                  <a:ext uri="{FF2B5EF4-FFF2-40B4-BE49-F238E27FC236}">
                    <a16:creationId xmlns:a16="http://schemas.microsoft.com/office/drawing/2014/main" id="{233EA946-A506-4C99-B620-152425C09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95" name="Line 96">
                <a:extLst>
                  <a:ext uri="{FF2B5EF4-FFF2-40B4-BE49-F238E27FC236}">
                    <a16:creationId xmlns:a16="http://schemas.microsoft.com/office/drawing/2014/main" id="{56ACB4A4-F129-4AB0-B038-33DCB11C2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4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96" name="Line 97">
                <a:extLst>
                  <a:ext uri="{FF2B5EF4-FFF2-40B4-BE49-F238E27FC236}">
                    <a16:creationId xmlns:a16="http://schemas.microsoft.com/office/drawing/2014/main" id="{7FEF75B9-F509-475F-AF4F-FD938F0DE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5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97" name="Line 98">
                <a:extLst>
                  <a:ext uri="{FF2B5EF4-FFF2-40B4-BE49-F238E27FC236}">
                    <a16:creationId xmlns:a16="http://schemas.microsoft.com/office/drawing/2014/main" id="{A5CFA614-18B7-4742-92FF-45F41B2B1B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1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098" name="Line 99">
                <a:extLst>
                  <a:ext uri="{FF2B5EF4-FFF2-40B4-BE49-F238E27FC236}">
                    <a16:creationId xmlns:a16="http://schemas.microsoft.com/office/drawing/2014/main" id="{8E858400-A2A0-4BD2-9DFF-72D7B84AE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7" y="0"/>
                <a:ext cx="0" cy="180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5878" name="Rectangle 100">
              <a:extLst>
                <a:ext uri="{FF2B5EF4-FFF2-40B4-BE49-F238E27FC236}">
                  <a16:creationId xmlns:a16="http://schemas.microsoft.com/office/drawing/2014/main" id="{C35537DF-F619-449C-8962-3B316AB79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82"/>
              <a:ext cx="5510" cy="1290"/>
            </a:xfrm>
            <a:prstGeom prst="rect">
              <a:avLst/>
            </a:prstGeom>
            <a:gradFill rotWithShape="0">
              <a:gsLst>
                <a:gs pos="0">
                  <a:srgbClr val="FFFFFF">
                    <a:alpha val="0"/>
                  </a:srgbClr>
                </a:gs>
                <a:gs pos="4999">
                  <a:srgbClr val="FFFFFF">
                    <a:alpha val="0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79" name="Rectangle 101">
              <a:extLst>
                <a:ext uri="{FF2B5EF4-FFF2-40B4-BE49-F238E27FC236}">
                  <a16:creationId xmlns:a16="http://schemas.microsoft.com/office/drawing/2014/main" id="{FF012872-2838-448E-B854-4176A7122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" y="1308"/>
              <a:ext cx="1089" cy="167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80" name="Rectangle 102">
              <a:extLst>
                <a:ext uri="{FF2B5EF4-FFF2-40B4-BE49-F238E27FC236}">
                  <a16:creationId xmlns:a16="http://schemas.microsoft.com/office/drawing/2014/main" id="{9180E136-450F-40F8-89AD-96F62CC6D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" y="1308"/>
              <a:ext cx="1089" cy="167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81" name="Rectangle 103">
              <a:extLst>
                <a:ext uri="{FF2B5EF4-FFF2-40B4-BE49-F238E27FC236}">
                  <a16:creationId xmlns:a16="http://schemas.microsoft.com/office/drawing/2014/main" id="{D3A402DB-337D-4F0A-82A3-B9F70709C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5" y="1308"/>
              <a:ext cx="1090" cy="167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882" name="Rectangle 104">
              <a:extLst>
                <a:ext uri="{FF2B5EF4-FFF2-40B4-BE49-F238E27FC236}">
                  <a16:creationId xmlns:a16="http://schemas.microsoft.com/office/drawing/2014/main" id="{1A0C4E98-639C-491B-B500-B3D11A8FA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1308"/>
              <a:ext cx="1089" cy="167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62569" name="Line 105">
              <a:extLst>
                <a:ext uri="{FF2B5EF4-FFF2-40B4-BE49-F238E27FC236}">
                  <a16:creationId xmlns:a16="http://schemas.microsoft.com/office/drawing/2014/main" id="{CBB7A845-580A-4AB8-ACDA-77B96FB06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3" y="1342"/>
              <a:ext cx="129" cy="84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570" name="Line 106">
              <a:extLst>
                <a:ext uri="{FF2B5EF4-FFF2-40B4-BE49-F238E27FC236}">
                  <a16:creationId xmlns:a16="http://schemas.microsoft.com/office/drawing/2014/main" id="{B57D4FD8-E1DB-4F28-AA41-549CE77ABE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5" y="1344"/>
              <a:ext cx="128" cy="84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571" name="Line 107">
              <a:extLst>
                <a:ext uri="{FF2B5EF4-FFF2-40B4-BE49-F238E27FC236}">
                  <a16:creationId xmlns:a16="http://schemas.microsoft.com/office/drawing/2014/main" id="{D8F77E9C-D4B1-4959-9A4A-1A67255228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7" y="1346"/>
              <a:ext cx="124" cy="82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572" name="Line 108">
              <a:extLst>
                <a:ext uri="{FF2B5EF4-FFF2-40B4-BE49-F238E27FC236}">
                  <a16:creationId xmlns:a16="http://schemas.microsoft.com/office/drawing/2014/main" id="{16FEB58E-A047-4BCA-9B65-D8CA47856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9" y="1342"/>
              <a:ext cx="129" cy="84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573" name="Line 109">
              <a:extLst>
                <a:ext uri="{FF2B5EF4-FFF2-40B4-BE49-F238E27FC236}">
                  <a16:creationId xmlns:a16="http://schemas.microsoft.com/office/drawing/2014/main" id="{FB226440-99BA-4B2C-B610-7944AFF34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81" y="1344"/>
              <a:ext cx="128" cy="84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574" name="Line 110">
              <a:extLst>
                <a:ext uri="{FF2B5EF4-FFF2-40B4-BE49-F238E27FC236}">
                  <a16:creationId xmlns:a16="http://schemas.microsoft.com/office/drawing/2014/main" id="{490BEBCB-9140-4E19-BCE7-8D46C886FF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3" y="1346"/>
              <a:ext cx="124" cy="82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575" name="Line 111">
              <a:extLst>
                <a:ext uri="{FF2B5EF4-FFF2-40B4-BE49-F238E27FC236}">
                  <a16:creationId xmlns:a16="http://schemas.microsoft.com/office/drawing/2014/main" id="{6044625A-646E-44A6-BD87-11C076EDA2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8" y="1342"/>
              <a:ext cx="128" cy="84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576" name="Line 112">
              <a:extLst>
                <a:ext uri="{FF2B5EF4-FFF2-40B4-BE49-F238E27FC236}">
                  <a16:creationId xmlns:a16="http://schemas.microsoft.com/office/drawing/2014/main" id="{AA65F694-4C8D-4ABC-B39C-8515BD4D3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0" y="1344"/>
              <a:ext cx="128" cy="84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577" name="Line 113">
              <a:extLst>
                <a:ext uri="{FF2B5EF4-FFF2-40B4-BE49-F238E27FC236}">
                  <a16:creationId xmlns:a16="http://schemas.microsoft.com/office/drawing/2014/main" id="{0701DF25-B833-4226-B267-D800A5F460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2" y="1346"/>
              <a:ext cx="124" cy="82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578" name="Line 114">
              <a:extLst>
                <a:ext uri="{FF2B5EF4-FFF2-40B4-BE49-F238E27FC236}">
                  <a16:creationId xmlns:a16="http://schemas.microsoft.com/office/drawing/2014/main" id="{8528DF60-BFD5-4976-B7BD-79F180FFB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2" y="1342"/>
              <a:ext cx="129" cy="84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579" name="Line 115">
              <a:extLst>
                <a:ext uri="{FF2B5EF4-FFF2-40B4-BE49-F238E27FC236}">
                  <a16:creationId xmlns:a16="http://schemas.microsoft.com/office/drawing/2014/main" id="{291DAA7D-FF9E-4C60-8116-1B509A6E3C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4" y="1344"/>
              <a:ext cx="128" cy="84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580" name="Line 116">
              <a:extLst>
                <a:ext uri="{FF2B5EF4-FFF2-40B4-BE49-F238E27FC236}">
                  <a16:creationId xmlns:a16="http://schemas.microsoft.com/office/drawing/2014/main" id="{512666CC-8624-4D05-9AA3-1569311CCA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6" y="1345"/>
              <a:ext cx="124" cy="83"/>
            </a:xfrm>
            <a:prstGeom prst="line">
              <a:avLst/>
            </a:pr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grpSp>
          <p:nvGrpSpPr>
            <p:cNvPr id="35895" name="Group 117">
              <a:extLst>
                <a:ext uri="{FF2B5EF4-FFF2-40B4-BE49-F238E27FC236}">
                  <a16:creationId xmlns:a16="http://schemas.microsoft.com/office/drawing/2014/main" id="{14ED7F13-8EFF-4980-9CB9-AFE9EF454AC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084" y="1400"/>
              <a:ext cx="183" cy="282"/>
              <a:chOff x="0" y="0"/>
              <a:chExt cx="182" cy="282"/>
            </a:xfrm>
          </p:grpSpPr>
          <p:sp>
            <p:nvSpPr>
              <p:cNvPr id="62582" name="Line 118">
                <a:extLst>
                  <a:ext uri="{FF2B5EF4-FFF2-40B4-BE49-F238E27FC236}">
                    <a16:creationId xmlns:a16="http://schemas.microsoft.com/office/drawing/2014/main" id="{7C1FA2DC-A936-4F38-85EB-8A0C3F287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6032" name="Freeform 119">
                <a:extLst>
                  <a:ext uri="{FF2B5EF4-FFF2-40B4-BE49-F238E27FC236}">
                    <a16:creationId xmlns:a16="http://schemas.microsoft.com/office/drawing/2014/main" id="{62CEBD65-29C6-49E6-9C0D-DC5D5907B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584" name="Line 120">
                <a:extLst>
                  <a:ext uri="{FF2B5EF4-FFF2-40B4-BE49-F238E27FC236}">
                    <a16:creationId xmlns:a16="http://schemas.microsoft.com/office/drawing/2014/main" id="{31B6CB4A-A2DE-4D39-AF4B-0CF496160E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585" name="Line 121">
                <a:extLst>
                  <a:ext uri="{FF2B5EF4-FFF2-40B4-BE49-F238E27FC236}">
                    <a16:creationId xmlns:a16="http://schemas.microsoft.com/office/drawing/2014/main" id="{6DC40D15-4A55-4CDC-B914-1961EEC95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896" name="Group 122">
              <a:extLst>
                <a:ext uri="{FF2B5EF4-FFF2-40B4-BE49-F238E27FC236}">
                  <a16:creationId xmlns:a16="http://schemas.microsoft.com/office/drawing/2014/main" id="{AB8484AC-5992-4DA9-B89F-A56D7913248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16" y="1400"/>
              <a:ext cx="183" cy="282"/>
              <a:chOff x="0" y="0"/>
              <a:chExt cx="182" cy="282"/>
            </a:xfrm>
          </p:grpSpPr>
          <p:sp>
            <p:nvSpPr>
              <p:cNvPr id="62587" name="Line 123">
                <a:extLst>
                  <a:ext uri="{FF2B5EF4-FFF2-40B4-BE49-F238E27FC236}">
                    <a16:creationId xmlns:a16="http://schemas.microsoft.com/office/drawing/2014/main" id="{C2CC7DE1-5F51-41B8-952F-00EFD5D3B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6028" name="Freeform 124">
                <a:extLst>
                  <a:ext uri="{FF2B5EF4-FFF2-40B4-BE49-F238E27FC236}">
                    <a16:creationId xmlns:a16="http://schemas.microsoft.com/office/drawing/2014/main" id="{315313FF-36F5-466D-B449-F993423FB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589" name="Line 125">
                <a:extLst>
                  <a:ext uri="{FF2B5EF4-FFF2-40B4-BE49-F238E27FC236}">
                    <a16:creationId xmlns:a16="http://schemas.microsoft.com/office/drawing/2014/main" id="{A0AD3AE8-5F6D-4099-8AF4-86F78B38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590" name="Line 126">
                <a:extLst>
                  <a:ext uri="{FF2B5EF4-FFF2-40B4-BE49-F238E27FC236}">
                    <a16:creationId xmlns:a16="http://schemas.microsoft.com/office/drawing/2014/main" id="{D2EE6FFD-2CA3-4324-B7A2-058EB39FD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897" name="Group 127">
              <a:extLst>
                <a:ext uri="{FF2B5EF4-FFF2-40B4-BE49-F238E27FC236}">
                  <a16:creationId xmlns:a16="http://schemas.microsoft.com/office/drawing/2014/main" id="{08B2D758-021A-448E-96EB-671FC5D3453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796" y="1400"/>
              <a:ext cx="183" cy="282"/>
              <a:chOff x="0" y="0"/>
              <a:chExt cx="182" cy="282"/>
            </a:xfrm>
          </p:grpSpPr>
          <p:sp>
            <p:nvSpPr>
              <p:cNvPr id="62592" name="Line 128">
                <a:extLst>
                  <a:ext uri="{FF2B5EF4-FFF2-40B4-BE49-F238E27FC236}">
                    <a16:creationId xmlns:a16="http://schemas.microsoft.com/office/drawing/2014/main" id="{93E68A57-5328-4C08-AAF4-AC289CAAA2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6024" name="Freeform 129">
                <a:extLst>
                  <a:ext uri="{FF2B5EF4-FFF2-40B4-BE49-F238E27FC236}">
                    <a16:creationId xmlns:a16="http://schemas.microsoft.com/office/drawing/2014/main" id="{7478D146-0F89-4CC2-A452-691BE252F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594" name="Line 130">
                <a:extLst>
                  <a:ext uri="{FF2B5EF4-FFF2-40B4-BE49-F238E27FC236}">
                    <a16:creationId xmlns:a16="http://schemas.microsoft.com/office/drawing/2014/main" id="{6010FF4A-4F6D-4D99-8BEB-7790BD6413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595" name="Line 131">
                <a:extLst>
                  <a:ext uri="{FF2B5EF4-FFF2-40B4-BE49-F238E27FC236}">
                    <a16:creationId xmlns:a16="http://schemas.microsoft.com/office/drawing/2014/main" id="{8865CC6D-70BC-4D7C-AE4C-19610ECDCA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898" name="Group 132">
              <a:extLst>
                <a:ext uri="{FF2B5EF4-FFF2-40B4-BE49-F238E27FC236}">
                  <a16:creationId xmlns:a16="http://schemas.microsoft.com/office/drawing/2014/main" id="{18FD797A-9793-4667-A463-063DC7AB19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372" y="1400"/>
              <a:ext cx="183" cy="282"/>
              <a:chOff x="0" y="0"/>
              <a:chExt cx="182" cy="282"/>
            </a:xfrm>
          </p:grpSpPr>
          <p:sp>
            <p:nvSpPr>
              <p:cNvPr id="62597" name="Line 133">
                <a:extLst>
                  <a:ext uri="{FF2B5EF4-FFF2-40B4-BE49-F238E27FC236}">
                    <a16:creationId xmlns:a16="http://schemas.microsoft.com/office/drawing/2014/main" id="{DF29E0FB-A665-4398-856A-904A007B97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6020" name="Freeform 134">
                <a:extLst>
                  <a:ext uri="{FF2B5EF4-FFF2-40B4-BE49-F238E27FC236}">
                    <a16:creationId xmlns:a16="http://schemas.microsoft.com/office/drawing/2014/main" id="{56A5159D-8D03-4742-ABAD-A15CA2996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599" name="Line 135">
                <a:extLst>
                  <a:ext uri="{FF2B5EF4-FFF2-40B4-BE49-F238E27FC236}">
                    <a16:creationId xmlns:a16="http://schemas.microsoft.com/office/drawing/2014/main" id="{9A86A652-44A3-4AF7-AC81-8AEDB185DB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00" name="Line 136">
                <a:extLst>
                  <a:ext uri="{FF2B5EF4-FFF2-40B4-BE49-F238E27FC236}">
                    <a16:creationId xmlns:a16="http://schemas.microsoft.com/office/drawing/2014/main" id="{175B35CD-4153-4BBD-9FC3-9564D76DAB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899" name="Group 137">
              <a:extLst>
                <a:ext uri="{FF2B5EF4-FFF2-40B4-BE49-F238E27FC236}">
                  <a16:creationId xmlns:a16="http://schemas.microsoft.com/office/drawing/2014/main" id="{C77F4B40-2C41-4BE7-868B-107166A7719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775" y="1400"/>
              <a:ext cx="183" cy="282"/>
              <a:chOff x="0" y="0"/>
              <a:chExt cx="182" cy="282"/>
            </a:xfrm>
          </p:grpSpPr>
          <p:sp>
            <p:nvSpPr>
              <p:cNvPr id="62602" name="Line 138">
                <a:extLst>
                  <a:ext uri="{FF2B5EF4-FFF2-40B4-BE49-F238E27FC236}">
                    <a16:creationId xmlns:a16="http://schemas.microsoft.com/office/drawing/2014/main" id="{6971E7AF-5E1D-4E0C-960A-8DE0B8081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6016" name="Freeform 139">
                <a:extLst>
                  <a:ext uri="{FF2B5EF4-FFF2-40B4-BE49-F238E27FC236}">
                    <a16:creationId xmlns:a16="http://schemas.microsoft.com/office/drawing/2014/main" id="{68213C87-5768-4BF7-80DD-9206EB8D5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04" name="Line 140">
                <a:extLst>
                  <a:ext uri="{FF2B5EF4-FFF2-40B4-BE49-F238E27FC236}">
                    <a16:creationId xmlns:a16="http://schemas.microsoft.com/office/drawing/2014/main" id="{09A7B8DE-E02B-4074-9CAD-D6A0ECB98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05" name="Line 141">
                <a:extLst>
                  <a:ext uri="{FF2B5EF4-FFF2-40B4-BE49-F238E27FC236}">
                    <a16:creationId xmlns:a16="http://schemas.microsoft.com/office/drawing/2014/main" id="{2846B15F-F97B-450D-9CF0-91C9E4DE73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900" name="Group 142">
              <a:extLst>
                <a:ext uri="{FF2B5EF4-FFF2-40B4-BE49-F238E27FC236}">
                  <a16:creationId xmlns:a16="http://schemas.microsoft.com/office/drawing/2014/main" id="{86E1E691-15EA-4250-9F73-F92D22644FA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55" y="1400"/>
              <a:ext cx="183" cy="282"/>
              <a:chOff x="0" y="0"/>
              <a:chExt cx="182" cy="282"/>
            </a:xfrm>
          </p:grpSpPr>
          <p:sp>
            <p:nvSpPr>
              <p:cNvPr id="62607" name="Line 143">
                <a:extLst>
                  <a:ext uri="{FF2B5EF4-FFF2-40B4-BE49-F238E27FC236}">
                    <a16:creationId xmlns:a16="http://schemas.microsoft.com/office/drawing/2014/main" id="{43716AD2-4A44-48A1-8294-391E9B4389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6012" name="Freeform 144">
                <a:extLst>
                  <a:ext uri="{FF2B5EF4-FFF2-40B4-BE49-F238E27FC236}">
                    <a16:creationId xmlns:a16="http://schemas.microsoft.com/office/drawing/2014/main" id="{9038944B-8886-4D40-90C3-BC6A6C386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09" name="Line 145">
                <a:extLst>
                  <a:ext uri="{FF2B5EF4-FFF2-40B4-BE49-F238E27FC236}">
                    <a16:creationId xmlns:a16="http://schemas.microsoft.com/office/drawing/2014/main" id="{5F5A849E-B8CF-4C37-86B4-03F80B7982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10" name="Line 146">
                <a:extLst>
                  <a:ext uri="{FF2B5EF4-FFF2-40B4-BE49-F238E27FC236}">
                    <a16:creationId xmlns:a16="http://schemas.microsoft.com/office/drawing/2014/main" id="{67EDC276-C434-4E55-87E1-ABA6DD5447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901" name="Group 147">
              <a:extLst>
                <a:ext uri="{FF2B5EF4-FFF2-40B4-BE49-F238E27FC236}">
                  <a16:creationId xmlns:a16="http://schemas.microsoft.com/office/drawing/2014/main" id="{5F86F317-A585-40C3-87CE-1D9C988A308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343" y="1400"/>
              <a:ext cx="183" cy="282"/>
              <a:chOff x="0" y="0"/>
              <a:chExt cx="182" cy="282"/>
            </a:xfrm>
          </p:grpSpPr>
          <p:sp>
            <p:nvSpPr>
              <p:cNvPr id="62612" name="Line 148">
                <a:extLst>
                  <a:ext uri="{FF2B5EF4-FFF2-40B4-BE49-F238E27FC236}">
                    <a16:creationId xmlns:a16="http://schemas.microsoft.com/office/drawing/2014/main" id="{2745026C-ADFF-4DED-9960-CD6BFA6F3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6008" name="Freeform 149">
                <a:extLst>
                  <a:ext uri="{FF2B5EF4-FFF2-40B4-BE49-F238E27FC236}">
                    <a16:creationId xmlns:a16="http://schemas.microsoft.com/office/drawing/2014/main" id="{8A0A48AE-A329-4747-A3A7-30E5828E7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14" name="Line 150">
                <a:extLst>
                  <a:ext uri="{FF2B5EF4-FFF2-40B4-BE49-F238E27FC236}">
                    <a16:creationId xmlns:a16="http://schemas.microsoft.com/office/drawing/2014/main" id="{366C8FAB-4C45-4C7A-86BC-5DD013A54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15" name="Line 151">
                <a:extLst>
                  <a:ext uri="{FF2B5EF4-FFF2-40B4-BE49-F238E27FC236}">
                    <a16:creationId xmlns:a16="http://schemas.microsoft.com/office/drawing/2014/main" id="{02B58E5F-DEA6-438A-8837-C40C79774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902" name="Group 152">
              <a:extLst>
                <a:ext uri="{FF2B5EF4-FFF2-40B4-BE49-F238E27FC236}">
                  <a16:creationId xmlns:a16="http://schemas.microsoft.com/office/drawing/2014/main" id="{D206844A-C2C0-474E-ADE0-38298A7D588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631" y="1400"/>
              <a:ext cx="183" cy="282"/>
              <a:chOff x="0" y="0"/>
              <a:chExt cx="182" cy="282"/>
            </a:xfrm>
          </p:grpSpPr>
          <p:sp>
            <p:nvSpPr>
              <p:cNvPr id="62617" name="Line 153">
                <a:extLst>
                  <a:ext uri="{FF2B5EF4-FFF2-40B4-BE49-F238E27FC236}">
                    <a16:creationId xmlns:a16="http://schemas.microsoft.com/office/drawing/2014/main" id="{B0B40B0B-DBFA-4360-B690-EB5C58916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6004" name="Freeform 154">
                <a:extLst>
                  <a:ext uri="{FF2B5EF4-FFF2-40B4-BE49-F238E27FC236}">
                    <a16:creationId xmlns:a16="http://schemas.microsoft.com/office/drawing/2014/main" id="{B23067AD-E889-4192-A5E9-B59F183CB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19" name="Line 155">
                <a:extLst>
                  <a:ext uri="{FF2B5EF4-FFF2-40B4-BE49-F238E27FC236}">
                    <a16:creationId xmlns:a16="http://schemas.microsoft.com/office/drawing/2014/main" id="{B2747CB5-7F22-4F1D-9A32-4A4C54386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20" name="Line 156">
                <a:extLst>
                  <a:ext uri="{FF2B5EF4-FFF2-40B4-BE49-F238E27FC236}">
                    <a16:creationId xmlns:a16="http://schemas.microsoft.com/office/drawing/2014/main" id="{307CD840-5007-4FE1-9461-8B54EEAF1D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903" name="Group 157">
              <a:extLst>
                <a:ext uri="{FF2B5EF4-FFF2-40B4-BE49-F238E27FC236}">
                  <a16:creationId xmlns:a16="http://schemas.microsoft.com/office/drawing/2014/main" id="{500F63AA-BCC0-460B-97EA-DF9822E2345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895" y="1400"/>
              <a:ext cx="183" cy="282"/>
              <a:chOff x="0" y="0"/>
              <a:chExt cx="182" cy="282"/>
            </a:xfrm>
          </p:grpSpPr>
          <p:sp>
            <p:nvSpPr>
              <p:cNvPr id="62622" name="Line 158">
                <a:extLst>
                  <a:ext uri="{FF2B5EF4-FFF2-40B4-BE49-F238E27FC236}">
                    <a16:creationId xmlns:a16="http://schemas.microsoft.com/office/drawing/2014/main" id="{2440095F-A9D7-4766-9E37-75AA87F16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6000" name="Freeform 159">
                <a:extLst>
                  <a:ext uri="{FF2B5EF4-FFF2-40B4-BE49-F238E27FC236}">
                    <a16:creationId xmlns:a16="http://schemas.microsoft.com/office/drawing/2014/main" id="{B4B411C0-71C2-4AED-B277-18826964F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24" name="Line 160">
                <a:extLst>
                  <a:ext uri="{FF2B5EF4-FFF2-40B4-BE49-F238E27FC236}">
                    <a16:creationId xmlns:a16="http://schemas.microsoft.com/office/drawing/2014/main" id="{7215D1F4-5B22-4DB7-BFA7-D3480A37B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25" name="Line 161">
                <a:extLst>
                  <a:ext uri="{FF2B5EF4-FFF2-40B4-BE49-F238E27FC236}">
                    <a16:creationId xmlns:a16="http://schemas.microsoft.com/office/drawing/2014/main" id="{39051F2F-FEC6-41BA-9C2C-CB25C79B9E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904" name="Group 162">
              <a:extLst>
                <a:ext uri="{FF2B5EF4-FFF2-40B4-BE49-F238E27FC236}">
                  <a16:creationId xmlns:a16="http://schemas.microsoft.com/office/drawing/2014/main" id="{35221AEC-1143-43B7-83ED-FE146AF6F0B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607" y="1400"/>
              <a:ext cx="183" cy="282"/>
              <a:chOff x="0" y="0"/>
              <a:chExt cx="182" cy="282"/>
            </a:xfrm>
          </p:grpSpPr>
          <p:sp>
            <p:nvSpPr>
              <p:cNvPr id="62627" name="Line 163">
                <a:extLst>
                  <a:ext uri="{FF2B5EF4-FFF2-40B4-BE49-F238E27FC236}">
                    <a16:creationId xmlns:a16="http://schemas.microsoft.com/office/drawing/2014/main" id="{B4833BE5-AE85-4097-997C-B8414200B3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5996" name="Freeform 164">
                <a:extLst>
                  <a:ext uri="{FF2B5EF4-FFF2-40B4-BE49-F238E27FC236}">
                    <a16:creationId xmlns:a16="http://schemas.microsoft.com/office/drawing/2014/main" id="{010112F4-75B9-4152-808A-DC992DB1B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29" name="Line 165">
                <a:extLst>
                  <a:ext uri="{FF2B5EF4-FFF2-40B4-BE49-F238E27FC236}">
                    <a16:creationId xmlns:a16="http://schemas.microsoft.com/office/drawing/2014/main" id="{A98EDE44-4ADE-4B70-BBC3-EC1404F053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30" name="Line 166">
                <a:extLst>
                  <a:ext uri="{FF2B5EF4-FFF2-40B4-BE49-F238E27FC236}">
                    <a16:creationId xmlns:a16="http://schemas.microsoft.com/office/drawing/2014/main" id="{64740491-437A-4524-A703-62C32AE0E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905" name="Group 167">
              <a:extLst>
                <a:ext uri="{FF2B5EF4-FFF2-40B4-BE49-F238E27FC236}">
                  <a16:creationId xmlns:a16="http://schemas.microsoft.com/office/drawing/2014/main" id="{D9C42204-9753-4C62-B799-E34C08F365F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19" y="1400"/>
              <a:ext cx="183" cy="282"/>
              <a:chOff x="0" y="0"/>
              <a:chExt cx="182" cy="282"/>
            </a:xfrm>
          </p:grpSpPr>
          <p:sp>
            <p:nvSpPr>
              <p:cNvPr id="62632" name="Line 168">
                <a:extLst>
                  <a:ext uri="{FF2B5EF4-FFF2-40B4-BE49-F238E27FC236}">
                    <a16:creationId xmlns:a16="http://schemas.microsoft.com/office/drawing/2014/main" id="{5767477F-C703-44FE-B52F-8AD694379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5992" name="Freeform 169">
                <a:extLst>
                  <a:ext uri="{FF2B5EF4-FFF2-40B4-BE49-F238E27FC236}">
                    <a16:creationId xmlns:a16="http://schemas.microsoft.com/office/drawing/2014/main" id="{1A792A16-E22F-4205-836F-EFF1F9CB4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34" name="Line 170">
                <a:extLst>
                  <a:ext uri="{FF2B5EF4-FFF2-40B4-BE49-F238E27FC236}">
                    <a16:creationId xmlns:a16="http://schemas.microsoft.com/office/drawing/2014/main" id="{DC9B7B07-48CF-474A-94BC-614CDDF43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35" name="Line 171">
                <a:extLst>
                  <a:ext uri="{FF2B5EF4-FFF2-40B4-BE49-F238E27FC236}">
                    <a16:creationId xmlns:a16="http://schemas.microsoft.com/office/drawing/2014/main" id="{5D554FD2-5537-45EB-957E-268E0513E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906" name="Group 172">
              <a:extLst>
                <a:ext uri="{FF2B5EF4-FFF2-40B4-BE49-F238E27FC236}">
                  <a16:creationId xmlns:a16="http://schemas.microsoft.com/office/drawing/2014/main" id="{0E375182-7A0F-4031-9C68-675F817BE9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039" y="1400"/>
              <a:ext cx="183" cy="282"/>
              <a:chOff x="0" y="0"/>
              <a:chExt cx="182" cy="282"/>
            </a:xfrm>
          </p:grpSpPr>
          <p:sp>
            <p:nvSpPr>
              <p:cNvPr id="62637" name="Line 173">
                <a:extLst>
                  <a:ext uri="{FF2B5EF4-FFF2-40B4-BE49-F238E27FC236}">
                    <a16:creationId xmlns:a16="http://schemas.microsoft.com/office/drawing/2014/main" id="{87842FFE-6D3E-4F12-B39C-FA0E55D2D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5988" name="Freeform 174">
                <a:extLst>
                  <a:ext uri="{FF2B5EF4-FFF2-40B4-BE49-F238E27FC236}">
                    <a16:creationId xmlns:a16="http://schemas.microsoft.com/office/drawing/2014/main" id="{3BF87AE1-7DF5-47B9-9081-E4462FB07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39" name="Line 175">
                <a:extLst>
                  <a:ext uri="{FF2B5EF4-FFF2-40B4-BE49-F238E27FC236}">
                    <a16:creationId xmlns:a16="http://schemas.microsoft.com/office/drawing/2014/main" id="{E33EAC12-CC60-40E6-AD73-47AA2E24B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40" name="Line 176">
                <a:extLst>
                  <a:ext uri="{FF2B5EF4-FFF2-40B4-BE49-F238E27FC236}">
                    <a16:creationId xmlns:a16="http://schemas.microsoft.com/office/drawing/2014/main" id="{9E752CFA-A617-4909-94F9-EC952158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907" name="Group 177">
              <a:extLst>
                <a:ext uri="{FF2B5EF4-FFF2-40B4-BE49-F238E27FC236}">
                  <a16:creationId xmlns:a16="http://schemas.microsoft.com/office/drawing/2014/main" id="{AD7884C4-2519-48CF-8BF8-4630810558C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116" y="1400"/>
              <a:ext cx="183" cy="282"/>
              <a:chOff x="0" y="0"/>
              <a:chExt cx="182" cy="282"/>
            </a:xfrm>
          </p:grpSpPr>
          <p:sp>
            <p:nvSpPr>
              <p:cNvPr id="62642" name="Line 178">
                <a:extLst>
                  <a:ext uri="{FF2B5EF4-FFF2-40B4-BE49-F238E27FC236}">
                    <a16:creationId xmlns:a16="http://schemas.microsoft.com/office/drawing/2014/main" id="{912ADCCB-7187-4787-A73E-FDB80E9EF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5984" name="Freeform 179">
                <a:extLst>
                  <a:ext uri="{FF2B5EF4-FFF2-40B4-BE49-F238E27FC236}">
                    <a16:creationId xmlns:a16="http://schemas.microsoft.com/office/drawing/2014/main" id="{66BB7455-C49A-4D75-9BAF-E01A6E17E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44" name="Line 180">
                <a:extLst>
                  <a:ext uri="{FF2B5EF4-FFF2-40B4-BE49-F238E27FC236}">
                    <a16:creationId xmlns:a16="http://schemas.microsoft.com/office/drawing/2014/main" id="{32BCE968-2561-4F92-B961-E24CDFF9A6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45" name="Line 181">
                <a:extLst>
                  <a:ext uri="{FF2B5EF4-FFF2-40B4-BE49-F238E27FC236}">
                    <a16:creationId xmlns:a16="http://schemas.microsoft.com/office/drawing/2014/main" id="{B7D158D4-65A6-4DFB-B636-1B4529110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908" name="Group 182">
              <a:extLst>
                <a:ext uri="{FF2B5EF4-FFF2-40B4-BE49-F238E27FC236}">
                  <a16:creationId xmlns:a16="http://schemas.microsoft.com/office/drawing/2014/main" id="{76549F16-1F42-42AC-B0D9-6F23909328A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28" y="1400"/>
              <a:ext cx="183" cy="282"/>
              <a:chOff x="0" y="0"/>
              <a:chExt cx="182" cy="282"/>
            </a:xfrm>
          </p:grpSpPr>
          <p:sp>
            <p:nvSpPr>
              <p:cNvPr id="62647" name="Line 183">
                <a:extLst>
                  <a:ext uri="{FF2B5EF4-FFF2-40B4-BE49-F238E27FC236}">
                    <a16:creationId xmlns:a16="http://schemas.microsoft.com/office/drawing/2014/main" id="{FE2A5B44-06B0-4CE8-AA25-D882DBD2BA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5980" name="Freeform 184">
                <a:extLst>
                  <a:ext uri="{FF2B5EF4-FFF2-40B4-BE49-F238E27FC236}">
                    <a16:creationId xmlns:a16="http://schemas.microsoft.com/office/drawing/2014/main" id="{8F76D26A-0EAC-4E81-8109-DA4E0FA9C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49" name="Line 185">
                <a:extLst>
                  <a:ext uri="{FF2B5EF4-FFF2-40B4-BE49-F238E27FC236}">
                    <a16:creationId xmlns:a16="http://schemas.microsoft.com/office/drawing/2014/main" id="{1811A698-DFA9-4241-89F9-36E5D2487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50" name="Line 186">
                <a:extLst>
                  <a:ext uri="{FF2B5EF4-FFF2-40B4-BE49-F238E27FC236}">
                    <a16:creationId xmlns:a16="http://schemas.microsoft.com/office/drawing/2014/main" id="{570E4CF3-6B24-415F-A2D7-E99544D62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909" name="Group 187">
              <a:extLst>
                <a:ext uri="{FF2B5EF4-FFF2-40B4-BE49-F238E27FC236}">
                  <a16:creationId xmlns:a16="http://schemas.microsoft.com/office/drawing/2014/main" id="{36BE6F86-2C04-4893-9D3A-BCF20422E48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0" y="1400"/>
              <a:ext cx="183" cy="282"/>
              <a:chOff x="0" y="0"/>
              <a:chExt cx="182" cy="282"/>
            </a:xfrm>
          </p:grpSpPr>
          <p:sp>
            <p:nvSpPr>
              <p:cNvPr id="62652" name="Line 188">
                <a:extLst>
                  <a:ext uri="{FF2B5EF4-FFF2-40B4-BE49-F238E27FC236}">
                    <a16:creationId xmlns:a16="http://schemas.microsoft.com/office/drawing/2014/main" id="{D41720A0-351B-4D16-90A9-C79234EF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5976" name="Freeform 189">
                <a:extLst>
                  <a:ext uri="{FF2B5EF4-FFF2-40B4-BE49-F238E27FC236}">
                    <a16:creationId xmlns:a16="http://schemas.microsoft.com/office/drawing/2014/main" id="{CB9E1A40-9DD8-49C8-B726-C3C9F5DB5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54" name="Line 190">
                <a:extLst>
                  <a:ext uri="{FF2B5EF4-FFF2-40B4-BE49-F238E27FC236}">
                    <a16:creationId xmlns:a16="http://schemas.microsoft.com/office/drawing/2014/main" id="{2AA0BFC0-743F-4128-A7DD-B5077098C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55" name="Line 191">
                <a:extLst>
                  <a:ext uri="{FF2B5EF4-FFF2-40B4-BE49-F238E27FC236}">
                    <a16:creationId xmlns:a16="http://schemas.microsoft.com/office/drawing/2014/main" id="{92C06FE8-957D-47E7-87C3-2EF4E9D52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grpSp>
          <p:nvGrpSpPr>
            <p:cNvPr id="35910" name="Group 192">
              <a:extLst>
                <a:ext uri="{FF2B5EF4-FFF2-40B4-BE49-F238E27FC236}">
                  <a16:creationId xmlns:a16="http://schemas.microsoft.com/office/drawing/2014/main" id="{4706D59A-46EE-4C7A-AAC0-4B22AC19CB2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0" y="1400"/>
              <a:ext cx="183" cy="282"/>
              <a:chOff x="0" y="0"/>
              <a:chExt cx="182" cy="282"/>
            </a:xfrm>
          </p:grpSpPr>
          <p:sp>
            <p:nvSpPr>
              <p:cNvPr id="62657" name="Line 193">
                <a:extLst>
                  <a:ext uri="{FF2B5EF4-FFF2-40B4-BE49-F238E27FC236}">
                    <a16:creationId xmlns:a16="http://schemas.microsoft.com/office/drawing/2014/main" id="{3E81DEDA-A471-4FB6-8AA7-A1EA03AC4F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" y="215"/>
                <a:ext cx="24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5972" name="Freeform 194">
                <a:extLst>
                  <a:ext uri="{FF2B5EF4-FFF2-40B4-BE49-F238E27FC236}">
                    <a16:creationId xmlns:a16="http://schemas.microsoft.com/office/drawing/2014/main" id="{1FFF03BD-647D-4489-99EA-8748C00DA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2" cy="275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217 h 21600"/>
                  <a:gd name="T4" fmla="*/ 159 w 21600"/>
                  <a:gd name="T5" fmla="*/ 217 h 21600"/>
                  <a:gd name="T6" fmla="*/ 182 w 21600"/>
                  <a:gd name="T7" fmla="*/ 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0" y="1437"/>
                      <a:pt x="15" y="15603"/>
                      <a:pt x="65" y="17040"/>
                    </a:cubicBezTo>
                    <a:lnTo>
                      <a:pt x="18852" y="17040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659" name="Line 195">
                <a:extLst>
                  <a:ext uri="{FF2B5EF4-FFF2-40B4-BE49-F238E27FC236}">
                    <a16:creationId xmlns:a16="http://schemas.microsoft.com/office/drawing/2014/main" id="{5A99C580-224F-4870-B2F8-2E6800DA7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" y="216"/>
                <a:ext cx="23" cy="6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62660" name="Line 196">
                <a:extLst>
                  <a:ext uri="{FF2B5EF4-FFF2-40B4-BE49-F238E27FC236}">
                    <a16:creationId xmlns:a16="http://schemas.microsoft.com/office/drawing/2014/main" id="{E77565B2-FCBB-4983-9721-673A20355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7"/>
                <a:ext cx="23" cy="5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oval" w="sm" len="sm"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35911" name="Rectangle 197">
              <a:extLst>
                <a:ext uri="{FF2B5EF4-FFF2-40B4-BE49-F238E27FC236}">
                  <a16:creationId xmlns:a16="http://schemas.microsoft.com/office/drawing/2014/main" id="{80EC9308-20FC-4063-9C9F-96F31EBB5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137"/>
              <a:ext cx="232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12" name="Rectangle 198">
              <a:extLst>
                <a:ext uri="{FF2B5EF4-FFF2-40B4-BE49-F238E27FC236}">
                  <a16:creationId xmlns:a16="http://schemas.microsoft.com/office/drawing/2014/main" id="{FF25ACE1-2A03-4D6D-AFCD-F7969A3BB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" y="137"/>
              <a:ext cx="232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13" name="Rectangle 199">
              <a:extLst>
                <a:ext uri="{FF2B5EF4-FFF2-40B4-BE49-F238E27FC236}">
                  <a16:creationId xmlns:a16="http://schemas.microsoft.com/office/drawing/2014/main" id="{1653D02D-F854-48D5-8A34-64B9F7142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" y="137"/>
              <a:ext cx="232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14" name="Rectangle 200">
              <a:extLst>
                <a:ext uri="{FF2B5EF4-FFF2-40B4-BE49-F238E27FC236}">
                  <a16:creationId xmlns:a16="http://schemas.microsoft.com/office/drawing/2014/main" id="{8C7A9FB9-9E05-4BE4-BCF7-47B5EFC5B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" y="137"/>
              <a:ext cx="232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15" name="Rectangle 201">
              <a:extLst>
                <a:ext uri="{FF2B5EF4-FFF2-40B4-BE49-F238E27FC236}">
                  <a16:creationId xmlns:a16="http://schemas.microsoft.com/office/drawing/2014/main" id="{D50F39E8-60DC-485D-A871-701C14EA4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9" y="137"/>
              <a:ext cx="233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16" name="Rectangle 202">
              <a:extLst>
                <a:ext uri="{FF2B5EF4-FFF2-40B4-BE49-F238E27FC236}">
                  <a16:creationId xmlns:a16="http://schemas.microsoft.com/office/drawing/2014/main" id="{2DE96D77-A84C-4EAB-86F4-C06F0D9EE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" y="137"/>
              <a:ext cx="233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17" name="Rectangle 203">
              <a:extLst>
                <a:ext uri="{FF2B5EF4-FFF2-40B4-BE49-F238E27FC236}">
                  <a16:creationId xmlns:a16="http://schemas.microsoft.com/office/drawing/2014/main" id="{CC550698-2AAF-42FD-82AB-13F5D6207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137"/>
              <a:ext cx="233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18" name="Rectangle 204">
              <a:extLst>
                <a:ext uri="{FF2B5EF4-FFF2-40B4-BE49-F238E27FC236}">
                  <a16:creationId xmlns:a16="http://schemas.microsoft.com/office/drawing/2014/main" id="{779D12F7-D2AD-48EF-B610-8F8CCC5A8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" y="137"/>
              <a:ext cx="233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19" name="Rectangle 205">
              <a:extLst>
                <a:ext uri="{FF2B5EF4-FFF2-40B4-BE49-F238E27FC236}">
                  <a16:creationId xmlns:a16="http://schemas.microsoft.com/office/drawing/2014/main" id="{87449F7A-CFAB-43B1-B399-CEEA990A1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" y="137"/>
              <a:ext cx="233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20" name="Rectangle 206">
              <a:extLst>
                <a:ext uri="{FF2B5EF4-FFF2-40B4-BE49-F238E27FC236}">
                  <a16:creationId xmlns:a16="http://schemas.microsoft.com/office/drawing/2014/main" id="{D106171E-8777-4F7D-96EB-D7B3A2AD0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" y="137"/>
              <a:ext cx="233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21" name="Rectangle 207">
              <a:extLst>
                <a:ext uri="{FF2B5EF4-FFF2-40B4-BE49-F238E27FC236}">
                  <a16:creationId xmlns:a16="http://schemas.microsoft.com/office/drawing/2014/main" id="{F948EFE1-168D-4F86-9BC6-7F8C31B2D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" y="137"/>
              <a:ext cx="233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22" name="Rectangle 208">
              <a:extLst>
                <a:ext uri="{FF2B5EF4-FFF2-40B4-BE49-F238E27FC236}">
                  <a16:creationId xmlns:a16="http://schemas.microsoft.com/office/drawing/2014/main" id="{BA0999BD-02AE-4A9F-B7D1-F3FE7C8E6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37"/>
              <a:ext cx="233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23" name="Rectangle 209">
              <a:extLst>
                <a:ext uri="{FF2B5EF4-FFF2-40B4-BE49-F238E27FC236}">
                  <a16:creationId xmlns:a16="http://schemas.microsoft.com/office/drawing/2014/main" id="{D7EE9412-5478-4A8D-A670-5125C9D95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" y="137"/>
              <a:ext cx="232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24" name="Rectangle 210">
              <a:extLst>
                <a:ext uri="{FF2B5EF4-FFF2-40B4-BE49-F238E27FC236}">
                  <a16:creationId xmlns:a16="http://schemas.microsoft.com/office/drawing/2014/main" id="{DBCF539C-D2DD-4C88-B89C-64A566F02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" y="137"/>
              <a:ext cx="232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25" name="Rectangle 211">
              <a:extLst>
                <a:ext uri="{FF2B5EF4-FFF2-40B4-BE49-F238E27FC236}">
                  <a16:creationId xmlns:a16="http://schemas.microsoft.com/office/drawing/2014/main" id="{77A93510-9A8B-41FB-8D9F-373B7D56C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137"/>
              <a:ext cx="232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26" name="Rectangle 212">
              <a:extLst>
                <a:ext uri="{FF2B5EF4-FFF2-40B4-BE49-F238E27FC236}">
                  <a16:creationId xmlns:a16="http://schemas.microsoft.com/office/drawing/2014/main" id="{32BF5658-F4C6-4B1E-B322-B21642A2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" y="137"/>
              <a:ext cx="232" cy="71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27" name="Rectangle 213">
              <a:extLst>
                <a:ext uri="{FF2B5EF4-FFF2-40B4-BE49-F238E27FC236}">
                  <a16:creationId xmlns:a16="http://schemas.microsoft.com/office/drawing/2014/main" id="{5DE258DB-46B8-451F-B1E2-966B6A67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" y="397"/>
              <a:ext cx="968" cy="270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28" name="Rectangle 214">
              <a:extLst>
                <a:ext uri="{FF2B5EF4-FFF2-40B4-BE49-F238E27FC236}">
                  <a16:creationId xmlns:a16="http://schemas.microsoft.com/office/drawing/2014/main" id="{F2770779-8A1C-4726-889B-9B7442FAA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" y="397"/>
              <a:ext cx="968" cy="270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29" name="Rectangle 215">
              <a:extLst>
                <a:ext uri="{FF2B5EF4-FFF2-40B4-BE49-F238E27FC236}">
                  <a16:creationId xmlns:a16="http://schemas.microsoft.com/office/drawing/2014/main" id="{D11B9703-0225-4E6C-A71B-99C314E60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" y="397"/>
              <a:ext cx="968" cy="270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30" name="Rectangle 216">
              <a:extLst>
                <a:ext uri="{FF2B5EF4-FFF2-40B4-BE49-F238E27FC236}">
                  <a16:creationId xmlns:a16="http://schemas.microsoft.com/office/drawing/2014/main" id="{FD8D17D4-47E2-4251-A272-19B548B63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397"/>
              <a:ext cx="968" cy="270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35931" name="Group 217">
              <a:extLst>
                <a:ext uri="{FF2B5EF4-FFF2-40B4-BE49-F238E27FC236}">
                  <a16:creationId xmlns:a16="http://schemas.microsoft.com/office/drawing/2014/main" id="{AB9A0BB9-019C-489A-9C21-76791A3BAD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" y="208"/>
              <a:ext cx="4635" cy="1192"/>
              <a:chOff x="0" y="0"/>
              <a:chExt cx="4635" cy="1191"/>
            </a:xfrm>
          </p:grpSpPr>
          <p:sp>
            <p:nvSpPr>
              <p:cNvPr id="35955" name="Line 218">
                <a:extLst>
                  <a:ext uri="{FF2B5EF4-FFF2-40B4-BE49-F238E27FC236}">
                    <a16:creationId xmlns:a16="http://schemas.microsoft.com/office/drawing/2014/main" id="{488B5150-5778-486A-B4EA-5E30CC6AC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56" name="Line 219">
                <a:extLst>
                  <a:ext uri="{FF2B5EF4-FFF2-40B4-BE49-F238E27FC236}">
                    <a16:creationId xmlns:a16="http://schemas.microsoft.com/office/drawing/2014/main" id="{DD64A946-6E0F-4BF8-A039-4F0D26FCA3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0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57" name="Line 220">
                <a:extLst>
                  <a:ext uri="{FF2B5EF4-FFF2-40B4-BE49-F238E27FC236}">
                    <a16:creationId xmlns:a16="http://schemas.microsoft.com/office/drawing/2014/main" id="{DB567EB2-7E7A-425C-91F5-81D7D9ADF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58" name="Line 221">
                <a:extLst>
                  <a:ext uri="{FF2B5EF4-FFF2-40B4-BE49-F238E27FC236}">
                    <a16:creationId xmlns:a16="http://schemas.microsoft.com/office/drawing/2014/main" id="{19AE9065-5F29-4A24-AD08-F98DD1C22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6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59" name="Line 222">
                <a:extLst>
                  <a:ext uri="{FF2B5EF4-FFF2-40B4-BE49-F238E27FC236}">
                    <a16:creationId xmlns:a16="http://schemas.microsoft.com/office/drawing/2014/main" id="{0A803D78-14B8-43F5-90AE-668AFEE39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5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60" name="Line 223">
                <a:extLst>
                  <a:ext uri="{FF2B5EF4-FFF2-40B4-BE49-F238E27FC236}">
                    <a16:creationId xmlns:a16="http://schemas.microsoft.com/office/drawing/2014/main" id="{BE1A8BE5-BFB3-4E07-862C-749C74171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5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61" name="Line 224">
                <a:extLst>
                  <a:ext uri="{FF2B5EF4-FFF2-40B4-BE49-F238E27FC236}">
                    <a16:creationId xmlns:a16="http://schemas.microsoft.com/office/drawing/2014/main" id="{4B70EFE3-955A-4D9D-B46C-E06F9ED851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3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62" name="Line 225">
                <a:extLst>
                  <a:ext uri="{FF2B5EF4-FFF2-40B4-BE49-F238E27FC236}">
                    <a16:creationId xmlns:a16="http://schemas.microsoft.com/office/drawing/2014/main" id="{D9101936-38A7-43E6-91F3-AAE75C0DF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1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63" name="Line 226">
                <a:extLst>
                  <a:ext uri="{FF2B5EF4-FFF2-40B4-BE49-F238E27FC236}">
                    <a16:creationId xmlns:a16="http://schemas.microsoft.com/office/drawing/2014/main" id="{A2FA189C-5A9D-4808-9302-B4B14D6C3A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4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64" name="Line 227">
                <a:extLst>
                  <a:ext uri="{FF2B5EF4-FFF2-40B4-BE49-F238E27FC236}">
                    <a16:creationId xmlns:a16="http://schemas.microsoft.com/office/drawing/2014/main" id="{7DF4A2FC-B1ED-45B4-84B7-78C63DF32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4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65" name="Line 228">
                <a:extLst>
                  <a:ext uri="{FF2B5EF4-FFF2-40B4-BE49-F238E27FC236}">
                    <a16:creationId xmlns:a16="http://schemas.microsoft.com/office/drawing/2014/main" id="{08DD6513-4BBA-459C-9919-7FA7D382C9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66" name="Line 229">
                <a:extLst>
                  <a:ext uri="{FF2B5EF4-FFF2-40B4-BE49-F238E27FC236}">
                    <a16:creationId xmlns:a16="http://schemas.microsoft.com/office/drawing/2014/main" id="{592FF587-9A48-4BDC-AEA4-AE06D0A26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0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67" name="Line 230">
                <a:extLst>
                  <a:ext uri="{FF2B5EF4-FFF2-40B4-BE49-F238E27FC236}">
                    <a16:creationId xmlns:a16="http://schemas.microsoft.com/office/drawing/2014/main" id="{4B3C3EE1-06AC-4B89-97C0-85C452A6B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68" name="Line 231">
                <a:extLst>
                  <a:ext uri="{FF2B5EF4-FFF2-40B4-BE49-F238E27FC236}">
                    <a16:creationId xmlns:a16="http://schemas.microsoft.com/office/drawing/2014/main" id="{DEDE6C96-F454-46B4-A5D3-FA3EBB9C19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9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69" name="Line 232">
                <a:extLst>
                  <a:ext uri="{FF2B5EF4-FFF2-40B4-BE49-F238E27FC236}">
                    <a16:creationId xmlns:a16="http://schemas.microsoft.com/office/drawing/2014/main" id="{D7241869-030D-401B-81DE-711B0B0414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7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970" name="Line 233">
                <a:extLst>
                  <a:ext uri="{FF2B5EF4-FFF2-40B4-BE49-F238E27FC236}">
                    <a16:creationId xmlns:a16="http://schemas.microsoft.com/office/drawing/2014/main" id="{179C9D39-AA2C-4A99-BF71-CCF7CB60D2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5" y="0"/>
                <a:ext cx="0" cy="11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5932" name="Rectangle 234">
              <a:extLst>
                <a:ext uri="{FF2B5EF4-FFF2-40B4-BE49-F238E27FC236}">
                  <a16:creationId xmlns:a16="http://schemas.microsoft.com/office/drawing/2014/main" id="{8FA5CA54-D197-4B2F-B209-85C8BD938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" y="447"/>
              <a:ext cx="931" cy="165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33" name="Rectangle 235">
              <a:extLst>
                <a:ext uri="{FF2B5EF4-FFF2-40B4-BE49-F238E27FC236}">
                  <a16:creationId xmlns:a16="http://schemas.microsoft.com/office/drawing/2014/main" id="{698584A1-5EEF-49B1-8327-E7941BAB9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" y="447"/>
              <a:ext cx="931" cy="165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34" name="Rectangle 236">
              <a:extLst>
                <a:ext uri="{FF2B5EF4-FFF2-40B4-BE49-F238E27FC236}">
                  <a16:creationId xmlns:a16="http://schemas.microsoft.com/office/drawing/2014/main" id="{B3CDAA97-4159-4CA1-91BE-1CA06D52D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4" y="447"/>
              <a:ext cx="930" cy="165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35" name="Rectangle 237">
              <a:extLst>
                <a:ext uri="{FF2B5EF4-FFF2-40B4-BE49-F238E27FC236}">
                  <a16:creationId xmlns:a16="http://schemas.microsoft.com/office/drawing/2014/main" id="{80E2F559-22AA-464E-AD4D-2ECF89C5C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827"/>
              <a:ext cx="3981" cy="384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36" name="Freeform 238">
              <a:extLst>
                <a:ext uri="{FF2B5EF4-FFF2-40B4-BE49-F238E27FC236}">
                  <a16:creationId xmlns:a16="http://schemas.microsoft.com/office/drawing/2014/main" id="{0BD6574F-7B23-4F53-A47D-F8AA70DB8F5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227" y="711"/>
              <a:ext cx="318" cy="119"/>
            </a:xfrm>
            <a:custGeom>
              <a:avLst/>
              <a:gdLst>
                <a:gd name="T0" fmla="*/ 0 w 21600"/>
                <a:gd name="T1" fmla="*/ 0 h 21600"/>
                <a:gd name="T2" fmla="*/ 277 w 21600"/>
                <a:gd name="T3" fmla="*/ 0 h 21600"/>
                <a:gd name="T4" fmla="*/ 318 w 21600"/>
                <a:gd name="T5" fmla="*/ 119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844" y="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5937" name="Freeform 239">
              <a:extLst>
                <a:ext uri="{FF2B5EF4-FFF2-40B4-BE49-F238E27FC236}">
                  <a16:creationId xmlns:a16="http://schemas.microsoft.com/office/drawing/2014/main" id="{E5C43053-D8C8-4544-B036-4914D5B8CDD4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483" y="711"/>
              <a:ext cx="318" cy="119"/>
            </a:xfrm>
            <a:custGeom>
              <a:avLst/>
              <a:gdLst>
                <a:gd name="T0" fmla="*/ 0 w 21600"/>
                <a:gd name="T1" fmla="*/ 0 h 21600"/>
                <a:gd name="T2" fmla="*/ 277 w 21600"/>
                <a:gd name="T3" fmla="*/ 0 h 21600"/>
                <a:gd name="T4" fmla="*/ 318 w 21600"/>
                <a:gd name="T5" fmla="*/ 119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844" y="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5938" name="Freeform 240">
              <a:extLst>
                <a:ext uri="{FF2B5EF4-FFF2-40B4-BE49-F238E27FC236}">
                  <a16:creationId xmlns:a16="http://schemas.microsoft.com/office/drawing/2014/main" id="{5D6BB749-E2C2-4FB6-A080-2E51AF158B36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3742" y="711"/>
              <a:ext cx="318" cy="119"/>
            </a:xfrm>
            <a:custGeom>
              <a:avLst/>
              <a:gdLst>
                <a:gd name="T0" fmla="*/ 0 w 21600"/>
                <a:gd name="T1" fmla="*/ 0 h 21600"/>
                <a:gd name="T2" fmla="*/ 277 w 21600"/>
                <a:gd name="T3" fmla="*/ 0 h 21600"/>
                <a:gd name="T4" fmla="*/ 318 w 21600"/>
                <a:gd name="T5" fmla="*/ 119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844" y="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5939" name="Freeform 241">
              <a:extLst>
                <a:ext uri="{FF2B5EF4-FFF2-40B4-BE49-F238E27FC236}">
                  <a16:creationId xmlns:a16="http://schemas.microsoft.com/office/drawing/2014/main" id="{FF7B57CD-C7EE-4ED1-A0A2-A8B9BF7AAF19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5006" y="711"/>
              <a:ext cx="318" cy="119"/>
            </a:xfrm>
            <a:custGeom>
              <a:avLst/>
              <a:gdLst>
                <a:gd name="T0" fmla="*/ 0 w 21600"/>
                <a:gd name="T1" fmla="*/ 0 h 21600"/>
                <a:gd name="T2" fmla="*/ 277 w 21600"/>
                <a:gd name="T3" fmla="*/ 0 h 21600"/>
                <a:gd name="T4" fmla="*/ 318 w 21600"/>
                <a:gd name="T5" fmla="*/ 119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844" y="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5940" name="Freeform 242">
              <a:extLst>
                <a:ext uri="{FF2B5EF4-FFF2-40B4-BE49-F238E27FC236}">
                  <a16:creationId xmlns:a16="http://schemas.microsoft.com/office/drawing/2014/main" id="{853EA6A8-768C-4502-B032-053112A011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3" y="1010"/>
              <a:ext cx="1002" cy="416"/>
            </a:xfrm>
            <a:custGeom>
              <a:avLst/>
              <a:gdLst>
                <a:gd name="T0" fmla="*/ 0 w 21600"/>
                <a:gd name="T1" fmla="*/ 0 h 21600"/>
                <a:gd name="T2" fmla="*/ 3 w 21600"/>
                <a:gd name="T3" fmla="*/ 328 h 21600"/>
                <a:gd name="T4" fmla="*/ 875 w 21600"/>
                <a:gd name="T5" fmla="*/ 328 h 21600"/>
                <a:gd name="T6" fmla="*/ 1002 w 21600"/>
                <a:gd name="T7" fmla="*/ 41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0" y="1437"/>
                    <a:pt x="15" y="15603"/>
                    <a:pt x="65" y="17040"/>
                  </a:cubicBezTo>
                  <a:lnTo>
                    <a:pt x="18852" y="1704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5941" name="Freeform 243">
              <a:extLst>
                <a:ext uri="{FF2B5EF4-FFF2-40B4-BE49-F238E27FC236}">
                  <a16:creationId xmlns:a16="http://schemas.microsoft.com/office/drawing/2014/main" id="{2D58873F-CF6B-4339-8D9E-62E09BC607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9" y="1010"/>
              <a:ext cx="1002" cy="416"/>
            </a:xfrm>
            <a:custGeom>
              <a:avLst/>
              <a:gdLst>
                <a:gd name="T0" fmla="*/ 0 w 21600"/>
                <a:gd name="T1" fmla="*/ 0 h 21600"/>
                <a:gd name="T2" fmla="*/ 3 w 21600"/>
                <a:gd name="T3" fmla="*/ 328 h 21600"/>
                <a:gd name="T4" fmla="*/ 875 w 21600"/>
                <a:gd name="T5" fmla="*/ 328 h 21600"/>
                <a:gd name="T6" fmla="*/ 1002 w 21600"/>
                <a:gd name="T7" fmla="*/ 41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0" y="1437"/>
                    <a:pt x="15" y="15603"/>
                    <a:pt x="65" y="17040"/>
                  </a:cubicBezTo>
                  <a:lnTo>
                    <a:pt x="18852" y="1704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5942" name="Freeform 244">
              <a:extLst>
                <a:ext uri="{FF2B5EF4-FFF2-40B4-BE49-F238E27FC236}">
                  <a16:creationId xmlns:a16="http://schemas.microsoft.com/office/drawing/2014/main" id="{656C958D-2707-4B95-9BD3-AAEFA200A4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8" y="1010"/>
              <a:ext cx="1002" cy="416"/>
            </a:xfrm>
            <a:custGeom>
              <a:avLst/>
              <a:gdLst>
                <a:gd name="T0" fmla="*/ 0 w 21600"/>
                <a:gd name="T1" fmla="*/ 0 h 21600"/>
                <a:gd name="T2" fmla="*/ 3 w 21600"/>
                <a:gd name="T3" fmla="*/ 328 h 21600"/>
                <a:gd name="T4" fmla="*/ 875 w 21600"/>
                <a:gd name="T5" fmla="*/ 328 h 21600"/>
                <a:gd name="T6" fmla="*/ 1002 w 21600"/>
                <a:gd name="T7" fmla="*/ 41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0" y="1437"/>
                    <a:pt x="15" y="15603"/>
                    <a:pt x="65" y="17040"/>
                  </a:cubicBezTo>
                  <a:lnTo>
                    <a:pt x="18852" y="1704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5943" name="Freeform 245">
              <a:extLst>
                <a:ext uri="{FF2B5EF4-FFF2-40B4-BE49-F238E27FC236}">
                  <a16:creationId xmlns:a16="http://schemas.microsoft.com/office/drawing/2014/main" id="{17055FD0-6019-416A-A8AA-300E60DD5B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22" y="1010"/>
              <a:ext cx="1002" cy="416"/>
            </a:xfrm>
            <a:custGeom>
              <a:avLst/>
              <a:gdLst>
                <a:gd name="T0" fmla="*/ 0 w 21600"/>
                <a:gd name="T1" fmla="*/ 0 h 21600"/>
                <a:gd name="T2" fmla="*/ 3 w 21600"/>
                <a:gd name="T3" fmla="*/ 328 h 21600"/>
                <a:gd name="T4" fmla="*/ 875 w 21600"/>
                <a:gd name="T5" fmla="*/ 328 h 21600"/>
                <a:gd name="T6" fmla="*/ 1002 w 21600"/>
                <a:gd name="T7" fmla="*/ 41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0" y="1437"/>
                    <a:pt x="15" y="15603"/>
                    <a:pt x="65" y="17040"/>
                  </a:cubicBezTo>
                  <a:lnTo>
                    <a:pt x="18852" y="1704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5944" name="Rectangle 246">
              <a:extLst>
                <a:ext uri="{FF2B5EF4-FFF2-40B4-BE49-F238E27FC236}">
                  <a16:creationId xmlns:a16="http://schemas.microsoft.com/office/drawing/2014/main" id="{4D7E360A-489D-4B13-ACCE-45C4F1599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913"/>
              <a:ext cx="3873" cy="205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5945" name="Rectangle 247">
              <a:extLst>
                <a:ext uri="{FF2B5EF4-FFF2-40B4-BE49-F238E27FC236}">
                  <a16:creationId xmlns:a16="http://schemas.microsoft.com/office/drawing/2014/main" id="{CC0D75F4-336F-40B8-975C-494CBB67E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" y="447"/>
              <a:ext cx="931" cy="165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35946" name="Group 248">
              <a:extLst>
                <a:ext uri="{FF2B5EF4-FFF2-40B4-BE49-F238E27FC236}">
                  <a16:creationId xmlns:a16="http://schemas.microsoft.com/office/drawing/2014/main" id="{3A909BE7-A89C-45A7-A4CD-B1BDF42B7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3" y="924"/>
              <a:ext cx="1041" cy="168"/>
              <a:chOff x="0" y="0"/>
              <a:chExt cx="1040" cy="167"/>
            </a:xfrm>
          </p:grpSpPr>
          <p:sp>
            <p:nvSpPr>
              <p:cNvPr id="62713" name="AutoShape 249">
                <a:extLst>
                  <a:ext uri="{FF2B5EF4-FFF2-40B4-BE49-F238E27FC236}">
                    <a16:creationId xmlns:a16="http://schemas.microsoft.com/office/drawing/2014/main" id="{68872FBA-C84A-4925-A914-A3DC03DA9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0"/>
                <a:ext cx="1039" cy="167"/>
              </a:xfrm>
              <a:prstGeom prst="rightArrow">
                <a:avLst>
                  <a:gd name="adj1" fmla="val 50000"/>
                  <a:gd name="adj2" fmla="val 50205"/>
                </a:avLst>
              </a:prstGeom>
              <a:solidFill>
                <a:srgbClr val="FFFFFF">
                  <a:alpha val="57646"/>
                </a:srgbClr>
              </a:solidFill>
              <a:ln>
                <a:noFill/>
              </a:ln>
              <a:effectLst>
                <a:outerShdw blurRad="50800" dist="38099" dir="2700000" algn="ctr" rotWithShape="0">
                  <a:srgbClr val="7F7F7F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5954" name="Rectangle 250">
                <a:extLst>
                  <a:ext uri="{FF2B5EF4-FFF2-40B4-BE49-F238E27FC236}">
                    <a16:creationId xmlns:a16="http://schemas.microsoft.com/office/drawing/2014/main" id="{F577286B-547D-444C-BA6F-D604B1A29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3"/>
                <a:ext cx="1000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Scan</a:t>
                </a:r>
              </a:p>
            </p:txBody>
          </p:sp>
        </p:grpSp>
        <p:grpSp>
          <p:nvGrpSpPr>
            <p:cNvPr id="35947" name="Group 251">
              <a:extLst>
                <a:ext uri="{FF2B5EF4-FFF2-40B4-BE49-F238E27FC236}">
                  <a16:creationId xmlns:a16="http://schemas.microsoft.com/office/drawing/2014/main" id="{9ED63689-F319-4C9D-A6EF-4DECE444B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" y="480"/>
              <a:ext cx="616" cy="104"/>
              <a:chOff x="0" y="0"/>
              <a:chExt cx="615" cy="104"/>
            </a:xfrm>
          </p:grpSpPr>
          <p:sp>
            <p:nvSpPr>
              <p:cNvPr id="62716" name="AutoShape 252">
                <a:extLst>
                  <a:ext uri="{FF2B5EF4-FFF2-40B4-BE49-F238E27FC236}">
                    <a16:creationId xmlns:a16="http://schemas.microsoft.com/office/drawing/2014/main" id="{2140B8E4-AFF3-45F3-968A-1ADC86086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4"/>
                <a:ext cx="615" cy="96"/>
              </a:xfrm>
              <a:prstGeom prst="rightArrow">
                <a:avLst>
                  <a:gd name="adj1" fmla="val 50000"/>
                  <a:gd name="adj2" fmla="val 49945"/>
                </a:avLst>
              </a:prstGeom>
              <a:solidFill>
                <a:srgbClr val="FFFFFF">
                  <a:alpha val="57646"/>
                </a:srgbClr>
              </a:solidFill>
              <a:ln>
                <a:noFill/>
              </a:ln>
              <a:effectLst>
                <a:outerShdw blurRad="50800" dist="38099" dir="2700000" algn="ctr" rotWithShape="0">
                  <a:srgbClr val="7F7F7F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5952" name="Rectangle 253">
                <a:extLst>
                  <a:ext uri="{FF2B5EF4-FFF2-40B4-BE49-F238E27FC236}">
                    <a16:creationId xmlns:a16="http://schemas.microsoft.com/office/drawing/2014/main" id="{720E451F-9186-4121-B260-C467359FB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592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Scan</a:t>
                </a:r>
              </a:p>
            </p:txBody>
          </p:sp>
        </p:grpSp>
        <p:sp>
          <p:nvSpPr>
            <p:cNvPr id="62718" name="AutoShape 254">
              <a:extLst>
                <a:ext uri="{FF2B5EF4-FFF2-40B4-BE49-F238E27FC236}">
                  <a16:creationId xmlns:a16="http://schemas.microsoft.com/office/drawing/2014/main" id="{1583161D-43A6-4BC6-ACE9-247BBA08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" y="484"/>
              <a:ext cx="616" cy="96"/>
            </a:xfrm>
            <a:prstGeom prst="rightArrow">
              <a:avLst>
                <a:gd name="adj1" fmla="val 50000"/>
                <a:gd name="adj2" fmla="val 50026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719" name="AutoShape 255">
              <a:extLst>
                <a:ext uri="{FF2B5EF4-FFF2-40B4-BE49-F238E27FC236}">
                  <a16:creationId xmlns:a16="http://schemas.microsoft.com/office/drawing/2014/main" id="{6DFD289E-27E5-478F-8B2F-CD60F1D5A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9" y="484"/>
              <a:ext cx="616" cy="96"/>
            </a:xfrm>
            <a:prstGeom prst="rightArrow">
              <a:avLst>
                <a:gd name="adj1" fmla="val 50000"/>
                <a:gd name="adj2" fmla="val 50026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2720" name="AutoShape 256">
              <a:extLst>
                <a:ext uri="{FF2B5EF4-FFF2-40B4-BE49-F238E27FC236}">
                  <a16:creationId xmlns:a16="http://schemas.microsoft.com/office/drawing/2014/main" id="{093FB144-97DF-4972-A4B4-7E9F84B3C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" y="484"/>
              <a:ext cx="616" cy="96"/>
            </a:xfrm>
            <a:prstGeom prst="rightArrow">
              <a:avLst>
                <a:gd name="adj1" fmla="val 50000"/>
                <a:gd name="adj2" fmla="val 50026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</p:grpSp>
      <p:sp>
        <p:nvSpPr>
          <p:cNvPr id="62721" name="Rectangle 257">
            <a:extLst>
              <a:ext uri="{FF2B5EF4-FFF2-40B4-BE49-F238E27FC236}">
                <a16:creationId xmlns:a16="http://schemas.microsoft.com/office/drawing/2014/main" id="{87B015D4-19AC-4728-A06B-FCE4E0D8B7DF}"/>
              </a:ext>
            </a:extLst>
          </p:cNvPr>
          <p:cNvSpPr>
            <a:spLocks/>
          </p:cNvSpPr>
          <p:nvPr/>
        </p:nvSpPr>
        <p:spPr bwMode="auto">
          <a:xfrm>
            <a:off x="1660525" y="304800"/>
            <a:ext cx="87249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>
                <a:solidFill>
                  <a:prstClr val="black"/>
                </a:solidFill>
                <a:latin typeface="Calibri"/>
                <a:ea typeface="MetaPro-Book" charset="0"/>
                <a:cs typeface="MetaPro-Book" charset="0"/>
                <a:sym typeface="MetaPro-Book" charset="0"/>
              </a:rPr>
              <a:t>Scan-then-propagate (4x)</a:t>
            </a:r>
          </a:p>
        </p:txBody>
      </p:sp>
    </p:spTree>
  </p:cSld>
  <p:clrMapOvr>
    <a:masterClrMapping/>
  </p:clrMapOvr>
  <p:transition spd="slow"/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>
            <a:extLst>
              <a:ext uri="{FF2B5EF4-FFF2-40B4-BE49-F238E27FC236}">
                <a16:creationId xmlns:a16="http://schemas.microsoft.com/office/drawing/2014/main" id="{95957911-9B08-4F37-B8BE-E83E73BEB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12876"/>
            <a:ext cx="8229600" cy="1508125"/>
          </a:xfrm>
        </p:spPr>
        <p:txBody>
          <a:bodyPr/>
          <a:lstStyle/>
          <a:p>
            <a:r>
              <a:rPr lang="en-US" altLang="en-US" sz="2400"/>
              <a:t>Log</a:t>
            </a:r>
            <a:r>
              <a:rPr lang="en-US" altLang="en-US" sz="2400" baseline="-25000">
                <a:latin typeface="Arial Italic" panose="020B0604020202090204" pitchFamily="34" charset="0"/>
                <a:cs typeface="Arial Italic" panose="020B0604020202090204" pitchFamily="34" charset="0"/>
                <a:sym typeface="Arial Italic" panose="020B0604020202090204" pitchFamily="34" charset="0"/>
              </a:rPr>
              <a:t>b</a:t>
            </a:r>
            <a:r>
              <a:rPr lang="en-US" altLang="en-US" sz="2400"/>
              <a:t>(</a:t>
            </a:r>
            <a:r>
              <a:rPr lang="en-US" altLang="en-US" sz="2400">
                <a:latin typeface="Arial Italic" panose="020B0604020202090204" pitchFamily="34" charset="0"/>
                <a:cs typeface="Arial Italic" panose="020B0604020202090204" pitchFamily="34" charset="0"/>
                <a:sym typeface="Arial Italic" panose="020B0604020202090204" pitchFamily="34" charset="0"/>
              </a:rPr>
              <a:t>N</a:t>
            </a:r>
            <a:r>
              <a:rPr lang="en-US" altLang="en-US" sz="2400"/>
              <a:t>) –level upsweep/downsweep</a:t>
            </a:r>
            <a:br>
              <a:rPr lang="en-US" altLang="en-US" sz="2400"/>
            </a:br>
            <a:r>
              <a:rPr lang="en-US" altLang="en-US" sz="1600"/>
              <a:t>(reduce-then-scan strategy: Matrix-scan)</a:t>
            </a:r>
          </a:p>
        </p:txBody>
      </p:sp>
      <p:grpSp>
        <p:nvGrpSpPr>
          <p:cNvPr id="36867" name="Group 2">
            <a:extLst>
              <a:ext uri="{FF2B5EF4-FFF2-40B4-BE49-F238E27FC236}">
                <a16:creationId xmlns:a16="http://schemas.microsoft.com/office/drawing/2014/main" id="{D19DBEE2-EC53-4DD6-B7AA-1D27B34DBB78}"/>
              </a:ext>
            </a:extLst>
          </p:cNvPr>
          <p:cNvGrpSpPr>
            <a:grpSpLocks/>
          </p:cNvGrpSpPr>
          <p:nvPr/>
        </p:nvGrpSpPr>
        <p:grpSpPr bwMode="auto">
          <a:xfrm>
            <a:off x="2219326" y="2573338"/>
            <a:ext cx="7851775" cy="3155950"/>
            <a:chOff x="0" y="0"/>
            <a:chExt cx="4946" cy="1988"/>
          </a:xfrm>
        </p:grpSpPr>
        <p:sp>
          <p:nvSpPr>
            <p:cNvPr id="36869" name="Rectangle 3">
              <a:extLst>
                <a:ext uri="{FF2B5EF4-FFF2-40B4-BE49-F238E27FC236}">
                  <a16:creationId xmlns:a16="http://schemas.microsoft.com/office/drawing/2014/main" id="{71853DF1-92DB-416A-92C8-EF62E8EE46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22" y="1700"/>
              <a:ext cx="206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70" name="Rectangle 4">
              <a:extLst>
                <a:ext uri="{FF2B5EF4-FFF2-40B4-BE49-F238E27FC236}">
                  <a16:creationId xmlns:a16="http://schemas.microsoft.com/office/drawing/2014/main" id="{7F008E12-F7DA-4E72-A5ED-ADC51505686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2" y="1700"/>
              <a:ext cx="206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71" name="Rectangle 5">
              <a:extLst>
                <a:ext uri="{FF2B5EF4-FFF2-40B4-BE49-F238E27FC236}">
                  <a16:creationId xmlns:a16="http://schemas.microsoft.com/office/drawing/2014/main" id="{077D8B2C-D36D-4527-9B28-1F992D989C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8" y="1700"/>
              <a:ext cx="206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72" name="Rectangle 6">
              <a:extLst>
                <a:ext uri="{FF2B5EF4-FFF2-40B4-BE49-F238E27FC236}">
                  <a16:creationId xmlns:a16="http://schemas.microsoft.com/office/drawing/2014/main" id="{008CCE1A-6469-458A-A52F-7BB8EFD7311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4" y="1700"/>
              <a:ext cx="207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73" name="Rectangle 7">
              <a:extLst>
                <a:ext uri="{FF2B5EF4-FFF2-40B4-BE49-F238E27FC236}">
                  <a16:creationId xmlns:a16="http://schemas.microsoft.com/office/drawing/2014/main" id="{8C4E9CA6-81D0-473E-AAA5-470C1C3349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52" y="1700"/>
              <a:ext cx="207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74" name="Rectangle 8">
              <a:extLst>
                <a:ext uri="{FF2B5EF4-FFF2-40B4-BE49-F238E27FC236}">
                  <a16:creationId xmlns:a16="http://schemas.microsoft.com/office/drawing/2014/main" id="{85B0E666-7DDE-4B9B-A4B7-57B4C2A430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82" y="1700"/>
              <a:ext cx="207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75" name="Rectangle 9">
              <a:extLst>
                <a:ext uri="{FF2B5EF4-FFF2-40B4-BE49-F238E27FC236}">
                  <a16:creationId xmlns:a16="http://schemas.microsoft.com/office/drawing/2014/main" id="{6478D1EE-5056-40EF-A9F6-0ADE871D08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18" y="1700"/>
              <a:ext cx="207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76" name="Rectangle 10">
              <a:extLst>
                <a:ext uri="{FF2B5EF4-FFF2-40B4-BE49-F238E27FC236}">
                  <a16:creationId xmlns:a16="http://schemas.microsoft.com/office/drawing/2014/main" id="{70D31512-3489-4A1B-914B-DE3D0E322F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5" y="1700"/>
              <a:ext cx="206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77" name="Rectangle 11">
              <a:extLst>
                <a:ext uri="{FF2B5EF4-FFF2-40B4-BE49-F238E27FC236}">
                  <a16:creationId xmlns:a16="http://schemas.microsoft.com/office/drawing/2014/main" id="{451E4058-E90D-4A5B-87DC-CCAE8E9AF29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485" y="1700"/>
              <a:ext cx="207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78" name="Rectangle 12">
              <a:extLst>
                <a:ext uri="{FF2B5EF4-FFF2-40B4-BE49-F238E27FC236}">
                  <a16:creationId xmlns:a16="http://schemas.microsoft.com/office/drawing/2014/main" id="{F61FE83E-2552-4A1A-8F7A-35F19E98E2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15" y="1700"/>
              <a:ext cx="207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79" name="Rectangle 13">
              <a:extLst>
                <a:ext uri="{FF2B5EF4-FFF2-40B4-BE49-F238E27FC236}">
                  <a16:creationId xmlns:a16="http://schemas.microsoft.com/office/drawing/2014/main" id="{922EDFC9-960D-4642-8AE3-0BB7ABEB5A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51" y="1700"/>
              <a:ext cx="207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80" name="Rectangle 14">
              <a:extLst>
                <a:ext uri="{FF2B5EF4-FFF2-40B4-BE49-F238E27FC236}">
                  <a16:creationId xmlns:a16="http://schemas.microsoft.com/office/drawing/2014/main" id="{300A05EF-EC8A-4506-96CF-7AFE5E0089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88" y="1700"/>
              <a:ext cx="206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81" name="Rectangle 15">
              <a:extLst>
                <a:ext uri="{FF2B5EF4-FFF2-40B4-BE49-F238E27FC236}">
                  <a16:creationId xmlns:a16="http://schemas.microsoft.com/office/drawing/2014/main" id="{82B9B586-8EB2-46C4-9179-CE94322C69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23" y="1700"/>
              <a:ext cx="206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82" name="Rectangle 16">
              <a:extLst>
                <a:ext uri="{FF2B5EF4-FFF2-40B4-BE49-F238E27FC236}">
                  <a16:creationId xmlns:a16="http://schemas.microsoft.com/office/drawing/2014/main" id="{6A0A175B-39B7-4148-B940-DCF3C24D87D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753" y="1700"/>
              <a:ext cx="206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83" name="Rectangle 17">
              <a:extLst>
                <a:ext uri="{FF2B5EF4-FFF2-40B4-BE49-F238E27FC236}">
                  <a16:creationId xmlns:a16="http://schemas.microsoft.com/office/drawing/2014/main" id="{AA9DD3CC-F6B7-449F-A3BB-A7B1E2FF2C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89" y="1700"/>
              <a:ext cx="206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84" name="Rectangle 18">
              <a:extLst>
                <a:ext uri="{FF2B5EF4-FFF2-40B4-BE49-F238E27FC236}">
                  <a16:creationId xmlns:a16="http://schemas.microsoft.com/office/drawing/2014/main" id="{8B964ED9-C45C-4867-A5A6-991C84A3C3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225" y="1700"/>
              <a:ext cx="207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36885" name="Group 19">
              <a:extLst>
                <a:ext uri="{FF2B5EF4-FFF2-40B4-BE49-F238E27FC236}">
                  <a16:creationId xmlns:a16="http://schemas.microsoft.com/office/drawing/2014/main" id="{87C2166C-9088-4F1E-BCEC-2AFA89A60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7" y="0"/>
              <a:ext cx="1867" cy="1988"/>
              <a:chOff x="0" y="0"/>
              <a:chExt cx="1866" cy="1988"/>
            </a:xfrm>
          </p:grpSpPr>
          <p:sp>
            <p:nvSpPr>
              <p:cNvPr id="37196" name="Line 20">
                <a:extLst>
                  <a:ext uri="{FF2B5EF4-FFF2-40B4-BE49-F238E27FC236}">
                    <a16:creationId xmlns:a16="http://schemas.microsoft.com/office/drawing/2014/main" id="{1093DDC3-6589-45DE-9590-A9B5A3AD4C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131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97" name="Line 21">
                <a:extLst>
                  <a:ext uri="{FF2B5EF4-FFF2-40B4-BE49-F238E27FC236}">
                    <a16:creationId xmlns:a16="http://schemas.microsoft.com/office/drawing/2014/main" id="{BDA52AB9-D6BC-4DCE-826A-BA2E107DA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98" name="Line 22">
                <a:extLst>
                  <a:ext uri="{FF2B5EF4-FFF2-40B4-BE49-F238E27FC236}">
                    <a16:creationId xmlns:a16="http://schemas.microsoft.com/office/drawing/2014/main" id="{5CF0C0E9-7D7D-4F04-96B5-B138E0B3E4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87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99" name="Line 23">
                <a:extLst>
                  <a:ext uri="{FF2B5EF4-FFF2-40B4-BE49-F238E27FC236}">
                    <a16:creationId xmlns:a16="http://schemas.microsoft.com/office/drawing/2014/main" id="{0FFE40FC-B187-4555-9DA6-031F0E2C7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3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00" name="Line 24">
                <a:extLst>
                  <a:ext uri="{FF2B5EF4-FFF2-40B4-BE49-F238E27FC236}">
                    <a16:creationId xmlns:a16="http://schemas.microsoft.com/office/drawing/2014/main" id="{216F460A-6267-413D-90F1-2CA8BD2209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60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01" name="Line 25">
                <a:extLst>
                  <a:ext uri="{FF2B5EF4-FFF2-40B4-BE49-F238E27FC236}">
                    <a16:creationId xmlns:a16="http://schemas.microsoft.com/office/drawing/2014/main" id="{79148705-EA8C-47AA-B2D3-A365129C0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29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02" name="Line 26">
                <a:extLst>
                  <a:ext uri="{FF2B5EF4-FFF2-40B4-BE49-F238E27FC236}">
                    <a16:creationId xmlns:a16="http://schemas.microsoft.com/office/drawing/2014/main" id="{5421346F-2B34-439D-93F2-CA96AA1B3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6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03" name="Line 27">
                <a:extLst>
                  <a:ext uri="{FF2B5EF4-FFF2-40B4-BE49-F238E27FC236}">
                    <a16:creationId xmlns:a16="http://schemas.microsoft.com/office/drawing/2014/main" id="{D22DBE25-B797-4ED0-A5A0-FA974028F1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73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04" name="Line 28">
                <a:extLst>
                  <a:ext uri="{FF2B5EF4-FFF2-40B4-BE49-F238E27FC236}">
                    <a16:creationId xmlns:a16="http://schemas.microsoft.com/office/drawing/2014/main" id="{BA94C512-F3A5-4D40-9A3F-E95735AFF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97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05" name="Line 29">
                <a:extLst>
                  <a:ext uri="{FF2B5EF4-FFF2-40B4-BE49-F238E27FC236}">
                    <a16:creationId xmlns:a16="http://schemas.microsoft.com/office/drawing/2014/main" id="{F7EBA779-D5CC-44D5-B4D2-FD70A89D6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466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06" name="Line 30">
                <a:extLst>
                  <a:ext uri="{FF2B5EF4-FFF2-40B4-BE49-F238E27FC236}">
                    <a16:creationId xmlns:a16="http://schemas.microsoft.com/office/drawing/2014/main" id="{6B1E925F-D354-416A-AD6D-9BC8527358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53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07" name="Line 31">
                <a:extLst>
                  <a:ext uri="{FF2B5EF4-FFF2-40B4-BE49-F238E27FC236}">
                    <a16:creationId xmlns:a16="http://schemas.microsoft.com/office/drawing/2014/main" id="{396D0268-22F3-43AA-A77F-5741771F1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09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08" name="Line 32">
                <a:extLst>
                  <a:ext uri="{FF2B5EF4-FFF2-40B4-BE49-F238E27FC236}">
                    <a16:creationId xmlns:a16="http://schemas.microsoft.com/office/drawing/2014/main" id="{FC5B556A-33A5-4611-ACBB-F8DDEA1DB3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33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09" name="Line 33">
                <a:extLst>
                  <a:ext uri="{FF2B5EF4-FFF2-40B4-BE49-F238E27FC236}">
                    <a16:creationId xmlns:a16="http://schemas.microsoft.com/office/drawing/2014/main" id="{D8445D11-F8EE-4B26-9CEF-F4DE8C2A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02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10" name="Line 34">
                <a:extLst>
                  <a:ext uri="{FF2B5EF4-FFF2-40B4-BE49-F238E27FC236}">
                    <a16:creationId xmlns:a16="http://schemas.microsoft.com/office/drawing/2014/main" id="{81CB4CF9-0153-4467-AF5A-56730B35D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89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11" name="Line 35">
                <a:extLst>
                  <a:ext uri="{FF2B5EF4-FFF2-40B4-BE49-F238E27FC236}">
                    <a16:creationId xmlns:a16="http://schemas.microsoft.com/office/drawing/2014/main" id="{4FB2FE50-BCCF-48AC-BA2D-656908497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45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12" name="Line 36">
                <a:extLst>
                  <a:ext uri="{FF2B5EF4-FFF2-40B4-BE49-F238E27FC236}">
                    <a16:creationId xmlns:a16="http://schemas.microsoft.com/office/drawing/2014/main" id="{497703DE-EAC1-4801-B614-0F63D50B5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64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13" name="Line 37">
                <a:extLst>
                  <a:ext uri="{FF2B5EF4-FFF2-40B4-BE49-F238E27FC236}">
                    <a16:creationId xmlns:a16="http://schemas.microsoft.com/office/drawing/2014/main" id="{8BB4C941-24BF-4D82-98B2-A94386629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33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14" name="Line 38">
                <a:extLst>
                  <a:ext uri="{FF2B5EF4-FFF2-40B4-BE49-F238E27FC236}">
                    <a16:creationId xmlns:a16="http://schemas.microsoft.com/office/drawing/2014/main" id="{461CCAFE-7C18-4756-980F-6CBDFC5B0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0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15" name="Line 39">
                <a:extLst>
                  <a:ext uri="{FF2B5EF4-FFF2-40B4-BE49-F238E27FC236}">
                    <a16:creationId xmlns:a16="http://schemas.microsoft.com/office/drawing/2014/main" id="{0C250744-90D9-4948-8974-489F8637D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76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16" name="Line 40">
                <a:extLst>
                  <a:ext uri="{FF2B5EF4-FFF2-40B4-BE49-F238E27FC236}">
                    <a16:creationId xmlns:a16="http://schemas.microsoft.com/office/drawing/2014/main" id="{46F3D5E3-AD77-4792-9B6F-0F6F9FC85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94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17" name="Line 41">
                <a:extLst>
                  <a:ext uri="{FF2B5EF4-FFF2-40B4-BE49-F238E27FC236}">
                    <a16:creationId xmlns:a16="http://schemas.microsoft.com/office/drawing/2014/main" id="{1736EE11-7735-40B7-AEEB-9B227A9D48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262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18" name="Line 42">
                <a:extLst>
                  <a:ext uri="{FF2B5EF4-FFF2-40B4-BE49-F238E27FC236}">
                    <a16:creationId xmlns:a16="http://schemas.microsoft.com/office/drawing/2014/main" id="{656B654D-1E38-4C13-A313-CFE738A98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50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19" name="Line 43">
                <a:extLst>
                  <a:ext uri="{FF2B5EF4-FFF2-40B4-BE49-F238E27FC236}">
                    <a16:creationId xmlns:a16="http://schemas.microsoft.com/office/drawing/2014/main" id="{B5078F3D-8F26-423A-9BAD-AEC7955E1D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06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20" name="Line 44">
                <a:extLst>
                  <a:ext uri="{FF2B5EF4-FFF2-40B4-BE49-F238E27FC236}">
                    <a16:creationId xmlns:a16="http://schemas.microsoft.com/office/drawing/2014/main" id="{35A5F957-9F63-4531-A39F-31710CA1E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30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21" name="Line 45">
                <a:extLst>
                  <a:ext uri="{FF2B5EF4-FFF2-40B4-BE49-F238E27FC236}">
                    <a16:creationId xmlns:a16="http://schemas.microsoft.com/office/drawing/2014/main" id="{22666018-7649-4FD8-AA7A-8EC420FE2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99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22" name="Line 46">
                <a:extLst>
                  <a:ext uri="{FF2B5EF4-FFF2-40B4-BE49-F238E27FC236}">
                    <a16:creationId xmlns:a16="http://schemas.microsoft.com/office/drawing/2014/main" id="{7A72B718-AB1F-4737-9539-30FB396FD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586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23" name="Line 47">
                <a:extLst>
                  <a:ext uri="{FF2B5EF4-FFF2-40B4-BE49-F238E27FC236}">
                    <a16:creationId xmlns:a16="http://schemas.microsoft.com/office/drawing/2014/main" id="{7EEB5FF3-3C06-4829-B32D-FEF7F9A7D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542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24" name="Line 48">
                <a:extLst>
                  <a:ext uri="{FF2B5EF4-FFF2-40B4-BE49-F238E27FC236}">
                    <a16:creationId xmlns:a16="http://schemas.microsoft.com/office/drawing/2014/main" id="{5406CAD6-38AE-44ED-B675-02AED38F1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66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25" name="Line 49">
                <a:extLst>
                  <a:ext uri="{FF2B5EF4-FFF2-40B4-BE49-F238E27FC236}">
                    <a16:creationId xmlns:a16="http://schemas.microsoft.com/office/drawing/2014/main" id="{D446AB77-5D98-4F51-8BDC-C0DEC58BBA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735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26" name="Line 50">
                <a:extLst>
                  <a:ext uri="{FF2B5EF4-FFF2-40B4-BE49-F238E27FC236}">
                    <a16:creationId xmlns:a16="http://schemas.microsoft.com/office/drawing/2014/main" id="{D2E1C6A0-E2CF-4BFC-9EE8-836472418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22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227" name="Line 51">
                <a:extLst>
                  <a:ext uri="{FF2B5EF4-FFF2-40B4-BE49-F238E27FC236}">
                    <a16:creationId xmlns:a16="http://schemas.microsoft.com/office/drawing/2014/main" id="{5F735CB3-7FC2-4F14-B8F8-7E1B7ABC8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778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6886" name="Group 52">
              <a:extLst>
                <a:ext uri="{FF2B5EF4-FFF2-40B4-BE49-F238E27FC236}">
                  <a16:creationId xmlns:a16="http://schemas.microsoft.com/office/drawing/2014/main" id="{8531C6DE-DBFB-49F5-93CC-41A785C19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" y="0"/>
              <a:ext cx="3934" cy="1988"/>
              <a:chOff x="0" y="0"/>
              <a:chExt cx="3934" cy="1988"/>
            </a:xfrm>
          </p:grpSpPr>
          <p:sp>
            <p:nvSpPr>
              <p:cNvPr id="37164" name="Line 53">
                <a:extLst>
                  <a:ext uri="{FF2B5EF4-FFF2-40B4-BE49-F238E27FC236}">
                    <a16:creationId xmlns:a16="http://schemas.microsoft.com/office/drawing/2014/main" id="{50B5C47A-A1E2-431F-8CF3-B87BA6A340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131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65" name="Line 54">
                <a:extLst>
                  <a:ext uri="{FF2B5EF4-FFF2-40B4-BE49-F238E27FC236}">
                    <a16:creationId xmlns:a16="http://schemas.microsoft.com/office/drawing/2014/main" id="{E410482E-089D-4474-8F5E-520134545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66" name="Line 55">
                <a:extLst>
                  <a:ext uri="{FF2B5EF4-FFF2-40B4-BE49-F238E27FC236}">
                    <a16:creationId xmlns:a16="http://schemas.microsoft.com/office/drawing/2014/main" id="{F4FDFE5D-8019-45B9-BA89-24C3E56541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87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67" name="Line 56">
                <a:extLst>
                  <a:ext uri="{FF2B5EF4-FFF2-40B4-BE49-F238E27FC236}">
                    <a16:creationId xmlns:a16="http://schemas.microsoft.com/office/drawing/2014/main" id="{6599671A-C94E-4BA7-83E2-D1D63D927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3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68" name="Line 57">
                <a:extLst>
                  <a:ext uri="{FF2B5EF4-FFF2-40B4-BE49-F238E27FC236}">
                    <a16:creationId xmlns:a16="http://schemas.microsoft.com/office/drawing/2014/main" id="{BD4238A3-7BBC-4351-9103-470F14999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360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69" name="Line 58">
                <a:extLst>
                  <a:ext uri="{FF2B5EF4-FFF2-40B4-BE49-F238E27FC236}">
                    <a16:creationId xmlns:a16="http://schemas.microsoft.com/office/drawing/2014/main" id="{C9F47341-43B3-45A4-B0B2-37D6B2E3A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229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70" name="Line 59">
                <a:extLst>
                  <a:ext uri="{FF2B5EF4-FFF2-40B4-BE49-F238E27FC236}">
                    <a16:creationId xmlns:a16="http://schemas.microsoft.com/office/drawing/2014/main" id="{A4C93AFE-C769-4039-A8AC-89C561EC8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316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71" name="Line 60">
                <a:extLst>
                  <a:ext uri="{FF2B5EF4-FFF2-40B4-BE49-F238E27FC236}">
                    <a16:creationId xmlns:a16="http://schemas.microsoft.com/office/drawing/2014/main" id="{6EE25EE4-A7B1-4AFA-93ED-00A399ADD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273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72" name="Line 61">
                <a:extLst>
                  <a:ext uri="{FF2B5EF4-FFF2-40B4-BE49-F238E27FC236}">
                    <a16:creationId xmlns:a16="http://schemas.microsoft.com/office/drawing/2014/main" id="{7C1BD9AC-249F-4FAD-87DD-BC146DB3B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597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73" name="Line 62">
                <a:extLst>
                  <a:ext uri="{FF2B5EF4-FFF2-40B4-BE49-F238E27FC236}">
                    <a16:creationId xmlns:a16="http://schemas.microsoft.com/office/drawing/2014/main" id="{3C17C297-F51B-438B-A9D9-3B6DAF9D5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66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74" name="Line 63">
                <a:extLst>
                  <a:ext uri="{FF2B5EF4-FFF2-40B4-BE49-F238E27FC236}">
                    <a16:creationId xmlns:a16="http://schemas.microsoft.com/office/drawing/2014/main" id="{AE5998D4-53D9-4D5C-A212-47B6A79BC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553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75" name="Line 64">
                <a:extLst>
                  <a:ext uri="{FF2B5EF4-FFF2-40B4-BE49-F238E27FC236}">
                    <a16:creationId xmlns:a16="http://schemas.microsoft.com/office/drawing/2014/main" id="{359B76FA-29EF-4BE1-9D6D-83BDBF0F2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509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76" name="Line 65">
                <a:extLst>
                  <a:ext uri="{FF2B5EF4-FFF2-40B4-BE49-F238E27FC236}">
                    <a16:creationId xmlns:a16="http://schemas.microsoft.com/office/drawing/2014/main" id="{73450EDE-48D5-4AD7-962C-A8563577C3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833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77" name="Line 66">
                <a:extLst>
                  <a:ext uri="{FF2B5EF4-FFF2-40B4-BE49-F238E27FC236}">
                    <a16:creationId xmlns:a16="http://schemas.microsoft.com/office/drawing/2014/main" id="{8F7D1818-86DB-419F-8867-36EE2112B3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702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78" name="Line 67">
                <a:extLst>
                  <a:ext uri="{FF2B5EF4-FFF2-40B4-BE49-F238E27FC236}">
                    <a16:creationId xmlns:a16="http://schemas.microsoft.com/office/drawing/2014/main" id="{862B94E6-6654-4B6A-93B0-84881055CD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789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79" name="Line 68">
                <a:extLst>
                  <a:ext uri="{FF2B5EF4-FFF2-40B4-BE49-F238E27FC236}">
                    <a16:creationId xmlns:a16="http://schemas.microsoft.com/office/drawing/2014/main" id="{8080603C-7D03-492B-91D4-70968D43C7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745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80" name="Line 69">
                <a:extLst>
                  <a:ext uri="{FF2B5EF4-FFF2-40B4-BE49-F238E27FC236}">
                    <a16:creationId xmlns:a16="http://schemas.microsoft.com/office/drawing/2014/main" id="{CB600AD1-BA84-4C66-9C99-E004FA4F32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232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81" name="Line 70">
                <a:extLst>
                  <a:ext uri="{FF2B5EF4-FFF2-40B4-BE49-F238E27FC236}">
                    <a16:creationId xmlns:a16="http://schemas.microsoft.com/office/drawing/2014/main" id="{85EF32FD-8941-4A87-87C7-91851E5D5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01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82" name="Line 71">
                <a:extLst>
                  <a:ext uri="{FF2B5EF4-FFF2-40B4-BE49-F238E27FC236}">
                    <a16:creationId xmlns:a16="http://schemas.microsoft.com/office/drawing/2014/main" id="{51D66E72-1B7F-46C7-955E-8E9EB34B2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88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83" name="Line 72">
                <a:extLst>
                  <a:ext uri="{FF2B5EF4-FFF2-40B4-BE49-F238E27FC236}">
                    <a16:creationId xmlns:a16="http://schemas.microsoft.com/office/drawing/2014/main" id="{1E52B652-9155-475B-9369-3691A12DE5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44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84" name="Line 73">
                <a:extLst>
                  <a:ext uri="{FF2B5EF4-FFF2-40B4-BE49-F238E27FC236}">
                    <a16:creationId xmlns:a16="http://schemas.microsoft.com/office/drawing/2014/main" id="{730678EC-2CE8-4F8C-9009-165A173BA1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461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85" name="Line 74">
                <a:extLst>
                  <a:ext uri="{FF2B5EF4-FFF2-40B4-BE49-F238E27FC236}">
                    <a16:creationId xmlns:a16="http://schemas.microsoft.com/office/drawing/2014/main" id="{15430AF7-F293-4B75-A0F5-B7F875270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330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86" name="Line 75">
                <a:extLst>
                  <a:ext uri="{FF2B5EF4-FFF2-40B4-BE49-F238E27FC236}">
                    <a16:creationId xmlns:a16="http://schemas.microsoft.com/office/drawing/2014/main" id="{36F49C69-306B-4C13-86C6-7A17AB46F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417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87" name="Line 76">
                <a:extLst>
                  <a:ext uri="{FF2B5EF4-FFF2-40B4-BE49-F238E27FC236}">
                    <a16:creationId xmlns:a16="http://schemas.microsoft.com/office/drawing/2014/main" id="{FB1A50DD-356E-4A24-BAA0-B833B521A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374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88" name="Line 77">
                <a:extLst>
                  <a:ext uri="{FF2B5EF4-FFF2-40B4-BE49-F238E27FC236}">
                    <a16:creationId xmlns:a16="http://schemas.microsoft.com/office/drawing/2014/main" id="{9C9D46BD-BDF8-4046-AE1B-3C02E2A94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698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89" name="Line 78">
                <a:extLst>
                  <a:ext uri="{FF2B5EF4-FFF2-40B4-BE49-F238E27FC236}">
                    <a16:creationId xmlns:a16="http://schemas.microsoft.com/office/drawing/2014/main" id="{10DEC109-8367-4648-B5A8-0324570656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567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90" name="Line 79">
                <a:extLst>
                  <a:ext uri="{FF2B5EF4-FFF2-40B4-BE49-F238E27FC236}">
                    <a16:creationId xmlns:a16="http://schemas.microsoft.com/office/drawing/2014/main" id="{6938DCDD-F267-4A27-A58C-9ACB6CE58F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654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91" name="Line 80">
                <a:extLst>
                  <a:ext uri="{FF2B5EF4-FFF2-40B4-BE49-F238E27FC236}">
                    <a16:creationId xmlns:a16="http://schemas.microsoft.com/office/drawing/2014/main" id="{AC2FE9E8-19A0-471F-B457-5482D4E7BA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610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92" name="Line 81">
                <a:extLst>
                  <a:ext uri="{FF2B5EF4-FFF2-40B4-BE49-F238E27FC236}">
                    <a16:creationId xmlns:a16="http://schemas.microsoft.com/office/drawing/2014/main" id="{3F025465-970D-4732-A5E8-578DBA48D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934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93" name="Line 82">
                <a:extLst>
                  <a:ext uri="{FF2B5EF4-FFF2-40B4-BE49-F238E27FC236}">
                    <a16:creationId xmlns:a16="http://schemas.microsoft.com/office/drawing/2014/main" id="{EF267FC6-FA95-4079-8E1E-36BF493DF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803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94" name="Line 83">
                <a:extLst>
                  <a:ext uri="{FF2B5EF4-FFF2-40B4-BE49-F238E27FC236}">
                    <a16:creationId xmlns:a16="http://schemas.microsoft.com/office/drawing/2014/main" id="{BBFCCCA8-CFCF-4FDD-9AEF-2146F0BD01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890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95" name="Line 84">
                <a:extLst>
                  <a:ext uri="{FF2B5EF4-FFF2-40B4-BE49-F238E27FC236}">
                    <a16:creationId xmlns:a16="http://schemas.microsoft.com/office/drawing/2014/main" id="{D4F2BC55-F1E3-4CA2-BFD1-5E43F6E0F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846" y="0"/>
                <a:ext cx="0" cy="1988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6887" name="Rectangle 85">
              <a:extLst>
                <a:ext uri="{FF2B5EF4-FFF2-40B4-BE49-F238E27FC236}">
                  <a16:creationId xmlns:a16="http://schemas.microsoft.com/office/drawing/2014/main" id="{9314F8C5-C503-433B-8A10-50C09F178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8"/>
              <a:ext cx="4946" cy="1627"/>
            </a:xfrm>
            <a:prstGeom prst="rect">
              <a:avLst/>
            </a:prstGeom>
            <a:gradFill rotWithShape="0">
              <a:gsLst>
                <a:gs pos="0">
                  <a:srgbClr val="FFFFFF">
                    <a:alpha val="0"/>
                  </a:srgbClr>
                </a:gs>
                <a:gs pos="4999">
                  <a:srgbClr val="FFFFFF">
                    <a:alpha val="0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88" name="Rectangle 86">
              <a:extLst>
                <a:ext uri="{FF2B5EF4-FFF2-40B4-BE49-F238E27FC236}">
                  <a16:creationId xmlns:a16="http://schemas.microsoft.com/office/drawing/2014/main" id="{804F3179-EF54-421C-BC13-82FD54258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" y="162"/>
              <a:ext cx="206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89" name="Rectangle 87">
              <a:extLst>
                <a:ext uri="{FF2B5EF4-FFF2-40B4-BE49-F238E27FC236}">
                  <a16:creationId xmlns:a16="http://schemas.microsoft.com/office/drawing/2014/main" id="{449B0F76-E57C-4B0D-B330-EE341FD19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" y="162"/>
              <a:ext cx="207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90" name="Rectangle 88">
              <a:extLst>
                <a:ext uri="{FF2B5EF4-FFF2-40B4-BE49-F238E27FC236}">
                  <a16:creationId xmlns:a16="http://schemas.microsoft.com/office/drawing/2014/main" id="{60113401-6E8C-4702-AC6C-936CEEB6B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162"/>
              <a:ext cx="206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91" name="Rectangle 89">
              <a:extLst>
                <a:ext uri="{FF2B5EF4-FFF2-40B4-BE49-F238E27FC236}">
                  <a16:creationId xmlns:a16="http://schemas.microsoft.com/office/drawing/2014/main" id="{7FC7090C-3A7C-415D-B433-333260173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" y="162"/>
              <a:ext cx="207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92" name="Rectangle 90">
              <a:extLst>
                <a:ext uri="{FF2B5EF4-FFF2-40B4-BE49-F238E27FC236}">
                  <a16:creationId xmlns:a16="http://schemas.microsoft.com/office/drawing/2014/main" id="{887B28CA-8CA8-4B38-AD59-A6FFCB017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162"/>
              <a:ext cx="207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93" name="Rectangle 91">
              <a:extLst>
                <a:ext uri="{FF2B5EF4-FFF2-40B4-BE49-F238E27FC236}">
                  <a16:creationId xmlns:a16="http://schemas.microsoft.com/office/drawing/2014/main" id="{CE6F23E9-83E6-4A06-B9CB-F75BD17EC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162"/>
              <a:ext cx="206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94" name="Rectangle 92">
              <a:extLst>
                <a:ext uri="{FF2B5EF4-FFF2-40B4-BE49-F238E27FC236}">
                  <a16:creationId xmlns:a16="http://schemas.microsoft.com/office/drawing/2014/main" id="{4452781F-4490-4950-84D5-2406572E8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" y="162"/>
              <a:ext cx="207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95" name="Rectangle 93">
              <a:extLst>
                <a:ext uri="{FF2B5EF4-FFF2-40B4-BE49-F238E27FC236}">
                  <a16:creationId xmlns:a16="http://schemas.microsoft.com/office/drawing/2014/main" id="{8290EA91-52E7-4B31-947B-84327F6E0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" y="162"/>
              <a:ext cx="206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96" name="Rectangle 94">
              <a:extLst>
                <a:ext uri="{FF2B5EF4-FFF2-40B4-BE49-F238E27FC236}">
                  <a16:creationId xmlns:a16="http://schemas.microsoft.com/office/drawing/2014/main" id="{834397B7-CAAE-4105-A4D3-CFED8FD1F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" y="162"/>
              <a:ext cx="207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97" name="Rectangle 95">
              <a:extLst>
                <a:ext uri="{FF2B5EF4-FFF2-40B4-BE49-F238E27FC236}">
                  <a16:creationId xmlns:a16="http://schemas.microsoft.com/office/drawing/2014/main" id="{0B0DFEEC-D22B-4B6D-8A52-F3147E087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62"/>
              <a:ext cx="207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98" name="Rectangle 96">
              <a:extLst>
                <a:ext uri="{FF2B5EF4-FFF2-40B4-BE49-F238E27FC236}">
                  <a16:creationId xmlns:a16="http://schemas.microsoft.com/office/drawing/2014/main" id="{BDFB2432-C5F8-4F03-A491-AF0C7675F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62"/>
              <a:ext cx="207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899" name="Rectangle 97">
              <a:extLst>
                <a:ext uri="{FF2B5EF4-FFF2-40B4-BE49-F238E27FC236}">
                  <a16:creationId xmlns:a16="http://schemas.microsoft.com/office/drawing/2014/main" id="{A902129D-59E8-4A2D-9995-EC3238363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1" y="162"/>
              <a:ext cx="206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00" name="Rectangle 98">
              <a:extLst>
                <a:ext uri="{FF2B5EF4-FFF2-40B4-BE49-F238E27FC236}">
                  <a16:creationId xmlns:a16="http://schemas.microsoft.com/office/drawing/2014/main" id="{C528405B-60EE-46D2-839D-44012B651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" y="162"/>
              <a:ext cx="206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01" name="Rectangle 99">
              <a:extLst>
                <a:ext uri="{FF2B5EF4-FFF2-40B4-BE49-F238E27FC236}">
                  <a16:creationId xmlns:a16="http://schemas.microsoft.com/office/drawing/2014/main" id="{180FCC9C-276D-49AE-9158-4F4491BFB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5" y="162"/>
              <a:ext cx="207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02" name="Rectangle 100">
              <a:extLst>
                <a:ext uri="{FF2B5EF4-FFF2-40B4-BE49-F238E27FC236}">
                  <a16:creationId xmlns:a16="http://schemas.microsoft.com/office/drawing/2014/main" id="{3A130D64-8614-4EC8-87F9-A8AC0B824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" y="162"/>
              <a:ext cx="206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03" name="Rectangle 101">
              <a:extLst>
                <a:ext uri="{FF2B5EF4-FFF2-40B4-BE49-F238E27FC236}">
                  <a16:creationId xmlns:a16="http://schemas.microsoft.com/office/drawing/2014/main" id="{0685D55E-3E48-41BD-ACA5-62F03EA3B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" y="162"/>
              <a:ext cx="207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36904" name="Group 102">
              <a:extLst>
                <a:ext uri="{FF2B5EF4-FFF2-40B4-BE49-F238E27FC236}">
                  <a16:creationId xmlns:a16="http://schemas.microsoft.com/office/drawing/2014/main" id="{CF17BF2B-1AE1-4C2E-8B3A-5C2414A957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7" y="107"/>
              <a:ext cx="1867" cy="129"/>
              <a:chOff x="0" y="0"/>
              <a:chExt cx="1866" cy="128"/>
            </a:xfrm>
          </p:grpSpPr>
          <p:sp>
            <p:nvSpPr>
              <p:cNvPr id="37132" name="Line 103">
                <a:extLst>
                  <a:ext uri="{FF2B5EF4-FFF2-40B4-BE49-F238E27FC236}">
                    <a16:creationId xmlns:a16="http://schemas.microsoft.com/office/drawing/2014/main" id="{14D7F22B-B8A7-48EC-B149-96098F7EB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33" name="Line 104">
                <a:extLst>
                  <a:ext uri="{FF2B5EF4-FFF2-40B4-BE49-F238E27FC236}">
                    <a16:creationId xmlns:a16="http://schemas.microsoft.com/office/drawing/2014/main" id="{8620CEDE-026E-4D2C-9C2C-A1263A6AF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34" name="Line 105">
                <a:extLst>
                  <a:ext uri="{FF2B5EF4-FFF2-40B4-BE49-F238E27FC236}">
                    <a16:creationId xmlns:a16="http://schemas.microsoft.com/office/drawing/2014/main" id="{D9CE9288-EA8C-4C12-B389-47001E187F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35" name="Line 106">
                <a:extLst>
                  <a:ext uri="{FF2B5EF4-FFF2-40B4-BE49-F238E27FC236}">
                    <a16:creationId xmlns:a16="http://schemas.microsoft.com/office/drawing/2014/main" id="{AE9A7D92-F66E-42DC-8FAA-BDC8E4046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36" name="Line 107">
                <a:extLst>
                  <a:ext uri="{FF2B5EF4-FFF2-40B4-BE49-F238E27FC236}">
                    <a16:creationId xmlns:a16="http://schemas.microsoft.com/office/drawing/2014/main" id="{8A7755C5-DD88-4A40-A5CD-5E630003CB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37" name="Line 108">
                <a:extLst>
                  <a:ext uri="{FF2B5EF4-FFF2-40B4-BE49-F238E27FC236}">
                    <a16:creationId xmlns:a16="http://schemas.microsoft.com/office/drawing/2014/main" id="{5864958B-4F2A-4540-B4A4-17CBEDE4C6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38" name="Line 109">
                <a:extLst>
                  <a:ext uri="{FF2B5EF4-FFF2-40B4-BE49-F238E27FC236}">
                    <a16:creationId xmlns:a16="http://schemas.microsoft.com/office/drawing/2014/main" id="{1ED90EBC-578E-4174-9430-81168B1CCB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39" name="Line 110">
                <a:extLst>
                  <a:ext uri="{FF2B5EF4-FFF2-40B4-BE49-F238E27FC236}">
                    <a16:creationId xmlns:a16="http://schemas.microsoft.com/office/drawing/2014/main" id="{4BCEE32E-4035-4F47-89BB-26E25F704B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40" name="Line 111">
                <a:extLst>
                  <a:ext uri="{FF2B5EF4-FFF2-40B4-BE49-F238E27FC236}">
                    <a16:creationId xmlns:a16="http://schemas.microsoft.com/office/drawing/2014/main" id="{2777D857-91B7-4427-99EC-BD737AAFE2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41" name="Line 112">
                <a:extLst>
                  <a:ext uri="{FF2B5EF4-FFF2-40B4-BE49-F238E27FC236}">
                    <a16:creationId xmlns:a16="http://schemas.microsoft.com/office/drawing/2014/main" id="{E0DA9960-BB3F-421A-BBFC-7169625F22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42" name="Line 113">
                <a:extLst>
                  <a:ext uri="{FF2B5EF4-FFF2-40B4-BE49-F238E27FC236}">
                    <a16:creationId xmlns:a16="http://schemas.microsoft.com/office/drawing/2014/main" id="{AC41B717-670C-4BC2-8C16-CB1E2909FA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43" name="Line 114">
                <a:extLst>
                  <a:ext uri="{FF2B5EF4-FFF2-40B4-BE49-F238E27FC236}">
                    <a16:creationId xmlns:a16="http://schemas.microsoft.com/office/drawing/2014/main" id="{C632F171-546E-40F1-8501-294254C89E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44" name="Line 115">
                <a:extLst>
                  <a:ext uri="{FF2B5EF4-FFF2-40B4-BE49-F238E27FC236}">
                    <a16:creationId xmlns:a16="http://schemas.microsoft.com/office/drawing/2014/main" id="{FC0833AA-4899-4C61-9269-21611BB22D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45" name="Line 116">
                <a:extLst>
                  <a:ext uri="{FF2B5EF4-FFF2-40B4-BE49-F238E27FC236}">
                    <a16:creationId xmlns:a16="http://schemas.microsoft.com/office/drawing/2014/main" id="{5022F802-8BF9-4360-99CE-0630ED166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2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46" name="Line 117">
                <a:extLst>
                  <a:ext uri="{FF2B5EF4-FFF2-40B4-BE49-F238E27FC236}">
                    <a16:creationId xmlns:a16="http://schemas.microsoft.com/office/drawing/2014/main" id="{15AF4CA9-0FFA-49BF-A9F9-375B411B4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47" name="Line 118">
                <a:extLst>
                  <a:ext uri="{FF2B5EF4-FFF2-40B4-BE49-F238E27FC236}">
                    <a16:creationId xmlns:a16="http://schemas.microsoft.com/office/drawing/2014/main" id="{7E524CB0-AB7B-4D5D-B935-B98130FF28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5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48" name="Line 119">
                <a:extLst>
                  <a:ext uri="{FF2B5EF4-FFF2-40B4-BE49-F238E27FC236}">
                    <a16:creationId xmlns:a16="http://schemas.microsoft.com/office/drawing/2014/main" id="{A3115516-D98E-4AEE-80B2-48FEAA27C8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49" name="Line 120">
                <a:extLst>
                  <a:ext uri="{FF2B5EF4-FFF2-40B4-BE49-F238E27FC236}">
                    <a16:creationId xmlns:a16="http://schemas.microsoft.com/office/drawing/2014/main" id="{42D1EC65-2D11-417E-98F5-5ACEF8A9B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50" name="Line 121">
                <a:extLst>
                  <a:ext uri="{FF2B5EF4-FFF2-40B4-BE49-F238E27FC236}">
                    <a16:creationId xmlns:a16="http://schemas.microsoft.com/office/drawing/2014/main" id="{23E4310E-28FF-4D3C-9085-DB27D5D9AD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51" name="Line 122">
                <a:extLst>
                  <a:ext uri="{FF2B5EF4-FFF2-40B4-BE49-F238E27FC236}">
                    <a16:creationId xmlns:a16="http://schemas.microsoft.com/office/drawing/2014/main" id="{F20941A2-D065-4951-A0F8-92BA4C41E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52" name="Line 123">
                <a:extLst>
                  <a:ext uri="{FF2B5EF4-FFF2-40B4-BE49-F238E27FC236}">
                    <a16:creationId xmlns:a16="http://schemas.microsoft.com/office/drawing/2014/main" id="{F039B94C-AD40-43C4-BEA9-67276638AB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53" name="Line 124">
                <a:extLst>
                  <a:ext uri="{FF2B5EF4-FFF2-40B4-BE49-F238E27FC236}">
                    <a16:creationId xmlns:a16="http://schemas.microsoft.com/office/drawing/2014/main" id="{DA06F775-4866-4AFB-BCA1-7C6946ABB6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2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54" name="Line 125">
                <a:extLst>
                  <a:ext uri="{FF2B5EF4-FFF2-40B4-BE49-F238E27FC236}">
                    <a16:creationId xmlns:a16="http://schemas.microsoft.com/office/drawing/2014/main" id="{56292707-34A0-41C8-B380-AC21E81DC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55" name="Line 126">
                <a:extLst>
                  <a:ext uri="{FF2B5EF4-FFF2-40B4-BE49-F238E27FC236}">
                    <a16:creationId xmlns:a16="http://schemas.microsoft.com/office/drawing/2014/main" id="{26186A4F-F1A1-4F14-9A94-FD6B3D960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56" name="Line 127">
                <a:extLst>
                  <a:ext uri="{FF2B5EF4-FFF2-40B4-BE49-F238E27FC236}">
                    <a16:creationId xmlns:a16="http://schemas.microsoft.com/office/drawing/2014/main" id="{5E927197-60B7-4420-996F-C0AA956E64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57" name="Line 128">
                <a:extLst>
                  <a:ext uri="{FF2B5EF4-FFF2-40B4-BE49-F238E27FC236}">
                    <a16:creationId xmlns:a16="http://schemas.microsoft.com/office/drawing/2014/main" id="{C94C0B5B-F2F7-403B-A4E4-01DE9291C5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58" name="Line 129">
                <a:extLst>
                  <a:ext uri="{FF2B5EF4-FFF2-40B4-BE49-F238E27FC236}">
                    <a16:creationId xmlns:a16="http://schemas.microsoft.com/office/drawing/2014/main" id="{B37EADF2-BA41-467A-B4FA-E530EE3DC1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59" name="Line 130">
                <a:extLst>
                  <a:ext uri="{FF2B5EF4-FFF2-40B4-BE49-F238E27FC236}">
                    <a16:creationId xmlns:a16="http://schemas.microsoft.com/office/drawing/2014/main" id="{0CECBAC4-9E3B-435D-B55E-BBF8B0A6C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2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60" name="Line 131">
                <a:extLst>
                  <a:ext uri="{FF2B5EF4-FFF2-40B4-BE49-F238E27FC236}">
                    <a16:creationId xmlns:a16="http://schemas.microsoft.com/office/drawing/2014/main" id="{5027427A-1420-4C97-AA73-D9D05FE2C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61" name="Line 132">
                <a:extLst>
                  <a:ext uri="{FF2B5EF4-FFF2-40B4-BE49-F238E27FC236}">
                    <a16:creationId xmlns:a16="http://schemas.microsoft.com/office/drawing/2014/main" id="{5C9DE75A-D889-4E90-88D3-19A77C8B8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5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62" name="Line 133">
                <a:extLst>
                  <a:ext uri="{FF2B5EF4-FFF2-40B4-BE49-F238E27FC236}">
                    <a16:creationId xmlns:a16="http://schemas.microsoft.com/office/drawing/2014/main" id="{91094E77-623C-4D70-9920-CC751BFD7F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2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63" name="Line 134">
                <a:extLst>
                  <a:ext uri="{FF2B5EF4-FFF2-40B4-BE49-F238E27FC236}">
                    <a16:creationId xmlns:a16="http://schemas.microsoft.com/office/drawing/2014/main" id="{D9EAEFBC-5C02-4FFD-99C9-660F2C2395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8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6905" name="Group 135">
              <a:extLst>
                <a:ext uri="{FF2B5EF4-FFF2-40B4-BE49-F238E27FC236}">
                  <a16:creationId xmlns:a16="http://schemas.microsoft.com/office/drawing/2014/main" id="{DB8E50D6-4F58-4BFE-B702-BEFA093DEA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" y="107"/>
              <a:ext cx="3934" cy="129"/>
              <a:chOff x="0" y="0"/>
              <a:chExt cx="3934" cy="128"/>
            </a:xfrm>
          </p:grpSpPr>
          <p:sp>
            <p:nvSpPr>
              <p:cNvPr id="37100" name="Line 136">
                <a:extLst>
                  <a:ext uri="{FF2B5EF4-FFF2-40B4-BE49-F238E27FC236}">
                    <a16:creationId xmlns:a16="http://schemas.microsoft.com/office/drawing/2014/main" id="{C289844C-3795-4787-AF16-2B4538D55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01" name="Line 137">
                <a:extLst>
                  <a:ext uri="{FF2B5EF4-FFF2-40B4-BE49-F238E27FC236}">
                    <a16:creationId xmlns:a16="http://schemas.microsoft.com/office/drawing/2014/main" id="{35E33122-983C-4D7D-87AB-47CF6A9F95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02" name="Line 138">
                <a:extLst>
                  <a:ext uri="{FF2B5EF4-FFF2-40B4-BE49-F238E27FC236}">
                    <a16:creationId xmlns:a16="http://schemas.microsoft.com/office/drawing/2014/main" id="{EE4A4CC7-2BFD-4551-8C34-39218FB17F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03" name="Line 139">
                <a:extLst>
                  <a:ext uri="{FF2B5EF4-FFF2-40B4-BE49-F238E27FC236}">
                    <a16:creationId xmlns:a16="http://schemas.microsoft.com/office/drawing/2014/main" id="{F5044F12-1092-4306-AA11-E9DC369899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04" name="Line 140">
                <a:extLst>
                  <a:ext uri="{FF2B5EF4-FFF2-40B4-BE49-F238E27FC236}">
                    <a16:creationId xmlns:a16="http://schemas.microsoft.com/office/drawing/2014/main" id="{742514C2-B35C-4138-915E-674DA239C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05" name="Line 141">
                <a:extLst>
                  <a:ext uri="{FF2B5EF4-FFF2-40B4-BE49-F238E27FC236}">
                    <a16:creationId xmlns:a16="http://schemas.microsoft.com/office/drawing/2014/main" id="{9F55E1E0-979B-42C5-9618-0400F9398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06" name="Line 142">
                <a:extLst>
                  <a:ext uri="{FF2B5EF4-FFF2-40B4-BE49-F238E27FC236}">
                    <a16:creationId xmlns:a16="http://schemas.microsoft.com/office/drawing/2014/main" id="{EFE69740-CD8C-4FD4-BC0A-AD57DEEE74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07" name="Line 143">
                <a:extLst>
                  <a:ext uri="{FF2B5EF4-FFF2-40B4-BE49-F238E27FC236}">
                    <a16:creationId xmlns:a16="http://schemas.microsoft.com/office/drawing/2014/main" id="{890E27D0-EF25-4F56-BDCF-6A742D18D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08" name="Line 144">
                <a:extLst>
                  <a:ext uri="{FF2B5EF4-FFF2-40B4-BE49-F238E27FC236}">
                    <a16:creationId xmlns:a16="http://schemas.microsoft.com/office/drawing/2014/main" id="{30EE398B-8868-4AAC-8F65-E1DF5F7649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09" name="Line 145">
                <a:extLst>
                  <a:ext uri="{FF2B5EF4-FFF2-40B4-BE49-F238E27FC236}">
                    <a16:creationId xmlns:a16="http://schemas.microsoft.com/office/drawing/2014/main" id="{370C2F62-56D1-4F30-857F-EA8DA1CDDA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10" name="Line 146">
                <a:extLst>
                  <a:ext uri="{FF2B5EF4-FFF2-40B4-BE49-F238E27FC236}">
                    <a16:creationId xmlns:a16="http://schemas.microsoft.com/office/drawing/2014/main" id="{2FE575A7-5E26-48B5-9D3F-F35F49C2AD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11" name="Line 147">
                <a:extLst>
                  <a:ext uri="{FF2B5EF4-FFF2-40B4-BE49-F238E27FC236}">
                    <a16:creationId xmlns:a16="http://schemas.microsoft.com/office/drawing/2014/main" id="{15038D2F-C785-4F91-8888-CB8F8DADE9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12" name="Line 148">
                <a:extLst>
                  <a:ext uri="{FF2B5EF4-FFF2-40B4-BE49-F238E27FC236}">
                    <a16:creationId xmlns:a16="http://schemas.microsoft.com/office/drawing/2014/main" id="{5BDC6F29-712D-4563-B0F3-7FE7178458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13" name="Line 149">
                <a:extLst>
                  <a:ext uri="{FF2B5EF4-FFF2-40B4-BE49-F238E27FC236}">
                    <a16:creationId xmlns:a16="http://schemas.microsoft.com/office/drawing/2014/main" id="{AFA06E2F-12D3-4D19-BBB5-5FC1C10327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2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14" name="Line 150">
                <a:extLst>
                  <a:ext uri="{FF2B5EF4-FFF2-40B4-BE49-F238E27FC236}">
                    <a16:creationId xmlns:a16="http://schemas.microsoft.com/office/drawing/2014/main" id="{C56A52EB-5DFF-408A-BB22-D5A7CFF09D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15" name="Line 151">
                <a:extLst>
                  <a:ext uri="{FF2B5EF4-FFF2-40B4-BE49-F238E27FC236}">
                    <a16:creationId xmlns:a16="http://schemas.microsoft.com/office/drawing/2014/main" id="{946F377B-7317-4231-A0B6-9F7DB6163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5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16" name="Line 152">
                <a:extLst>
                  <a:ext uri="{FF2B5EF4-FFF2-40B4-BE49-F238E27FC236}">
                    <a16:creationId xmlns:a16="http://schemas.microsoft.com/office/drawing/2014/main" id="{A0A459CF-B34E-4EF0-A6BF-9AEE4DFB5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2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17" name="Line 153">
                <a:extLst>
                  <a:ext uri="{FF2B5EF4-FFF2-40B4-BE49-F238E27FC236}">
                    <a16:creationId xmlns:a16="http://schemas.microsoft.com/office/drawing/2014/main" id="{CF977E27-1572-4F1A-955D-0EC1CF46F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1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18" name="Line 154">
                <a:extLst>
                  <a:ext uri="{FF2B5EF4-FFF2-40B4-BE49-F238E27FC236}">
                    <a16:creationId xmlns:a16="http://schemas.microsoft.com/office/drawing/2014/main" id="{4D0C901B-9258-4E9C-B6C5-64D03B76C5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8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19" name="Line 155">
                <a:extLst>
                  <a:ext uri="{FF2B5EF4-FFF2-40B4-BE49-F238E27FC236}">
                    <a16:creationId xmlns:a16="http://schemas.microsoft.com/office/drawing/2014/main" id="{1D47AAAD-BE51-4E20-A612-F2454066A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20" name="Line 156">
                <a:extLst>
                  <a:ext uri="{FF2B5EF4-FFF2-40B4-BE49-F238E27FC236}">
                    <a16:creationId xmlns:a16="http://schemas.microsoft.com/office/drawing/2014/main" id="{17026ADD-DF0E-440E-8F10-400E675AD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1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21" name="Line 157">
                <a:extLst>
                  <a:ext uri="{FF2B5EF4-FFF2-40B4-BE49-F238E27FC236}">
                    <a16:creationId xmlns:a16="http://schemas.microsoft.com/office/drawing/2014/main" id="{CFBA849E-24E7-4C12-9CBD-CA8DF94A59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22" name="Line 158">
                <a:extLst>
                  <a:ext uri="{FF2B5EF4-FFF2-40B4-BE49-F238E27FC236}">
                    <a16:creationId xmlns:a16="http://schemas.microsoft.com/office/drawing/2014/main" id="{5FC61B90-27CE-4A6E-86CA-554537357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23" name="Line 159">
                <a:extLst>
                  <a:ext uri="{FF2B5EF4-FFF2-40B4-BE49-F238E27FC236}">
                    <a16:creationId xmlns:a16="http://schemas.microsoft.com/office/drawing/2014/main" id="{812D9055-9983-43F5-A1A0-33532A76D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24" name="Line 160">
                <a:extLst>
                  <a:ext uri="{FF2B5EF4-FFF2-40B4-BE49-F238E27FC236}">
                    <a16:creationId xmlns:a16="http://schemas.microsoft.com/office/drawing/2014/main" id="{E0334681-E27D-459E-98F1-EF4504939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8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25" name="Line 161">
                <a:extLst>
                  <a:ext uri="{FF2B5EF4-FFF2-40B4-BE49-F238E27FC236}">
                    <a16:creationId xmlns:a16="http://schemas.microsoft.com/office/drawing/2014/main" id="{52BA4372-5820-413D-B437-7E1BC8985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26" name="Line 162">
                <a:extLst>
                  <a:ext uri="{FF2B5EF4-FFF2-40B4-BE49-F238E27FC236}">
                    <a16:creationId xmlns:a16="http://schemas.microsoft.com/office/drawing/2014/main" id="{A7EEFA88-4BD5-4D0E-A7A5-08D6583D9A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27" name="Line 163">
                <a:extLst>
                  <a:ext uri="{FF2B5EF4-FFF2-40B4-BE49-F238E27FC236}">
                    <a16:creationId xmlns:a16="http://schemas.microsoft.com/office/drawing/2014/main" id="{B1471182-31E5-4626-91AB-3DD4EEF15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28" name="Line 164">
                <a:extLst>
                  <a:ext uri="{FF2B5EF4-FFF2-40B4-BE49-F238E27FC236}">
                    <a16:creationId xmlns:a16="http://schemas.microsoft.com/office/drawing/2014/main" id="{A8F88557-2153-4247-A9EF-CEBB662570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29" name="Line 165">
                <a:extLst>
                  <a:ext uri="{FF2B5EF4-FFF2-40B4-BE49-F238E27FC236}">
                    <a16:creationId xmlns:a16="http://schemas.microsoft.com/office/drawing/2014/main" id="{BD0EEC5D-0E0A-4BCC-9E9A-7FF8012E1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30" name="Line 166">
                <a:extLst>
                  <a:ext uri="{FF2B5EF4-FFF2-40B4-BE49-F238E27FC236}">
                    <a16:creationId xmlns:a16="http://schemas.microsoft.com/office/drawing/2014/main" id="{3C19935D-C810-4FD3-8A94-2EC933D85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131" name="Line 167">
                <a:extLst>
                  <a:ext uri="{FF2B5EF4-FFF2-40B4-BE49-F238E27FC236}">
                    <a16:creationId xmlns:a16="http://schemas.microsoft.com/office/drawing/2014/main" id="{2FC2103D-0AC7-4073-9BB1-DF77B6EE0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6906" name="Rectangle 168">
              <a:extLst>
                <a:ext uri="{FF2B5EF4-FFF2-40B4-BE49-F238E27FC236}">
                  <a16:creationId xmlns:a16="http://schemas.microsoft.com/office/drawing/2014/main" id="{B2CF6859-668B-46E9-A6E2-0857F38C28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5" y="1363"/>
              <a:ext cx="886" cy="218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07" name="Rectangle 169">
              <a:extLst>
                <a:ext uri="{FF2B5EF4-FFF2-40B4-BE49-F238E27FC236}">
                  <a16:creationId xmlns:a16="http://schemas.microsoft.com/office/drawing/2014/main" id="{FF91025A-0D4B-4B41-B17F-652C936157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06" y="1363"/>
              <a:ext cx="886" cy="218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08" name="Rectangle 170">
              <a:extLst>
                <a:ext uri="{FF2B5EF4-FFF2-40B4-BE49-F238E27FC236}">
                  <a16:creationId xmlns:a16="http://schemas.microsoft.com/office/drawing/2014/main" id="{BD929F1D-4384-46F2-A6D7-DF8CAC1A53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39" y="1363"/>
              <a:ext cx="886" cy="218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09" name="Rectangle 171">
              <a:extLst>
                <a:ext uri="{FF2B5EF4-FFF2-40B4-BE49-F238E27FC236}">
                  <a16:creationId xmlns:a16="http://schemas.microsoft.com/office/drawing/2014/main" id="{AC27BE1B-F18D-42C6-AEAA-639ABF5F61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76" y="1363"/>
              <a:ext cx="886" cy="218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36910" name="Group 172">
              <a:extLst>
                <a:ext uri="{FF2B5EF4-FFF2-40B4-BE49-F238E27FC236}">
                  <a16:creationId xmlns:a16="http://schemas.microsoft.com/office/drawing/2014/main" id="{B4F5496A-86CB-45F0-939A-63A6063838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" y="293"/>
              <a:ext cx="703" cy="1451"/>
              <a:chOff x="0" y="0"/>
              <a:chExt cx="702" cy="1450"/>
            </a:xfrm>
          </p:grpSpPr>
          <p:sp>
            <p:nvSpPr>
              <p:cNvPr id="37096" name="Line 173">
                <a:extLst>
                  <a:ext uri="{FF2B5EF4-FFF2-40B4-BE49-F238E27FC236}">
                    <a16:creationId xmlns:a16="http://schemas.microsoft.com/office/drawing/2014/main" id="{35A06997-A89F-4A18-844A-34118CAC8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97" name="Line 174">
                <a:extLst>
                  <a:ext uri="{FF2B5EF4-FFF2-40B4-BE49-F238E27FC236}">
                    <a16:creationId xmlns:a16="http://schemas.microsoft.com/office/drawing/2014/main" id="{1DC81162-13E7-4CA6-ABCC-F92492A8F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29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98" name="Line 175">
                <a:extLst>
                  <a:ext uri="{FF2B5EF4-FFF2-40B4-BE49-F238E27FC236}">
                    <a16:creationId xmlns:a16="http://schemas.microsoft.com/office/drawing/2014/main" id="{3C1A7AF2-6D3D-4B38-A1B9-A399E56CF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466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99" name="Line 176">
                <a:extLst>
                  <a:ext uri="{FF2B5EF4-FFF2-40B4-BE49-F238E27FC236}">
                    <a16:creationId xmlns:a16="http://schemas.microsoft.com/office/drawing/2014/main" id="{DBD8CDC1-3C1A-4362-BEE6-D7B89F119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02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6911" name="Group 177">
              <a:extLst>
                <a:ext uri="{FF2B5EF4-FFF2-40B4-BE49-F238E27FC236}">
                  <a16:creationId xmlns:a16="http://schemas.microsoft.com/office/drawing/2014/main" id="{C9686238-507D-41A2-B371-632BD412E7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3" y="293"/>
              <a:ext cx="702" cy="1451"/>
              <a:chOff x="0" y="0"/>
              <a:chExt cx="702" cy="1450"/>
            </a:xfrm>
          </p:grpSpPr>
          <p:sp>
            <p:nvSpPr>
              <p:cNvPr id="37092" name="Line 178">
                <a:extLst>
                  <a:ext uri="{FF2B5EF4-FFF2-40B4-BE49-F238E27FC236}">
                    <a16:creationId xmlns:a16="http://schemas.microsoft.com/office/drawing/2014/main" id="{4DC341B3-9F01-458D-A1CB-83C137E3A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93" name="Line 179">
                <a:extLst>
                  <a:ext uri="{FF2B5EF4-FFF2-40B4-BE49-F238E27FC236}">
                    <a16:creationId xmlns:a16="http://schemas.microsoft.com/office/drawing/2014/main" id="{B7AC9529-E257-4093-A404-1ABF7C6E88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29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94" name="Line 180">
                <a:extLst>
                  <a:ext uri="{FF2B5EF4-FFF2-40B4-BE49-F238E27FC236}">
                    <a16:creationId xmlns:a16="http://schemas.microsoft.com/office/drawing/2014/main" id="{DD759CE5-A6AA-47B1-B78D-9990BD0C7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466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95" name="Line 181">
                <a:extLst>
                  <a:ext uri="{FF2B5EF4-FFF2-40B4-BE49-F238E27FC236}">
                    <a16:creationId xmlns:a16="http://schemas.microsoft.com/office/drawing/2014/main" id="{F8409D64-FDD9-4C52-9153-A53DF199A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02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6912" name="Group 182">
              <a:extLst>
                <a:ext uri="{FF2B5EF4-FFF2-40B4-BE49-F238E27FC236}">
                  <a16:creationId xmlns:a16="http://schemas.microsoft.com/office/drawing/2014/main" id="{F363F011-013E-4849-AD24-8C8B09CB1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5" y="293"/>
              <a:ext cx="703" cy="1451"/>
              <a:chOff x="0" y="0"/>
              <a:chExt cx="702" cy="1450"/>
            </a:xfrm>
          </p:grpSpPr>
          <p:sp>
            <p:nvSpPr>
              <p:cNvPr id="37088" name="Line 183">
                <a:extLst>
                  <a:ext uri="{FF2B5EF4-FFF2-40B4-BE49-F238E27FC236}">
                    <a16:creationId xmlns:a16="http://schemas.microsoft.com/office/drawing/2014/main" id="{EDEDF05E-92CC-4218-A8A1-EFF3FE6EA9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89" name="Line 184">
                <a:extLst>
                  <a:ext uri="{FF2B5EF4-FFF2-40B4-BE49-F238E27FC236}">
                    <a16:creationId xmlns:a16="http://schemas.microsoft.com/office/drawing/2014/main" id="{CFE10E59-B7AB-40F4-8971-1C3F4628F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29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90" name="Line 185">
                <a:extLst>
                  <a:ext uri="{FF2B5EF4-FFF2-40B4-BE49-F238E27FC236}">
                    <a16:creationId xmlns:a16="http://schemas.microsoft.com/office/drawing/2014/main" id="{FF42A569-7E7C-4B38-9C64-333CD0BBEF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466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91" name="Line 186">
                <a:extLst>
                  <a:ext uri="{FF2B5EF4-FFF2-40B4-BE49-F238E27FC236}">
                    <a16:creationId xmlns:a16="http://schemas.microsoft.com/office/drawing/2014/main" id="{1BB5A99F-277A-432B-969F-8A7A71911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02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6913" name="Group 187">
              <a:extLst>
                <a:ext uri="{FF2B5EF4-FFF2-40B4-BE49-F238E27FC236}">
                  <a16:creationId xmlns:a16="http://schemas.microsoft.com/office/drawing/2014/main" id="{8C064D81-8053-4020-B661-AD81E66105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" y="293"/>
              <a:ext cx="703" cy="1451"/>
              <a:chOff x="0" y="0"/>
              <a:chExt cx="702" cy="1450"/>
            </a:xfrm>
          </p:grpSpPr>
          <p:sp>
            <p:nvSpPr>
              <p:cNvPr id="37084" name="Line 188">
                <a:extLst>
                  <a:ext uri="{FF2B5EF4-FFF2-40B4-BE49-F238E27FC236}">
                    <a16:creationId xmlns:a16="http://schemas.microsoft.com/office/drawing/2014/main" id="{C483B753-5476-476A-9595-308B85964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85" name="Line 189">
                <a:extLst>
                  <a:ext uri="{FF2B5EF4-FFF2-40B4-BE49-F238E27FC236}">
                    <a16:creationId xmlns:a16="http://schemas.microsoft.com/office/drawing/2014/main" id="{4928B257-E1A4-4924-B1B2-0237A349BE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29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86" name="Line 190">
                <a:extLst>
                  <a:ext uri="{FF2B5EF4-FFF2-40B4-BE49-F238E27FC236}">
                    <a16:creationId xmlns:a16="http://schemas.microsoft.com/office/drawing/2014/main" id="{18D1CBAF-A834-4265-AB84-EA1E9D503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466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87" name="Line 191">
                <a:extLst>
                  <a:ext uri="{FF2B5EF4-FFF2-40B4-BE49-F238E27FC236}">
                    <a16:creationId xmlns:a16="http://schemas.microsoft.com/office/drawing/2014/main" id="{BF929F40-3532-4F5E-8CC5-3A96ED7587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02" y="0"/>
                <a:ext cx="0" cy="14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6914" name="Rectangle 192">
              <a:extLst>
                <a:ext uri="{FF2B5EF4-FFF2-40B4-BE49-F238E27FC236}">
                  <a16:creationId xmlns:a16="http://schemas.microsoft.com/office/drawing/2014/main" id="{2D869003-771A-4FBC-A77E-FFB7F24C7D3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0" y="1733"/>
              <a:ext cx="170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15" name="Rectangle 193">
              <a:extLst>
                <a:ext uri="{FF2B5EF4-FFF2-40B4-BE49-F238E27FC236}">
                  <a16:creationId xmlns:a16="http://schemas.microsoft.com/office/drawing/2014/main" id="{F8D6F343-0623-448B-A324-37F8322C1C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70" y="1733"/>
              <a:ext cx="170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16" name="Rectangle 194">
              <a:extLst>
                <a:ext uri="{FF2B5EF4-FFF2-40B4-BE49-F238E27FC236}">
                  <a16:creationId xmlns:a16="http://schemas.microsoft.com/office/drawing/2014/main" id="{7AA4C822-9946-4D37-AFC7-A79494B756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6" y="1733"/>
              <a:ext cx="170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17" name="Rectangle 195">
              <a:extLst>
                <a:ext uri="{FF2B5EF4-FFF2-40B4-BE49-F238E27FC236}">
                  <a16:creationId xmlns:a16="http://schemas.microsoft.com/office/drawing/2014/main" id="{582F3668-FDFC-47C9-BA3E-6A20574221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2" y="1733"/>
              <a:ext cx="171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18" name="Rectangle 196">
              <a:extLst>
                <a:ext uri="{FF2B5EF4-FFF2-40B4-BE49-F238E27FC236}">
                  <a16:creationId xmlns:a16="http://schemas.microsoft.com/office/drawing/2014/main" id="{4A5C40A2-561D-4B92-928B-D095FCDDEBC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70" y="1733"/>
              <a:ext cx="171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19" name="Rectangle 197">
              <a:extLst>
                <a:ext uri="{FF2B5EF4-FFF2-40B4-BE49-F238E27FC236}">
                  <a16:creationId xmlns:a16="http://schemas.microsoft.com/office/drawing/2014/main" id="{51C70F41-E867-4133-877F-71F15B1F2E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700" y="1733"/>
              <a:ext cx="171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20" name="Rectangle 198">
              <a:extLst>
                <a:ext uri="{FF2B5EF4-FFF2-40B4-BE49-F238E27FC236}">
                  <a16:creationId xmlns:a16="http://schemas.microsoft.com/office/drawing/2014/main" id="{7D215E90-F48A-4852-8CE4-3895BDD25F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36" y="1733"/>
              <a:ext cx="171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21" name="Rectangle 199">
              <a:extLst>
                <a:ext uri="{FF2B5EF4-FFF2-40B4-BE49-F238E27FC236}">
                  <a16:creationId xmlns:a16="http://schemas.microsoft.com/office/drawing/2014/main" id="{F1793238-75F8-4D20-8836-4CF7FAF6419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73" y="1733"/>
              <a:ext cx="170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22" name="Rectangle 200">
              <a:extLst>
                <a:ext uri="{FF2B5EF4-FFF2-40B4-BE49-F238E27FC236}">
                  <a16:creationId xmlns:a16="http://schemas.microsoft.com/office/drawing/2014/main" id="{0379406A-3E43-4654-A4EC-6215F233A32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03" y="1733"/>
              <a:ext cx="171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23" name="Rectangle 201">
              <a:extLst>
                <a:ext uri="{FF2B5EF4-FFF2-40B4-BE49-F238E27FC236}">
                  <a16:creationId xmlns:a16="http://schemas.microsoft.com/office/drawing/2014/main" id="{FA0B4198-D8E3-4AC8-9386-507618DDD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33" y="1733"/>
              <a:ext cx="171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24" name="Rectangle 202">
              <a:extLst>
                <a:ext uri="{FF2B5EF4-FFF2-40B4-BE49-F238E27FC236}">
                  <a16:creationId xmlns:a16="http://schemas.microsoft.com/office/drawing/2014/main" id="{43DEA296-6E69-4113-A382-2CED463625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70" y="1733"/>
              <a:ext cx="170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25" name="Rectangle 203">
              <a:extLst>
                <a:ext uri="{FF2B5EF4-FFF2-40B4-BE49-F238E27FC236}">
                  <a16:creationId xmlns:a16="http://schemas.microsoft.com/office/drawing/2014/main" id="{EA82CED0-47FD-4BBF-8C11-1D4804C4E4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06" y="1733"/>
              <a:ext cx="170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26" name="Rectangle 204">
              <a:extLst>
                <a:ext uri="{FF2B5EF4-FFF2-40B4-BE49-F238E27FC236}">
                  <a16:creationId xmlns:a16="http://schemas.microsoft.com/office/drawing/2014/main" id="{F04FB892-837C-401D-8C35-F50047D282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41" y="1733"/>
              <a:ext cx="170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27" name="Rectangle 205">
              <a:extLst>
                <a:ext uri="{FF2B5EF4-FFF2-40B4-BE49-F238E27FC236}">
                  <a16:creationId xmlns:a16="http://schemas.microsoft.com/office/drawing/2014/main" id="{F2518ABD-7B6C-443D-AB55-813332295D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771" y="1733"/>
              <a:ext cx="170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28" name="Rectangle 206">
              <a:extLst>
                <a:ext uri="{FF2B5EF4-FFF2-40B4-BE49-F238E27FC236}">
                  <a16:creationId xmlns:a16="http://schemas.microsoft.com/office/drawing/2014/main" id="{7193112D-890B-4E21-8D1A-43B4862B71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007" y="1733"/>
              <a:ext cx="170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29" name="Rectangle 207">
              <a:extLst>
                <a:ext uri="{FF2B5EF4-FFF2-40B4-BE49-F238E27FC236}">
                  <a16:creationId xmlns:a16="http://schemas.microsoft.com/office/drawing/2014/main" id="{3F51BFF3-29EB-4ADF-84BC-6DCDCFA451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243" y="1733"/>
              <a:ext cx="171" cy="57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30" name="Rectangle 208">
              <a:extLst>
                <a:ext uri="{FF2B5EF4-FFF2-40B4-BE49-F238E27FC236}">
                  <a16:creationId xmlns:a16="http://schemas.microsoft.com/office/drawing/2014/main" id="{42888614-C560-4BF6-B43F-D5C07A0CD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" y="331"/>
              <a:ext cx="4462" cy="1032"/>
            </a:xfrm>
            <a:prstGeom prst="rect">
              <a:avLst/>
            </a:prstGeom>
            <a:gradFill rotWithShape="0">
              <a:gsLst>
                <a:gs pos="0">
                  <a:srgbClr val="FFFFFF">
                    <a:alpha val="0"/>
                  </a:srgbClr>
                </a:gs>
                <a:gs pos="4999">
                  <a:srgbClr val="FFFFFF">
                    <a:alpha val="0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31" name="Rectangle 209">
              <a:extLst>
                <a:ext uri="{FF2B5EF4-FFF2-40B4-BE49-F238E27FC236}">
                  <a16:creationId xmlns:a16="http://schemas.microsoft.com/office/drawing/2014/main" id="{16D75BC1-D4A8-441A-BE7B-17C8F0758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" y="818"/>
              <a:ext cx="3219" cy="315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32" name="Freeform 210">
              <a:extLst>
                <a:ext uri="{FF2B5EF4-FFF2-40B4-BE49-F238E27FC236}">
                  <a16:creationId xmlns:a16="http://schemas.microsoft.com/office/drawing/2014/main" id="{0D35BEBE-92E7-40F2-AAD3-7FF0E39877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3" y="640"/>
              <a:ext cx="647" cy="885"/>
            </a:xfrm>
            <a:custGeom>
              <a:avLst/>
              <a:gdLst>
                <a:gd name="T0" fmla="*/ 0 w 21600"/>
                <a:gd name="T1" fmla="*/ 0 h 21600"/>
                <a:gd name="T2" fmla="*/ 504 w 21600"/>
                <a:gd name="T3" fmla="*/ 0 h 21600"/>
                <a:gd name="T4" fmla="*/ 568 w 21600"/>
                <a:gd name="T5" fmla="*/ 883 h 21600"/>
                <a:gd name="T6" fmla="*/ 647 w 21600"/>
                <a:gd name="T7" fmla="*/ 8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33" name="Freeform 211">
              <a:extLst>
                <a:ext uri="{FF2B5EF4-FFF2-40B4-BE49-F238E27FC236}">
                  <a16:creationId xmlns:a16="http://schemas.microsoft.com/office/drawing/2014/main" id="{DF21FACC-FAD8-48CD-A3C8-D07C35A06C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652" y="633"/>
              <a:ext cx="663" cy="886"/>
            </a:xfrm>
            <a:custGeom>
              <a:avLst/>
              <a:gdLst>
                <a:gd name="T0" fmla="*/ 0 w 21600"/>
                <a:gd name="T1" fmla="*/ 0 h 21600"/>
                <a:gd name="T2" fmla="*/ 516 w 21600"/>
                <a:gd name="T3" fmla="*/ 0 h 21600"/>
                <a:gd name="T4" fmla="*/ 583 w 21600"/>
                <a:gd name="T5" fmla="*/ 884 h 21600"/>
                <a:gd name="T6" fmla="*/ 663 w 21600"/>
                <a:gd name="T7" fmla="*/ 88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34" name="Freeform 212">
              <a:extLst>
                <a:ext uri="{FF2B5EF4-FFF2-40B4-BE49-F238E27FC236}">
                  <a16:creationId xmlns:a16="http://schemas.microsoft.com/office/drawing/2014/main" id="{D7D1D633-73BD-4591-BBBF-D97D6FF045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680" y="637"/>
              <a:ext cx="657" cy="885"/>
            </a:xfrm>
            <a:custGeom>
              <a:avLst/>
              <a:gdLst>
                <a:gd name="T0" fmla="*/ 0 w 21600"/>
                <a:gd name="T1" fmla="*/ 0 h 21600"/>
                <a:gd name="T2" fmla="*/ 512 w 21600"/>
                <a:gd name="T3" fmla="*/ 0 h 21600"/>
                <a:gd name="T4" fmla="*/ 577 w 21600"/>
                <a:gd name="T5" fmla="*/ 883 h 21600"/>
                <a:gd name="T6" fmla="*/ 657 w 21600"/>
                <a:gd name="T7" fmla="*/ 8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35" name="Freeform 213">
              <a:extLst>
                <a:ext uri="{FF2B5EF4-FFF2-40B4-BE49-F238E27FC236}">
                  <a16:creationId xmlns:a16="http://schemas.microsoft.com/office/drawing/2014/main" id="{FCA0DF58-89AE-4E55-AAC9-B61A2F9AAD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700" y="629"/>
              <a:ext cx="671" cy="886"/>
            </a:xfrm>
            <a:custGeom>
              <a:avLst/>
              <a:gdLst>
                <a:gd name="T0" fmla="*/ 0 w 21600"/>
                <a:gd name="T1" fmla="*/ 0 h 21600"/>
                <a:gd name="T2" fmla="*/ 523 w 21600"/>
                <a:gd name="T3" fmla="*/ 0 h 21600"/>
                <a:gd name="T4" fmla="*/ 590 w 21600"/>
                <a:gd name="T5" fmla="*/ 884 h 21600"/>
                <a:gd name="T6" fmla="*/ 671 w 21600"/>
                <a:gd name="T7" fmla="*/ 88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36" name="Rectangle 214">
              <a:extLst>
                <a:ext uri="{FF2B5EF4-FFF2-40B4-BE49-F238E27FC236}">
                  <a16:creationId xmlns:a16="http://schemas.microsoft.com/office/drawing/2014/main" id="{782DFCCA-5355-422A-A082-55134467E1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0" y="1408"/>
              <a:ext cx="851" cy="132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37" name="Rectangle 215">
              <a:extLst>
                <a:ext uri="{FF2B5EF4-FFF2-40B4-BE49-F238E27FC236}">
                  <a16:creationId xmlns:a16="http://schemas.microsoft.com/office/drawing/2014/main" id="{2C9AB5AE-39BD-47C3-B38D-66DD74B3FA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21" y="1408"/>
              <a:ext cx="851" cy="132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38" name="Rectangle 216">
              <a:extLst>
                <a:ext uri="{FF2B5EF4-FFF2-40B4-BE49-F238E27FC236}">
                  <a16:creationId xmlns:a16="http://schemas.microsoft.com/office/drawing/2014/main" id="{5138C3BE-4484-488E-A866-5FC999EAA2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54" y="1408"/>
              <a:ext cx="851" cy="132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39" name="Rectangle 217">
              <a:extLst>
                <a:ext uri="{FF2B5EF4-FFF2-40B4-BE49-F238E27FC236}">
                  <a16:creationId xmlns:a16="http://schemas.microsoft.com/office/drawing/2014/main" id="{99F635E6-58C2-49C0-BDB3-EF7DF08A65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91" y="1408"/>
              <a:ext cx="852" cy="132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40" name="Rectangle 218">
              <a:extLst>
                <a:ext uri="{FF2B5EF4-FFF2-40B4-BE49-F238E27FC236}">
                  <a16:creationId xmlns:a16="http://schemas.microsoft.com/office/drawing/2014/main" id="{45D62A17-7B6B-48E9-A1C7-D59CC9DDF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" y="415"/>
              <a:ext cx="796" cy="22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41" name="Rectangle 219">
              <a:extLst>
                <a:ext uri="{FF2B5EF4-FFF2-40B4-BE49-F238E27FC236}">
                  <a16:creationId xmlns:a16="http://schemas.microsoft.com/office/drawing/2014/main" id="{3D17ADAA-00BF-450D-9E6E-84B3BA9EF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" y="415"/>
              <a:ext cx="796" cy="22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42" name="Rectangle 220">
              <a:extLst>
                <a:ext uri="{FF2B5EF4-FFF2-40B4-BE49-F238E27FC236}">
                  <a16:creationId xmlns:a16="http://schemas.microsoft.com/office/drawing/2014/main" id="{0327755F-DCA3-474F-9B2F-4320E94E8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415"/>
              <a:ext cx="796" cy="22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43" name="Rectangle 221">
              <a:extLst>
                <a:ext uri="{FF2B5EF4-FFF2-40B4-BE49-F238E27FC236}">
                  <a16:creationId xmlns:a16="http://schemas.microsoft.com/office/drawing/2014/main" id="{112606F1-0A4A-48A7-98D8-E8B1E19E6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" y="415"/>
              <a:ext cx="796" cy="22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36944" name="Group 222">
              <a:extLst>
                <a:ext uri="{FF2B5EF4-FFF2-40B4-BE49-F238E27FC236}">
                  <a16:creationId xmlns:a16="http://schemas.microsoft.com/office/drawing/2014/main" id="{D887272A-D041-4B4E-82B9-A5C08C3CB4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" y="365"/>
              <a:ext cx="703" cy="150"/>
              <a:chOff x="0" y="0"/>
              <a:chExt cx="702" cy="149"/>
            </a:xfrm>
          </p:grpSpPr>
          <p:sp>
            <p:nvSpPr>
              <p:cNvPr id="37080" name="Line 223">
                <a:extLst>
                  <a:ext uri="{FF2B5EF4-FFF2-40B4-BE49-F238E27FC236}">
                    <a16:creationId xmlns:a16="http://schemas.microsoft.com/office/drawing/2014/main" id="{129EDF6A-5471-42EF-AB0D-31DDC4637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81" name="Line 224">
                <a:extLst>
                  <a:ext uri="{FF2B5EF4-FFF2-40B4-BE49-F238E27FC236}">
                    <a16:creationId xmlns:a16="http://schemas.microsoft.com/office/drawing/2014/main" id="{AC23DA6E-1C67-4508-8DA9-61ED491CC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" y="0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82" name="Line 225">
                <a:extLst>
                  <a:ext uri="{FF2B5EF4-FFF2-40B4-BE49-F238E27FC236}">
                    <a16:creationId xmlns:a16="http://schemas.microsoft.com/office/drawing/2014/main" id="{4E2FC68E-828E-4F10-B7CB-C75C5ADE6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" y="0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83" name="Line 226">
                <a:extLst>
                  <a:ext uri="{FF2B5EF4-FFF2-40B4-BE49-F238E27FC236}">
                    <a16:creationId xmlns:a16="http://schemas.microsoft.com/office/drawing/2014/main" id="{A9EDC550-BEDE-464A-A446-EF0F7FF87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2" y="0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6945" name="Group 227">
              <a:extLst>
                <a:ext uri="{FF2B5EF4-FFF2-40B4-BE49-F238E27FC236}">
                  <a16:creationId xmlns:a16="http://schemas.microsoft.com/office/drawing/2014/main" id="{43E7E849-E590-4987-8998-83E4D3FBDE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5" y="346"/>
              <a:ext cx="703" cy="169"/>
              <a:chOff x="0" y="0"/>
              <a:chExt cx="702" cy="169"/>
            </a:xfrm>
          </p:grpSpPr>
          <p:sp>
            <p:nvSpPr>
              <p:cNvPr id="37076" name="Line 228">
                <a:extLst>
                  <a:ext uri="{FF2B5EF4-FFF2-40B4-BE49-F238E27FC236}">
                    <a16:creationId xmlns:a16="http://schemas.microsoft.com/office/drawing/2014/main" id="{FB86ED5E-282D-44F4-A178-5C1278FDC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77" name="Line 229">
                <a:extLst>
                  <a:ext uri="{FF2B5EF4-FFF2-40B4-BE49-F238E27FC236}">
                    <a16:creationId xmlns:a16="http://schemas.microsoft.com/office/drawing/2014/main" id="{4C4867A0-A968-4FE6-B491-472D3ABCE6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78" name="Line 230">
                <a:extLst>
                  <a:ext uri="{FF2B5EF4-FFF2-40B4-BE49-F238E27FC236}">
                    <a16:creationId xmlns:a16="http://schemas.microsoft.com/office/drawing/2014/main" id="{3C045C33-C7D5-41BF-8AE2-52B87F2442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79" name="Line 231">
                <a:extLst>
                  <a:ext uri="{FF2B5EF4-FFF2-40B4-BE49-F238E27FC236}">
                    <a16:creationId xmlns:a16="http://schemas.microsoft.com/office/drawing/2014/main" id="{9D6678AC-59DD-4D04-AF2E-B39BACB24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2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6946" name="Group 232">
              <a:extLst>
                <a:ext uri="{FF2B5EF4-FFF2-40B4-BE49-F238E27FC236}">
                  <a16:creationId xmlns:a16="http://schemas.microsoft.com/office/drawing/2014/main" id="{C2A5CFE5-6AA4-4519-9A3C-379AA09D4D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9" y="346"/>
              <a:ext cx="702" cy="169"/>
              <a:chOff x="0" y="0"/>
              <a:chExt cx="702" cy="169"/>
            </a:xfrm>
          </p:grpSpPr>
          <p:sp>
            <p:nvSpPr>
              <p:cNvPr id="37072" name="Line 233">
                <a:extLst>
                  <a:ext uri="{FF2B5EF4-FFF2-40B4-BE49-F238E27FC236}">
                    <a16:creationId xmlns:a16="http://schemas.microsoft.com/office/drawing/2014/main" id="{8ABC6339-A533-477C-B4D4-3F9310A487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73" name="Line 234">
                <a:extLst>
                  <a:ext uri="{FF2B5EF4-FFF2-40B4-BE49-F238E27FC236}">
                    <a16:creationId xmlns:a16="http://schemas.microsoft.com/office/drawing/2014/main" id="{3C07AB2A-BADD-4206-B636-3A7A5DFD6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74" name="Line 235">
                <a:extLst>
                  <a:ext uri="{FF2B5EF4-FFF2-40B4-BE49-F238E27FC236}">
                    <a16:creationId xmlns:a16="http://schemas.microsoft.com/office/drawing/2014/main" id="{1DCFBB29-489A-4EFC-B44F-6428BC1841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75" name="Line 236">
                <a:extLst>
                  <a:ext uri="{FF2B5EF4-FFF2-40B4-BE49-F238E27FC236}">
                    <a16:creationId xmlns:a16="http://schemas.microsoft.com/office/drawing/2014/main" id="{C43C4372-18B7-4F26-BAD8-94217DC65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2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6947" name="Group 237">
              <a:extLst>
                <a:ext uri="{FF2B5EF4-FFF2-40B4-BE49-F238E27FC236}">
                  <a16:creationId xmlns:a16="http://schemas.microsoft.com/office/drawing/2014/main" id="{D85D104B-5DB0-49A6-8437-7D32B5774B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346"/>
              <a:ext cx="702" cy="169"/>
              <a:chOff x="0" y="0"/>
              <a:chExt cx="702" cy="169"/>
            </a:xfrm>
          </p:grpSpPr>
          <p:sp>
            <p:nvSpPr>
              <p:cNvPr id="37068" name="Line 238">
                <a:extLst>
                  <a:ext uri="{FF2B5EF4-FFF2-40B4-BE49-F238E27FC236}">
                    <a16:creationId xmlns:a16="http://schemas.microsoft.com/office/drawing/2014/main" id="{4EAC673A-DE74-4982-BD61-03A8EE429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69" name="Line 239">
                <a:extLst>
                  <a:ext uri="{FF2B5EF4-FFF2-40B4-BE49-F238E27FC236}">
                    <a16:creationId xmlns:a16="http://schemas.microsoft.com/office/drawing/2014/main" id="{B41EF7E2-55FD-444F-90F2-F4CBFD6A8B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70" name="Line 240">
                <a:extLst>
                  <a:ext uri="{FF2B5EF4-FFF2-40B4-BE49-F238E27FC236}">
                    <a16:creationId xmlns:a16="http://schemas.microsoft.com/office/drawing/2014/main" id="{1D264DAC-AF63-4ECF-AEF9-9160B3D93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071" name="Line 241">
                <a:extLst>
                  <a:ext uri="{FF2B5EF4-FFF2-40B4-BE49-F238E27FC236}">
                    <a16:creationId xmlns:a16="http://schemas.microsoft.com/office/drawing/2014/main" id="{E39A2838-DAD6-4934-B12A-44ED20F535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2" y="0"/>
                <a:ext cx="0" cy="1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6948" name="Freeform 242">
              <a:extLst>
                <a:ext uri="{FF2B5EF4-FFF2-40B4-BE49-F238E27FC236}">
                  <a16:creationId xmlns:a16="http://schemas.microsoft.com/office/drawing/2014/main" id="{6FDE1783-D759-4228-96D6-4841B4526FD9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95" y="827"/>
              <a:ext cx="661" cy="147"/>
            </a:xfrm>
            <a:custGeom>
              <a:avLst/>
              <a:gdLst>
                <a:gd name="T0" fmla="*/ 0 w 21600"/>
                <a:gd name="T1" fmla="*/ 0 h 21600"/>
                <a:gd name="T2" fmla="*/ 515 w 21600"/>
                <a:gd name="T3" fmla="*/ 0 h 21600"/>
                <a:gd name="T4" fmla="*/ 581 w 21600"/>
                <a:gd name="T5" fmla="*/ 147 h 21600"/>
                <a:gd name="T6" fmla="*/ 661 w 21600"/>
                <a:gd name="T7" fmla="*/ 1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49" name="Freeform 243">
              <a:extLst>
                <a:ext uri="{FF2B5EF4-FFF2-40B4-BE49-F238E27FC236}">
                  <a16:creationId xmlns:a16="http://schemas.microsoft.com/office/drawing/2014/main" id="{81E50E21-3863-4DF1-A6EE-71C297C5119F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022" y="842"/>
              <a:ext cx="661" cy="146"/>
            </a:xfrm>
            <a:custGeom>
              <a:avLst/>
              <a:gdLst>
                <a:gd name="T0" fmla="*/ 0 w 21600"/>
                <a:gd name="T1" fmla="*/ 0 h 21600"/>
                <a:gd name="T2" fmla="*/ 515 w 21600"/>
                <a:gd name="T3" fmla="*/ 0 h 21600"/>
                <a:gd name="T4" fmla="*/ 581 w 21600"/>
                <a:gd name="T5" fmla="*/ 146 h 21600"/>
                <a:gd name="T6" fmla="*/ 661 w 21600"/>
                <a:gd name="T7" fmla="*/ 14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50" name="Freeform 244">
              <a:extLst>
                <a:ext uri="{FF2B5EF4-FFF2-40B4-BE49-F238E27FC236}">
                  <a16:creationId xmlns:a16="http://schemas.microsoft.com/office/drawing/2014/main" id="{2CD93A9B-1EC6-46E3-851D-70C6653F225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3047" y="835"/>
              <a:ext cx="661" cy="147"/>
            </a:xfrm>
            <a:custGeom>
              <a:avLst/>
              <a:gdLst>
                <a:gd name="T0" fmla="*/ 0 w 21600"/>
                <a:gd name="T1" fmla="*/ 0 h 21600"/>
                <a:gd name="T2" fmla="*/ 515 w 21600"/>
                <a:gd name="T3" fmla="*/ 0 h 21600"/>
                <a:gd name="T4" fmla="*/ 581 w 21600"/>
                <a:gd name="T5" fmla="*/ 147 h 21600"/>
                <a:gd name="T6" fmla="*/ 661 w 21600"/>
                <a:gd name="T7" fmla="*/ 1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51" name="Freeform 245">
              <a:extLst>
                <a:ext uri="{FF2B5EF4-FFF2-40B4-BE49-F238E27FC236}">
                  <a16:creationId xmlns:a16="http://schemas.microsoft.com/office/drawing/2014/main" id="{A689722C-7732-4582-A242-AECF865E6A7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4074" y="850"/>
              <a:ext cx="661" cy="146"/>
            </a:xfrm>
            <a:custGeom>
              <a:avLst/>
              <a:gdLst>
                <a:gd name="T0" fmla="*/ 0 w 21600"/>
                <a:gd name="T1" fmla="*/ 0 h 21600"/>
                <a:gd name="T2" fmla="*/ 515 w 21600"/>
                <a:gd name="T3" fmla="*/ 0 h 21600"/>
                <a:gd name="T4" fmla="*/ 581 w 21600"/>
                <a:gd name="T5" fmla="*/ 146 h 21600"/>
                <a:gd name="T6" fmla="*/ 661 w 21600"/>
                <a:gd name="T7" fmla="*/ 14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52" name="Rectangle 246">
              <a:extLst>
                <a:ext uri="{FF2B5EF4-FFF2-40B4-BE49-F238E27FC236}">
                  <a16:creationId xmlns:a16="http://schemas.microsoft.com/office/drawing/2014/main" id="{1F80CE2E-B5F6-438F-B15E-B0CD7922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" y="889"/>
              <a:ext cx="3179" cy="168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53" name="Rectangle 247">
              <a:extLst>
                <a:ext uri="{FF2B5EF4-FFF2-40B4-BE49-F238E27FC236}">
                  <a16:creationId xmlns:a16="http://schemas.microsoft.com/office/drawing/2014/main" id="{05F9B52A-B3AA-4AAF-95D3-BF369DBD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" y="456"/>
              <a:ext cx="764" cy="135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54" name="Rectangle 248">
              <a:extLst>
                <a:ext uri="{FF2B5EF4-FFF2-40B4-BE49-F238E27FC236}">
                  <a16:creationId xmlns:a16="http://schemas.microsoft.com/office/drawing/2014/main" id="{88561F23-1F55-4CB5-9A7B-FE9A840F5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" y="456"/>
              <a:ext cx="765" cy="135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55" name="Rectangle 249">
              <a:extLst>
                <a:ext uri="{FF2B5EF4-FFF2-40B4-BE49-F238E27FC236}">
                  <a16:creationId xmlns:a16="http://schemas.microsoft.com/office/drawing/2014/main" id="{A7645FBF-A9BD-4CDE-A39C-59A7FFB8F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" y="456"/>
              <a:ext cx="765" cy="135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56" name="Rectangle 250">
              <a:extLst>
                <a:ext uri="{FF2B5EF4-FFF2-40B4-BE49-F238E27FC236}">
                  <a16:creationId xmlns:a16="http://schemas.microsoft.com/office/drawing/2014/main" id="{B8E0C0F4-3EFF-40BD-8551-5AEA6F33B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456"/>
              <a:ext cx="765" cy="135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57" name="Rectangle 251">
              <a:extLst>
                <a:ext uri="{FF2B5EF4-FFF2-40B4-BE49-F238E27FC236}">
                  <a16:creationId xmlns:a16="http://schemas.microsoft.com/office/drawing/2014/main" id="{7213B5B7-A571-4ECD-9F2F-52F7F1049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" y="201"/>
              <a:ext cx="170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58" name="Rectangle 252">
              <a:extLst>
                <a:ext uri="{FF2B5EF4-FFF2-40B4-BE49-F238E27FC236}">
                  <a16:creationId xmlns:a16="http://schemas.microsoft.com/office/drawing/2014/main" id="{6027F2E0-FE3C-4B0F-ADC8-3EDB31210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" y="201"/>
              <a:ext cx="171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59" name="Rectangle 253">
              <a:extLst>
                <a:ext uri="{FF2B5EF4-FFF2-40B4-BE49-F238E27FC236}">
                  <a16:creationId xmlns:a16="http://schemas.microsoft.com/office/drawing/2014/main" id="{EBFE3C07-9EB2-40A8-8E32-726EE55BB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" y="201"/>
              <a:ext cx="170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60" name="Rectangle 254">
              <a:extLst>
                <a:ext uri="{FF2B5EF4-FFF2-40B4-BE49-F238E27FC236}">
                  <a16:creationId xmlns:a16="http://schemas.microsoft.com/office/drawing/2014/main" id="{D23BF16D-B55C-4DA0-BFCE-4A4DA9F87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" y="201"/>
              <a:ext cx="171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61" name="Rectangle 255">
              <a:extLst>
                <a:ext uri="{FF2B5EF4-FFF2-40B4-BE49-F238E27FC236}">
                  <a16:creationId xmlns:a16="http://schemas.microsoft.com/office/drawing/2014/main" id="{BD6BDAF5-EF12-4479-9A4D-40A96BF34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201"/>
              <a:ext cx="171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62" name="Rectangle 256">
              <a:extLst>
                <a:ext uri="{FF2B5EF4-FFF2-40B4-BE49-F238E27FC236}">
                  <a16:creationId xmlns:a16="http://schemas.microsoft.com/office/drawing/2014/main" id="{62DAA6F1-1FDC-47E5-9452-A1348C32A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" y="201"/>
              <a:ext cx="170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63" name="Rectangle 257">
              <a:extLst>
                <a:ext uri="{FF2B5EF4-FFF2-40B4-BE49-F238E27FC236}">
                  <a16:creationId xmlns:a16="http://schemas.microsoft.com/office/drawing/2014/main" id="{93DF49F6-7A3D-4D5B-BD98-8A5B7A84F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201"/>
              <a:ext cx="171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64" name="Rectangle 258">
              <a:extLst>
                <a:ext uri="{FF2B5EF4-FFF2-40B4-BE49-F238E27FC236}">
                  <a16:creationId xmlns:a16="http://schemas.microsoft.com/office/drawing/2014/main" id="{A82D609B-BB17-4AC0-8ACB-D88A14D1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" y="201"/>
              <a:ext cx="170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65" name="Rectangle 259">
              <a:extLst>
                <a:ext uri="{FF2B5EF4-FFF2-40B4-BE49-F238E27FC236}">
                  <a16:creationId xmlns:a16="http://schemas.microsoft.com/office/drawing/2014/main" id="{31960F5A-ECA7-4465-85AD-345330539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" y="201"/>
              <a:ext cx="171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66" name="Rectangle 260">
              <a:extLst>
                <a:ext uri="{FF2B5EF4-FFF2-40B4-BE49-F238E27FC236}">
                  <a16:creationId xmlns:a16="http://schemas.microsoft.com/office/drawing/2014/main" id="{B5A20E17-2432-4A2B-B4F9-4E46E462D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" y="201"/>
              <a:ext cx="170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67" name="Rectangle 261">
              <a:extLst>
                <a:ext uri="{FF2B5EF4-FFF2-40B4-BE49-F238E27FC236}">
                  <a16:creationId xmlns:a16="http://schemas.microsoft.com/office/drawing/2014/main" id="{AD3214FA-0343-4B22-8551-B32629FBC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2" y="201"/>
              <a:ext cx="171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68" name="Rectangle 262">
              <a:extLst>
                <a:ext uri="{FF2B5EF4-FFF2-40B4-BE49-F238E27FC236}">
                  <a16:creationId xmlns:a16="http://schemas.microsoft.com/office/drawing/2014/main" id="{9FB9E978-8A0E-43F1-BFEE-D91477CF7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" y="201"/>
              <a:ext cx="170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69" name="Rectangle 263">
              <a:extLst>
                <a:ext uri="{FF2B5EF4-FFF2-40B4-BE49-F238E27FC236}">
                  <a16:creationId xmlns:a16="http://schemas.microsoft.com/office/drawing/2014/main" id="{88FD50CA-7930-43BF-9F59-BE4AC435A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201"/>
              <a:ext cx="170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70" name="Rectangle 264">
              <a:extLst>
                <a:ext uri="{FF2B5EF4-FFF2-40B4-BE49-F238E27FC236}">
                  <a16:creationId xmlns:a16="http://schemas.microsoft.com/office/drawing/2014/main" id="{DDF45FD4-09BB-4553-B8E3-A19EA5237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" y="201"/>
              <a:ext cx="171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71" name="Rectangle 265">
              <a:extLst>
                <a:ext uri="{FF2B5EF4-FFF2-40B4-BE49-F238E27FC236}">
                  <a16:creationId xmlns:a16="http://schemas.microsoft.com/office/drawing/2014/main" id="{2EFFBACD-5770-41C1-B22E-24CEFA2C4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" y="201"/>
              <a:ext cx="170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72" name="Rectangle 266">
              <a:extLst>
                <a:ext uri="{FF2B5EF4-FFF2-40B4-BE49-F238E27FC236}">
                  <a16:creationId xmlns:a16="http://schemas.microsoft.com/office/drawing/2014/main" id="{D61FADDD-15B8-4436-9719-EC9ECD6A5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" y="201"/>
              <a:ext cx="171" cy="59"/>
            </a:xfrm>
            <a:prstGeom prst="rect">
              <a:avLst/>
            </a:prstGeom>
            <a:solidFill>
              <a:srgbClr val="E4F3F4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6973" name="Line 267">
              <a:extLst>
                <a:ext uri="{FF2B5EF4-FFF2-40B4-BE49-F238E27FC236}">
                  <a16:creationId xmlns:a16="http://schemas.microsoft.com/office/drawing/2014/main" id="{A24CB6E0-F204-416A-805F-E34DFB62D6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346"/>
              <a:ext cx="18" cy="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74" name="Line 268">
              <a:extLst>
                <a:ext uri="{FF2B5EF4-FFF2-40B4-BE49-F238E27FC236}">
                  <a16:creationId xmlns:a16="http://schemas.microsoft.com/office/drawing/2014/main" id="{7C44B089-360A-4610-A3FE-B99DF3B3B5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" y="346"/>
              <a:ext cx="18" cy="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75" name="Line 269">
              <a:extLst>
                <a:ext uri="{FF2B5EF4-FFF2-40B4-BE49-F238E27FC236}">
                  <a16:creationId xmlns:a16="http://schemas.microsoft.com/office/drawing/2014/main" id="{47DC035D-1B25-4A21-A260-B07059FA2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8" y="346"/>
              <a:ext cx="18" cy="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76" name="Line 270">
              <a:extLst>
                <a:ext uri="{FF2B5EF4-FFF2-40B4-BE49-F238E27FC236}">
                  <a16:creationId xmlns:a16="http://schemas.microsoft.com/office/drawing/2014/main" id="{BAA5B589-05AA-4243-8F93-861A979A7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5" y="346"/>
              <a:ext cx="18" cy="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77" name="Line 271">
              <a:extLst>
                <a:ext uri="{FF2B5EF4-FFF2-40B4-BE49-F238E27FC236}">
                  <a16:creationId xmlns:a16="http://schemas.microsoft.com/office/drawing/2014/main" id="{EEE68175-FE20-4485-BF1B-6B43B9410B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3" y="326"/>
              <a:ext cx="22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78" name="Line 272">
              <a:extLst>
                <a:ext uri="{FF2B5EF4-FFF2-40B4-BE49-F238E27FC236}">
                  <a16:creationId xmlns:a16="http://schemas.microsoft.com/office/drawing/2014/main" id="{6C1BF2B6-024C-49FC-976A-6581D5984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3" y="326"/>
              <a:ext cx="22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79" name="Line 273">
              <a:extLst>
                <a:ext uri="{FF2B5EF4-FFF2-40B4-BE49-F238E27FC236}">
                  <a16:creationId xmlns:a16="http://schemas.microsoft.com/office/drawing/2014/main" id="{5800C594-FDAB-4FD0-9A3A-692A2F679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326"/>
              <a:ext cx="23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80" name="Line 274">
              <a:extLst>
                <a:ext uri="{FF2B5EF4-FFF2-40B4-BE49-F238E27FC236}">
                  <a16:creationId xmlns:a16="http://schemas.microsoft.com/office/drawing/2014/main" id="{AB71E5CA-4B46-45D3-AF3C-335716ED62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5" y="331"/>
              <a:ext cx="21" cy="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81" name="Line 275">
              <a:extLst>
                <a:ext uri="{FF2B5EF4-FFF2-40B4-BE49-F238E27FC236}">
                  <a16:creationId xmlns:a16="http://schemas.microsoft.com/office/drawing/2014/main" id="{0F3A6175-B95D-4F83-A272-FC757CE31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6" y="326"/>
              <a:ext cx="23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82" name="Line 276">
              <a:extLst>
                <a:ext uri="{FF2B5EF4-FFF2-40B4-BE49-F238E27FC236}">
                  <a16:creationId xmlns:a16="http://schemas.microsoft.com/office/drawing/2014/main" id="{29BEFC9C-A007-4AB9-8D1D-C08B5C537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26"/>
              <a:ext cx="22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83" name="Line 277">
              <a:extLst>
                <a:ext uri="{FF2B5EF4-FFF2-40B4-BE49-F238E27FC236}">
                  <a16:creationId xmlns:a16="http://schemas.microsoft.com/office/drawing/2014/main" id="{E44B8C15-9D84-45B9-AAA5-4C5981C55F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2" y="326"/>
              <a:ext cx="23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84" name="Line 278">
              <a:extLst>
                <a:ext uri="{FF2B5EF4-FFF2-40B4-BE49-F238E27FC236}">
                  <a16:creationId xmlns:a16="http://schemas.microsoft.com/office/drawing/2014/main" id="{6AA9D6E2-63F0-4A31-A7CE-F7201C544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8" y="326"/>
              <a:ext cx="23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85" name="Line 279">
              <a:extLst>
                <a:ext uri="{FF2B5EF4-FFF2-40B4-BE49-F238E27FC236}">
                  <a16:creationId xmlns:a16="http://schemas.microsoft.com/office/drawing/2014/main" id="{5DD58DFE-D4E2-4F9A-8A53-AA2839F9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3" y="326"/>
              <a:ext cx="23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86" name="Line 280">
              <a:extLst>
                <a:ext uri="{FF2B5EF4-FFF2-40B4-BE49-F238E27FC236}">
                  <a16:creationId xmlns:a16="http://schemas.microsoft.com/office/drawing/2014/main" id="{E13735DD-E0A6-4ED3-B91D-BA9BC48A14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3" y="326"/>
              <a:ext cx="23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87" name="Line 281">
              <a:extLst>
                <a:ext uri="{FF2B5EF4-FFF2-40B4-BE49-F238E27FC236}">
                  <a16:creationId xmlns:a16="http://schemas.microsoft.com/office/drawing/2014/main" id="{E51516DE-9F0B-4B56-A54B-514514ACA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9" y="326"/>
              <a:ext cx="23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88" name="Line 282">
              <a:extLst>
                <a:ext uri="{FF2B5EF4-FFF2-40B4-BE49-F238E27FC236}">
                  <a16:creationId xmlns:a16="http://schemas.microsoft.com/office/drawing/2014/main" id="{77F2F78C-3644-4559-9252-81CBB97A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6" y="326"/>
              <a:ext cx="22" cy="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89" name="Line 283">
              <a:extLst>
                <a:ext uri="{FF2B5EF4-FFF2-40B4-BE49-F238E27FC236}">
                  <a16:creationId xmlns:a16="http://schemas.microsoft.com/office/drawing/2014/main" id="{B51904BE-28C7-40AD-8405-301B06E463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1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90" name="Line 284">
              <a:extLst>
                <a:ext uri="{FF2B5EF4-FFF2-40B4-BE49-F238E27FC236}">
                  <a16:creationId xmlns:a16="http://schemas.microsoft.com/office/drawing/2014/main" id="{7404BB0D-EBD7-4D4C-A060-00F947FCB3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0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91" name="Line 285">
              <a:extLst>
                <a:ext uri="{FF2B5EF4-FFF2-40B4-BE49-F238E27FC236}">
                  <a16:creationId xmlns:a16="http://schemas.microsoft.com/office/drawing/2014/main" id="{97B1924D-0A62-4B69-A869-9061BDA1BA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7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92" name="Line 286">
              <a:extLst>
                <a:ext uri="{FF2B5EF4-FFF2-40B4-BE49-F238E27FC236}">
                  <a16:creationId xmlns:a16="http://schemas.microsoft.com/office/drawing/2014/main" id="{99F2EFA8-F048-495A-A340-B8B300402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4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93" name="Line 287">
              <a:extLst>
                <a:ext uri="{FF2B5EF4-FFF2-40B4-BE49-F238E27FC236}">
                  <a16:creationId xmlns:a16="http://schemas.microsoft.com/office/drawing/2014/main" id="{1746B6BC-4AAA-47FA-8CF0-0173D645E8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1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94" name="Line 288">
              <a:extLst>
                <a:ext uri="{FF2B5EF4-FFF2-40B4-BE49-F238E27FC236}">
                  <a16:creationId xmlns:a16="http://schemas.microsoft.com/office/drawing/2014/main" id="{F205D245-AE89-4911-A1AA-D997DD9AD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0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95" name="Line 289">
              <a:extLst>
                <a:ext uri="{FF2B5EF4-FFF2-40B4-BE49-F238E27FC236}">
                  <a16:creationId xmlns:a16="http://schemas.microsoft.com/office/drawing/2014/main" id="{7F7490F3-73A5-4F9B-BA4A-563683F7A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7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96" name="Line 290">
              <a:extLst>
                <a:ext uri="{FF2B5EF4-FFF2-40B4-BE49-F238E27FC236}">
                  <a16:creationId xmlns:a16="http://schemas.microsoft.com/office/drawing/2014/main" id="{7E799CBB-F7D7-4CB4-99C1-05AE5328DE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63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97" name="Line 291">
              <a:extLst>
                <a:ext uri="{FF2B5EF4-FFF2-40B4-BE49-F238E27FC236}">
                  <a16:creationId xmlns:a16="http://schemas.microsoft.com/office/drawing/2014/main" id="{40435F01-CEB6-4542-8D3B-A1E4667E0B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7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98" name="Line 292">
              <a:extLst>
                <a:ext uri="{FF2B5EF4-FFF2-40B4-BE49-F238E27FC236}">
                  <a16:creationId xmlns:a16="http://schemas.microsoft.com/office/drawing/2014/main" id="{21F144C3-9C18-426C-8E2B-74A21A7E4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6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6999" name="Line 293">
              <a:extLst>
                <a:ext uri="{FF2B5EF4-FFF2-40B4-BE49-F238E27FC236}">
                  <a16:creationId xmlns:a16="http://schemas.microsoft.com/office/drawing/2014/main" id="{44163937-B4D7-42B6-ACED-1B1C96D66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43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00" name="Line 294">
              <a:extLst>
                <a:ext uri="{FF2B5EF4-FFF2-40B4-BE49-F238E27FC236}">
                  <a16:creationId xmlns:a16="http://schemas.microsoft.com/office/drawing/2014/main" id="{451E01CB-9707-46AC-9C0C-631300C20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00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01" name="Line 295">
              <a:extLst>
                <a:ext uri="{FF2B5EF4-FFF2-40B4-BE49-F238E27FC236}">
                  <a16:creationId xmlns:a16="http://schemas.microsoft.com/office/drawing/2014/main" id="{FC8A8619-8B9D-4D64-BFA4-01FD95F53A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8" y="53"/>
              <a:ext cx="16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02" name="Line 296">
              <a:extLst>
                <a:ext uri="{FF2B5EF4-FFF2-40B4-BE49-F238E27FC236}">
                  <a16:creationId xmlns:a16="http://schemas.microsoft.com/office/drawing/2014/main" id="{3D12B516-C2FA-4277-B439-91A5B3205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93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03" name="Line 297">
              <a:extLst>
                <a:ext uri="{FF2B5EF4-FFF2-40B4-BE49-F238E27FC236}">
                  <a16:creationId xmlns:a16="http://schemas.microsoft.com/office/drawing/2014/main" id="{71154DB2-1A14-4A65-B00D-053765F099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80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04" name="Line 298">
              <a:extLst>
                <a:ext uri="{FF2B5EF4-FFF2-40B4-BE49-F238E27FC236}">
                  <a16:creationId xmlns:a16="http://schemas.microsoft.com/office/drawing/2014/main" id="{84726F08-A4E4-4F06-89DB-6FE536AF9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36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05" name="Line 299">
              <a:extLst>
                <a:ext uri="{FF2B5EF4-FFF2-40B4-BE49-F238E27FC236}">
                  <a16:creationId xmlns:a16="http://schemas.microsoft.com/office/drawing/2014/main" id="{4AE2087E-D947-4F9C-8E4D-5D78BE3E8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8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06" name="Line 300">
              <a:extLst>
                <a:ext uri="{FF2B5EF4-FFF2-40B4-BE49-F238E27FC236}">
                  <a16:creationId xmlns:a16="http://schemas.microsoft.com/office/drawing/2014/main" id="{F66AFACA-0912-4975-93DD-4F1630CF26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57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07" name="Line 301">
              <a:extLst>
                <a:ext uri="{FF2B5EF4-FFF2-40B4-BE49-F238E27FC236}">
                  <a16:creationId xmlns:a16="http://schemas.microsoft.com/office/drawing/2014/main" id="{878DFCE3-E5F0-4D8B-8F07-032FD2E621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44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08" name="Line 302">
              <a:extLst>
                <a:ext uri="{FF2B5EF4-FFF2-40B4-BE49-F238E27FC236}">
                  <a16:creationId xmlns:a16="http://schemas.microsoft.com/office/drawing/2014/main" id="{2A50ABDF-9A41-4807-8898-1540F5A30E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01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09" name="Line 303">
              <a:extLst>
                <a:ext uri="{FF2B5EF4-FFF2-40B4-BE49-F238E27FC236}">
                  <a16:creationId xmlns:a16="http://schemas.microsoft.com/office/drawing/2014/main" id="{56415593-955F-4280-8798-DC4D359555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8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10" name="Line 304">
              <a:extLst>
                <a:ext uri="{FF2B5EF4-FFF2-40B4-BE49-F238E27FC236}">
                  <a16:creationId xmlns:a16="http://schemas.microsoft.com/office/drawing/2014/main" id="{56AAD33B-2D04-4618-A257-053BDE962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7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11" name="Line 305">
              <a:extLst>
                <a:ext uri="{FF2B5EF4-FFF2-40B4-BE49-F238E27FC236}">
                  <a16:creationId xmlns:a16="http://schemas.microsoft.com/office/drawing/2014/main" id="{C51A35A2-F18E-4091-A4C2-64064AE61C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4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12" name="Line 306">
              <a:extLst>
                <a:ext uri="{FF2B5EF4-FFF2-40B4-BE49-F238E27FC236}">
                  <a16:creationId xmlns:a16="http://schemas.microsoft.com/office/drawing/2014/main" id="{5990717F-E87E-4E7C-B58B-155D48E5D4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30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13" name="Line 307">
              <a:extLst>
                <a:ext uri="{FF2B5EF4-FFF2-40B4-BE49-F238E27FC236}">
                  <a16:creationId xmlns:a16="http://schemas.microsoft.com/office/drawing/2014/main" id="{A02C6C9B-8064-4FA7-9BB8-D35B9BFE77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54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14" name="Line 308">
              <a:extLst>
                <a:ext uri="{FF2B5EF4-FFF2-40B4-BE49-F238E27FC236}">
                  <a16:creationId xmlns:a16="http://schemas.microsoft.com/office/drawing/2014/main" id="{C849956A-380C-45B0-8E34-CB71599612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3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15" name="Line 309">
              <a:extLst>
                <a:ext uri="{FF2B5EF4-FFF2-40B4-BE49-F238E27FC236}">
                  <a16:creationId xmlns:a16="http://schemas.microsoft.com/office/drawing/2014/main" id="{483D0080-F0C4-478F-8AF5-67C2099613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0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16" name="Line 310">
              <a:extLst>
                <a:ext uri="{FF2B5EF4-FFF2-40B4-BE49-F238E27FC236}">
                  <a16:creationId xmlns:a16="http://schemas.microsoft.com/office/drawing/2014/main" id="{F8C868A7-F5E4-4ED2-A616-2080584BC6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7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17" name="Line 311">
              <a:extLst>
                <a:ext uri="{FF2B5EF4-FFF2-40B4-BE49-F238E27FC236}">
                  <a16:creationId xmlns:a16="http://schemas.microsoft.com/office/drawing/2014/main" id="{99C77812-8F4A-4C9D-B9C6-F6340E7A13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5" y="53"/>
              <a:ext cx="16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18" name="Line 312">
              <a:extLst>
                <a:ext uri="{FF2B5EF4-FFF2-40B4-BE49-F238E27FC236}">
                  <a16:creationId xmlns:a16="http://schemas.microsoft.com/office/drawing/2014/main" id="{D14A381E-96C1-4E70-B02B-44EB5D8300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19" name="Line 313">
              <a:extLst>
                <a:ext uri="{FF2B5EF4-FFF2-40B4-BE49-F238E27FC236}">
                  <a16:creationId xmlns:a16="http://schemas.microsoft.com/office/drawing/2014/main" id="{97048EF5-6B15-4CF0-AEE0-47235EFD08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47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20" name="Line 314">
              <a:extLst>
                <a:ext uri="{FF2B5EF4-FFF2-40B4-BE49-F238E27FC236}">
                  <a16:creationId xmlns:a16="http://schemas.microsoft.com/office/drawing/2014/main" id="{288B3CDF-0484-4A58-8AF6-7769AD2012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3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21" name="Line 315">
              <a:extLst>
                <a:ext uri="{FF2B5EF4-FFF2-40B4-BE49-F238E27FC236}">
                  <a16:creationId xmlns:a16="http://schemas.microsoft.com/office/drawing/2014/main" id="{C8EB01F4-F6E0-4AC2-BCEC-43DD2D604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9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22" name="Line 316">
              <a:extLst>
                <a:ext uri="{FF2B5EF4-FFF2-40B4-BE49-F238E27FC236}">
                  <a16:creationId xmlns:a16="http://schemas.microsoft.com/office/drawing/2014/main" id="{C110ACD5-0831-485A-9D0D-F8FFF2AE1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8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23" name="Line 317">
              <a:extLst>
                <a:ext uri="{FF2B5EF4-FFF2-40B4-BE49-F238E27FC236}">
                  <a16:creationId xmlns:a16="http://schemas.microsoft.com/office/drawing/2014/main" id="{F689EB39-12FF-4AB4-8DB7-891574FE85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15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24" name="Line 318">
              <a:extLst>
                <a:ext uri="{FF2B5EF4-FFF2-40B4-BE49-F238E27FC236}">
                  <a16:creationId xmlns:a16="http://schemas.microsoft.com/office/drawing/2014/main" id="{EF954A92-3CBD-4EFF-A04F-DD2F63304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71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25" name="Line 319">
              <a:extLst>
                <a:ext uri="{FF2B5EF4-FFF2-40B4-BE49-F238E27FC236}">
                  <a16:creationId xmlns:a16="http://schemas.microsoft.com/office/drawing/2014/main" id="{FC8F06DD-2B64-40AC-B69C-E2514432BC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9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26" name="Line 320">
              <a:extLst>
                <a:ext uri="{FF2B5EF4-FFF2-40B4-BE49-F238E27FC236}">
                  <a16:creationId xmlns:a16="http://schemas.microsoft.com/office/drawing/2014/main" id="{98F859ED-6AC0-4714-875B-EA4D4D47D4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7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27" name="Line 321">
              <a:extLst>
                <a:ext uri="{FF2B5EF4-FFF2-40B4-BE49-F238E27FC236}">
                  <a16:creationId xmlns:a16="http://schemas.microsoft.com/office/drawing/2014/main" id="{990FB12F-88CF-4901-8C6E-F787CC06D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5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28" name="Line 322">
              <a:extLst>
                <a:ext uri="{FF2B5EF4-FFF2-40B4-BE49-F238E27FC236}">
                  <a16:creationId xmlns:a16="http://schemas.microsoft.com/office/drawing/2014/main" id="{E37185E7-08EA-490A-8420-99C6DF3A8D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1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29" name="Line 323">
              <a:extLst>
                <a:ext uri="{FF2B5EF4-FFF2-40B4-BE49-F238E27FC236}">
                  <a16:creationId xmlns:a16="http://schemas.microsoft.com/office/drawing/2014/main" id="{6BEE7148-C2F1-488C-8411-2183AFEE01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5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30" name="Line 324">
              <a:extLst>
                <a:ext uri="{FF2B5EF4-FFF2-40B4-BE49-F238E27FC236}">
                  <a16:creationId xmlns:a16="http://schemas.microsoft.com/office/drawing/2014/main" id="{486798AB-CE21-45D5-A8B8-C4A4C0908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4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31" name="Line 325">
              <a:extLst>
                <a:ext uri="{FF2B5EF4-FFF2-40B4-BE49-F238E27FC236}">
                  <a16:creationId xmlns:a16="http://schemas.microsoft.com/office/drawing/2014/main" id="{AEA71146-97C7-4838-A7A0-8EE30A7C01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1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32" name="Line 326">
              <a:extLst>
                <a:ext uri="{FF2B5EF4-FFF2-40B4-BE49-F238E27FC236}">
                  <a16:creationId xmlns:a16="http://schemas.microsoft.com/office/drawing/2014/main" id="{7B1AA23D-2568-4395-8CA3-948B3E7B28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7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33" name="Line 327">
              <a:extLst>
                <a:ext uri="{FF2B5EF4-FFF2-40B4-BE49-F238E27FC236}">
                  <a16:creationId xmlns:a16="http://schemas.microsoft.com/office/drawing/2014/main" id="{4FE1FA50-E06A-455B-A3D4-41C5ADC254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1" y="53"/>
              <a:ext cx="16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34" name="Line 328">
              <a:extLst>
                <a:ext uri="{FF2B5EF4-FFF2-40B4-BE49-F238E27FC236}">
                  <a16:creationId xmlns:a16="http://schemas.microsoft.com/office/drawing/2014/main" id="{CD374E50-3C93-43F1-BD40-E2A350B1C6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0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35" name="Line 329">
              <a:extLst>
                <a:ext uri="{FF2B5EF4-FFF2-40B4-BE49-F238E27FC236}">
                  <a16:creationId xmlns:a16="http://schemas.microsoft.com/office/drawing/2014/main" id="{580447E3-0AEA-4ACC-9BAD-6D4A0CE00F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7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36" name="Line 330">
              <a:extLst>
                <a:ext uri="{FF2B5EF4-FFF2-40B4-BE49-F238E27FC236}">
                  <a16:creationId xmlns:a16="http://schemas.microsoft.com/office/drawing/2014/main" id="{3F79013F-A4AE-44DD-AFF3-34EBE49A24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3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37" name="Line 331">
              <a:extLst>
                <a:ext uri="{FF2B5EF4-FFF2-40B4-BE49-F238E27FC236}">
                  <a16:creationId xmlns:a16="http://schemas.microsoft.com/office/drawing/2014/main" id="{F5A7A9FE-8006-4E13-8531-6EB5FA07F4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8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38" name="Line 332">
              <a:extLst>
                <a:ext uri="{FF2B5EF4-FFF2-40B4-BE49-F238E27FC236}">
                  <a16:creationId xmlns:a16="http://schemas.microsoft.com/office/drawing/2014/main" id="{AE127F57-4E72-496D-A606-1D7E231BF2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39" name="Line 333">
              <a:extLst>
                <a:ext uri="{FF2B5EF4-FFF2-40B4-BE49-F238E27FC236}">
                  <a16:creationId xmlns:a16="http://schemas.microsoft.com/office/drawing/2014/main" id="{7A8C8E7B-C6AA-4086-91DE-208226592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40" name="Line 334">
              <a:extLst>
                <a:ext uri="{FF2B5EF4-FFF2-40B4-BE49-F238E27FC236}">
                  <a16:creationId xmlns:a16="http://schemas.microsoft.com/office/drawing/2014/main" id="{3BF07B74-6B29-4E89-B0AE-545EB8258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41" name="Line 335">
              <a:extLst>
                <a:ext uri="{FF2B5EF4-FFF2-40B4-BE49-F238E27FC236}">
                  <a16:creationId xmlns:a16="http://schemas.microsoft.com/office/drawing/2014/main" id="{F79BD6A8-0AE6-4D20-8B3D-FA02935A9D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7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42" name="Line 336">
              <a:extLst>
                <a:ext uri="{FF2B5EF4-FFF2-40B4-BE49-F238E27FC236}">
                  <a16:creationId xmlns:a16="http://schemas.microsoft.com/office/drawing/2014/main" id="{95533771-5734-42CA-80C9-C75DB69B69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6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43" name="Line 337">
              <a:extLst>
                <a:ext uri="{FF2B5EF4-FFF2-40B4-BE49-F238E27FC236}">
                  <a16:creationId xmlns:a16="http://schemas.microsoft.com/office/drawing/2014/main" id="{8BC56C1A-694D-4FF4-9AA6-2FCCDD6C4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3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44" name="Line 338">
              <a:extLst>
                <a:ext uri="{FF2B5EF4-FFF2-40B4-BE49-F238E27FC236}">
                  <a16:creationId xmlns:a16="http://schemas.microsoft.com/office/drawing/2014/main" id="{0E2E29EB-306F-4270-AE24-E972A4E9CE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0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45" name="Line 339">
              <a:extLst>
                <a:ext uri="{FF2B5EF4-FFF2-40B4-BE49-F238E27FC236}">
                  <a16:creationId xmlns:a16="http://schemas.microsoft.com/office/drawing/2014/main" id="{D443E9F0-345B-4644-9F3B-B2806400F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4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46" name="Line 340">
              <a:extLst>
                <a:ext uri="{FF2B5EF4-FFF2-40B4-BE49-F238E27FC236}">
                  <a16:creationId xmlns:a16="http://schemas.microsoft.com/office/drawing/2014/main" id="{C8EFE120-1A1F-4EDB-9ACC-6D42DF144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3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47" name="Line 341">
              <a:extLst>
                <a:ext uri="{FF2B5EF4-FFF2-40B4-BE49-F238E27FC236}">
                  <a16:creationId xmlns:a16="http://schemas.microsoft.com/office/drawing/2014/main" id="{74027138-A25A-45F4-8A2E-D6AD004E4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0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48" name="Line 342">
              <a:extLst>
                <a:ext uri="{FF2B5EF4-FFF2-40B4-BE49-F238E27FC236}">
                  <a16:creationId xmlns:a16="http://schemas.microsoft.com/office/drawing/2014/main" id="{D5BEE5F4-5145-45F8-B1B7-BCE28FB563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6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49" name="Line 343">
              <a:extLst>
                <a:ext uri="{FF2B5EF4-FFF2-40B4-BE49-F238E27FC236}">
                  <a16:creationId xmlns:a16="http://schemas.microsoft.com/office/drawing/2014/main" id="{DEC72F4C-DBD1-465E-A544-0F84A44E1E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60" y="53"/>
              <a:ext cx="16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50" name="Line 344">
              <a:extLst>
                <a:ext uri="{FF2B5EF4-FFF2-40B4-BE49-F238E27FC236}">
                  <a16:creationId xmlns:a16="http://schemas.microsoft.com/office/drawing/2014/main" id="{B48BF167-87EC-4127-9F33-CAC3F251A3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9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51" name="Line 345">
              <a:extLst>
                <a:ext uri="{FF2B5EF4-FFF2-40B4-BE49-F238E27FC236}">
                  <a16:creationId xmlns:a16="http://schemas.microsoft.com/office/drawing/2014/main" id="{FA67EDCA-47EF-4543-A54D-15B89D670E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6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052" name="Line 346">
              <a:extLst>
                <a:ext uri="{FF2B5EF4-FFF2-40B4-BE49-F238E27FC236}">
                  <a16:creationId xmlns:a16="http://schemas.microsoft.com/office/drawing/2014/main" id="{8F2B0135-6E4B-4211-94E4-39314B706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2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37053" name="Group 347">
              <a:extLst>
                <a:ext uri="{FF2B5EF4-FFF2-40B4-BE49-F238E27FC236}">
                  <a16:creationId xmlns:a16="http://schemas.microsoft.com/office/drawing/2014/main" id="{F470AB0F-CAB1-4F45-9E88-802741229D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" y="470"/>
              <a:ext cx="616" cy="104"/>
              <a:chOff x="0" y="0"/>
              <a:chExt cx="615" cy="104"/>
            </a:xfrm>
          </p:grpSpPr>
          <p:sp>
            <p:nvSpPr>
              <p:cNvPr id="63836" name="AutoShape 348">
                <a:extLst>
                  <a:ext uri="{FF2B5EF4-FFF2-40B4-BE49-F238E27FC236}">
                    <a16:creationId xmlns:a16="http://schemas.microsoft.com/office/drawing/2014/main" id="{B82313D6-6C47-46A3-92E5-B50EAA760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4"/>
                <a:ext cx="615" cy="96"/>
              </a:xfrm>
              <a:prstGeom prst="rightArrow">
                <a:avLst>
                  <a:gd name="adj1" fmla="val 50000"/>
                  <a:gd name="adj2" fmla="val 49945"/>
                </a:avLst>
              </a:prstGeom>
              <a:solidFill>
                <a:srgbClr val="FFFFFF">
                  <a:alpha val="57646"/>
                </a:srgbClr>
              </a:solidFill>
              <a:ln>
                <a:noFill/>
              </a:ln>
              <a:effectLst>
                <a:outerShdw blurRad="50800" dist="38099" dir="2700000" algn="ctr" rotWithShape="0">
                  <a:srgbClr val="7F7F7F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7067" name="Rectangle 349">
                <a:extLst>
                  <a:ext uri="{FF2B5EF4-FFF2-40B4-BE49-F238E27FC236}">
                    <a16:creationId xmlns:a16="http://schemas.microsoft.com/office/drawing/2014/main" id="{46EC0160-F1AB-421E-974F-DE4A5367B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592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Reduce</a:t>
                </a:r>
              </a:p>
            </p:txBody>
          </p:sp>
        </p:grpSp>
        <p:sp>
          <p:nvSpPr>
            <p:cNvPr id="63838" name="AutoShape 350">
              <a:extLst>
                <a:ext uri="{FF2B5EF4-FFF2-40B4-BE49-F238E27FC236}">
                  <a16:creationId xmlns:a16="http://schemas.microsoft.com/office/drawing/2014/main" id="{44B9CE21-85E6-450B-9898-417E0FACE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474"/>
              <a:ext cx="615" cy="96"/>
            </a:xfrm>
            <a:prstGeom prst="rightArrow">
              <a:avLst>
                <a:gd name="adj1" fmla="val 50000"/>
                <a:gd name="adj2" fmla="val 49945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3839" name="AutoShape 351">
              <a:extLst>
                <a:ext uri="{FF2B5EF4-FFF2-40B4-BE49-F238E27FC236}">
                  <a16:creationId xmlns:a16="http://schemas.microsoft.com/office/drawing/2014/main" id="{80694BA2-0D2C-427C-88C3-E9FE4CB7C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" y="474"/>
              <a:ext cx="616" cy="96"/>
            </a:xfrm>
            <a:prstGeom prst="rightArrow">
              <a:avLst>
                <a:gd name="adj1" fmla="val 50000"/>
                <a:gd name="adj2" fmla="val 50026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3840" name="AutoShape 352">
              <a:extLst>
                <a:ext uri="{FF2B5EF4-FFF2-40B4-BE49-F238E27FC236}">
                  <a16:creationId xmlns:a16="http://schemas.microsoft.com/office/drawing/2014/main" id="{45032B15-7024-4520-8DFF-014564DBA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" y="467"/>
              <a:ext cx="616" cy="96"/>
            </a:xfrm>
            <a:prstGeom prst="rightArrow">
              <a:avLst>
                <a:gd name="adj1" fmla="val 50000"/>
                <a:gd name="adj2" fmla="val 50026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grpSp>
          <p:nvGrpSpPr>
            <p:cNvPr id="37057" name="Group 353">
              <a:extLst>
                <a:ext uri="{FF2B5EF4-FFF2-40B4-BE49-F238E27FC236}">
                  <a16:creationId xmlns:a16="http://schemas.microsoft.com/office/drawing/2014/main" id="{C955E53A-8DB2-4B19-A685-77B8F30383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" y="1426"/>
              <a:ext cx="616" cy="104"/>
              <a:chOff x="0" y="0"/>
              <a:chExt cx="615" cy="104"/>
            </a:xfrm>
          </p:grpSpPr>
          <p:sp>
            <p:nvSpPr>
              <p:cNvPr id="63842" name="AutoShape 354">
                <a:extLst>
                  <a:ext uri="{FF2B5EF4-FFF2-40B4-BE49-F238E27FC236}">
                    <a16:creationId xmlns:a16="http://schemas.microsoft.com/office/drawing/2014/main" id="{D5A8FBEC-4EE4-4933-839C-D52B3F578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4"/>
                <a:ext cx="615" cy="96"/>
              </a:xfrm>
              <a:prstGeom prst="rightArrow">
                <a:avLst>
                  <a:gd name="adj1" fmla="val 50000"/>
                  <a:gd name="adj2" fmla="val 49945"/>
                </a:avLst>
              </a:prstGeom>
              <a:solidFill>
                <a:srgbClr val="FFFFFF">
                  <a:alpha val="57646"/>
                </a:srgbClr>
              </a:solidFill>
              <a:ln>
                <a:noFill/>
              </a:ln>
              <a:effectLst>
                <a:outerShdw blurRad="50800" dist="38099" dir="2700000" algn="ctr" rotWithShape="0">
                  <a:srgbClr val="7F7F7F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7065" name="Rectangle 355">
                <a:extLst>
                  <a:ext uri="{FF2B5EF4-FFF2-40B4-BE49-F238E27FC236}">
                    <a16:creationId xmlns:a16="http://schemas.microsoft.com/office/drawing/2014/main" id="{A29E60D6-68CA-41F0-B070-325E0C136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592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Scan</a:t>
                </a:r>
              </a:p>
            </p:txBody>
          </p:sp>
        </p:grpSp>
        <p:sp>
          <p:nvSpPr>
            <p:cNvPr id="63844" name="AutoShape 356">
              <a:extLst>
                <a:ext uri="{FF2B5EF4-FFF2-40B4-BE49-F238E27FC236}">
                  <a16:creationId xmlns:a16="http://schemas.microsoft.com/office/drawing/2014/main" id="{630721E4-7ADB-4B33-8EC8-BE8E81FDD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1432"/>
              <a:ext cx="616" cy="96"/>
            </a:xfrm>
            <a:prstGeom prst="rightArrow">
              <a:avLst>
                <a:gd name="adj1" fmla="val 50000"/>
                <a:gd name="adj2" fmla="val 50026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3845" name="AutoShape 357">
              <a:extLst>
                <a:ext uri="{FF2B5EF4-FFF2-40B4-BE49-F238E27FC236}">
                  <a16:creationId xmlns:a16="http://schemas.microsoft.com/office/drawing/2014/main" id="{DDBC22AE-2D2B-49DB-AB10-883A9E936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1430"/>
              <a:ext cx="615" cy="96"/>
            </a:xfrm>
            <a:prstGeom prst="rightArrow">
              <a:avLst>
                <a:gd name="adj1" fmla="val 50000"/>
                <a:gd name="adj2" fmla="val 49945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3846" name="AutoShape 358">
              <a:extLst>
                <a:ext uri="{FF2B5EF4-FFF2-40B4-BE49-F238E27FC236}">
                  <a16:creationId xmlns:a16="http://schemas.microsoft.com/office/drawing/2014/main" id="{739BDEC6-C1A8-43B4-908A-A663DC03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7" y="1425"/>
              <a:ext cx="616" cy="96"/>
            </a:xfrm>
            <a:prstGeom prst="rightArrow">
              <a:avLst>
                <a:gd name="adj1" fmla="val 50000"/>
                <a:gd name="adj2" fmla="val 50026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grpSp>
          <p:nvGrpSpPr>
            <p:cNvPr id="37061" name="Group 359">
              <a:extLst>
                <a:ext uri="{FF2B5EF4-FFF2-40B4-BE49-F238E27FC236}">
                  <a16:creationId xmlns:a16="http://schemas.microsoft.com/office/drawing/2014/main" id="{5CE3875C-ED5D-4135-BC95-2EE79C413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9" y="906"/>
              <a:ext cx="1039" cy="142"/>
              <a:chOff x="0" y="0"/>
              <a:chExt cx="1038" cy="142"/>
            </a:xfrm>
          </p:grpSpPr>
          <p:sp>
            <p:nvSpPr>
              <p:cNvPr id="63848" name="AutoShape 360">
                <a:extLst>
                  <a:ext uri="{FF2B5EF4-FFF2-40B4-BE49-F238E27FC236}">
                    <a16:creationId xmlns:a16="http://schemas.microsoft.com/office/drawing/2014/main" id="{9F1C367F-FFD9-4653-B2CD-DAD41660E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038" cy="142"/>
              </a:xfrm>
              <a:prstGeom prst="rightArrow">
                <a:avLst>
                  <a:gd name="adj1" fmla="val 50000"/>
                  <a:gd name="adj2" fmla="val 50120"/>
                </a:avLst>
              </a:prstGeom>
              <a:solidFill>
                <a:srgbClr val="FFFFFF">
                  <a:alpha val="57646"/>
                </a:srgbClr>
              </a:solidFill>
              <a:ln>
                <a:noFill/>
              </a:ln>
              <a:effectLst>
                <a:outerShdw blurRad="50800" dist="38099" dir="2700000" algn="ctr" rotWithShape="0">
                  <a:srgbClr val="7F7F7F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7063" name="Rectangle 361">
                <a:extLst>
                  <a:ext uri="{FF2B5EF4-FFF2-40B4-BE49-F238E27FC236}">
                    <a16:creationId xmlns:a16="http://schemas.microsoft.com/office/drawing/2014/main" id="{076245C2-4CC6-4496-9F1A-D58A4696C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11"/>
                <a:ext cx="1000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Scan</a:t>
                </a:r>
              </a:p>
            </p:txBody>
          </p:sp>
        </p:grpSp>
      </p:grpSp>
      <p:sp>
        <p:nvSpPr>
          <p:cNvPr id="63850" name="Rectangle 362">
            <a:extLst>
              <a:ext uri="{FF2B5EF4-FFF2-40B4-BE49-F238E27FC236}">
                <a16:creationId xmlns:a16="http://schemas.microsoft.com/office/drawing/2014/main" id="{9C9B0F27-5EE7-41DD-B1AC-206EB0598CC2}"/>
              </a:ext>
            </a:extLst>
          </p:cNvPr>
          <p:cNvSpPr>
            <a:spLocks/>
          </p:cNvSpPr>
          <p:nvPr/>
        </p:nvSpPr>
        <p:spPr bwMode="auto">
          <a:xfrm>
            <a:off x="1778000" y="381000"/>
            <a:ext cx="87249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>
                <a:solidFill>
                  <a:prstClr val="black"/>
                </a:solidFill>
                <a:latin typeface="Calibri"/>
                <a:ea typeface="MetaPro-Book" charset="0"/>
                <a:cs typeface="MetaPro-Book" charset="0"/>
                <a:sym typeface="MetaPro-Book" charset="0"/>
              </a:rPr>
              <a:t>Reduce-then-scan (3x)</a:t>
            </a:r>
          </a:p>
        </p:txBody>
      </p:sp>
    </p:spTree>
  </p:cSld>
  <p:clrMapOvr>
    <a:masterClrMapping/>
  </p:clrMapOvr>
  <p:transition spd="slow"/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C04A45C3-35E6-411A-886D-7696EB0962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Merrill’s 2–level upsweep/</a:t>
            </a:r>
            <a:r>
              <a:rPr lang="en-US" dirty="0" err="1"/>
              <a:t>downsweep</a:t>
            </a:r>
            <a:br>
              <a:rPr lang="en-US" sz="2400" dirty="0"/>
            </a:br>
            <a:r>
              <a:rPr lang="en-US" sz="1600" dirty="0"/>
              <a:t>(reduce-then-scan)</a:t>
            </a:r>
          </a:p>
        </p:txBody>
      </p:sp>
      <p:sp>
        <p:nvSpPr>
          <p:cNvPr id="37891" name="Rectangle 297">
            <a:extLst>
              <a:ext uri="{FF2B5EF4-FFF2-40B4-BE49-F238E27FC236}">
                <a16:creationId xmlns:a16="http://schemas.microsoft.com/office/drawing/2014/main" id="{CDDCCD0B-74EF-4148-BDE3-2E8850707B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0" y="5049838"/>
            <a:ext cx="7226300" cy="16129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marL="577850" indent="-361950"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>
                <a:cs typeface="MetaPro-Book" charset="0"/>
              </a:rPr>
              <a:t>Persistent threads</a:t>
            </a:r>
            <a:endParaRPr lang="en-US" altLang="en-US" sz="2000"/>
          </a:p>
          <a:p>
            <a:pPr marL="5778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>
                <a:cs typeface="MetaPro-Book" charset="0"/>
              </a:rPr>
              <a:t>Requires only 3 kernel launches vs. log 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endParaRPr lang="en-US" altLang="en-US" sz="2000"/>
          </a:p>
          <a:p>
            <a:pPr marL="5778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>
                <a:cs typeface="MetaPro-Book" charset="0"/>
              </a:rPr>
              <a:t>Fewer global memory reads in intermediate step</a:t>
            </a:r>
            <a:br>
              <a:rPr lang="en-US" altLang="en-US" sz="2000"/>
            </a:br>
            <a:r>
              <a:rPr lang="en-US" altLang="en-US" sz="2000">
                <a:cs typeface="MetaPro-Book" charset="0"/>
              </a:rPr>
              <a:t>(constant vs. O(n))</a:t>
            </a:r>
            <a:endParaRPr lang="en-US" altLang="en-US" sz="2000"/>
          </a:p>
        </p:txBody>
      </p:sp>
      <p:grpSp>
        <p:nvGrpSpPr>
          <p:cNvPr id="37892" name="Group 2">
            <a:extLst>
              <a:ext uri="{FF2B5EF4-FFF2-40B4-BE49-F238E27FC236}">
                <a16:creationId xmlns:a16="http://schemas.microsoft.com/office/drawing/2014/main" id="{69AD250C-ED39-4472-AA2E-B9A5A3C46E1F}"/>
              </a:ext>
            </a:extLst>
          </p:cNvPr>
          <p:cNvGrpSpPr>
            <a:grpSpLocks/>
          </p:cNvGrpSpPr>
          <p:nvPr/>
        </p:nvGrpSpPr>
        <p:grpSpPr bwMode="auto">
          <a:xfrm>
            <a:off x="2549526" y="2070100"/>
            <a:ext cx="7083425" cy="1944688"/>
            <a:chOff x="0" y="0"/>
            <a:chExt cx="4462" cy="1224"/>
          </a:xfrm>
        </p:grpSpPr>
        <p:sp>
          <p:nvSpPr>
            <p:cNvPr id="37893" name="Rectangle 3">
              <a:extLst>
                <a:ext uri="{FF2B5EF4-FFF2-40B4-BE49-F238E27FC236}">
                  <a16:creationId xmlns:a16="http://schemas.microsoft.com/office/drawing/2014/main" id="{8998352C-0656-4E6C-85E7-D285FC22B2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41" y="1012"/>
              <a:ext cx="948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7894" name="Rectangle 4">
              <a:extLst>
                <a:ext uri="{FF2B5EF4-FFF2-40B4-BE49-F238E27FC236}">
                  <a16:creationId xmlns:a16="http://schemas.microsoft.com/office/drawing/2014/main" id="{E0BD7BCB-6B8A-46D9-8AD9-9D609C558C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1" y="1012"/>
              <a:ext cx="949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7895" name="Rectangle 5">
              <a:extLst>
                <a:ext uri="{FF2B5EF4-FFF2-40B4-BE49-F238E27FC236}">
                  <a16:creationId xmlns:a16="http://schemas.microsoft.com/office/drawing/2014/main" id="{F9288A21-575E-47C9-81A2-351016947D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" y="1012"/>
              <a:ext cx="948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7896" name="Rectangle 6">
              <a:extLst>
                <a:ext uri="{FF2B5EF4-FFF2-40B4-BE49-F238E27FC236}">
                  <a16:creationId xmlns:a16="http://schemas.microsoft.com/office/drawing/2014/main" id="{D3303655-4969-4BCA-8A96-479E1F233A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05" y="1012"/>
              <a:ext cx="948" cy="129"/>
            </a:xfrm>
            <a:prstGeom prst="rect">
              <a:avLst/>
            </a:prstGeom>
            <a:solidFill>
              <a:srgbClr val="BBE0E3">
                <a:alpha val="74901"/>
              </a:srgb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37897" name="Group 7">
              <a:extLst>
                <a:ext uri="{FF2B5EF4-FFF2-40B4-BE49-F238E27FC236}">
                  <a16:creationId xmlns:a16="http://schemas.microsoft.com/office/drawing/2014/main" id="{28E30A75-E29C-4D13-BE7F-737B5E18B0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" y="0"/>
              <a:ext cx="3934" cy="1224"/>
              <a:chOff x="0" y="0"/>
              <a:chExt cx="3934" cy="1224"/>
            </a:xfrm>
          </p:grpSpPr>
          <p:sp>
            <p:nvSpPr>
              <p:cNvPr id="38123" name="Line 8">
                <a:extLst>
                  <a:ext uri="{FF2B5EF4-FFF2-40B4-BE49-F238E27FC236}">
                    <a16:creationId xmlns:a16="http://schemas.microsoft.com/office/drawing/2014/main" id="{207B1453-E1E5-4C91-849E-C09AF81E0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131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24" name="Line 9">
                <a:extLst>
                  <a:ext uri="{FF2B5EF4-FFF2-40B4-BE49-F238E27FC236}">
                    <a16:creationId xmlns:a16="http://schemas.microsoft.com/office/drawing/2014/main" id="{E3ECC9C7-8B8A-478B-A45B-D2189F030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25" name="Line 10">
                <a:extLst>
                  <a:ext uri="{FF2B5EF4-FFF2-40B4-BE49-F238E27FC236}">
                    <a16:creationId xmlns:a16="http://schemas.microsoft.com/office/drawing/2014/main" id="{98233F13-C457-457A-814E-40C963C0B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87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26" name="Line 11">
                <a:extLst>
                  <a:ext uri="{FF2B5EF4-FFF2-40B4-BE49-F238E27FC236}">
                    <a16:creationId xmlns:a16="http://schemas.microsoft.com/office/drawing/2014/main" id="{C734A019-6E25-43DC-A45C-FD51BF20E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27" name="Line 12">
                <a:extLst>
                  <a:ext uri="{FF2B5EF4-FFF2-40B4-BE49-F238E27FC236}">
                    <a16:creationId xmlns:a16="http://schemas.microsoft.com/office/drawing/2014/main" id="{938B8E17-9CDF-4C13-85C6-5C5129A414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6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28" name="Line 13">
                <a:extLst>
                  <a:ext uri="{FF2B5EF4-FFF2-40B4-BE49-F238E27FC236}">
                    <a16:creationId xmlns:a16="http://schemas.microsoft.com/office/drawing/2014/main" id="{AFAD7982-FF7F-4F69-A3F8-D9E0A84DF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29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29" name="Line 14">
                <a:extLst>
                  <a:ext uri="{FF2B5EF4-FFF2-40B4-BE49-F238E27FC236}">
                    <a16:creationId xmlns:a16="http://schemas.microsoft.com/office/drawing/2014/main" id="{55F53354-3DB9-4C2B-B636-E7A80946A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6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30" name="Line 15">
                <a:extLst>
                  <a:ext uri="{FF2B5EF4-FFF2-40B4-BE49-F238E27FC236}">
                    <a16:creationId xmlns:a16="http://schemas.microsoft.com/office/drawing/2014/main" id="{DECC0C9B-455A-4EA8-A56A-4D0F818C61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7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31" name="Line 16">
                <a:extLst>
                  <a:ext uri="{FF2B5EF4-FFF2-40B4-BE49-F238E27FC236}">
                    <a16:creationId xmlns:a16="http://schemas.microsoft.com/office/drawing/2014/main" id="{3EF4A0EB-333B-432C-A49A-AEB58A5FB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97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32" name="Line 17">
                <a:extLst>
                  <a:ext uri="{FF2B5EF4-FFF2-40B4-BE49-F238E27FC236}">
                    <a16:creationId xmlns:a16="http://schemas.microsoft.com/office/drawing/2014/main" id="{FCDC15C1-43C8-4A1F-BD73-FC966BA36E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466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33" name="Line 18">
                <a:extLst>
                  <a:ext uri="{FF2B5EF4-FFF2-40B4-BE49-F238E27FC236}">
                    <a16:creationId xmlns:a16="http://schemas.microsoft.com/office/drawing/2014/main" id="{17949F50-549F-47AD-AF79-DA750D5A4E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5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34" name="Line 19">
                <a:extLst>
                  <a:ext uri="{FF2B5EF4-FFF2-40B4-BE49-F238E27FC236}">
                    <a16:creationId xmlns:a16="http://schemas.microsoft.com/office/drawing/2014/main" id="{3B7F8AD7-1C59-4AAD-9443-96FC7CC0B5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09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35" name="Line 20">
                <a:extLst>
                  <a:ext uri="{FF2B5EF4-FFF2-40B4-BE49-F238E27FC236}">
                    <a16:creationId xmlns:a16="http://schemas.microsoft.com/office/drawing/2014/main" id="{3EEA6CF4-047E-4248-AA38-059A3485E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3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36" name="Line 21">
                <a:extLst>
                  <a:ext uri="{FF2B5EF4-FFF2-40B4-BE49-F238E27FC236}">
                    <a16:creationId xmlns:a16="http://schemas.microsoft.com/office/drawing/2014/main" id="{913520BE-0578-43CF-86F0-37D9C6C6A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02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37" name="Line 22">
                <a:extLst>
                  <a:ext uri="{FF2B5EF4-FFF2-40B4-BE49-F238E27FC236}">
                    <a16:creationId xmlns:a16="http://schemas.microsoft.com/office/drawing/2014/main" id="{2D713FA5-589E-4FF8-A1EC-03E97EDD55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89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38" name="Line 23">
                <a:extLst>
                  <a:ext uri="{FF2B5EF4-FFF2-40B4-BE49-F238E27FC236}">
                    <a16:creationId xmlns:a16="http://schemas.microsoft.com/office/drawing/2014/main" id="{FA1F948B-78B2-4178-A4E9-145B67557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45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39" name="Line 24">
                <a:extLst>
                  <a:ext uri="{FF2B5EF4-FFF2-40B4-BE49-F238E27FC236}">
                    <a16:creationId xmlns:a16="http://schemas.microsoft.com/office/drawing/2014/main" id="{B002459E-20E6-40DF-8B02-EADD894474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61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40" name="Line 25">
                <a:extLst>
                  <a:ext uri="{FF2B5EF4-FFF2-40B4-BE49-F238E27FC236}">
                    <a16:creationId xmlns:a16="http://schemas.microsoft.com/office/drawing/2014/main" id="{6DB99FE7-3469-461E-A114-8A8B91D03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3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41" name="Line 26">
                <a:extLst>
                  <a:ext uri="{FF2B5EF4-FFF2-40B4-BE49-F238E27FC236}">
                    <a16:creationId xmlns:a16="http://schemas.microsoft.com/office/drawing/2014/main" id="{807EF594-AB74-478A-9509-6F64DCE0E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17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42" name="Line 27">
                <a:extLst>
                  <a:ext uri="{FF2B5EF4-FFF2-40B4-BE49-F238E27FC236}">
                    <a16:creationId xmlns:a16="http://schemas.microsoft.com/office/drawing/2014/main" id="{DB7ACF99-DC8F-49DE-A11C-E9B8AE532F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7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43" name="Line 28">
                <a:extLst>
                  <a:ext uri="{FF2B5EF4-FFF2-40B4-BE49-F238E27FC236}">
                    <a16:creationId xmlns:a16="http://schemas.microsoft.com/office/drawing/2014/main" id="{856DBF3D-18CF-40B0-B59D-DDD1A5921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91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44" name="Line 29">
                <a:extLst>
                  <a:ext uri="{FF2B5EF4-FFF2-40B4-BE49-F238E27FC236}">
                    <a16:creationId xmlns:a16="http://schemas.microsoft.com/office/drawing/2014/main" id="{EB3DFEB1-CBF1-4EB9-9EF5-01A71EAC5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26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45" name="Line 30">
                <a:extLst>
                  <a:ext uri="{FF2B5EF4-FFF2-40B4-BE49-F238E27FC236}">
                    <a16:creationId xmlns:a16="http://schemas.microsoft.com/office/drawing/2014/main" id="{FEA57405-AE8D-40D6-B8E6-0FD4BBF82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47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46" name="Line 31">
                <a:extLst>
                  <a:ext uri="{FF2B5EF4-FFF2-40B4-BE49-F238E27FC236}">
                    <a16:creationId xmlns:a16="http://schemas.microsoft.com/office/drawing/2014/main" id="{FA066457-AA59-4755-8553-A1317D252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0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47" name="Line 32">
                <a:extLst>
                  <a:ext uri="{FF2B5EF4-FFF2-40B4-BE49-F238E27FC236}">
                    <a16:creationId xmlns:a16="http://schemas.microsoft.com/office/drawing/2014/main" id="{5DEF1A0B-7AEA-43C6-8F37-5E83C1C32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27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48" name="Line 33">
                <a:extLst>
                  <a:ext uri="{FF2B5EF4-FFF2-40B4-BE49-F238E27FC236}">
                    <a16:creationId xmlns:a16="http://schemas.microsoft.com/office/drawing/2014/main" id="{2A6DA484-BD9A-4BAD-BE0A-D6C1B81C0F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96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49" name="Line 34">
                <a:extLst>
                  <a:ext uri="{FF2B5EF4-FFF2-40B4-BE49-F238E27FC236}">
                    <a16:creationId xmlns:a16="http://schemas.microsoft.com/office/drawing/2014/main" id="{63DAD8F7-F6FE-4F2B-AED7-5F2B59E8F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58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50" name="Line 35">
                <a:extLst>
                  <a:ext uri="{FF2B5EF4-FFF2-40B4-BE49-F238E27FC236}">
                    <a16:creationId xmlns:a16="http://schemas.microsoft.com/office/drawing/2014/main" id="{4CC257D2-E9B8-4141-9CCE-67350352C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54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51" name="Line 36">
                <a:extLst>
                  <a:ext uri="{FF2B5EF4-FFF2-40B4-BE49-F238E27FC236}">
                    <a16:creationId xmlns:a16="http://schemas.microsoft.com/office/drawing/2014/main" id="{6D00427D-1894-4077-BAE0-A1977F0AE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64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52" name="Line 37">
                <a:extLst>
                  <a:ext uri="{FF2B5EF4-FFF2-40B4-BE49-F238E27FC236}">
                    <a16:creationId xmlns:a16="http://schemas.microsoft.com/office/drawing/2014/main" id="{936FBCC4-FA51-4C06-8ACB-59A35D02C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732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53" name="Line 38">
                <a:extLst>
                  <a:ext uri="{FF2B5EF4-FFF2-40B4-BE49-F238E27FC236}">
                    <a16:creationId xmlns:a16="http://schemas.microsoft.com/office/drawing/2014/main" id="{CEE651EE-460F-4350-A83F-5B6FDA8F9F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2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54" name="Line 39">
                <a:extLst>
                  <a:ext uri="{FF2B5EF4-FFF2-40B4-BE49-F238E27FC236}">
                    <a16:creationId xmlns:a16="http://schemas.microsoft.com/office/drawing/2014/main" id="{F707E3E0-37A2-4215-B58E-24CD8952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776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55" name="Line 40">
                <a:extLst>
                  <a:ext uri="{FF2B5EF4-FFF2-40B4-BE49-F238E27FC236}">
                    <a16:creationId xmlns:a16="http://schemas.microsoft.com/office/drawing/2014/main" id="{C075D2B0-F3AE-43B0-8A4C-7757391772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194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56" name="Line 41">
                <a:extLst>
                  <a:ext uri="{FF2B5EF4-FFF2-40B4-BE49-F238E27FC236}">
                    <a16:creationId xmlns:a16="http://schemas.microsoft.com/office/drawing/2014/main" id="{71B1B243-DC98-48C9-898B-84CCCB654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06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57" name="Line 42">
                <a:extLst>
                  <a:ext uri="{FF2B5EF4-FFF2-40B4-BE49-F238E27FC236}">
                    <a16:creationId xmlns:a16="http://schemas.microsoft.com/office/drawing/2014/main" id="{54AC5DE4-E9BC-4EF5-BE71-8F1CD3C52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15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58" name="Line 43">
                <a:extLst>
                  <a:ext uri="{FF2B5EF4-FFF2-40B4-BE49-F238E27FC236}">
                    <a16:creationId xmlns:a16="http://schemas.microsoft.com/office/drawing/2014/main" id="{52F3D83E-DE7C-4F3F-BB7B-549AF5F96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107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59" name="Line 44">
                <a:extLst>
                  <a:ext uri="{FF2B5EF4-FFF2-40B4-BE49-F238E27FC236}">
                    <a16:creationId xmlns:a16="http://schemas.microsoft.com/office/drawing/2014/main" id="{57FF58B5-7951-4860-AFAD-8F767DB431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24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60" name="Line 45">
                <a:extLst>
                  <a:ext uri="{FF2B5EF4-FFF2-40B4-BE49-F238E27FC236}">
                    <a16:creationId xmlns:a16="http://schemas.microsoft.com/office/drawing/2014/main" id="{FA6264B9-44AD-4DC1-8B61-7DC0B306B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29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61" name="Line 46">
                <a:extLst>
                  <a:ext uri="{FF2B5EF4-FFF2-40B4-BE49-F238E27FC236}">
                    <a16:creationId xmlns:a16="http://schemas.microsoft.com/office/drawing/2014/main" id="{CB74BDC1-4AF7-4D1F-B424-4329E143DA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38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62" name="Line 47">
                <a:extLst>
                  <a:ext uri="{FF2B5EF4-FFF2-40B4-BE49-F238E27FC236}">
                    <a16:creationId xmlns:a16="http://schemas.microsoft.com/office/drawing/2014/main" id="{B0ED0531-5509-43E1-A5E7-B4C150516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336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63" name="Line 48">
                <a:extLst>
                  <a:ext uri="{FF2B5EF4-FFF2-40B4-BE49-F238E27FC236}">
                    <a16:creationId xmlns:a16="http://schemas.microsoft.com/office/drawing/2014/main" id="{5D344C64-1AB7-420A-AA31-F040DAB54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66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64" name="Line 49">
                <a:extLst>
                  <a:ext uri="{FF2B5EF4-FFF2-40B4-BE49-F238E27FC236}">
                    <a16:creationId xmlns:a16="http://schemas.microsoft.com/office/drawing/2014/main" id="{E4639D36-6CA7-4746-B921-12DC4A726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529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65" name="Line 50">
                <a:extLst>
                  <a:ext uri="{FF2B5EF4-FFF2-40B4-BE49-F238E27FC236}">
                    <a16:creationId xmlns:a16="http://schemas.microsoft.com/office/drawing/2014/main" id="{55B3C382-4859-4F6C-8E7A-1251A8CE53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616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66" name="Line 51">
                <a:extLst>
                  <a:ext uri="{FF2B5EF4-FFF2-40B4-BE49-F238E27FC236}">
                    <a16:creationId xmlns:a16="http://schemas.microsoft.com/office/drawing/2014/main" id="{4AFD961F-BA62-4BC2-9BD1-692825014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57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67" name="Line 52">
                <a:extLst>
                  <a:ext uri="{FF2B5EF4-FFF2-40B4-BE49-F238E27FC236}">
                    <a16:creationId xmlns:a16="http://schemas.microsoft.com/office/drawing/2014/main" id="{6BBF476C-E87D-48EF-B538-37B72B5A4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897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68" name="Line 53">
                <a:extLst>
                  <a:ext uri="{FF2B5EF4-FFF2-40B4-BE49-F238E27FC236}">
                    <a16:creationId xmlns:a16="http://schemas.microsoft.com/office/drawing/2014/main" id="{B3A1AE29-04F3-49A1-9236-E4E615771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766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69" name="Line 54">
                <a:extLst>
                  <a:ext uri="{FF2B5EF4-FFF2-40B4-BE49-F238E27FC236}">
                    <a16:creationId xmlns:a16="http://schemas.microsoft.com/office/drawing/2014/main" id="{966CE149-C086-43A2-917E-55B3F82CE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85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70" name="Line 55">
                <a:extLst>
                  <a:ext uri="{FF2B5EF4-FFF2-40B4-BE49-F238E27FC236}">
                    <a16:creationId xmlns:a16="http://schemas.microsoft.com/office/drawing/2014/main" id="{09BFA269-DB5A-4855-B3B4-BFDCB7C59A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809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71" name="Line 56">
                <a:extLst>
                  <a:ext uri="{FF2B5EF4-FFF2-40B4-BE49-F238E27FC236}">
                    <a16:creationId xmlns:a16="http://schemas.microsoft.com/office/drawing/2014/main" id="{4139F2AB-1FB7-466C-A501-3ADCCEF85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232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72" name="Line 57">
                <a:extLst>
                  <a:ext uri="{FF2B5EF4-FFF2-40B4-BE49-F238E27FC236}">
                    <a16:creationId xmlns:a16="http://schemas.microsoft.com/office/drawing/2014/main" id="{FBB03049-F6D2-4D17-85D5-FE82120F3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01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73" name="Line 58">
                <a:extLst>
                  <a:ext uri="{FF2B5EF4-FFF2-40B4-BE49-F238E27FC236}">
                    <a16:creationId xmlns:a16="http://schemas.microsoft.com/office/drawing/2014/main" id="{6C809529-EFBC-453C-8746-9E21A4B15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88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74" name="Line 59">
                <a:extLst>
                  <a:ext uri="{FF2B5EF4-FFF2-40B4-BE49-F238E27FC236}">
                    <a16:creationId xmlns:a16="http://schemas.microsoft.com/office/drawing/2014/main" id="{8B9CD125-5E97-48BB-93C6-107E39515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44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75" name="Line 60">
                <a:extLst>
                  <a:ext uri="{FF2B5EF4-FFF2-40B4-BE49-F238E27FC236}">
                    <a16:creationId xmlns:a16="http://schemas.microsoft.com/office/drawing/2014/main" id="{6E55B511-0F7C-4F0E-AEB2-D5E09C1BA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461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76" name="Line 61">
                <a:extLst>
                  <a:ext uri="{FF2B5EF4-FFF2-40B4-BE49-F238E27FC236}">
                    <a16:creationId xmlns:a16="http://schemas.microsoft.com/office/drawing/2014/main" id="{0B0E79E6-E6A1-46D1-A09B-16FCBED0B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33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77" name="Line 62">
                <a:extLst>
                  <a:ext uri="{FF2B5EF4-FFF2-40B4-BE49-F238E27FC236}">
                    <a16:creationId xmlns:a16="http://schemas.microsoft.com/office/drawing/2014/main" id="{2B09747D-E344-495E-9E0E-4304CA0715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417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78" name="Line 63">
                <a:extLst>
                  <a:ext uri="{FF2B5EF4-FFF2-40B4-BE49-F238E27FC236}">
                    <a16:creationId xmlns:a16="http://schemas.microsoft.com/office/drawing/2014/main" id="{C4DB05BF-7BC8-44C9-8DFE-E4352AB3C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374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79" name="Line 64">
                <a:extLst>
                  <a:ext uri="{FF2B5EF4-FFF2-40B4-BE49-F238E27FC236}">
                    <a16:creationId xmlns:a16="http://schemas.microsoft.com/office/drawing/2014/main" id="{6A991447-83D6-4600-BC5A-996744461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698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80" name="Line 65">
                <a:extLst>
                  <a:ext uri="{FF2B5EF4-FFF2-40B4-BE49-F238E27FC236}">
                    <a16:creationId xmlns:a16="http://schemas.microsoft.com/office/drawing/2014/main" id="{66BA7459-7279-42C0-B3FB-B98CEBC998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567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81" name="Line 66">
                <a:extLst>
                  <a:ext uri="{FF2B5EF4-FFF2-40B4-BE49-F238E27FC236}">
                    <a16:creationId xmlns:a16="http://schemas.microsoft.com/office/drawing/2014/main" id="{39B3CA52-656A-465C-940C-2EEAF3918A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654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82" name="Line 67">
                <a:extLst>
                  <a:ext uri="{FF2B5EF4-FFF2-40B4-BE49-F238E27FC236}">
                    <a16:creationId xmlns:a16="http://schemas.microsoft.com/office/drawing/2014/main" id="{6E1F0E27-A5C2-404D-850A-CAA4AF176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61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83" name="Line 68">
                <a:extLst>
                  <a:ext uri="{FF2B5EF4-FFF2-40B4-BE49-F238E27FC236}">
                    <a16:creationId xmlns:a16="http://schemas.microsoft.com/office/drawing/2014/main" id="{2F762399-A08B-46D5-92E3-741D69895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934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84" name="Line 69">
                <a:extLst>
                  <a:ext uri="{FF2B5EF4-FFF2-40B4-BE49-F238E27FC236}">
                    <a16:creationId xmlns:a16="http://schemas.microsoft.com/office/drawing/2014/main" id="{4B404C19-0B5E-4EE9-AF2D-871961FB3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803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85" name="Line 70">
                <a:extLst>
                  <a:ext uri="{FF2B5EF4-FFF2-40B4-BE49-F238E27FC236}">
                    <a16:creationId xmlns:a16="http://schemas.microsoft.com/office/drawing/2014/main" id="{D86A24DF-F9B2-4C18-9396-22CE5692B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890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86" name="Line 71">
                <a:extLst>
                  <a:ext uri="{FF2B5EF4-FFF2-40B4-BE49-F238E27FC236}">
                    <a16:creationId xmlns:a16="http://schemas.microsoft.com/office/drawing/2014/main" id="{6548255F-A8BE-4EA0-B1D4-4DAFCCE524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846" y="0"/>
                <a:ext cx="0" cy="1224"/>
              </a:xfrm>
              <a:prstGeom prst="line">
                <a:avLst/>
              </a:prstGeom>
              <a:noFill/>
              <a:ln w="31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7898" name="Rectangle 72">
              <a:extLst>
                <a:ext uri="{FF2B5EF4-FFF2-40B4-BE49-F238E27FC236}">
                  <a16:creationId xmlns:a16="http://schemas.microsoft.com/office/drawing/2014/main" id="{47A9B17E-D7C1-4C99-8463-FBED5ED01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3"/>
              <a:ext cx="4462" cy="959"/>
            </a:xfrm>
            <a:prstGeom prst="rect">
              <a:avLst/>
            </a:prstGeom>
            <a:gradFill rotWithShape="0">
              <a:gsLst>
                <a:gs pos="0">
                  <a:srgbClr val="FFFFFF">
                    <a:alpha val="0"/>
                  </a:srgbClr>
                </a:gs>
                <a:gs pos="9999">
                  <a:srgbClr val="FFFFFF">
                    <a:alpha val="0"/>
                  </a:srgbClr>
                </a:gs>
                <a:gs pos="92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7899" name="Rectangle 73">
              <a:extLst>
                <a:ext uri="{FF2B5EF4-FFF2-40B4-BE49-F238E27FC236}">
                  <a16:creationId xmlns:a16="http://schemas.microsoft.com/office/drawing/2014/main" id="{B8448108-D131-4D6C-900A-420E2D3E6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" y="162"/>
              <a:ext cx="950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7900" name="Rectangle 74">
              <a:extLst>
                <a:ext uri="{FF2B5EF4-FFF2-40B4-BE49-F238E27FC236}">
                  <a16:creationId xmlns:a16="http://schemas.microsoft.com/office/drawing/2014/main" id="{AB50A2B3-B424-401D-91BA-5E57EB26D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" y="162"/>
              <a:ext cx="951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7901" name="Rectangle 75">
              <a:extLst>
                <a:ext uri="{FF2B5EF4-FFF2-40B4-BE49-F238E27FC236}">
                  <a16:creationId xmlns:a16="http://schemas.microsoft.com/office/drawing/2014/main" id="{B9334986-9BF1-4C92-81C2-D93572DEB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" y="162"/>
              <a:ext cx="951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7902" name="Rectangle 76">
              <a:extLst>
                <a:ext uri="{FF2B5EF4-FFF2-40B4-BE49-F238E27FC236}">
                  <a16:creationId xmlns:a16="http://schemas.microsoft.com/office/drawing/2014/main" id="{BCB59946-C237-4630-AA15-A5B6D75FD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" y="162"/>
              <a:ext cx="950" cy="13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37903" name="Group 77">
              <a:extLst>
                <a:ext uri="{FF2B5EF4-FFF2-40B4-BE49-F238E27FC236}">
                  <a16:creationId xmlns:a16="http://schemas.microsoft.com/office/drawing/2014/main" id="{E7B5543D-C72D-42C2-9E3D-F53336F35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" y="107"/>
              <a:ext cx="3934" cy="129"/>
              <a:chOff x="0" y="0"/>
              <a:chExt cx="3934" cy="128"/>
            </a:xfrm>
          </p:grpSpPr>
          <p:sp>
            <p:nvSpPr>
              <p:cNvPr id="38059" name="Line 78">
                <a:extLst>
                  <a:ext uri="{FF2B5EF4-FFF2-40B4-BE49-F238E27FC236}">
                    <a16:creationId xmlns:a16="http://schemas.microsoft.com/office/drawing/2014/main" id="{BAD00209-BE6E-465F-BAFB-A12005915C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60" name="Line 79">
                <a:extLst>
                  <a:ext uri="{FF2B5EF4-FFF2-40B4-BE49-F238E27FC236}">
                    <a16:creationId xmlns:a16="http://schemas.microsoft.com/office/drawing/2014/main" id="{A561FFF7-95AB-4522-B81F-D96C0FE52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61" name="Line 80">
                <a:extLst>
                  <a:ext uri="{FF2B5EF4-FFF2-40B4-BE49-F238E27FC236}">
                    <a16:creationId xmlns:a16="http://schemas.microsoft.com/office/drawing/2014/main" id="{FF753810-AC84-487C-97B6-F520B1C56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62" name="Line 81">
                <a:extLst>
                  <a:ext uri="{FF2B5EF4-FFF2-40B4-BE49-F238E27FC236}">
                    <a16:creationId xmlns:a16="http://schemas.microsoft.com/office/drawing/2014/main" id="{E5BCDBAB-7EF3-4146-A7C9-E8482F6A1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63" name="Line 82">
                <a:extLst>
                  <a:ext uri="{FF2B5EF4-FFF2-40B4-BE49-F238E27FC236}">
                    <a16:creationId xmlns:a16="http://schemas.microsoft.com/office/drawing/2014/main" id="{069EA61C-2625-46C5-A0D3-B470800BE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64" name="Line 83">
                <a:extLst>
                  <a:ext uri="{FF2B5EF4-FFF2-40B4-BE49-F238E27FC236}">
                    <a16:creationId xmlns:a16="http://schemas.microsoft.com/office/drawing/2014/main" id="{A901C03C-43DC-42F1-A62B-4E99FA487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65" name="Line 84">
                <a:extLst>
                  <a:ext uri="{FF2B5EF4-FFF2-40B4-BE49-F238E27FC236}">
                    <a16:creationId xmlns:a16="http://schemas.microsoft.com/office/drawing/2014/main" id="{5B0269B8-926D-4395-B95F-21A9B8A36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66" name="Line 85">
                <a:extLst>
                  <a:ext uri="{FF2B5EF4-FFF2-40B4-BE49-F238E27FC236}">
                    <a16:creationId xmlns:a16="http://schemas.microsoft.com/office/drawing/2014/main" id="{D721AD0D-DBD3-440E-B610-EEA6FD766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67" name="Line 86">
                <a:extLst>
                  <a:ext uri="{FF2B5EF4-FFF2-40B4-BE49-F238E27FC236}">
                    <a16:creationId xmlns:a16="http://schemas.microsoft.com/office/drawing/2014/main" id="{E915D889-068E-4483-936A-E4604C165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68" name="Line 87">
                <a:extLst>
                  <a:ext uri="{FF2B5EF4-FFF2-40B4-BE49-F238E27FC236}">
                    <a16:creationId xmlns:a16="http://schemas.microsoft.com/office/drawing/2014/main" id="{965CBDE5-9C68-4A30-8E0E-62CF1D3EA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69" name="Line 88">
                <a:extLst>
                  <a:ext uri="{FF2B5EF4-FFF2-40B4-BE49-F238E27FC236}">
                    <a16:creationId xmlns:a16="http://schemas.microsoft.com/office/drawing/2014/main" id="{99FECCD8-4DA3-4331-AC61-A0DAA343A2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70" name="Line 89">
                <a:extLst>
                  <a:ext uri="{FF2B5EF4-FFF2-40B4-BE49-F238E27FC236}">
                    <a16:creationId xmlns:a16="http://schemas.microsoft.com/office/drawing/2014/main" id="{B5C9978E-C05C-4C06-BDA8-818C2E91B8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71" name="Line 90">
                <a:extLst>
                  <a:ext uri="{FF2B5EF4-FFF2-40B4-BE49-F238E27FC236}">
                    <a16:creationId xmlns:a16="http://schemas.microsoft.com/office/drawing/2014/main" id="{467D5C89-734B-4B5B-8D01-3B97808F09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72" name="Line 91">
                <a:extLst>
                  <a:ext uri="{FF2B5EF4-FFF2-40B4-BE49-F238E27FC236}">
                    <a16:creationId xmlns:a16="http://schemas.microsoft.com/office/drawing/2014/main" id="{3DF9B7EA-ACBB-4DCF-A9F5-9CF5A1946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2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73" name="Line 92">
                <a:extLst>
                  <a:ext uri="{FF2B5EF4-FFF2-40B4-BE49-F238E27FC236}">
                    <a16:creationId xmlns:a16="http://schemas.microsoft.com/office/drawing/2014/main" id="{1E0E1129-A3FB-4339-99B5-CCEF3FB09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74" name="Line 93">
                <a:extLst>
                  <a:ext uri="{FF2B5EF4-FFF2-40B4-BE49-F238E27FC236}">
                    <a16:creationId xmlns:a16="http://schemas.microsoft.com/office/drawing/2014/main" id="{421423FA-0A6D-465A-9C56-5B9B3F94DF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5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75" name="Line 94">
                <a:extLst>
                  <a:ext uri="{FF2B5EF4-FFF2-40B4-BE49-F238E27FC236}">
                    <a16:creationId xmlns:a16="http://schemas.microsoft.com/office/drawing/2014/main" id="{32CE6F2C-9651-4BBD-8802-5946C31F47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1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76" name="Line 95">
                <a:extLst>
                  <a:ext uri="{FF2B5EF4-FFF2-40B4-BE49-F238E27FC236}">
                    <a16:creationId xmlns:a16="http://schemas.microsoft.com/office/drawing/2014/main" id="{ED25FC4E-4094-4747-B755-7E124B642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77" name="Line 96">
                <a:extLst>
                  <a:ext uri="{FF2B5EF4-FFF2-40B4-BE49-F238E27FC236}">
                    <a16:creationId xmlns:a16="http://schemas.microsoft.com/office/drawing/2014/main" id="{6C344161-D2B9-4780-8609-9BDEF2F7D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78" name="Line 97">
                <a:extLst>
                  <a:ext uri="{FF2B5EF4-FFF2-40B4-BE49-F238E27FC236}">
                    <a16:creationId xmlns:a16="http://schemas.microsoft.com/office/drawing/2014/main" id="{869943F7-87D3-436E-889E-13E392089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79" name="Line 98">
                <a:extLst>
                  <a:ext uri="{FF2B5EF4-FFF2-40B4-BE49-F238E27FC236}">
                    <a16:creationId xmlns:a16="http://schemas.microsoft.com/office/drawing/2014/main" id="{4446DD69-FDE5-44C8-8FEE-131B879ED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80" name="Line 99">
                <a:extLst>
                  <a:ext uri="{FF2B5EF4-FFF2-40B4-BE49-F238E27FC236}">
                    <a16:creationId xmlns:a16="http://schemas.microsoft.com/office/drawing/2014/main" id="{CF77667F-852E-43F5-9E68-2E270FC75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81" name="Line 100">
                <a:extLst>
                  <a:ext uri="{FF2B5EF4-FFF2-40B4-BE49-F238E27FC236}">
                    <a16:creationId xmlns:a16="http://schemas.microsoft.com/office/drawing/2014/main" id="{EABC448B-EAE2-4358-AA2C-98A206F718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82" name="Line 101">
                <a:extLst>
                  <a:ext uri="{FF2B5EF4-FFF2-40B4-BE49-F238E27FC236}">
                    <a16:creationId xmlns:a16="http://schemas.microsoft.com/office/drawing/2014/main" id="{D309F5E4-0492-42C8-BF96-4572597236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83" name="Line 102">
                <a:extLst>
                  <a:ext uri="{FF2B5EF4-FFF2-40B4-BE49-F238E27FC236}">
                    <a16:creationId xmlns:a16="http://schemas.microsoft.com/office/drawing/2014/main" id="{2FF8900F-A682-46F2-BA97-A8D3F53FB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84" name="Line 103">
                <a:extLst>
                  <a:ext uri="{FF2B5EF4-FFF2-40B4-BE49-F238E27FC236}">
                    <a16:creationId xmlns:a16="http://schemas.microsoft.com/office/drawing/2014/main" id="{E8035373-C610-4230-94EB-528426C1D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85" name="Line 104">
                <a:extLst>
                  <a:ext uri="{FF2B5EF4-FFF2-40B4-BE49-F238E27FC236}">
                    <a16:creationId xmlns:a16="http://schemas.microsoft.com/office/drawing/2014/main" id="{3B647849-1E9F-44E0-9B6D-17D9CF610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86" name="Line 105">
                <a:extLst>
                  <a:ext uri="{FF2B5EF4-FFF2-40B4-BE49-F238E27FC236}">
                    <a16:creationId xmlns:a16="http://schemas.microsoft.com/office/drawing/2014/main" id="{FB30577A-F571-4F3A-A264-989436710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87" name="Line 106">
                <a:extLst>
                  <a:ext uri="{FF2B5EF4-FFF2-40B4-BE49-F238E27FC236}">
                    <a16:creationId xmlns:a16="http://schemas.microsoft.com/office/drawing/2014/main" id="{7D8BB6E5-C99E-49AA-80D1-9E393C315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88" name="Line 107">
                <a:extLst>
                  <a:ext uri="{FF2B5EF4-FFF2-40B4-BE49-F238E27FC236}">
                    <a16:creationId xmlns:a16="http://schemas.microsoft.com/office/drawing/2014/main" id="{F20BD96E-2407-46B3-87FE-F12063035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2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89" name="Line 108">
                <a:extLst>
                  <a:ext uri="{FF2B5EF4-FFF2-40B4-BE49-F238E27FC236}">
                    <a16:creationId xmlns:a16="http://schemas.microsoft.com/office/drawing/2014/main" id="{B54E570F-C911-40CE-9D16-0FB55FA11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90" name="Line 109">
                <a:extLst>
                  <a:ext uri="{FF2B5EF4-FFF2-40B4-BE49-F238E27FC236}">
                    <a16:creationId xmlns:a16="http://schemas.microsoft.com/office/drawing/2014/main" id="{AF0B996E-A236-4D7D-880E-801028553A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91" name="Line 110">
                <a:extLst>
                  <a:ext uri="{FF2B5EF4-FFF2-40B4-BE49-F238E27FC236}">
                    <a16:creationId xmlns:a16="http://schemas.microsoft.com/office/drawing/2014/main" id="{B57C0186-21CF-4A9F-BEF3-0FBA2C477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92" name="Line 111">
                <a:extLst>
                  <a:ext uri="{FF2B5EF4-FFF2-40B4-BE49-F238E27FC236}">
                    <a16:creationId xmlns:a16="http://schemas.microsoft.com/office/drawing/2014/main" id="{B02A8AE0-C7D9-4213-A428-F1FB3DF7A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93" name="Line 112">
                <a:extLst>
                  <a:ext uri="{FF2B5EF4-FFF2-40B4-BE49-F238E27FC236}">
                    <a16:creationId xmlns:a16="http://schemas.microsoft.com/office/drawing/2014/main" id="{4BA9D701-226D-4D46-A6CA-764448E638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94" name="Line 113">
                <a:extLst>
                  <a:ext uri="{FF2B5EF4-FFF2-40B4-BE49-F238E27FC236}">
                    <a16:creationId xmlns:a16="http://schemas.microsoft.com/office/drawing/2014/main" id="{A3CBD27D-060E-4F07-BBEE-F75867865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95" name="Line 114">
                <a:extLst>
                  <a:ext uri="{FF2B5EF4-FFF2-40B4-BE49-F238E27FC236}">
                    <a16:creationId xmlns:a16="http://schemas.microsoft.com/office/drawing/2014/main" id="{2F783E3E-AB53-4D85-B9F9-2844FE374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96" name="Line 115">
                <a:extLst>
                  <a:ext uri="{FF2B5EF4-FFF2-40B4-BE49-F238E27FC236}">
                    <a16:creationId xmlns:a16="http://schemas.microsoft.com/office/drawing/2014/main" id="{DFC26FCA-5DFC-4B0D-85A2-FDBB0F76C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97" name="Line 116">
                <a:extLst>
                  <a:ext uri="{FF2B5EF4-FFF2-40B4-BE49-F238E27FC236}">
                    <a16:creationId xmlns:a16="http://schemas.microsoft.com/office/drawing/2014/main" id="{4267B167-B21A-4521-8DA6-3DFCD709E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98" name="Line 117">
                <a:extLst>
                  <a:ext uri="{FF2B5EF4-FFF2-40B4-BE49-F238E27FC236}">
                    <a16:creationId xmlns:a16="http://schemas.microsoft.com/office/drawing/2014/main" id="{333A221C-9EA2-4D78-9DB6-61B384ED2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99" name="Line 118">
                <a:extLst>
                  <a:ext uri="{FF2B5EF4-FFF2-40B4-BE49-F238E27FC236}">
                    <a16:creationId xmlns:a16="http://schemas.microsoft.com/office/drawing/2014/main" id="{3A09B55E-2351-4F45-8460-9C7B02B22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00" name="Line 119">
                <a:extLst>
                  <a:ext uri="{FF2B5EF4-FFF2-40B4-BE49-F238E27FC236}">
                    <a16:creationId xmlns:a16="http://schemas.microsoft.com/office/drawing/2014/main" id="{A8C12126-E77B-4D79-BE8A-3E036B983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01" name="Line 120">
                <a:extLst>
                  <a:ext uri="{FF2B5EF4-FFF2-40B4-BE49-F238E27FC236}">
                    <a16:creationId xmlns:a16="http://schemas.microsoft.com/office/drawing/2014/main" id="{4ADC48B3-EFF4-4D35-ACFD-45621C2EEC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02" name="Line 121">
                <a:extLst>
                  <a:ext uri="{FF2B5EF4-FFF2-40B4-BE49-F238E27FC236}">
                    <a16:creationId xmlns:a16="http://schemas.microsoft.com/office/drawing/2014/main" id="{25CF8E61-19CC-4C1C-BA68-B7538A7F65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03" name="Line 122">
                <a:extLst>
                  <a:ext uri="{FF2B5EF4-FFF2-40B4-BE49-F238E27FC236}">
                    <a16:creationId xmlns:a16="http://schemas.microsoft.com/office/drawing/2014/main" id="{1FF3F51F-273C-4251-907E-5A23A4785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04" name="Line 123">
                <a:extLst>
                  <a:ext uri="{FF2B5EF4-FFF2-40B4-BE49-F238E27FC236}">
                    <a16:creationId xmlns:a16="http://schemas.microsoft.com/office/drawing/2014/main" id="{0E3BAA37-9ED6-43C1-89A7-BBFD6B56E7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05" name="Line 124">
                <a:extLst>
                  <a:ext uri="{FF2B5EF4-FFF2-40B4-BE49-F238E27FC236}">
                    <a16:creationId xmlns:a16="http://schemas.microsoft.com/office/drawing/2014/main" id="{78BE2F69-1F57-44CF-8D25-787258A8A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06" name="Line 125">
                <a:extLst>
                  <a:ext uri="{FF2B5EF4-FFF2-40B4-BE49-F238E27FC236}">
                    <a16:creationId xmlns:a16="http://schemas.microsoft.com/office/drawing/2014/main" id="{4F16574B-CEDF-4F32-9B5E-8E3455D7C0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09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07" name="Line 126">
                <a:extLst>
                  <a:ext uri="{FF2B5EF4-FFF2-40B4-BE49-F238E27FC236}">
                    <a16:creationId xmlns:a16="http://schemas.microsoft.com/office/drawing/2014/main" id="{FCE45016-A08A-4D38-A90C-A65767989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2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08" name="Line 127">
                <a:extLst>
                  <a:ext uri="{FF2B5EF4-FFF2-40B4-BE49-F238E27FC236}">
                    <a16:creationId xmlns:a16="http://schemas.microsoft.com/office/drawing/2014/main" id="{9C6C6F10-7F6B-464B-8A9B-08882B497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1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09" name="Line 128">
                <a:extLst>
                  <a:ext uri="{FF2B5EF4-FFF2-40B4-BE49-F238E27FC236}">
                    <a16:creationId xmlns:a16="http://schemas.microsoft.com/office/drawing/2014/main" id="{0B6A3A3D-6C65-40D6-88F2-CBD3A04C3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8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10" name="Line 129">
                <a:extLst>
                  <a:ext uri="{FF2B5EF4-FFF2-40B4-BE49-F238E27FC236}">
                    <a16:creationId xmlns:a16="http://schemas.microsoft.com/office/drawing/2014/main" id="{D65325F4-C19B-4865-B11E-F109E37BD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11" name="Line 130">
                <a:extLst>
                  <a:ext uri="{FF2B5EF4-FFF2-40B4-BE49-F238E27FC236}">
                    <a16:creationId xmlns:a16="http://schemas.microsoft.com/office/drawing/2014/main" id="{D400EFB7-5124-4154-8E34-1048160179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1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12" name="Line 131">
                <a:extLst>
                  <a:ext uri="{FF2B5EF4-FFF2-40B4-BE49-F238E27FC236}">
                    <a16:creationId xmlns:a16="http://schemas.microsoft.com/office/drawing/2014/main" id="{EAD66E5C-9AFE-45BD-A1DD-05CFAAC9EB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13" name="Line 132">
                <a:extLst>
                  <a:ext uri="{FF2B5EF4-FFF2-40B4-BE49-F238E27FC236}">
                    <a16:creationId xmlns:a16="http://schemas.microsoft.com/office/drawing/2014/main" id="{D93C496A-35FF-4D69-B289-331F0821A7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14" name="Line 133">
                <a:extLst>
                  <a:ext uri="{FF2B5EF4-FFF2-40B4-BE49-F238E27FC236}">
                    <a16:creationId xmlns:a16="http://schemas.microsoft.com/office/drawing/2014/main" id="{4BC248E0-987E-4630-A6DB-37EC3FC38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15" name="Line 134">
                <a:extLst>
                  <a:ext uri="{FF2B5EF4-FFF2-40B4-BE49-F238E27FC236}">
                    <a16:creationId xmlns:a16="http://schemas.microsoft.com/office/drawing/2014/main" id="{C2F24322-4E6D-40DC-B1DC-11B317858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8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16" name="Line 135">
                <a:extLst>
                  <a:ext uri="{FF2B5EF4-FFF2-40B4-BE49-F238E27FC236}">
                    <a16:creationId xmlns:a16="http://schemas.microsoft.com/office/drawing/2014/main" id="{877792E9-DDE4-416F-A7E5-EB313EF03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7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17" name="Line 136">
                <a:extLst>
                  <a:ext uri="{FF2B5EF4-FFF2-40B4-BE49-F238E27FC236}">
                    <a16:creationId xmlns:a16="http://schemas.microsoft.com/office/drawing/2014/main" id="{D5986F95-0C75-4738-BD83-89202C27E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18" name="Line 137">
                <a:extLst>
                  <a:ext uri="{FF2B5EF4-FFF2-40B4-BE49-F238E27FC236}">
                    <a16:creationId xmlns:a16="http://schemas.microsoft.com/office/drawing/2014/main" id="{13647CA9-8B79-45DC-BE40-9A673B4DC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19" name="Line 138">
                <a:extLst>
                  <a:ext uri="{FF2B5EF4-FFF2-40B4-BE49-F238E27FC236}">
                    <a16:creationId xmlns:a16="http://schemas.microsoft.com/office/drawing/2014/main" id="{16A70614-AB33-4AF8-9DFF-BDF4DA3DF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4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20" name="Line 139">
                <a:extLst>
                  <a:ext uri="{FF2B5EF4-FFF2-40B4-BE49-F238E27FC236}">
                    <a16:creationId xmlns:a16="http://schemas.microsoft.com/office/drawing/2014/main" id="{EE2078D3-4617-4094-9BFC-1C831C70F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3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21" name="Line 140">
                <a:extLst>
                  <a:ext uri="{FF2B5EF4-FFF2-40B4-BE49-F238E27FC236}">
                    <a16:creationId xmlns:a16="http://schemas.microsoft.com/office/drawing/2014/main" id="{F1A76C9A-3582-4128-92FE-94DE94B3D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0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122" name="Line 141">
                <a:extLst>
                  <a:ext uri="{FF2B5EF4-FFF2-40B4-BE49-F238E27FC236}">
                    <a16:creationId xmlns:a16="http://schemas.microsoft.com/office/drawing/2014/main" id="{2631F6B1-98F1-426A-9CCB-4D2E050C9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6" y="0"/>
                <a:ext cx="0" cy="1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7904" name="Rectangle 142">
              <a:extLst>
                <a:ext uri="{FF2B5EF4-FFF2-40B4-BE49-F238E27FC236}">
                  <a16:creationId xmlns:a16="http://schemas.microsoft.com/office/drawing/2014/main" id="{DEB87891-1422-41A9-AEFA-1805ABE7A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442"/>
              <a:ext cx="3219" cy="315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7905" name="Freeform 143">
              <a:extLst>
                <a:ext uri="{FF2B5EF4-FFF2-40B4-BE49-F238E27FC236}">
                  <a16:creationId xmlns:a16="http://schemas.microsoft.com/office/drawing/2014/main" id="{632EAEEA-069F-4C22-8D65-70A47CD957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50" y="252"/>
              <a:ext cx="648" cy="972"/>
            </a:xfrm>
            <a:custGeom>
              <a:avLst/>
              <a:gdLst>
                <a:gd name="T0" fmla="*/ 0 w 21600"/>
                <a:gd name="T1" fmla="*/ 0 h 21600"/>
                <a:gd name="T2" fmla="*/ 505 w 21600"/>
                <a:gd name="T3" fmla="*/ 0 h 21600"/>
                <a:gd name="T4" fmla="*/ 569 w 21600"/>
                <a:gd name="T5" fmla="*/ 969 h 21600"/>
                <a:gd name="T6" fmla="*/ 648 w 21600"/>
                <a:gd name="T7" fmla="*/ 97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06" name="Freeform 144">
              <a:extLst>
                <a:ext uri="{FF2B5EF4-FFF2-40B4-BE49-F238E27FC236}">
                  <a16:creationId xmlns:a16="http://schemas.microsoft.com/office/drawing/2014/main" id="{9B331322-979D-441C-BD04-4DCA90D205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378" y="252"/>
              <a:ext cx="648" cy="972"/>
            </a:xfrm>
            <a:custGeom>
              <a:avLst/>
              <a:gdLst>
                <a:gd name="T0" fmla="*/ 0 w 21600"/>
                <a:gd name="T1" fmla="*/ 0 h 21600"/>
                <a:gd name="T2" fmla="*/ 505 w 21600"/>
                <a:gd name="T3" fmla="*/ 0 h 21600"/>
                <a:gd name="T4" fmla="*/ 569 w 21600"/>
                <a:gd name="T5" fmla="*/ 969 h 21600"/>
                <a:gd name="T6" fmla="*/ 648 w 21600"/>
                <a:gd name="T7" fmla="*/ 97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07" name="Freeform 145">
              <a:extLst>
                <a:ext uri="{FF2B5EF4-FFF2-40B4-BE49-F238E27FC236}">
                  <a16:creationId xmlns:a16="http://schemas.microsoft.com/office/drawing/2014/main" id="{7A35A890-8D68-483E-8081-8611EE0136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411" y="253"/>
              <a:ext cx="647" cy="955"/>
            </a:xfrm>
            <a:custGeom>
              <a:avLst/>
              <a:gdLst>
                <a:gd name="T0" fmla="*/ 0 w 21600"/>
                <a:gd name="T1" fmla="*/ 0 h 21600"/>
                <a:gd name="T2" fmla="*/ 504 w 21600"/>
                <a:gd name="T3" fmla="*/ 0 h 21600"/>
                <a:gd name="T4" fmla="*/ 568 w 21600"/>
                <a:gd name="T5" fmla="*/ 952 h 21600"/>
                <a:gd name="T6" fmla="*/ 647 w 21600"/>
                <a:gd name="T7" fmla="*/ 95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08" name="Freeform 146">
              <a:extLst>
                <a:ext uri="{FF2B5EF4-FFF2-40B4-BE49-F238E27FC236}">
                  <a16:creationId xmlns:a16="http://schemas.microsoft.com/office/drawing/2014/main" id="{6B5416A0-C03E-404F-941B-B3490171B2A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39" y="253"/>
              <a:ext cx="647" cy="955"/>
            </a:xfrm>
            <a:custGeom>
              <a:avLst/>
              <a:gdLst>
                <a:gd name="T0" fmla="*/ 0 w 21600"/>
                <a:gd name="T1" fmla="*/ 0 h 21600"/>
                <a:gd name="T2" fmla="*/ 504 w 21600"/>
                <a:gd name="T3" fmla="*/ 0 h 21600"/>
                <a:gd name="T4" fmla="*/ 568 w 21600"/>
                <a:gd name="T5" fmla="*/ 952 h 21600"/>
                <a:gd name="T6" fmla="*/ 647 w 21600"/>
                <a:gd name="T7" fmla="*/ 95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09" name="Freeform 147">
              <a:extLst>
                <a:ext uri="{FF2B5EF4-FFF2-40B4-BE49-F238E27FC236}">
                  <a16:creationId xmlns:a16="http://schemas.microsoft.com/office/drawing/2014/main" id="{F61DF0E3-AD1E-4C37-AEBE-C4C57820093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800" y="495"/>
              <a:ext cx="625" cy="95"/>
            </a:xfrm>
            <a:custGeom>
              <a:avLst/>
              <a:gdLst>
                <a:gd name="T0" fmla="*/ 0 w 21600"/>
                <a:gd name="T1" fmla="*/ 0 h 21600"/>
                <a:gd name="T2" fmla="*/ 487 w 21600"/>
                <a:gd name="T3" fmla="*/ 0 h 21600"/>
                <a:gd name="T4" fmla="*/ 549 w 21600"/>
                <a:gd name="T5" fmla="*/ 95 h 21600"/>
                <a:gd name="T6" fmla="*/ 625 w 21600"/>
                <a:gd name="T7" fmla="*/ 9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10" name="Freeform 148">
              <a:extLst>
                <a:ext uri="{FF2B5EF4-FFF2-40B4-BE49-F238E27FC236}">
                  <a16:creationId xmlns:a16="http://schemas.microsoft.com/office/drawing/2014/main" id="{8D9A2EB0-6727-4CD1-867C-08B8D7386D18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827" y="510"/>
              <a:ext cx="625" cy="94"/>
            </a:xfrm>
            <a:custGeom>
              <a:avLst/>
              <a:gdLst>
                <a:gd name="T0" fmla="*/ 0 w 21600"/>
                <a:gd name="T1" fmla="*/ 0 h 21600"/>
                <a:gd name="T2" fmla="*/ 487 w 21600"/>
                <a:gd name="T3" fmla="*/ 0 h 21600"/>
                <a:gd name="T4" fmla="*/ 549 w 21600"/>
                <a:gd name="T5" fmla="*/ 94 h 21600"/>
                <a:gd name="T6" fmla="*/ 625 w 21600"/>
                <a:gd name="T7" fmla="*/ 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11" name="Freeform 149">
              <a:extLst>
                <a:ext uri="{FF2B5EF4-FFF2-40B4-BE49-F238E27FC236}">
                  <a16:creationId xmlns:a16="http://schemas.microsoft.com/office/drawing/2014/main" id="{4980682A-1CC2-4827-988F-EE23E518BEF4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852" y="503"/>
              <a:ext cx="625" cy="95"/>
            </a:xfrm>
            <a:custGeom>
              <a:avLst/>
              <a:gdLst>
                <a:gd name="T0" fmla="*/ 0 w 21600"/>
                <a:gd name="T1" fmla="*/ 0 h 21600"/>
                <a:gd name="T2" fmla="*/ 487 w 21600"/>
                <a:gd name="T3" fmla="*/ 0 h 21600"/>
                <a:gd name="T4" fmla="*/ 549 w 21600"/>
                <a:gd name="T5" fmla="*/ 95 h 21600"/>
                <a:gd name="T6" fmla="*/ 625 w 21600"/>
                <a:gd name="T7" fmla="*/ 9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12" name="Freeform 150">
              <a:extLst>
                <a:ext uri="{FF2B5EF4-FFF2-40B4-BE49-F238E27FC236}">
                  <a16:creationId xmlns:a16="http://schemas.microsoft.com/office/drawing/2014/main" id="{FAD6D770-757A-43B2-AC26-1F4D2F714FAE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3879" y="518"/>
              <a:ext cx="625" cy="94"/>
            </a:xfrm>
            <a:custGeom>
              <a:avLst/>
              <a:gdLst>
                <a:gd name="T0" fmla="*/ 0 w 21600"/>
                <a:gd name="T1" fmla="*/ 0 h 21600"/>
                <a:gd name="T2" fmla="*/ 487 w 21600"/>
                <a:gd name="T3" fmla="*/ 0 h 21600"/>
                <a:gd name="T4" fmla="*/ 549 w 21600"/>
                <a:gd name="T5" fmla="*/ 94 h 21600"/>
                <a:gd name="T6" fmla="*/ 625 w 21600"/>
                <a:gd name="T7" fmla="*/ 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6821" y="0"/>
                  </a:lnTo>
                  <a:cubicBezTo>
                    <a:pt x="17377" y="7181"/>
                    <a:pt x="18423" y="14361"/>
                    <a:pt x="18979" y="21542"/>
                  </a:cubicBez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13" name="Rectangle 151">
              <a:extLst>
                <a:ext uri="{FF2B5EF4-FFF2-40B4-BE49-F238E27FC236}">
                  <a16:creationId xmlns:a16="http://schemas.microsoft.com/office/drawing/2014/main" id="{4D35EFAD-AD68-40CA-A91D-03EFEDBB0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" y="513"/>
              <a:ext cx="3179" cy="168"/>
            </a:xfrm>
            <a:prstGeom prst="rect">
              <a:avLst/>
            </a:prstGeom>
            <a:solidFill>
              <a:srgbClr val="7DC4C9"/>
            </a:solidFill>
            <a:ln w="63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37914" name="Line 152">
              <a:extLst>
                <a:ext uri="{FF2B5EF4-FFF2-40B4-BE49-F238E27FC236}">
                  <a16:creationId xmlns:a16="http://schemas.microsoft.com/office/drawing/2014/main" id="{ABE2764C-BF2B-4A11-958F-D809656D31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82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15" name="Line 153">
              <a:extLst>
                <a:ext uri="{FF2B5EF4-FFF2-40B4-BE49-F238E27FC236}">
                  <a16:creationId xmlns:a16="http://schemas.microsoft.com/office/drawing/2014/main" id="{8EB46E8C-9533-43BC-A685-06592FC16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1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16" name="Line 154">
              <a:extLst>
                <a:ext uri="{FF2B5EF4-FFF2-40B4-BE49-F238E27FC236}">
                  <a16:creationId xmlns:a16="http://schemas.microsoft.com/office/drawing/2014/main" id="{8FA9E307-74B9-4ECF-B4C2-C04BA1DBB9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8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17" name="Line 155">
              <a:extLst>
                <a:ext uri="{FF2B5EF4-FFF2-40B4-BE49-F238E27FC236}">
                  <a16:creationId xmlns:a16="http://schemas.microsoft.com/office/drawing/2014/main" id="{AB3C5FE8-D89A-4639-AE99-3D458D137B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5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18" name="Line 156">
              <a:extLst>
                <a:ext uri="{FF2B5EF4-FFF2-40B4-BE49-F238E27FC236}">
                  <a16:creationId xmlns:a16="http://schemas.microsoft.com/office/drawing/2014/main" id="{78B5A9FB-EDE2-4B3D-B2DC-798FD35262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12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19" name="Line 157">
              <a:extLst>
                <a:ext uri="{FF2B5EF4-FFF2-40B4-BE49-F238E27FC236}">
                  <a16:creationId xmlns:a16="http://schemas.microsoft.com/office/drawing/2014/main" id="{B459B397-798F-49E9-B451-E4F7E13EC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1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20" name="Line 158">
              <a:extLst>
                <a:ext uri="{FF2B5EF4-FFF2-40B4-BE49-F238E27FC236}">
                  <a16:creationId xmlns:a16="http://schemas.microsoft.com/office/drawing/2014/main" id="{BE75B4DF-F3D2-41E9-B663-76FF346B5F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8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21" name="Line 159">
              <a:extLst>
                <a:ext uri="{FF2B5EF4-FFF2-40B4-BE49-F238E27FC236}">
                  <a16:creationId xmlns:a16="http://schemas.microsoft.com/office/drawing/2014/main" id="{7A0D9D36-540F-4C56-8357-061333898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24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22" name="Line 160">
              <a:extLst>
                <a:ext uri="{FF2B5EF4-FFF2-40B4-BE49-F238E27FC236}">
                  <a16:creationId xmlns:a16="http://schemas.microsoft.com/office/drawing/2014/main" id="{BE623F3F-CF3C-4EB3-B100-6BFFC0B0E4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49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23" name="Line 161">
              <a:extLst>
                <a:ext uri="{FF2B5EF4-FFF2-40B4-BE49-F238E27FC236}">
                  <a16:creationId xmlns:a16="http://schemas.microsoft.com/office/drawing/2014/main" id="{4755CFEC-63DE-4C71-A718-D8A4A76A56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7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24" name="Line 162">
              <a:extLst>
                <a:ext uri="{FF2B5EF4-FFF2-40B4-BE49-F238E27FC236}">
                  <a16:creationId xmlns:a16="http://schemas.microsoft.com/office/drawing/2014/main" id="{CC917E9D-D5D5-4B23-9DF4-45D69FED1D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4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25" name="Line 163">
              <a:extLst>
                <a:ext uri="{FF2B5EF4-FFF2-40B4-BE49-F238E27FC236}">
                  <a16:creationId xmlns:a16="http://schemas.microsoft.com/office/drawing/2014/main" id="{94EA5E5A-A784-4156-AFFB-345C46C73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61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26" name="Line 164">
              <a:extLst>
                <a:ext uri="{FF2B5EF4-FFF2-40B4-BE49-F238E27FC236}">
                  <a16:creationId xmlns:a16="http://schemas.microsoft.com/office/drawing/2014/main" id="{6A9E37B2-D24F-4E3A-AB12-4E2014147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5" y="53"/>
              <a:ext cx="20" cy="52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27" name="Line 165">
              <a:extLst>
                <a:ext uri="{FF2B5EF4-FFF2-40B4-BE49-F238E27FC236}">
                  <a16:creationId xmlns:a16="http://schemas.microsoft.com/office/drawing/2014/main" id="{797C7F73-1D31-42E8-BE4C-788113458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4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28" name="Line 166">
              <a:extLst>
                <a:ext uri="{FF2B5EF4-FFF2-40B4-BE49-F238E27FC236}">
                  <a16:creationId xmlns:a16="http://schemas.microsoft.com/office/drawing/2014/main" id="{C3796A26-D24F-4E6C-85BD-7FBBD32A5F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41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29" name="Line 167">
              <a:extLst>
                <a:ext uri="{FF2B5EF4-FFF2-40B4-BE49-F238E27FC236}">
                  <a16:creationId xmlns:a16="http://schemas.microsoft.com/office/drawing/2014/main" id="{318C372B-088A-4C37-9ADF-EC58FFB264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97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30" name="Line 168">
              <a:extLst>
                <a:ext uri="{FF2B5EF4-FFF2-40B4-BE49-F238E27FC236}">
                  <a16:creationId xmlns:a16="http://schemas.microsoft.com/office/drawing/2014/main" id="{215890AF-836A-46C6-A76E-AE83E4A460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9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31" name="Line 169">
              <a:extLst>
                <a:ext uri="{FF2B5EF4-FFF2-40B4-BE49-F238E27FC236}">
                  <a16:creationId xmlns:a16="http://schemas.microsoft.com/office/drawing/2014/main" id="{E014B4BD-79DC-4D5F-AE47-3DB0B8CAB6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18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32" name="Line 170">
              <a:extLst>
                <a:ext uri="{FF2B5EF4-FFF2-40B4-BE49-F238E27FC236}">
                  <a16:creationId xmlns:a16="http://schemas.microsoft.com/office/drawing/2014/main" id="{6C69D346-BECC-4168-9E1E-1E4B9DD2B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5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33" name="Line 171">
              <a:extLst>
                <a:ext uri="{FF2B5EF4-FFF2-40B4-BE49-F238E27FC236}">
                  <a16:creationId xmlns:a16="http://schemas.microsoft.com/office/drawing/2014/main" id="{D7EDA7A6-FD6A-497A-A7F8-7AA42748B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62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34" name="Line 172">
              <a:extLst>
                <a:ext uri="{FF2B5EF4-FFF2-40B4-BE49-F238E27FC236}">
                  <a16:creationId xmlns:a16="http://schemas.microsoft.com/office/drawing/2014/main" id="{E242E66D-7356-46B4-85F7-00105DFAF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9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35" name="Line 173">
              <a:extLst>
                <a:ext uri="{FF2B5EF4-FFF2-40B4-BE49-F238E27FC236}">
                  <a16:creationId xmlns:a16="http://schemas.microsoft.com/office/drawing/2014/main" id="{2B178B01-4074-4CCF-B9D9-06C00537FB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8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36" name="Line 174">
              <a:extLst>
                <a:ext uri="{FF2B5EF4-FFF2-40B4-BE49-F238E27FC236}">
                  <a16:creationId xmlns:a16="http://schemas.microsoft.com/office/drawing/2014/main" id="{8E37B549-78D9-41AD-AD0A-6A86B6AB47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5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37" name="Line 175">
              <a:extLst>
                <a:ext uri="{FF2B5EF4-FFF2-40B4-BE49-F238E27FC236}">
                  <a16:creationId xmlns:a16="http://schemas.microsoft.com/office/drawing/2014/main" id="{DE6F8C85-1466-4C1F-B92F-07362DBD9F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38" name="Line 176">
              <a:extLst>
                <a:ext uri="{FF2B5EF4-FFF2-40B4-BE49-F238E27FC236}">
                  <a16:creationId xmlns:a16="http://schemas.microsoft.com/office/drawing/2014/main" id="{6B39CE79-9C0B-4E4A-B96B-F8DB6EB9EB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5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39" name="Line 177">
              <a:extLst>
                <a:ext uri="{FF2B5EF4-FFF2-40B4-BE49-F238E27FC236}">
                  <a16:creationId xmlns:a16="http://schemas.microsoft.com/office/drawing/2014/main" id="{A79FB808-727E-42C6-B6F5-5BCDC9C9AC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4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40" name="Line 178">
              <a:extLst>
                <a:ext uri="{FF2B5EF4-FFF2-40B4-BE49-F238E27FC236}">
                  <a16:creationId xmlns:a16="http://schemas.microsoft.com/office/drawing/2014/main" id="{53895F7F-4A78-4E88-AD94-FCE38DEB42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1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41" name="Line 179">
              <a:extLst>
                <a:ext uri="{FF2B5EF4-FFF2-40B4-BE49-F238E27FC236}">
                  <a16:creationId xmlns:a16="http://schemas.microsoft.com/office/drawing/2014/main" id="{6A97B5C5-0C73-404F-8A79-8F2CAACAA0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42" name="Line 180">
              <a:extLst>
                <a:ext uri="{FF2B5EF4-FFF2-40B4-BE49-F238E27FC236}">
                  <a16:creationId xmlns:a16="http://schemas.microsoft.com/office/drawing/2014/main" id="{F43A1985-31A5-4A27-B5F4-CB9C4A5F2F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52" y="53"/>
              <a:ext cx="20" cy="53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43" name="Line 181">
              <a:extLst>
                <a:ext uri="{FF2B5EF4-FFF2-40B4-BE49-F238E27FC236}">
                  <a16:creationId xmlns:a16="http://schemas.microsoft.com/office/drawing/2014/main" id="{1BE7C697-9968-427B-A60F-9033645F15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1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44" name="Line 182">
              <a:extLst>
                <a:ext uri="{FF2B5EF4-FFF2-40B4-BE49-F238E27FC236}">
                  <a16:creationId xmlns:a16="http://schemas.microsoft.com/office/drawing/2014/main" id="{00A3E342-557D-4AA5-A3D2-496EA8E5CD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8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45" name="Line 183">
              <a:extLst>
                <a:ext uri="{FF2B5EF4-FFF2-40B4-BE49-F238E27FC236}">
                  <a16:creationId xmlns:a16="http://schemas.microsoft.com/office/drawing/2014/main" id="{2D38FC79-DA93-4794-91A8-0FB11A5E07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4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46" name="Line 184">
              <a:extLst>
                <a:ext uri="{FF2B5EF4-FFF2-40B4-BE49-F238E27FC236}">
                  <a16:creationId xmlns:a16="http://schemas.microsoft.com/office/drawing/2014/main" id="{9ACCE250-63F6-4467-AECC-29E39B3A8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0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47" name="Line 185">
              <a:extLst>
                <a:ext uri="{FF2B5EF4-FFF2-40B4-BE49-F238E27FC236}">
                  <a16:creationId xmlns:a16="http://schemas.microsoft.com/office/drawing/2014/main" id="{2D59E2E6-9619-4E7B-97E1-B2AD4A47E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89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48" name="Line 186">
              <a:extLst>
                <a:ext uri="{FF2B5EF4-FFF2-40B4-BE49-F238E27FC236}">
                  <a16:creationId xmlns:a16="http://schemas.microsoft.com/office/drawing/2014/main" id="{4C473B8E-D983-4F13-8354-26AAA84A49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6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49" name="Line 187">
              <a:extLst>
                <a:ext uri="{FF2B5EF4-FFF2-40B4-BE49-F238E27FC236}">
                  <a16:creationId xmlns:a16="http://schemas.microsoft.com/office/drawing/2014/main" id="{D25AB7C5-DF8B-4486-8A1B-777C72DFFC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2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50" name="Line 188">
              <a:extLst>
                <a:ext uri="{FF2B5EF4-FFF2-40B4-BE49-F238E27FC236}">
                  <a16:creationId xmlns:a16="http://schemas.microsoft.com/office/drawing/2014/main" id="{0B01AE1C-BABA-48D7-9A59-D35BDC2109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0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51" name="Line 189">
              <a:extLst>
                <a:ext uri="{FF2B5EF4-FFF2-40B4-BE49-F238E27FC236}">
                  <a16:creationId xmlns:a16="http://schemas.microsoft.com/office/drawing/2014/main" id="{26F75DA4-0385-4071-9BED-1BF2F1BC1B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8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52" name="Line 190">
              <a:extLst>
                <a:ext uri="{FF2B5EF4-FFF2-40B4-BE49-F238E27FC236}">
                  <a16:creationId xmlns:a16="http://schemas.microsoft.com/office/drawing/2014/main" id="{059D7511-8EB0-4BAB-8AD0-3C843A8FA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6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53" name="Line 191">
              <a:extLst>
                <a:ext uri="{FF2B5EF4-FFF2-40B4-BE49-F238E27FC236}">
                  <a16:creationId xmlns:a16="http://schemas.microsoft.com/office/drawing/2014/main" id="{152EE680-A931-45F6-8A36-03662DC990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62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54" name="Line 192">
              <a:extLst>
                <a:ext uri="{FF2B5EF4-FFF2-40B4-BE49-F238E27FC236}">
                  <a16:creationId xmlns:a16="http://schemas.microsoft.com/office/drawing/2014/main" id="{327197E6-3E3C-4CDC-8208-10B8CF3D6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6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55" name="Line 193">
              <a:extLst>
                <a:ext uri="{FF2B5EF4-FFF2-40B4-BE49-F238E27FC236}">
                  <a16:creationId xmlns:a16="http://schemas.microsoft.com/office/drawing/2014/main" id="{1C54F9B5-FAFC-462F-8783-703EC7DFC7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5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56" name="Line 194">
              <a:extLst>
                <a:ext uri="{FF2B5EF4-FFF2-40B4-BE49-F238E27FC236}">
                  <a16:creationId xmlns:a16="http://schemas.microsoft.com/office/drawing/2014/main" id="{FAFB4A3F-17C2-4810-A525-EC3BBCFC41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2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57" name="Line 195">
              <a:extLst>
                <a:ext uri="{FF2B5EF4-FFF2-40B4-BE49-F238E27FC236}">
                  <a16:creationId xmlns:a16="http://schemas.microsoft.com/office/drawing/2014/main" id="{CC01529F-8CFD-44C2-ADEC-8897E1067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8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58" name="Line 196">
              <a:extLst>
                <a:ext uri="{FF2B5EF4-FFF2-40B4-BE49-F238E27FC236}">
                  <a16:creationId xmlns:a16="http://schemas.microsoft.com/office/drawing/2014/main" id="{D45BABC8-0DFA-4876-AF1B-A54A8BE192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3" y="53"/>
              <a:ext cx="19" cy="53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59" name="Line 197">
              <a:extLst>
                <a:ext uri="{FF2B5EF4-FFF2-40B4-BE49-F238E27FC236}">
                  <a16:creationId xmlns:a16="http://schemas.microsoft.com/office/drawing/2014/main" id="{51087E26-928A-4B14-876D-E3BDECF873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1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60" name="Line 198">
              <a:extLst>
                <a:ext uri="{FF2B5EF4-FFF2-40B4-BE49-F238E27FC236}">
                  <a16:creationId xmlns:a16="http://schemas.microsoft.com/office/drawing/2014/main" id="{5189158F-901F-401A-8570-B6997E9AD6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8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61" name="Line 199">
              <a:extLst>
                <a:ext uri="{FF2B5EF4-FFF2-40B4-BE49-F238E27FC236}">
                  <a16:creationId xmlns:a16="http://schemas.microsoft.com/office/drawing/2014/main" id="{EE0E1F4B-F47C-4254-A733-CD38E13F5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4" y="53"/>
              <a:ext cx="20" cy="54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62" name="Line 200">
              <a:extLst>
                <a:ext uri="{FF2B5EF4-FFF2-40B4-BE49-F238E27FC236}">
                  <a16:creationId xmlns:a16="http://schemas.microsoft.com/office/drawing/2014/main" id="{B6D6CFCB-8595-40DF-BA2F-74FD627C3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9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63" name="Line 201">
              <a:extLst>
                <a:ext uri="{FF2B5EF4-FFF2-40B4-BE49-F238E27FC236}">
                  <a16:creationId xmlns:a16="http://schemas.microsoft.com/office/drawing/2014/main" id="{6F0393CD-73B1-4D77-B24B-89C9A1C234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64" name="Line 202">
              <a:extLst>
                <a:ext uri="{FF2B5EF4-FFF2-40B4-BE49-F238E27FC236}">
                  <a16:creationId xmlns:a16="http://schemas.microsoft.com/office/drawing/2014/main" id="{F280751D-FDB3-47E0-9A29-407F7111C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65" name="Line 203">
              <a:extLst>
                <a:ext uri="{FF2B5EF4-FFF2-40B4-BE49-F238E27FC236}">
                  <a16:creationId xmlns:a16="http://schemas.microsoft.com/office/drawing/2014/main" id="{E07D2C22-714B-4057-87FA-BFA5EE228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66" name="Line 204">
              <a:extLst>
                <a:ext uri="{FF2B5EF4-FFF2-40B4-BE49-F238E27FC236}">
                  <a16:creationId xmlns:a16="http://schemas.microsoft.com/office/drawing/2014/main" id="{E399DC85-E6B3-43A8-85FE-792E59FD76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9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67" name="Line 205">
              <a:extLst>
                <a:ext uri="{FF2B5EF4-FFF2-40B4-BE49-F238E27FC236}">
                  <a16:creationId xmlns:a16="http://schemas.microsoft.com/office/drawing/2014/main" id="{E2306040-66CB-4562-8C2C-45F477B43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68" name="Line 206">
              <a:extLst>
                <a:ext uri="{FF2B5EF4-FFF2-40B4-BE49-F238E27FC236}">
                  <a16:creationId xmlns:a16="http://schemas.microsoft.com/office/drawing/2014/main" id="{54D77032-393C-40CF-A35B-35BEA25FB0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69" name="Line 207">
              <a:extLst>
                <a:ext uri="{FF2B5EF4-FFF2-40B4-BE49-F238E27FC236}">
                  <a16:creationId xmlns:a16="http://schemas.microsoft.com/office/drawing/2014/main" id="{24CBBC30-E29B-4109-93E0-C8683392D0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70" name="Line 208">
              <a:extLst>
                <a:ext uri="{FF2B5EF4-FFF2-40B4-BE49-F238E27FC236}">
                  <a16:creationId xmlns:a16="http://schemas.microsoft.com/office/drawing/2014/main" id="{9CA36872-2EFF-4AE1-A7C4-B632F3D4AC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5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71" name="Line 209">
              <a:extLst>
                <a:ext uri="{FF2B5EF4-FFF2-40B4-BE49-F238E27FC236}">
                  <a16:creationId xmlns:a16="http://schemas.microsoft.com/office/drawing/2014/main" id="{95BCF59C-3A0D-4DE2-B95A-DEADF41A5E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72" name="Line 210">
              <a:extLst>
                <a:ext uri="{FF2B5EF4-FFF2-40B4-BE49-F238E27FC236}">
                  <a16:creationId xmlns:a16="http://schemas.microsoft.com/office/drawing/2014/main" id="{5B768B80-8B12-4D31-967A-D1588359CC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1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73" name="Line 211">
              <a:extLst>
                <a:ext uri="{FF2B5EF4-FFF2-40B4-BE49-F238E27FC236}">
                  <a16:creationId xmlns:a16="http://schemas.microsoft.com/office/drawing/2014/main" id="{239A8B2E-7300-4C30-B459-1DD2FFFC79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7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74" name="Line 212">
              <a:extLst>
                <a:ext uri="{FF2B5EF4-FFF2-40B4-BE49-F238E27FC236}">
                  <a16:creationId xmlns:a16="http://schemas.microsoft.com/office/drawing/2014/main" id="{18A8B9E5-DA95-458B-82A1-E6087D1184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1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75" name="Line 213">
              <a:extLst>
                <a:ext uri="{FF2B5EF4-FFF2-40B4-BE49-F238E27FC236}">
                  <a16:creationId xmlns:a16="http://schemas.microsoft.com/office/drawing/2014/main" id="{6F3C9922-3B7E-4799-86E5-E1ED8CCF48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76" name="Line 214">
              <a:extLst>
                <a:ext uri="{FF2B5EF4-FFF2-40B4-BE49-F238E27FC236}">
                  <a16:creationId xmlns:a16="http://schemas.microsoft.com/office/drawing/2014/main" id="{3140DD66-6013-48B6-88B8-E4ADA30169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7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7977" name="Line 215">
              <a:extLst>
                <a:ext uri="{FF2B5EF4-FFF2-40B4-BE49-F238E27FC236}">
                  <a16:creationId xmlns:a16="http://schemas.microsoft.com/office/drawing/2014/main" id="{071EDD58-7861-4106-9B31-701D39A9AB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3" y="53"/>
              <a:ext cx="20" cy="55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37978" name="Group 216">
              <a:extLst>
                <a:ext uri="{FF2B5EF4-FFF2-40B4-BE49-F238E27FC236}">
                  <a16:creationId xmlns:a16="http://schemas.microsoft.com/office/drawing/2014/main" id="{74BD4B7D-B49D-4DAA-B16B-2B9990764D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1031"/>
              <a:ext cx="4012" cy="92"/>
              <a:chOff x="0" y="0"/>
              <a:chExt cx="4011" cy="92"/>
            </a:xfrm>
          </p:grpSpPr>
          <p:sp>
            <p:nvSpPr>
              <p:cNvPr id="38039" name="Rectangle 217">
                <a:extLst>
                  <a:ext uri="{FF2B5EF4-FFF2-40B4-BE49-F238E27FC236}">
                    <a16:creationId xmlns:a16="http://schemas.microsoft.com/office/drawing/2014/main" id="{1A9DA817-0664-46F6-AC71-D615232EFC9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02" y="0"/>
                <a:ext cx="208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40" name="Rectangle 218">
                <a:extLst>
                  <a:ext uri="{FF2B5EF4-FFF2-40B4-BE49-F238E27FC236}">
                    <a16:creationId xmlns:a16="http://schemas.microsoft.com/office/drawing/2014/main" id="{32C6C111-F0D7-4FE6-B6BC-5B8B3D32BC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732" y="0"/>
                <a:ext cx="209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41" name="Rectangle 219">
                <a:extLst>
                  <a:ext uri="{FF2B5EF4-FFF2-40B4-BE49-F238E27FC236}">
                    <a16:creationId xmlns:a16="http://schemas.microsoft.com/office/drawing/2014/main" id="{A8319DB8-E9A6-43A0-8AC6-5338B72101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766" y="0"/>
                <a:ext cx="208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42" name="Rectangle 220">
                <a:extLst>
                  <a:ext uri="{FF2B5EF4-FFF2-40B4-BE49-F238E27FC236}">
                    <a16:creationId xmlns:a16="http://schemas.microsoft.com/office/drawing/2014/main" id="{80AE4CE8-2FC2-4090-8C9D-90B949D8159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803" y="0"/>
                <a:ext cx="208" cy="92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43" name="Rectangle 221">
                <a:extLst>
                  <a:ext uri="{FF2B5EF4-FFF2-40B4-BE49-F238E27FC236}">
                    <a16:creationId xmlns:a16="http://schemas.microsoft.com/office/drawing/2014/main" id="{A9FC4AED-5C5B-4C27-B549-86A525717C7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0" y="0"/>
                <a:ext cx="208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44" name="Rectangle 222">
                <a:extLst>
                  <a:ext uri="{FF2B5EF4-FFF2-40B4-BE49-F238E27FC236}">
                    <a16:creationId xmlns:a16="http://schemas.microsoft.com/office/drawing/2014/main" id="{46BD05D6-315A-4502-AC8D-18C1B9FD76E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030" y="0"/>
                <a:ext cx="208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45" name="Rectangle 223">
                <a:extLst>
                  <a:ext uri="{FF2B5EF4-FFF2-40B4-BE49-F238E27FC236}">
                    <a16:creationId xmlns:a16="http://schemas.microsoft.com/office/drawing/2014/main" id="{F7AF3FBF-2508-41A0-B515-DC0A90D4ED6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063" y="0"/>
                <a:ext cx="208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46" name="Rectangle 224">
                <a:extLst>
                  <a:ext uri="{FF2B5EF4-FFF2-40B4-BE49-F238E27FC236}">
                    <a16:creationId xmlns:a16="http://schemas.microsoft.com/office/drawing/2014/main" id="{D0C20FE7-E82D-45D6-8AA6-67E5B517063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101" y="0"/>
                <a:ext cx="208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47" name="Line 225">
                <a:extLst>
                  <a:ext uri="{FF2B5EF4-FFF2-40B4-BE49-F238E27FC236}">
                    <a16:creationId xmlns:a16="http://schemas.microsoft.com/office/drawing/2014/main" id="{0548ADB0-4086-4B74-B16A-E26F807803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" y="45"/>
                <a:ext cx="5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48" name="Line 226">
                <a:extLst>
                  <a:ext uri="{FF2B5EF4-FFF2-40B4-BE49-F238E27FC236}">
                    <a16:creationId xmlns:a16="http://schemas.microsoft.com/office/drawing/2014/main" id="{6095708D-4CE7-41A9-B970-89CB10C4D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0" y="45"/>
                <a:ext cx="5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49" name="Line 227">
                <a:extLst>
                  <a:ext uri="{FF2B5EF4-FFF2-40B4-BE49-F238E27FC236}">
                    <a16:creationId xmlns:a16="http://schemas.microsoft.com/office/drawing/2014/main" id="{4E62070F-D25E-4BFD-BA4F-0824B9030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3" y="50"/>
                <a:ext cx="50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50" name="Line 228">
                <a:extLst>
                  <a:ext uri="{FF2B5EF4-FFF2-40B4-BE49-F238E27FC236}">
                    <a16:creationId xmlns:a16="http://schemas.microsoft.com/office/drawing/2014/main" id="{97124357-CC62-4344-AE19-CEE3D24B7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1" y="50"/>
                <a:ext cx="5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51" name="Rectangle 229">
                <a:extLst>
                  <a:ext uri="{FF2B5EF4-FFF2-40B4-BE49-F238E27FC236}">
                    <a16:creationId xmlns:a16="http://schemas.microsoft.com/office/drawing/2014/main" id="{CB9F2E54-A9FB-43FB-93C6-E8EC0831B7B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9" y="0"/>
                <a:ext cx="209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52" name="Rectangle 230">
                <a:extLst>
                  <a:ext uri="{FF2B5EF4-FFF2-40B4-BE49-F238E27FC236}">
                    <a16:creationId xmlns:a16="http://schemas.microsoft.com/office/drawing/2014/main" id="{AE19DB99-E613-49AA-BE22-7E258EFEEFA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66" y="0"/>
                <a:ext cx="208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53" name="Rectangle 231">
                <a:extLst>
                  <a:ext uri="{FF2B5EF4-FFF2-40B4-BE49-F238E27FC236}">
                    <a16:creationId xmlns:a16="http://schemas.microsoft.com/office/drawing/2014/main" id="{D92619F3-2463-4F34-9956-0685B1BEDBC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260" y="0"/>
                <a:ext cx="208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54" name="Rectangle 232">
                <a:extLst>
                  <a:ext uri="{FF2B5EF4-FFF2-40B4-BE49-F238E27FC236}">
                    <a16:creationId xmlns:a16="http://schemas.microsoft.com/office/drawing/2014/main" id="{69B5ED8A-A7D3-477A-93BC-7C7ED654F8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496" y="0"/>
                <a:ext cx="208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55" name="Rectangle 233">
                <a:extLst>
                  <a:ext uri="{FF2B5EF4-FFF2-40B4-BE49-F238E27FC236}">
                    <a16:creationId xmlns:a16="http://schemas.microsoft.com/office/drawing/2014/main" id="{36C37CD0-2793-47D8-88F3-E921E141A97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93" y="0"/>
                <a:ext cx="208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56" name="Rectangle 234">
                <a:extLst>
                  <a:ext uri="{FF2B5EF4-FFF2-40B4-BE49-F238E27FC236}">
                    <a16:creationId xmlns:a16="http://schemas.microsoft.com/office/drawing/2014/main" id="{FA27F6AF-69D9-4BAD-A8AF-C08F679B964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529" y="0"/>
                <a:ext cx="209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57" name="Rectangle 235">
                <a:extLst>
                  <a:ext uri="{FF2B5EF4-FFF2-40B4-BE49-F238E27FC236}">
                    <a16:creationId xmlns:a16="http://schemas.microsoft.com/office/drawing/2014/main" id="{CBEE0EDD-925D-4FF5-9C5D-8FD07A3F7B5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330" y="0"/>
                <a:ext cx="209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58" name="Rectangle 236">
                <a:extLst>
                  <a:ext uri="{FF2B5EF4-FFF2-40B4-BE49-F238E27FC236}">
                    <a16:creationId xmlns:a16="http://schemas.microsoft.com/office/drawing/2014/main" id="{9C6211CD-A9BE-487E-973A-1F31C17CA56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67" y="0"/>
                <a:ext cx="208" cy="91"/>
              </a:xfrm>
              <a:prstGeom prst="rect">
                <a:avLst/>
              </a:prstGeom>
              <a:solidFill>
                <a:srgbClr val="7DC4C9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37979" name="Group 237">
              <a:extLst>
                <a:ext uri="{FF2B5EF4-FFF2-40B4-BE49-F238E27FC236}">
                  <a16:creationId xmlns:a16="http://schemas.microsoft.com/office/drawing/2014/main" id="{68515172-9ADD-4409-8C4D-C1A3D43BE4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" y="179"/>
              <a:ext cx="4012" cy="99"/>
              <a:chOff x="0" y="0"/>
              <a:chExt cx="4011" cy="99"/>
            </a:xfrm>
          </p:grpSpPr>
          <p:sp>
            <p:nvSpPr>
              <p:cNvPr id="38019" name="Rectangle 238">
                <a:extLst>
                  <a:ext uri="{FF2B5EF4-FFF2-40B4-BE49-F238E27FC236}">
                    <a16:creationId xmlns:a16="http://schemas.microsoft.com/office/drawing/2014/main" id="{A626550B-8E86-4167-AC14-E84844E0563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02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20" name="Rectangle 239">
                <a:extLst>
                  <a:ext uri="{FF2B5EF4-FFF2-40B4-BE49-F238E27FC236}">
                    <a16:creationId xmlns:a16="http://schemas.microsoft.com/office/drawing/2014/main" id="{A06851CD-6104-4B2A-B329-F96961262B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732" y="0"/>
                <a:ext cx="209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21" name="Rectangle 240">
                <a:extLst>
                  <a:ext uri="{FF2B5EF4-FFF2-40B4-BE49-F238E27FC236}">
                    <a16:creationId xmlns:a16="http://schemas.microsoft.com/office/drawing/2014/main" id="{5CB26933-9154-4399-9157-3792EF66FC0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766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22" name="Rectangle 241">
                <a:extLst>
                  <a:ext uri="{FF2B5EF4-FFF2-40B4-BE49-F238E27FC236}">
                    <a16:creationId xmlns:a16="http://schemas.microsoft.com/office/drawing/2014/main" id="{0059B388-8073-4F16-AE2C-3D166F5E8E8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803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23" name="Rectangle 242">
                <a:extLst>
                  <a:ext uri="{FF2B5EF4-FFF2-40B4-BE49-F238E27FC236}">
                    <a16:creationId xmlns:a16="http://schemas.microsoft.com/office/drawing/2014/main" id="{71EB3D86-8CAD-4F57-9A1E-589FCA47E71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0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24" name="Rectangle 243">
                <a:extLst>
                  <a:ext uri="{FF2B5EF4-FFF2-40B4-BE49-F238E27FC236}">
                    <a16:creationId xmlns:a16="http://schemas.microsoft.com/office/drawing/2014/main" id="{DAC7A55A-ACFA-43CA-A38D-DFB67537498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030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25" name="Rectangle 244">
                <a:extLst>
                  <a:ext uri="{FF2B5EF4-FFF2-40B4-BE49-F238E27FC236}">
                    <a16:creationId xmlns:a16="http://schemas.microsoft.com/office/drawing/2014/main" id="{34A21928-8524-494A-85E0-725E136940D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063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26" name="Rectangle 245">
                <a:extLst>
                  <a:ext uri="{FF2B5EF4-FFF2-40B4-BE49-F238E27FC236}">
                    <a16:creationId xmlns:a16="http://schemas.microsoft.com/office/drawing/2014/main" id="{B8E2EEF0-EA53-4034-9AB0-6A14FDB2640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101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27" name="Line 246">
                <a:extLst>
                  <a:ext uri="{FF2B5EF4-FFF2-40B4-BE49-F238E27FC236}">
                    <a16:creationId xmlns:a16="http://schemas.microsoft.com/office/drawing/2014/main" id="{1F318596-C97D-4AEE-A4BB-1B13453493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" y="49"/>
                <a:ext cx="5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28" name="Line 247">
                <a:extLst>
                  <a:ext uri="{FF2B5EF4-FFF2-40B4-BE49-F238E27FC236}">
                    <a16:creationId xmlns:a16="http://schemas.microsoft.com/office/drawing/2014/main" id="{156CABD9-18B0-4537-91F8-C00BB2C29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0" y="49"/>
                <a:ext cx="5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29" name="Line 248">
                <a:extLst>
                  <a:ext uri="{FF2B5EF4-FFF2-40B4-BE49-F238E27FC236}">
                    <a16:creationId xmlns:a16="http://schemas.microsoft.com/office/drawing/2014/main" id="{82A4A580-D217-409D-8C18-BED1FF987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3" y="54"/>
                <a:ext cx="50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30" name="Line 249">
                <a:extLst>
                  <a:ext uri="{FF2B5EF4-FFF2-40B4-BE49-F238E27FC236}">
                    <a16:creationId xmlns:a16="http://schemas.microsoft.com/office/drawing/2014/main" id="{3D9812B2-6137-425C-89DA-2107F9496A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1" y="54"/>
                <a:ext cx="50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031" name="Rectangle 250">
                <a:extLst>
                  <a:ext uri="{FF2B5EF4-FFF2-40B4-BE49-F238E27FC236}">
                    <a16:creationId xmlns:a16="http://schemas.microsoft.com/office/drawing/2014/main" id="{869D7E56-DAF4-4742-8A5B-7E53061E73B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9" y="0"/>
                <a:ext cx="209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32" name="Rectangle 251">
                <a:extLst>
                  <a:ext uri="{FF2B5EF4-FFF2-40B4-BE49-F238E27FC236}">
                    <a16:creationId xmlns:a16="http://schemas.microsoft.com/office/drawing/2014/main" id="{7572AC14-719E-49CA-B9EF-9CE246288EA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66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33" name="Rectangle 252">
                <a:extLst>
                  <a:ext uri="{FF2B5EF4-FFF2-40B4-BE49-F238E27FC236}">
                    <a16:creationId xmlns:a16="http://schemas.microsoft.com/office/drawing/2014/main" id="{C9CA9304-EE99-47E8-94E8-4060B64946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260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34" name="Rectangle 253">
                <a:extLst>
                  <a:ext uri="{FF2B5EF4-FFF2-40B4-BE49-F238E27FC236}">
                    <a16:creationId xmlns:a16="http://schemas.microsoft.com/office/drawing/2014/main" id="{788D34CC-DD77-49E6-BD97-7A19D971D6B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496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35" name="Rectangle 254">
                <a:extLst>
                  <a:ext uri="{FF2B5EF4-FFF2-40B4-BE49-F238E27FC236}">
                    <a16:creationId xmlns:a16="http://schemas.microsoft.com/office/drawing/2014/main" id="{ED9ACB44-8B51-4F54-A40D-F5319028D5B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293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36" name="Rectangle 255">
                <a:extLst>
                  <a:ext uri="{FF2B5EF4-FFF2-40B4-BE49-F238E27FC236}">
                    <a16:creationId xmlns:a16="http://schemas.microsoft.com/office/drawing/2014/main" id="{AC97EE1D-4345-4974-9918-388F611362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529" y="0"/>
                <a:ext cx="209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37" name="Rectangle 256">
                <a:extLst>
                  <a:ext uri="{FF2B5EF4-FFF2-40B4-BE49-F238E27FC236}">
                    <a16:creationId xmlns:a16="http://schemas.microsoft.com/office/drawing/2014/main" id="{892CBCF6-7EBE-43AC-A883-FA1323345CA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330" y="0"/>
                <a:ext cx="209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38038" name="Rectangle 257">
                <a:extLst>
                  <a:ext uri="{FF2B5EF4-FFF2-40B4-BE49-F238E27FC236}">
                    <a16:creationId xmlns:a16="http://schemas.microsoft.com/office/drawing/2014/main" id="{012EC567-1EFD-4352-844A-2620099219C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67" y="0"/>
                <a:ext cx="208" cy="99"/>
              </a:xfrm>
              <a:prstGeom prst="rect">
                <a:avLst/>
              </a:prstGeom>
              <a:solidFill>
                <a:srgbClr val="E4F3F4"/>
              </a:solidFill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</p:grpSp>
        <p:grpSp>
          <p:nvGrpSpPr>
            <p:cNvPr id="37980" name="Group 258">
              <a:extLst>
                <a:ext uri="{FF2B5EF4-FFF2-40B4-BE49-F238E27FC236}">
                  <a16:creationId xmlns:a16="http://schemas.microsoft.com/office/drawing/2014/main" id="{06571951-08AA-41DF-A920-463F141BE7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1" y="522"/>
              <a:ext cx="1039" cy="143"/>
              <a:chOff x="0" y="0"/>
              <a:chExt cx="1038" cy="142"/>
            </a:xfrm>
          </p:grpSpPr>
          <p:sp>
            <p:nvSpPr>
              <p:cNvPr id="64771" name="AutoShape 259">
                <a:extLst>
                  <a:ext uri="{FF2B5EF4-FFF2-40B4-BE49-F238E27FC236}">
                    <a16:creationId xmlns:a16="http://schemas.microsoft.com/office/drawing/2014/main" id="{E649CD5E-490F-4C18-B21D-3122AA529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038" cy="143"/>
              </a:xfrm>
              <a:prstGeom prst="rightArrow">
                <a:avLst>
                  <a:gd name="adj1" fmla="val 50000"/>
                  <a:gd name="adj2" fmla="val 50120"/>
                </a:avLst>
              </a:prstGeom>
              <a:solidFill>
                <a:srgbClr val="FFFFFF">
                  <a:alpha val="57646"/>
                </a:srgbClr>
              </a:solidFill>
              <a:ln>
                <a:noFill/>
              </a:ln>
              <a:effectLst>
                <a:outerShdw blurRad="50800" dist="38099" dir="2700000" algn="ctr" rotWithShape="0">
                  <a:srgbClr val="7F7F7F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8018" name="Rectangle 260">
                <a:extLst>
                  <a:ext uri="{FF2B5EF4-FFF2-40B4-BE49-F238E27FC236}">
                    <a16:creationId xmlns:a16="http://schemas.microsoft.com/office/drawing/2014/main" id="{A274CAD5-77CA-4366-B8A1-6ED675A22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11"/>
                <a:ext cx="1000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Scan</a:t>
                </a:r>
              </a:p>
            </p:txBody>
          </p:sp>
        </p:grpSp>
        <p:grpSp>
          <p:nvGrpSpPr>
            <p:cNvPr id="37981" name="Group 261">
              <a:extLst>
                <a:ext uri="{FF2B5EF4-FFF2-40B4-BE49-F238E27FC236}">
                  <a16:creationId xmlns:a16="http://schemas.microsoft.com/office/drawing/2014/main" id="{AFED3C2E-DB04-4022-8937-E191A820D0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" y="1035"/>
              <a:ext cx="180" cy="80"/>
              <a:chOff x="0" y="0"/>
              <a:chExt cx="180" cy="79"/>
            </a:xfrm>
          </p:grpSpPr>
          <p:sp>
            <p:nvSpPr>
              <p:cNvPr id="64774" name="AutoShape 262">
                <a:extLst>
                  <a:ext uri="{FF2B5EF4-FFF2-40B4-BE49-F238E27FC236}">
                    <a16:creationId xmlns:a16="http://schemas.microsoft.com/office/drawing/2014/main" id="{932E8085-FD3D-4018-AB2A-A1A784880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0" cy="79"/>
              </a:xfrm>
              <a:prstGeom prst="rightArrow">
                <a:avLst>
                  <a:gd name="adj1" fmla="val 50000"/>
                  <a:gd name="adj2" fmla="val 50464"/>
                </a:avLst>
              </a:prstGeom>
              <a:solidFill>
                <a:srgbClr val="FFFFFF">
                  <a:alpha val="57646"/>
                </a:srgbClr>
              </a:solidFill>
              <a:ln>
                <a:noFill/>
              </a:ln>
              <a:effectLst>
                <a:outerShdw blurRad="50800" dist="38099" dir="2700000" algn="ctr" rotWithShape="0">
                  <a:srgbClr val="7F7F7F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8016" name="Rectangle 263">
                <a:extLst>
                  <a:ext uri="{FF2B5EF4-FFF2-40B4-BE49-F238E27FC236}">
                    <a16:creationId xmlns:a16="http://schemas.microsoft.com/office/drawing/2014/main" id="{3D26C433-AC67-40FC-BCE2-FBDE4349B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5"/>
                <a:ext cx="160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5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Scan</a:t>
                </a:r>
              </a:p>
            </p:txBody>
          </p:sp>
        </p:grpSp>
        <p:sp>
          <p:nvSpPr>
            <p:cNvPr id="64776" name="AutoShape 264">
              <a:extLst>
                <a:ext uri="{FF2B5EF4-FFF2-40B4-BE49-F238E27FC236}">
                  <a16:creationId xmlns:a16="http://schemas.microsoft.com/office/drawing/2014/main" id="{F8C6D4AA-4B17-4034-A996-77C4A4227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" y="1037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77" name="AutoShape 265">
              <a:extLst>
                <a:ext uri="{FF2B5EF4-FFF2-40B4-BE49-F238E27FC236}">
                  <a16:creationId xmlns:a16="http://schemas.microsoft.com/office/drawing/2014/main" id="{74D57771-7F64-49B4-95D7-B0EC4C5E0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" y="1037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78" name="AutoShape 266">
              <a:extLst>
                <a:ext uri="{FF2B5EF4-FFF2-40B4-BE49-F238E27FC236}">
                  <a16:creationId xmlns:a16="http://schemas.microsoft.com/office/drawing/2014/main" id="{8C3CD5CA-CE3B-4214-98FB-1F45D6DBA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" y="1037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79" name="AutoShape 267">
              <a:extLst>
                <a:ext uri="{FF2B5EF4-FFF2-40B4-BE49-F238E27FC236}">
                  <a16:creationId xmlns:a16="http://schemas.microsoft.com/office/drawing/2014/main" id="{B5DE61C8-D485-4D39-B38C-16963EDF1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" y="1037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80" name="AutoShape 268">
              <a:extLst>
                <a:ext uri="{FF2B5EF4-FFF2-40B4-BE49-F238E27FC236}">
                  <a16:creationId xmlns:a16="http://schemas.microsoft.com/office/drawing/2014/main" id="{38D45C13-23F4-4CC7-8997-67821938C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" y="103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81" name="AutoShape 269">
              <a:extLst>
                <a:ext uri="{FF2B5EF4-FFF2-40B4-BE49-F238E27FC236}">
                  <a16:creationId xmlns:a16="http://schemas.microsoft.com/office/drawing/2014/main" id="{98ECE856-78BA-493A-BB85-F15C7663B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" y="103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82" name="AutoShape 270">
              <a:extLst>
                <a:ext uri="{FF2B5EF4-FFF2-40B4-BE49-F238E27FC236}">
                  <a16:creationId xmlns:a16="http://schemas.microsoft.com/office/drawing/2014/main" id="{630CEDE7-BDF8-45A8-A6C6-BF1ED4B97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103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83" name="AutoShape 271">
              <a:extLst>
                <a:ext uri="{FF2B5EF4-FFF2-40B4-BE49-F238E27FC236}">
                  <a16:creationId xmlns:a16="http://schemas.microsoft.com/office/drawing/2014/main" id="{E9D9EBC6-3784-467C-8814-07D979C09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" y="1035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84" name="AutoShape 272">
              <a:extLst>
                <a:ext uri="{FF2B5EF4-FFF2-40B4-BE49-F238E27FC236}">
                  <a16:creationId xmlns:a16="http://schemas.microsoft.com/office/drawing/2014/main" id="{A0953FAE-CB4E-482F-A340-6484E0856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" y="1037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85" name="AutoShape 273">
              <a:extLst>
                <a:ext uri="{FF2B5EF4-FFF2-40B4-BE49-F238E27FC236}">
                  <a16:creationId xmlns:a16="http://schemas.microsoft.com/office/drawing/2014/main" id="{C73A1374-BC0E-4FC4-A332-67406C425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" y="1037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86" name="AutoShape 274">
              <a:extLst>
                <a:ext uri="{FF2B5EF4-FFF2-40B4-BE49-F238E27FC236}">
                  <a16:creationId xmlns:a16="http://schemas.microsoft.com/office/drawing/2014/main" id="{DEA6FCAB-4A2D-43D5-AAC3-8363A3435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" y="1037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87" name="AutoShape 275">
              <a:extLst>
                <a:ext uri="{FF2B5EF4-FFF2-40B4-BE49-F238E27FC236}">
                  <a16:creationId xmlns:a16="http://schemas.microsoft.com/office/drawing/2014/main" id="{BA9A44A8-F389-41C2-9951-3C7D3FA25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037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88" name="AutoShape 276">
              <a:extLst>
                <a:ext uri="{FF2B5EF4-FFF2-40B4-BE49-F238E27FC236}">
                  <a16:creationId xmlns:a16="http://schemas.microsoft.com/office/drawing/2014/main" id="{CA4DA02B-8059-4C53-B862-32F910D00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03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89" name="AutoShape 277">
              <a:extLst>
                <a:ext uri="{FF2B5EF4-FFF2-40B4-BE49-F238E27FC236}">
                  <a16:creationId xmlns:a16="http://schemas.microsoft.com/office/drawing/2014/main" id="{FD53CC4D-723B-4445-A73C-2EB8A4466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" y="103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90" name="AutoShape 278">
              <a:extLst>
                <a:ext uri="{FF2B5EF4-FFF2-40B4-BE49-F238E27FC236}">
                  <a16:creationId xmlns:a16="http://schemas.microsoft.com/office/drawing/2014/main" id="{B6808720-C05A-4F6A-BAEA-EEEC919F7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" y="103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91" name="AutoShape 279">
              <a:extLst>
                <a:ext uri="{FF2B5EF4-FFF2-40B4-BE49-F238E27FC236}">
                  <a16:creationId xmlns:a16="http://schemas.microsoft.com/office/drawing/2014/main" id="{F4B0578C-1B3B-4601-A6ED-59D41341C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187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92" name="AutoShape 280">
              <a:extLst>
                <a:ext uri="{FF2B5EF4-FFF2-40B4-BE49-F238E27FC236}">
                  <a16:creationId xmlns:a16="http://schemas.microsoft.com/office/drawing/2014/main" id="{71736ADD-7D5E-4745-BD43-CA0AD216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" y="18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93" name="AutoShape 281">
              <a:extLst>
                <a:ext uri="{FF2B5EF4-FFF2-40B4-BE49-F238E27FC236}">
                  <a16:creationId xmlns:a16="http://schemas.microsoft.com/office/drawing/2014/main" id="{1950A52F-CFF1-43C8-8B7C-27F320014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18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94" name="AutoShape 282">
              <a:extLst>
                <a:ext uri="{FF2B5EF4-FFF2-40B4-BE49-F238E27FC236}">
                  <a16:creationId xmlns:a16="http://schemas.microsoft.com/office/drawing/2014/main" id="{2464C151-4E62-4552-9D2F-D3D1D6797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18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95" name="AutoShape 283">
              <a:extLst>
                <a:ext uri="{FF2B5EF4-FFF2-40B4-BE49-F238E27FC236}">
                  <a16:creationId xmlns:a16="http://schemas.microsoft.com/office/drawing/2014/main" id="{72B13A66-300F-4E73-A1C2-492E3FECC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" y="187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96" name="AutoShape 284">
              <a:extLst>
                <a:ext uri="{FF2B5EF4-FFF2-40B4-BE49-F238E27FC236}">
                  <a16:creationId xmlns:a16="http://schemas.microsoft.com/office/drawing/2014/main" id="{5A990065-DC17-4E5C-9220-E38CEA040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" y="18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97" name="AutoShape 285">
              <a:extLst>
                <a:ext uri="{FF2B5EF4-FFF2-40B4-BE49-F238E27FC236}">
                  <a16:creationId xmlns:a16="http://schemas.microsoft.com/office/drawing/2014/main" id="{06917F87-F017-466E-AE33-482F66353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" y="18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98" name="AutoShape 286">
              <a:extLst>
                <a:ext uri="{FF2B5EF4-FFF2-40B4-BE49-F238E27FC236}">
                  <a16:creationId xmlns:a16="http://schemas.microsoft.com/office/drawing/2014/main" id="{0A102E4A-54A6-4751-947E-22FA2877B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3" y="18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799" name="AutoShape 287">
              <a:extLst>
                <a:ext uri="{FF2B5EF4-FFF2-40B4-BE49-F238E27FC236}">
                  <a16:creationId xmlns:a16="http://schemas.microsoft.com/office/drawing/2014/main" id="{1D30F565-64FD-4A88-AE73-8629BD86F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3" y="189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800" name="AutoShape 288">
              <a:extLst>
                <a:ext uri="{FF2B5EF4-FFF2-40B4-BE49-F238E27FC236}">
                  <a16:creationId xmlns:a16="http://schemas.microsoft.com/office/drawing/2014/main" id="{0A87EB68-76E4-4E5A-BB34-3F3D046AF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191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801" name="AutoShape 289">
              <a:extLst>
                <a:ext uri="{FF2B5EF4-FFF2-40B4-BE49-F238E27FC236}">
                  <a16:creationId xmlns:a16="http://schemas.microsoft.com/office/drawing/2014/main" id="{464DD4E1-7EA7-4191-A6FA-8356E8C5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" y="191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802" name="AutoShape 290">
              <a:extLst>
                <a:ext uri="{FF2B5EF4-FFF2-40B4-BE49-F238E27FC236}">
                  <a16:creationId xmlns:a16="http://schemas.microsoft.com/office/drawing/2014/main" id="{47F586EE-9288-4F70-AC80-1CA455ED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191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grpSp>
          <p:nvGrpSpPr>
            <p:cNvPr id="38009" name="Group 291">
              <a:extLst>
                <a:ext uri="{FF2B5EF4-FFF2-40B4-BE49-F238E27FC236}">
                  <a16:creationId xmlns:a16="http://schemas.microsoft.com/office/drawing/2014/main" id="{B048E3C6-8BF2-4AC8-AC78-C3616D9D3F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89"/>
              <a:ext cx="180" cy="80"/>
              <a:chOff x="0" y="0"/>
              <a:chExt cx="180" cy="79"/>
            </a:xfrm>
          </p:grpSpPr>
          <p:sp>
            <p:nvSpPr>
              <p:cNvPr id="64804" name="AutoShape 292">
                <a:extLst>
                  <a:ext uri="{FF2B5EF4-FFF2-40B4-BE49-F238E27FC236}">
                    <a16:creationId xmlns:a16="http://schemas.microsoft.com/office/drawing/2014/main" id="{99DED52A-E654-4D5A-930D-80B909080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80" cy="79"/>
              </a:xfrm>
              <a:prstGeom prst="rightArrow">
                <a:avLst>
                  <a:gd name="adj1" fmla="val 50000"/>
                  <a:gd name="adj2" fmla="val 50464"/>
                </a:avLst>
              </a:prstGeom>
              <a:solidFill>
                <a:srgbClr val="FFFFFF">
                  <a:alpha val="57646"/>
                </a:srgbClr>
              </a:solidFill>
              <a:ln>
                <a:noFill/>
              </a:ln>
              <a:effectLst>
                <a:outerShdw blurRad="50800" dist="38099" dir="2700000" algn="ctr" rotWithShape="0">
                  <a:srgbClr val="7F7F7F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38014" name="Rectangle 293">
                <a:extLst>
                  <a:ext uri="{FF2B5EF4-FFF2-40B4-BE49-F238E27FC236}">
                    <a16:creationId xmlns:a16="http://schemas.microsoft.com/office/drawing/2014/main" id="{79BF35B1-19A2-4D58-93D8-7F6995BB8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5"/>
                <a:ext cx="160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5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Reduce</a:t>
                </a:r>
              </a:p>
            </p:txBody>
          </p:sp>
        </p:grpSp>
        <p:sp>
          <p:nvSpPr>
            <p:cNvPr id="64806" name="AutoShape 294">
              <a:extLst>
                <a:ext uri="{FF2B5EF4-FFF2-40B4-BE49-F238E27FC236}">
                  <a16:creationId xmlns:a16="http://schemas.microsoft.com/office/drawing/2014/main" id="{22A8F379-AB2A-44BD-B4EA-D7F7173D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91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807" name="AutoShape 295">
              <a:extLst>
                <a:ext uri="{FF2B5EF4-FFF2-40B4-BE49-F238E27FC236}">
                  <a16:creationId xmlns:a16="http://schemas.microsoft.com/office/drawing/2014/main" id="{0D341F29-CF50-48C2-BA9C-5096E26F0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" y="191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64808" name="AutoShape 296">
              <a:extLst>
                <a:ext uri="{FF2B5EF4-FFF2-40B4-BE49-F238E27FC236}">
                  <a16:creationId xmlns:a16="http://schemas.microsoft.com/office/drawing/2014/main" id="{A1AFFF70-4A50-4D65-93FD-4F2B0DD01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" y="191"/>
              <a:ext cx="180" cy="80"/>
            </a:xfrm>
            <a:prstGeom prst="rightArrow">
              <a:avLst>
                <a:gd name="adj1" fmla="val 50000"/>
                <a:gd name="adj2" fmla="val 49833"/>
              </a:avLst>
            </a:prstGeom>
            <a:solidFill>
              <a:srgbClr val="FFFFFF">
                <a:alpha val="57646"/>
              </a:srgbClr>
            </a:solidFill>
            <a:ln>
              <a:noFill/>
            </a:ln>
            <a:effectLst>
              <a:outerShdw blurRad="50800" dist="38099" dir="2700000" algn="ctr" rotWithShape="0">
                <a:srgbClr val="7F7F7F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2FEA680D-25B0-4CD1-B96F-418BA2E038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Sort papers</a:t>
            </a:r>
          </a:p>
        </p:txBody>
      </p:sp>
      <p:sp>
        <p:nvSpPr>
          <p:cNvPr id="65537" name="Rectangle 1">
            <a:extLst>
              <a:ext uri="{FF2B5EF4-FFF2-40B4-BE49-F238E27FC236}">
                <a16:creationId xmlns:a16="http://schemas.microsoft.com/office/drawing/2014/main" id="{2132DD52-EE7F-4C9E-B3C0-F8A2A767B6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Mark Harris, Shubhabrata Sengupta, and John D. Owens.Parallel Prefix Sum (Scan) with CUDA. In Hubert Nguyen, editor, GPU Gems 3, chapter 39, pages 851–876. Addison Wesley, August 2007.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N. Satish, M. Harris, and M. Garland, “Designing efficient sorting algorithms for manycore GPUs,” IPDPS 2009: IEEE International Symposium on Parallel &amp; Distributed Processing, May 2009.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/>
              <a:t>D. Merrill and A. Grimshaw, Revisiting Sorting for GPGPU Stream Architectures. Technical Report CS2010-03, Department of Computer Science, University of Virginia, 2010, 17pp.</a:t>
            </a:r>
          </a:p>
        </p:txBody>
      </p:sp>
    </p:spTree>
  </p:cSld>
  <p:clrMapOvr>
    <a:masterClrMapping/>
  </p:clrMapOvr>
  <p:transition spd="slow"/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6E783458-E5C5-4B25-B194-1C978E080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/>
          <a:lstStyle/>
          <a:p>
            <a:r>
              <a:rPr lang="en-US" altLang="en-US"/>
              <a:t>Radix Sort</a:t>
            </a:r>
          </a:p>
        </p:txBody>
      </p:sp>
    </p:spTree>
  </p:cSld>
  <p:clrMapOvr>
    <a:masterClrMapping/>
  </p:clrMapOvr>
  <p:transition spd="slow"/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>
            <a:extLst>
              <a:ext uri="{FF2B5EF4-FFF2-40B4-BE49-F238E27FC236}">
                <a16:creationId xmlns:a16="http://schemas.microsoft.com/office/drawing/2014/main" id="{B8F8B6E3-26F9-4E58-B84F-BE33443F5F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700858"/>
          </a:xfrm>
        </p:spPr>
        <p:txBody>
          <a:bodyPr/>
          <a:lstStyle/>
          <a:p>
            <a:r>
              <a:rPr lang="en-US" altLang="en-US" dirty="0"/>
              <a:t>Radix Sort Fundamentals</a:t>
            </a:r>
          </a:p>
        </p:txBody>
      </p:sp>
      <p:grpSp>
        <p:nvGrpSpPr>
          <p:cNvPr id="40963" name="Group 2">
            <a:extLst>
              <a:ext uri="{FF2B5EF4-FFF2-40B4-BE49-F238E27FC236}">
                <a16:creationId xmlns:a16="http://schemas.microsoft.com/office/drawing/2014/main" id="{A2AD747F-8EC2-46E6-B420-B8675AE5667F}"/>
              </a:ext>
            </a:extLst>
          </p:cNvPr>
          <p:cNvGrpSpPr>
            <a:grpSpLocks/>
          </p:cNvGrpSpPr>
          <p:nvPr/>
        </p:nvGrpSpPr>
        <p:grpSpPr bwMode="auto">
          <a:xfrm>
            <a:off x="2401888" y="1117600"/>
            <a:ext cx="7275512" cy="4978400"/>
            <a:chOff x="0" y="0"/>
            <a:chExt cx="4696" cy="3232"/>
          </a:xfrm>
        </p:grpSpPr>
        <p:sp>
          <p:nvSpPr>
            <p:cNvPr id="40966" name="Rectangle 3">
              <a:extLst>
                <a:ext uri="{FF2B5EF4-FFF2-40B4-BE49-F238E27FC236}">
                  <a16:creationId xmlns:a16="http://schemas.microsoft.com/office/drawing/2014/main" id="{FA060661-A1FB-4720-BA5D-C7DA3A10A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18"/>
              <a:ext cx="1192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Decoded flag vectors</a:t>
              </a:r>
            </a:p>
          </p:txBody>
        </p:sp>
        <p:sp>
          <p:nvSpPr>
            <p:cNvPr id="40967" name="Rectangle 4">
              <a:extLst>
                <a:ext uri="{FF2B5EF4-FFF2-40B4-BE49-F238E27FC236}">
                  <a16:creationId xmlns:a16="http://schemas.microsoft.com/office/drawing/2014/main" id="{B3825A44-FB9E-4D5F-A9D0-C002CE23D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" y="53"/>
              <a:ext cx="1095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Input sequence</a:t>
              </a:r>
            </a:p>
          </p:txBody>
        </p:sp>
        <p:sp>
          <p:nvSpPr>
            <p:cNvPr id="40968" name="Rectangle 5">
              <a:extLst>
                <a:ext uri="{FF2B5EF4-FFF2-40B4-BE49-F238E27FC236}">
                  <a16:creationId xmlns:a16="http://schemas.microsoft.com/office/drawing/2014/main" id="{2193B784-2F68-4CBA-BC82-60C895783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" y="940"/>
              <a:ext cx="215" cy="25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40969" name="Rectangle 6">
              <a:extLst>
                <a:ext uri="{FF2B5EF4-FFF2-40B4-BE49-F238E27FC236}">
                  <a16:creationId xmlns:a16="http://schemas.microsoft.com/office/drawing/2014/main" id="{DAA6EF1B-EF94-4844-8B15-F292861ED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6" y="940"/>
              <a:ext cx="215" cy="25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40970" name="Rectangle 7">
              <a:extLst>
                <a:ext uri="{FF2B5EF4-FFF2-40B4-BE49-F238E27FC236}">
                  <a16:creationId xmlns:a16="http://schemas.microsoft.com/office/drawing/2014/main" id="{89824C47-82AD-47CD-A9C6-753792ADD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940"/>
              <a:ext cx="215" cy="25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40971" name="Rectangle 8">
              <a:extLst>
                <a:ext uri="{FF2B5EF4-FFF2-40B4-BE49-F238E27FC236}">
                  <a16:creationId xmlns:a16="http://schemas.microsoft.com/office/drawing/2014/main" id="{6BF65825-3E22-4EC1-B6C6-6FA17109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940"/>
              <a:ext cx="215" cy="25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40972" name="Rectangle 9">
              <a:extLst>
                <a:ext uri="{FF2B5EF4-FFF2-40B4-BE49-F238E27FC236}">
                  <a16:creationId xmlns:a16="http://schemas.microsoft.com/office/drawing/2014/main" id="{6B57BDAF-328B-48C5-B633-C2C572A1F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940"/>
              <a:ext cx="214" cy="25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40973" name="Rectangle 10">
              <a:extLst>
                <a:ext uri="{FF2B5EF4-FFF2-40B4-BE49-F238E27FC236}">
                  <a16:creationId xmlns:a16="http://schemas.microsoft.com/office/drawing/2014/main" id="{593FA918-2A1B-4E3B-A53E-29963611A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940"/>
              <a:ext cx="215" cy="25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40974" name="Rectangle 11">
              <a:extLst>
                <a:ext uri="{FF2B5EF4-FFF2-40B4-BE49-F238E27FC236}">
                  <a16:creationId xmlns:a16="http://schemas.microsoft.com/office/drawing/2014/main" id="{22B65CAD-C216-4B3B-A712-07F4F4F1B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940"/>
              <a:ext cx="214" cy="25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40975" name="Rectangle 12">
              <a:extLst>
                <a:ext uri="{FF2B5EF4-FFF2-40B4-BE49-F238E27FC236}">
                  <a16:creationId xmlns:a16="http://schemas.microsoft.com/office/drawing/2014/main" id="{7DD114E7-E727-46D4-87BB-36DACCF4E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940"/>
              <a:ext cx="214" cy="25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40976" name="Rectangle 13">
              <a:extLst>
                <a:ext uri="{FF2B5EF4-FFF2-40B4-BE49-F238E27FC236}">
                  <a16:creationId xmlns:a16="http://schemas.microsoft.com/office/drawing/2014/main" id="{29BB6F4B-CE11-4B1D-9C27-910F5016A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4" y="940"/>
              <a:ext cx="215" cy="259"/>
            </a:xfrm>
            <a:prstGeom prst="rect">
              <a:avLst/>
            </a:prstGeom>
            <a:solidFill>
              <a:srgbClr val="D6ECE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40977" name="Rectangle 14">
              <a:extLst>
                <a:ext uri="{FF2B5EF4-FFF2-40B4-BE49-F238E27FC236}">
                  <a16:creationId xmlns:a16="http://schemas.microsoft.com/office/drawing/2014/main" id="{40C59F05-1A07-49CE-9945-F56507496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" y="940"/>
              <a:ext cx="215" cy="259"/>
            </a:xfrm>
            <a:prstGeom prst="rect">
              <a:avLst/>
            </a:prstGeom>
            <a:solidFill>
              <a:srgbClr val="D6ECE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40978" name="Rectangle 15">
              <a:extLst>
                <a:ext uri="{FF2B5EF4-FFF2-40B4-BE49-F238E27FC236}">
                  <a16:creationId xmlns:a16="http://schemas.microsoft.com/office/drawing/2014/main" id="{ECDE7ED6-8F48-41EF-9180-E5A260F1C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940"/>
              <a:ext cx="215" cy="259"/>
            </a:xfrm>
            <a:prstGeom prst="rect">
              <a:avLst/>
            </a:prstGeom>
            <a:solidFill>
              <a:srgbClr val="D6ECE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40979" name="Rectangle 16">
              <a:extLst>
                <a:ext uri="{FF2B5EF4-FFF2-40B4-BE49-F238E27FC236}">
                  <a16:creationId xmlns:a16="http://schemas.microsoft.com/office/drawing/2014/main" id="{1D81FECA-CD86-4975-B798-1DD821691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7" y="940"/>
              <a:ext cx="215" cy="259"/>
            </a:xfrm>
            <a:prstGeom prst="rect">
              <a:avLst/>
            </a:prstGeom>
            <a:solidFill>
              <a:srgbClr val="D6ECE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40980" name="Rectangle 17">
              <a:extLst>
                <a:ext uri="{FF2B5EF4-FFF2-40B4-BE49-F238E27FC236}">
                  <a16:creationId xmlns:a16="http://schemas.microsoft.com/office/drawing/2014/main" id="{93FAA205-A069-47C1-BDA8-504F165CA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" y="940"/>
              <a:ext cx="215" cy="259"/>
            </a:xfrm>
            <a:prstGeom prst="rect">
              <a:avLst/>
            </a:prstGeom>
            <a:solidFill>
              <a:srgbClr val="F1F8F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40981" name="Rectangle 18">
              <a:extLst>
                <a:ext uri="{FF2B5EF4-FFF2-40B4-BE49-F238E27FC236}">
                  <a16:creationId xmlns:a16="http://schemas.microsoft.com/office/drawing/2014/main" id="{24BE8E72-7CE4-425E-95F0-0E85B3804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0" y="940"/>
              <a:ext cx="214" cy="259"/>
            </a:xfrm>
            <a:prstGeom prst="rect">
              <a:avLst/>
            </a:prstGeom>
            <a:solidFill>
              <a:srgbClr val="F1F8F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40982" name="Rectangle 19">
              <a:extLst>
                <a:ext uri="{FF2B5EF4-FFF2-40B4-BE49-F238E27FC236}">
                  <a16:creationId xmlns:a16="http://schemas.microsoft.com/office/drawing/2014/main" id="{B0D2BE35-854C-45C2-9C8C-1957984F0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" y="940"/>
              <a:ext cx="214" cy="259"/>
            </a:xfrm>
            <a:prstGeom prst="rect">
              <a:avLst/>
            </a:prstGeom>
            <a:solidFill>
              <a:srgbClr val="F1F8F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40983" name="Rectangle 20">
              <a:extLst>
                <a:ext uri="{FF2B5EF4-FFF2-40B4-BE49-F238E27FC236}">
                  <a16:creationId xmlns:a16="http://schemas.microsoft.com/office/drawing/2014/main" id="{51F92CEE-8EBA-4894-8350-9E243BE50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" y="940"/>
              <a:ext cx="215" cy="259"/>
            </a:xfrm>
            <a:prstGeom prst="rect">
              <a:avLst/>
            </a:prstGeom>
            <a:solidFill>
              <a:srgbClr val="F1F8F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40984" name="Rectangle 21">
              <a:extLst>
                <a:ext uri="{FF2B5EF4-FFF2-40B4-BE49-F238E27FC236}">
                  <a16:creationId xmlns:a16="http://schemas.microsoft.com/office/drawing/2014/main" id="{55A42992-65B7-47A3-83BE-5084F08F3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12"/>
              <a:ext cx="1192" cy="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Scanned flag vectors</a:t>
              </a:r>
              <a:endParaRPr lang="en-US" altLang="en-US" sz="2000">
                <a:solidFill>
                  <a:prstClr val="black"/>
                </a:solidFill>
                <a:latin typeface="Arial" panose="020B0604020202020204" pitchFamily="34" charset="0"/>
                <a:cs typeface="Lucida Grande" charset="0"/>
                <a:sym typeface="Arial" panose="020B0604020202020204" pitchFamily="34" charset="0"/>
              </a:endParaRPr>
            </a:p>
            <a:p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(relocation offsets)</a:t>
              </a:r>
            </a:p>
          </p:txBody>
        </p:sp>
        <p:sp>
          <p:nvSpPr>
            <p:cNvPr id="40985" name="Rectangle 22">
              <a:extLst>
                <a:ext uri="{FF2B5EF4-FFF2-40B4-BE49-F238E27FC236}">
                  <a16:creationId xmlns:a16="http://schemas.microsoft.com/office/drawing/2014/main" id="{3BE11F05-7DA1-4761-94DC-302E55B8D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" y="1896"/>
              <a:ext cx="215" cy="25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40986" name="Rectangle 23">
              <a:extLst>
                <a:ext uri="{FF2B5EF4-FFF2-40B4-BE49-F238E27FC236}">
                  <a16:creationId xmlns:a16="http://schemas.microsoft.com/office/drawing/2014/main" id="{AB44F7A0-FA46-4304-85B4-67DC64FD3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" y="1896"/>
              <a:ext cx="215" cy="25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40987" name="Rectangle 24">
              <a:extLst>
                <a:ext uri="{FF2B5EF4-FFF2-40B4-BE49-F238E27FC236}">
                  <a16:creationId xmlns:a16="http://schemas.microsoft.com/office/drawing/2014/main" id="{AE5FC92B-6589-48EB-878E-BA06829B4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" y="1896"/>
              <a:ext cx="215" cy="25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40988" name="Rectangle 25">
              <a:extLst>
                <a:ext uri="{FF2B5EF4-FFF2-40B4-BE49-F238E27FC236}">
                  <a16:creationId xmlns:a16="http://schemas.microsoft.com/office/drawing/2014/main" id="{8EA50D20-0413-4094-B9A6-43671F476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" y="1896"/>
              <a:ext cx="215" cy="25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40989" name="Rectangle 26">
              <a:extLst>
                <a:ext uri="{FF2B5EF4-FFF2-40B4-BE49-F238E27FC236}">
                  <a16:creationId xmlns:a16="http://schemas.microsoft.com/office/drawing/2014/main" id="{0FD12755-747F-406C-8951-153E472B0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" y="1896"/>
              <a:ext cx="214" cy="25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40990" name="Rectangle 27">
              <a:extLst>
                <a:ext uri="{FF2B5EF4-FFF2-40B4-BE49-F238E27FC236}">
                  <a16:creationId xmlns:a16="http://schemas.microsoft.com/office/drawing/2014/main" id="{4EF72908-2518-4C2C-B1F8-7311C2EDF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1896"/>
              <a:ext cx="215" cy="25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</a:p>
          </p:txBody>
        </p:sp>
        <p:sp>
          <p:nvSpPr>
            <p:cNvPr id="40991" name="Rectangle 28">
              <a:extLst>
                <a:ext uri="{FF2B5EF4-FFF2-40B4-BE49-F238E27FC236}">
                  <a16:creationId xmlns:a16="http://schemas.microsoft.com/office/drawing/2014/main" id="{17F8068C-55B2-4C25-AFD9-4DEDDE8F6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" y="1896"/>
              <a:ext cx="215" cy="25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</a:p>
          </p:txBody>
        </p:sp>
        <p:sp>
          <p:nvSpPr>
            <p:cNvPr id="40992" name="Rectangle 29">
              <a:extLst>
                <a:ext uri="{FF2B5EF4-FFF2-40B4-BE49-F238E27FC236}">
                  <a16:creationId xmlns:a16="http://schemas.microsoft.com/office/drawing/2014/main" id="{D7C2B3BB-ED94-43C9-A1E6-2FF78A779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9" y="1896"/>
              <a:ext cx="214" cy="25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7F7F7F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</a:p>
          </p:txBody>
        </p:sp>
        <p:sp>
          <p:nvSpPr>
            <p:cNvPr id="40993" name="Rectangle 30">
              <a:extLst>
                <a:ext uri="{FF2B5EF4-FFF2-40B4-BE49-F238E27FC236}">
                  <a16:creationId xmlns:a16="http://schemas.microsoft.com/office/drawing/2014/main" id="{8B95AACD-E30E-45AC-9B1F-69702C563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4" y="1896"/>
              <a:ext cx="214" cy="258"/>
            </a:xfrm>
            <a:prstGeom prst="rect">
              <a:avLst/>
            </a:prstGeom>
            <a:solidFill>
              <a:srgbClr val="D6ECE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4</a:t>
              </a:r>
            </a:p>
          </p:txBody>
        </p:sp>
        <p:sp>
          <p:nvSpPr>
            <p:cNvPr id="40994" name="Rectangle 31">
              <a:extLst>
                <a:ext uri="{FF2B5EF4-FFF2-40B4-BE49-F238E27FC236}">
                  <a16:creationId xmlns:a16="http://schemas.microsoft.com/office/drawing/2014/main" id="{318DF3ED-5EEA-4CF9-A6BD-CD5F25F20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1" y="1896"/>
              <a:ext cx="215" cy="258"/>
            </a:xfrm>
            <a:prstGeom prst="rect">
              <a:avLst/>
            </a:prstGeom>
            <a:solidFill>
              <a:srgbClr val="D6ECE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5</a:t>
              </a:r>
            </a:p>
          </p:txBody>
        </p:sp>
        <p:sp>
          <p:nvSpPr>
            <p:cNvPr id="40995" name="Rectangle 32">
              <a:extLst>
                <a:ext uri="{FF2B5EF4-FFF2-40B4-BE49-F238E27FC236}">
                  <a16:creationId xmlns:a16="http://schemas.microsoft.com/office/drawing/2014/main" id="{7BEBB184-9519-40F4-805D-76468C5AD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1896"/>
              <a:ext cx="214" cy="258"/>
            </a:xfrm>
            <a:prstGeom prst="rect">
              <a:avLst/>
            </a:prstGeom>
            <a:solidFill>
              <a:srgbClr val="D6ECE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6</a:t>
              </a:r>
            </a:p>
          </p:txBody>
        </p:sp>
        <p:sp>
          <p:nvSpPr>
            <p:cNvPr id="40996" name="Rectangle 33">
              <a:extLst>
                <a:ext uri="{FF2B5EF4-FFF2-40B4-BE49-F238E27FC236}">
                  <a16:creationId xmlns:a16="http://schemas.microsoft.com/office/drawing/2014/main" id="{4494A4D4-A8E1-47C1-BB23-DBB821A19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" y="1896"/>
              <a:ext cx="215" cy="258"/>
            </a:xfrm>
            <a:prstGeom prst="rect">
              <a:avLst/>
            </a:prstGeom>
            <a:solidFill>
              <a:srgbClr val="D6ECE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7</a:t>
              </a:r>
            </a:p>
          </p:txBody>
        </p:sp>
        <p:sp>
          <p:nvSpPr>
            <p:cNvPr id="40997" name="Rectangle 34">
              <a:extLst>
                <a:ext uri="{FF2B5EF4-FFF2-40B4-BE49-F238E27FC236}">
                  <a16:creationId xmlns:a16="http://schemas.microsoft.com/office/drawing/2014/main" id="{B3151A93-C0E2-4898-89A9-06A2C3934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1896"/>
              <a:ext cx="215" cy="258"/>
            </a:xfrm>
            <a:prstGeom prst="rect">
              <a:avLst/>
            </a:prstGeom>
            <a:solidFill>
              <a:srgbClr val="F1F8F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sp>
          <p:nvSpPr>
            <p:cNvPr id="40998" name="Rectangle 35">
              <a:extLst>
                <a:ext uri="{FF2B5EF4-FFF2-40B4-BE49-F238E27FC236}">
                  <a16:creationId xmlns:a16="http://schemas.microsoft.com/office/drawing/2014/main" id="{CD277BB3-BD96-418E-BE5D-588FBCA1D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" y="1896"/>
              <a:ext cx="214" cy="258"/>
            </a:xfrm>
            <a:prstGeom prst="rect">
              <a:avLst/>
            </a:prstGeom>
            <a:solidFill>
              <a:srgbClr val="F1F8F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2</a:t>
              </a:r>
            </a:p>
          </p:txBody>
        </p:sp>
        <p:sp>
          <p:nvSpPr>
            <p:cNvPr id="40999" name="Rectangle 36">
              <a:extLst>
                <a:ext uri="{FF2B5EF4-FFF2-40B4-BE49-F238E27FC236}">
                  <a16:creationId xmlns:a16="http://schemas.microsoft.com/office/drawing/2014/main" id="{944CA665-137E-47B8-AA24-060F64BC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" y="1896"/>
              <a:ext cx="214" cy="258"/>
            </a:xfrm>
            <a:prstGeom prst="rect">
              <a:avLst/>
            </a:prstGeom>
            <a:solidFill>
              <a:srgbClr val="F1F8F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  <p:sp>
          <p:nvSpPr>
            <p:cNvPr id="41000" name="Rectangle 37">
              <a:extLst>
                <a:ext uri="{FF2B5EF4-FFF2-40B4-BE49-F238E27FC236}">
                  <a16:creationId xmlns:a16="http://schemas.microsoft.com/office/drawing/2014/main" id="{D941A7B6-3B21-4235-AF2B-DBC99F144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" y="1896"/>
              <a:ext cx="214" cy="258"/>
            </a:xfrm>
            <a:prstGeom prst="rect">
              <a:avLst/>
            </a:prstGeom>
            <a:solidFill>
              <a:srgbClr val="F1F8F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3</a:t>
              </a:r>
            </a:p>
          </p:txBody>
        </p:sp>
        <p:grpSp>
          <p:nvGrpSpPr>
            <p:cNvPr id="41001" name="Group 38">
              <a:extLst>
                <a:ext uri="{FF2B5EF4-FFF2-40B4-BE49-F238E27FC236}">
                  <a16:creationId xmlns:a16="http://schemas.microsoft.com/office/drawing/2014/main" id="{9626880E-9955-4B06-8C34-5302E47C6F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" y="531"/>
              <a:ext cx="3386" cy="365"/>
              <a:chOff x="0" y="0"/>
              <a:chExt cx="3385" cy="364"/>
            </a:xfrm>
          </p:grpSpPr>
          <p:sp>
            <p:nvSpPr>
              <p:cNvPr id="41081" name="AutoShape 39">
                <a:extLst>
                  <a:ext uri="{FF2B5EF4-FFF2-40B4-BE49-F238E27FC236}">
                    <a16:creationId xmlns:a16="http://schemas.microsoft.com/office/drawing/2014/main" id="{4ACEA1A0-807B-459F-95D4-E02E6BD2AD2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07" y="-556"/>
                <a:ext cx="213" cy="1627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236 h 21600"/>
                  <a:gd name="T4" fmla="*/ 10800 w 21600"/>
                  <a:gd name="T5" fmla="*/ 10564 h 21600"/>
                  <a:gd name="T6" fmla="*/ 21600 w 21600"/>
                  <a:gd name="T7" fmla="*/ 10800 h 21600"/>
                  <a:gd name="T8" fmla="*/ 10800 w 21600"/>
                  <a:gd name="T9" fmla="*/ 11036 h 21600"/>
                  <a:gd name="T10" fmla="*/ 10800 w 21600"/>
                  <a:gd name="T11" fmla="*/ 21364 h 21600"/>
                  <a:gd name="T12" fmla="*/ 0 w 21600"/>
                  <a:gd name="T13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965" y="0"/>
                      <a:pt x="10800" y="106"/>
                      <a:pt x="10800" y="236"/>
                    </a:cubicBezTo>
                    <a:lnTo>
                      <a:pt x="10800" y="10564"/>
                    </a:lnTo>
                    <a:cubicBezTo>
                      <a:pt x="10800" y="10694"/>
                      <a:pt x="15635" y="10800"/>
                      <a:pt x="21600" y="10800"/>
                    </a:cubicBezTo>
                    <a:cubicBezTo>
                      <a:pt x="15635" y="10800"/>
                      <a:pt x="10800" y="10906"/>
                      <a:pt x="10800" y="11036"/>
                    </a:cubicBezTo>
                    <a:lnTo>
                      <a:pt x="10800" y="21364"/>
                    </a:lnTo>
                    <a:cubicBezTo>
                      <a:pt x="10800" y="21494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1082" name="AutoShape 40">
                <a:extLst>
                  <a:ext uri="{FF2B5EF4-FFF2-40B4-BE49-F238E27FC236}">
                    <a16:creationId xmlns:a16="http://schemas.microsoft.com/office/drawing/2014/main" id="{61984E1A-EE12-41E8-A82F-2F04E74A32E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463" y="-556"/>
                <a:ext cx="213" cy="1628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236 h 21600"/>
                  <a:gd name="T4" fmla="*/ 10800 w 21600"/>
                  <a:gd name="T5" fmla="*/ 10564 h 21600"/>
                  <a:gd name="T6" fmla="*/ 21600 w 21600"/>
                  <a:gd name="T7" fmla="*/ 10800 h 21600"/>
                  <a:gd name="T8" fmla="*/ 10800 w 21600"/>
                  <a:gd name="T9" fmla="*/ 11036 h 21600"/>
                  <a:gd name="T10" fmla="*/ 10800 w 21600"/>
                  <a:gd name="T11" fmla="*/ 21364 h 21600"/>
                  <a:gd name="T12" fmla="*/ 0 w 21600"/>
                  <a:gd name="T13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965" y="0"/>
                      <a:pt x="10800" y="106"/>
                      <a:pt x="10800" y="236"/>
                    </a:cubicBezTo>
                    <a:lnTo>
                      <a:pt x="10800" y="10564"/>
                    </a:lnTo>
                    <a:cubicBezTo>
                      <a:pt x="10800" y="10694"/>
                      <a:pt x="15635" y="10800"/>
                      <a:pt x="21600" y="10800"/>
                    </a:cubicBezTo>
                    <a:cubicBezTo>
                      <a:pt x="15635" y="10800"/>
                      <a:pt x="10800" y="10906"/>
                      <a:pt x="10800" y="11036"/>
                    </a:cubicBezTo>
                    <a:lnTo>
                      <a:pt x="10800" y="21364"/>
                    </a:lnTo>
                    <a:cubicBezTo>
                      <a:pt x="10800" y="21494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1083" name="Rectangle 41">
                <a:extLst>
                  <a:ext uri="{FF2B5EF4-FFF2-40B4-BE49-F238E27FC236}">
                    <a16:creationId xmlns:a16="http://schemas.microsoft.com/office/drawing/2014/main" id="{86B3F995-8095-4E93-827E-4FF6B2572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" y="0"/>
                <a:ext cx="661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prstClr val="black"/>
                    </a:solidFill>
                    <a:latin typeface="Arial Bold Italic" panose="020B0704020202090204" pitchFamily="34" charset="0"/>
                    <a:cs typeface="Arial Bold Italic" panose="020B0704020202090204" pitchFamily="34" charset="0"/>
                    <a:sym typeface="Arial Bold Italic" panose="020B0704020202090204" pitchFamily="34" charset="0"/>
                  </a:rPr>
                  <a:t>0s</a:t>
                </a:r>
              </a:p>
            </p:txBody>
          </p:sp>
          <p:sp>
            <p:nvSpPr>
              <p:cNvPr id="41084" name="Rectangle 42">
                <a:extLst>
                  <a:ext uri="{FF2B5EF4-FFF2-40B4-BE49-F238E27FC236}">
                    <a16:creationId xmlns:a16="http://schemas.microsoft.com/office/drawing/2014/main" id="{D17B7F8D-25A0-4F0F-AAE5-603CFB7E8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4" y="0"/>
                <a:ext cx="661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prstClr val="black"/>
                    </a:solidFill>
                    <a:latin typeface="Arial Bold Italic" panose="020B0704020202090204" pitchFamily="34" charset="0"/>
                    <a:cs typeface="Arial Bold Italic" panose="020B0704020202090204" pitchFamily="34" charset="0"/>
                    <a:sym typeface="Arial Bold Italic" panose="020B0704020202090204" pitchFamily="34" charset="0"/>
                  </a:rPr>
                  <a:t>1s</a:t>
                </a:r>
              </a:p>
            </p:txBody>
          </p:sp>
        </p:grpSp>
        <p:grpSp>
          <p:nvGrpSpPr>
            <p:cNvPr id="41002" name="Group 43">
              <a:extLst>
                <a:ext uri="{FF2B5EF4-FFF2-40B4-BE49-F238E27FC236}">
                  <a16:creationId xmlns:a16="http://schemas.microsoft.com/office/drawing/2014/main" id="{4FC7E46D-4AE1-4E8D-B4FB-B6FD584C1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" y="1486"/>
              <a:ext cx="3385" cy="365"/>
              <a:chOff x="0" y="0"/>
              <a:chExt cx="3385" cy="364"/>
            </a:xfrm>
          </p:grpSpPr>
          <p:sp>
            <p:nvSpPr>
              <p:cNvPr id="41077" name="AutoShape 44">
                <a:extLst>
                  <a:ext uri="{FF2B5EF4-FFF2-40B4-BE49-F238E27FC236}">
                    <a16:creationId xmlns:a16="http://schemas.microsoft.com/office/drawing/2014/main" id="{454BE3CD-141F-448D-9570-D8AC18FBFAA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07" y="-556"/>
                <a:ext cx="213" cy="1627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236 h 21600"/>
                  <a:gd name="T4" fmla="*/ 10800 w 21600"/>
                  <a:gd name="T5" fmla="*/ 10564 h 21600"/>
                  <a:gd name="T6" fmla="*/ 21600 w 21600"/>
                  <a:gd name="T7" fmla="*/ 10800 h 21600"/>
                  <a:gd name="T8" fmla="*/ 10800 w 21600"/>
                  <a:gd name="T9" fmla="*/ 11036 h 21600"/>
                  <a:gd name="T10" fmla="*/ 10800 w 21600"/>
                  <a:gd name="T11" fmla="*/ 21364 h 21600"/>
                  <a:gd name="T12" fmla="*/ 0 w 21600"/>
                  <a:gd name="T13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965" y="0"/>
                      <a:pt x="10800" y="106"/>
                      <a:pt x="10800" y="236"/>
                    </a:cubicBezTo>
                    <a:lnTo>
                      <a:pt x="10800" y="10564"/>
                    </a:lnTo>
                    <a:cubicBezTo>
                      <a:pt x="10800" y="10694"/>
                      <a:pt x="15635" y="10800"/>
                      <a:pt x="21600" y="10800"/>
                    </a:cubicBezTo>
                    <a:cubicBezTo>
                      <a:pt x="15635" y="10800"/>
                      <a:pt x="10800" y="10906"/>
                      <a:pt x="10800" y="11036"/>
                    </a:cubicBezTo>
                    <a:lnTo>
                      <a:pt x="10800" y="21364"/>
                    </a:lnTo>
                    <a:cubicBezTo>
                      <a:pt x="10800" y="21494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1078" name="AutoShape 45">
                <a:extLst>
                  <a:ext uri="{FF2B5EF4-FFF2-40B4-BE49-F238E27FC236}">
                    <a16:creationId xmlns:a16="http://schemas.microsoft.com/office/drawing/2014/main" id="{622F5F20-D66E-417F-B749-D868D0314036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463" y="-556"/>
                <a:ext cx="213" cy="1628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236 h 21600"/>
                  <a:gd name="T4" fmla="*/ 10800 w 21600"/>
                  <a:gd name="T5" fmla="*/ 10564 h 21600"/>
                  <a:gd name="T6" fmla="*/ 21600 w 21600"/>
                  <a:gd name="T7" fmla="*/ 10800 h 21600"/>
                  <a:gd name="T8" fmla="*/ 10800 w 21600"/>
                  <a:gd name="T9" fmla="*/ 11036 h 21600"/>
                  <a:gd name="T10" fmla="*/ 10800 w 21600"/>
                  <a:gd name="T11" fmla="*/ 21364 h 21600"/>
                  <a:gd name="T12" fmla="*/ 0 w 21600"/>
                  <a:gd name="T13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965" y="0"/>
                      <a:pt x="10800" y="106"/>
                      <a:pt x="10800" y="236"/>
                    </a:cubicBezTo>
                    <a:lnTo>
                      <a:pt x="10800" y="10564"/>
                    </a:lnTo>
                    <a:cubicBezTo>
                      <a:pt x="10800" y="10694"/>
                      <a:pt x="15635" y="10800"/>
                      <a:pt x="21600" y="10800"/>
                    </a:cubicBezTo>
                    <a:cubicBezTo>
                      <a:pt x="15635" y="10800"/>
                      <a:pt x="10800" y="10906"/>
                      <a:pt x="10800" y="11036"/>
                    </a:cubicBezTo>
                    <a:lnTo>
                      <a:pt x="10800" y="21364"/>
                    </a:lnTo>
                    <a:cubicBezTo>
                      <a:pt x="10800" y="21494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1079" name="Rectangle 46">
                <a:extLst>
                  <a:ext uri="{FF2B5EF4-FFF2-40B4-BE49-F238E27FC236}">
                    <a16:creationId xmlns:a16="http://schemas.microsoft.com/office/drawing/2014/main" id="{42553B75-6179-4A10-A906-B2D55304F8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" y="0"/>
                <a:ext cx="661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prstClr val="black"/>
                    </a:solidFill>
                    <a:latin typeface="Arial Bold Italic" panose="020B0704020202090204" pitchFamily="34" charset="0"/>
                    <a:cs typeface="Arial Bold Italic" panose="020B0704020202090204" pitchFamily="34" charset="0"/>
                    <a:sym typeface="Arial Bold Italic" panose="020B0704020202090204" pitchFamily="34" charset="0"/>
                  </a:rPr>
                  <a:t>0s</a:t>
                </a:r>
              </a:p>
            </p:txBody>
          </p:sp>
          <p:sp>
            <p:nvSpPr>
              <p:cNvPr id="41080" name="Rectangle 47">
                <a:extLst>
                  <a:ext uri="{FF2B5EF4-FFF2-40B4-BE49-F238E27FC236}">
                    <a16:creationId xmlns:a16="http://schemas.microsoft.com/office/drawing/2014/main" id="{842DF8D5-DD05-4145-B57F-FAA3CC8F6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6" y="0"/>
                <a:ext cx="661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prstClr val="black"/>
                    </a:solidFill>
                    <a:latin typeface="Arial Bold Italic" panose="020B0704020202090204" pitchFamily="34" charset="0"/>
                    <a:cs typeface="Arial Bold Italic" panose="020B0704020202090204" pitchFamily="34" charset="0"/>
                    <a:sym typeface="Arial Bold Italic" panose="020B0704020202090204" pitchFamily="34" charset="0"/>
                  </a:rPr>
                  <a:t>1s</a:t>
                </a:r>
              </a:p>
            </p:txBody>
          </p:sp>
        </p:grpSp>
        <p:grpSp>
          <p:nvGrpSpPr>
            <p:cNvPr id="41003" name="Group 48">
              <a:extLst>
                <a:ext uri="{FF2B5EF4-FFF2-40B4-BE49-F238E27FC236}">
                  <a16:creationId xmlns:a16="http://schemas.microsoft.com/office/drawing/2014/main" id="{8358AFC2-1509-48E8-8CFB-6C5CA59E03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9" y="0"/>
              <a:ext cx="3407" cy="531"/>
              <a:chOff x="0" y="0"/>
              <a:chExt cx="3406" cy="531"/>
            </a:xfrm>
          </p:grpSpPr>
          <p:grpSp>
            <p:nvGrpSpPr>
              <p:cNvPr id="41059" name="Group 49">
                <a:extLst>
                  <a:ext uri="{FF2B5EF4-FFF2-40B4-BE49-F238E27FC236}">
                    <a16:creationId xmlns:a16="http://schemas.microsoft.com/office/drawing/2014/main" id="{EABF50F5-9A66-4841-A50A-867BF159D3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" y="0"/>
                <a:ext cx="3402" cy="258"/>
                <a:chOff x="0" y="0"/>
                <a:chExt cx="3401" cy="258"/>
              </a:xfrm>
            </p:grpSpPr>
            <p:sp>
              <p:nvSpPr>
                <p:cNvPr id="41069" name="Rectangle 50">
                  <a:extLst>
                    <a:ext uri="{FF2B5EF4-FFF2-40B4-BE49-F238E27FC236}">
                      <a16:creationId xmlns:a16="http://schemas.microsoft.com/office/drawing/2014/main" id="{AEC9761C-9700-42CF-9625-49A6DAA58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434" cy="258"/>
                </a:xfrm>
                <a:prstGeom prst="rect">
                  <a:avLst/>
                </a:prstGeom>
                <a:solidFill>
                  <a:srgbClr val="F1F8F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40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111</a:t>
                  </a:r>
                  <a:r>
                    <a:rPr lang="en-US" altLang="en-US" sz="14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0</a:t>
                  </a:r>
                </a:p>
              </p:txBody>
            </p:sp>
            <p:sp>
              <p:nvSpPr>
                <p:cNvPr id="41070" name="Rectangle 51">
                  <a:extLst>
                    <a:ext uri="{FF2B5EF4-FFF2-40B4-BE49-F238E27FC236}">
                      <a16:creationId xmlns:a16="http://schemas.microsoft.com/office/drawing/2014/main" id="{D924CB7D-1C16-4198-B847-B90625E98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7" y="0"/>
                  <a:ext cx="435" cy="258"/>
                </a:xfrm>
                <a:prstGeom prst="rect">
                  <a:avLst/>
                </a:prstGeom>
                <a:solidFill>
                  <a:srgbClr val="F1F8F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40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101</a:t>
                  </a:r>
                  <a:r>
                    <a:rPr lang="en-US" altLang="en-US" sz="14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0</a:t>
                  </a:r>
                </a:p>
              </p:txBody>
            </p:sp>
            <p:sp>
              <p:nvSpPr>
                <p:cNvPr id="41071" name="Rectangle 52">
                  <a:extLst>
                    <a:ext uri="{FF2B5EF4-FFF2-40B4-BE49-F238E27FC236}">
                      <a16:creationId xmlns:a16="http://schemas.microsoft.com/office/drawing/2014/main" id="{9C177F24-E4EF-4668-9798-E3B3925D5F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5" y="0"/>
                  <a:ext cx="435" cy="258"/>
                </a:xfrm>
                <a:prstGeom prst="rect">
                  <a:avLst/>
                </a:prstGeom>
                <a:solidFill>
                  <a:srgbClr val="F1F8F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40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110</a:t>
                  </a:r>
                  <a:r>
                    <a:rPr lang="en-US" altLang="en-US" sz="14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0</a:t>
                  </a:r>
                </a:p>
              </p:txBody>
            </p:sp>
            <p:sp>
              <p:nvSpPr>
                <p:cNvPr id="41072" name="Rectangle 53">
                  <a:extLst>
                    <a:ext uri="{FF2B5EF4-FFF2-40B4-BE49-F238E27FC236}">
                      <a16:creationId xmlns:a16="http://schemas.microsoft.com/office/drawing/2014/main" id="{660D255B-EFC8-46A3-9C43-48263C40A5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9" y="0"/>
                  <a:ext cx="435" cy="258"/>
                </a:xfrm>
                <a:prstGeom prst="rect">
                  <a:avLst/>
                </a:prstGeom>
                <a:solidFill>
                  <a:srgbClr val="F1F8F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40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100</a:t>
                  </a:r>
                  <a:r>
                    <a:rPr lang="en-US" altLang="en-US" sz="14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0</a:t>
                  </a:r>
                </a:p>
              </p:txBody>
            </p:sp>
            <p:sp>
              <p:nvSpPr>
                <p:cNvPr id="41073" name="Rectangle 54">
                  <a:extLst>
                    <a:ext uri="{FF2B5EF4-FFF2-40B4-BE49-F238E27FC236}">
                      <a16:creationId xmlns:a16="http://schemas.microsoft.com/office/drawing/2014/main" id="{2D0208DC-C706-42CC-9D4D-1812314693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" y="0"/>
                  <a:ext cx="435" cy="258"/>
                </a:xfrm>
                <a:prstGeom prst="rect">
                  <a:avLst/>
                </a:prstGeom>
                <a:solidFill>
                  <a:srgbClr val="D6ECEE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40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001</a:t>
                  </a:r>
                  <a:r>
                    <a:rPr lang="en-US" altLang="en-US" sz="14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1</a:t>
                  </a:r>
                </a:p>
              </p:txBody>
            </p:sp>
            <p:sp>
              <p:nvSpPr>
                <p:cNvPr id="41074" name="Rectangle 55">
                  <a:extLst>
                    <a:ext uri="{FF2B5EF4-FFF2-40B4-BE49-F238E27FC236}">
                      <a16:creationId xmlns:a16="http://schemas.microsoft.com/office/drawing/2014/main" id="{5CEBEF05-FE0B-4880-AE09-1E7CC959B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1" y="0"/>
                  <a:ext cx="435" cy="258"/>
                </a:xfrm>
                <a:prstGeom prst="rect">
                  <a:avLst/>
                </a:prstGeom>
                <a:solidFill>
                  <a:srgbClr val="D6ECEE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40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011</a:t>
                  </a:r>
                  <a:r>
                    <a:rPr lang="en-US" altLang="en-US" sz="14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1</a:t>
                  </a:r>
                </a:p>
              </p:txBody>
            </p:sp>
            <p:sp>
              <p:nvSpPr>
                <p:cNvPr id="41075" name="Rectangle 56">
                  <a:extLst>
                    <a:ext uri="{FF2B5EF4-FFF2-40B4-BE49-F238E27FC236}">
                      <a16:creationId xmlns:a16="http://schemas.microsoft.com/office/drawing/2014/main" id="{0E0BBAD8-53CC-4DFF-9156-D2C3ACFCB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0"/>
                  <a:ext cx="434" cy="258"/>
                </a:xfrm>
                <a:prstGeom prst="rect">
                  <a:avLst/>
                </a:prstGeom>
                <a:solidFill>
                  <a:srgbClr val="D6ECEE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40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010</a:t>
                  </a:r>
                  <a:r>
                    <a:rPr lang="en-US" altLang="en-US" sz="14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1</a:t>
                  </a:r>
                </a:p>
              </p:txBody>
            </p:sp>
            <p:sp>
              <p:nvSpPr>
                <p:cNvPr id="41076" name="Rectangle 57">
                  <a:extLst>
                    <a:ext uri="{FF2B5EF4-FFF2-40B4-BE49-F238E27FC236}">
                      <a16:creationId xmlns:a16="http://schemas.microsoft.com/office/drawing/2014/main" id="{E77C8980-E611-4DF7-9BEC-D5E523915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7" y="0"/>
                  <a:ext cx="434" cy="258"/>
                </a:xfrm>
                <a:prstGeom prst="rect">
                  <a:avLst/>
                </a:prstGeom>
                <a:solidFill>
                  <a:srgbClr val="D6ECEE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40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000</a:t>
                  </a:r>
                  <a:r>
                    <a:rPr lang="en-US" altLang="en-US" sz="1400">
                      <a:solidFill>
                        <a:prstClr val="black"/>
                      </a:solidFill>
                      <a:latin typeface="Arial Bold" panose="020B0704020202020204" pitchFamily="34" charset="0"/>
                      <a:cs typeface="Arial Bold" panose="020B0704020202020204" pitchFamily="34" charset="0"/>
                      <a:sym typeface="Arial Bold" panose="020B07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41060" name="Group 58">
                <a:extLst>
                  <a:ext uri="{FF2B5EF4-FFF2-40B4-BE49-F238E27FC236}">
                    <a16:creationId xmlns:a16="http://schemas.microsoft.com/office/drawing/2014/main" id="{43FAABB6-127D-44A2-BCD5-57804BF2DE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73"/>
                <a:ext cx="3401" cy="258"/>
                <a:chOff x="0" y="0"/>
                <a:chExt cx="3401" cy="258"/>
              </a:xfrm>
            </p:grpSpPr>
            <p:sp>
              <p:nvSpPr>
                <p:cNvPr id="41061" name="Rectangle 59">
                  <a:extLst>
                    <a:ext uri="{FF2B5EF4-FFF2-40B4-BE49-F238E27FC236}">
                      <a16:creationId xmlns:a16="http://schemas.microsoft.com/office/drawing/2014/main" id="{3B7B4567-DF0D-4A1E-A621-745A670A0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434" cy="2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41062" name="Rectangle 60">
                  <a:extLst>
                    <a:ext uri="{FF2B5EF4-FFF2-40B4-BE49-F238E27FC236}">
                      <a16:creationId xmlns:a16="http://schemas.microsoft.com/office/drawing/2014/main" id="{9ED401E0-765C-41FE-847E-C51A1CD0B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7" y="0"/>
                  <a:ext cx="435" cy="2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41063" name="Rectangle 61">
                  <a:extLst>
                    <a:ext uri="{FF2B5EF4-FFF2-40B4-BE49-F238E27FC236}">
                      <a16:creationId xmlns:a16="http://schemas.microsoft.com/office/drawing/2014/main" id="{FA7B9B47-A738-47AD-A2D8-E6EF8CE0B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5" y="0"/>
                  <a:ext cx="435" cy="2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41064" name="Rectangle 62">
                  <a:extLst>
                    <a:ext uri="{FF2B5EF4-FFF2-40B4-BE49-F238E27FC236}">
                      <a16:creationId xmlns:a16="http://schemas.microsoft.com/office/drawing/2014/main" id="{79515FD8-DFEF-496F-9739-9F9086527A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9" y="0"/>
                  <a:ext cx="435" cy="2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41065" name="Rectangle 63">
                  <a:extLst>
                    <a:ext uri="{FF2B5EF4-FFF2-40B4-BE49-F238E27FC236}">
                      <a16:creationId xmlns:a16="http://schemas.microsoft.com/office/drawing/2014/main" id="{62D28084-0321-4339-BC3F-E9435360C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" y="0"/>
                  <a:ext cx="435" cy="2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41066" name="Rectangle 64">
                  <a:extLst>
                    <a:ext uri="{FF2B5EF4-FFF2-40B4-BE49-F238E27FC236}">
                      <a16:creationId xmlns:a16="http://schemas.microsoft.com/office/drawing/2014/main" id="{153AC698-D924-4F9F-B923-0712A2115D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1" y="0"/>
                  <a:ext cx="435" cy="2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41067" name="Rectangle 65">
                  <a:extLst>
                    <a:ext uri="{FF2B5EF4-FFF2-40B4-BE49-F238E27FC236}">
                      <a16:creationId xmlns:a16="http://schemas.microsoft.com/office/drawing/2014/main" id="{A1BFD8A4-7CDA-495F-8436-5E0BD43E89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3" y="0"/>
                  <a:ext cx="434" cy="2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41068" name="Rectangle 66">
                  <a:extLst>
                    <a:ext uri="{FF2B5EF4-FFF2-40B4-BE49-F238E27FC236}">
                      <a16:creationId xmlns:a16="http://schemas.microsoft.com/office/drawing/2014/main" id="{025579FB-C977-4081-9627-DAAAFD1FE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7" y="0"/>
                  <a:ext cx="434" cy="25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7</a:t>
                  </a:r>
                </a:p>
              </p:txBody>
            </p:sp>
          </p:grpSp>
        </p:grpSp>
        <p:grpSp>
          <p:nvGrpSpPr>
            <p:cNvPr id="41004" name="Group 67">
              <a:extLst>
                <a:ext uri="{FF2B5EF4-FFF2-40B4-BE49-F238E27FC236}">
                  <a16:creationId xmlns:a16="http://schemas.microsoft.com/office/drawing/2014/main" id="{3DA1CFDE-9E7F-45E6-BD29-DA039A2CD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8" y="1199"/>
              <a:ext cx="1643" cy="119"/>
              <a:chOff x="0" y="0"/>
              <a:chExt cx="1643" cy="119"/>
            </a:xfrm>
          </p:grpSpPr>
          <p:sp>
            <p:nvSpPr>
              <p:cNvPr id="41051" name="Rectangle 68">
                <a:extLst>
                  <a:ext uri="{FF2B5EF4-FFF2-40B4-BE49-F238E27FC236}">
                    <a16:creationId xmlns:a16="http://schemas.microsoft.com/office/drawing/2014/main" id="{FF1BB120-6125-4658-94E4-F69049A7D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052" name="Rectangle 69">
                <a:extLst>
                  <a:ext uri="{FF2B5EF4-FFF2-40B4-BE49-F238E27FC236}">
                    <a16:creationId xmlns:a16="http://schemas.microsoft.com/office/drawing/2014/main" id="{6B025B2C-40C3-45B1-8A51-A06CE0A90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1053" name="Rectangle 70">
                <a:extLst>
                  <a:ext uri="{FF2B5EF4-FFF2-40B4-BE49-F238E27FC236}">
                    <a16:creationId xmlns:a16="http://schemas.microsoft.com/office/drawing/2014/main" id="{E7B06B86-6FB4-4E75-9436-D07028528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41054" name="Rectangle 71">
                <a:extLst>
                  <a:ext uri="{FF2B5EF4-FFF2-40B4-BE49-F238E27FC236}">
                    <a16:creationId xmlns:a16="http://schemas.microsoft.com/office/drawing/2014/main" id="{C4B681C0-B8CF-48AE-80F6-0F56F8EBE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41055" name="Rectangle 72">
                <a:extLst>
                  <a:ext uri="{FF2B5EF4-FFF2-40B4-BE49-F238E27FC236}">
                    <a16:creationId xmlns:a16="http://schemas.microsoft.com/office/drawing/2014/main" id="{A615F0E3-B1DC-44C2-A0D0-318BEE5B4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1056" name="Rectangle 73">
                <a:extLst>
                  <a:ext uri="{FF2B5EF4-FFF2-40B4-BE49-F238E27FC236}">
                    <a16:creationId xmlns:a16="http://schemas.microsoft.com/office/drawing/2014/main" id="{1104951F-C606-4D8C-8DE9-6D281B794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" y="0"/>
                <a:ext cx="216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1057" name="Rectangle 74">
                <a:extLst>
                  <a:ext uri="{FF2B5EF4-FFF2-40B4-BE49-F238E27FC236}">
                    <a16:creationId xmlns:a16="http://schemas.microsoft.com/office/drawing/2014/main" id="{8258F84D-473F-480D-A528-C514119AB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16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1058" name="Rectangle 75">
                <a:extLst>
                  <a:ext uri="{FF2B5EF4-FFF2-40B4-BE49-F238E27FC236}">
                    <a16:creationId xmlns:a16="http://schemas.microsoft.com/office/drawing/2014/main" id="{CF9DBD45-5FBD-43C1-A4A9-B728A6B7B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5</a:t>
                </a:r>
              </a:p>
            </p:txBody>
          </p:sp>
        </p:grpSp>
        <p:grpSp>
          <p:nvGrpSpPr>
            <p:cNvPr id="41005" name="Group 76">
              <a:extLst>
                <a:ext uri="{FF2B5EF4-FFF2-40B4-BE49-F238E27FC236}">
                  <a16:creationId xmlns:a16="http://schemas.microsoft.com/office/drawing/2014/main" id="{55AA84FD-1275-496D-AC90-3E97162DBB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0" y="1199"/>
              <a:ext cx="1644" cy="119"/>
              <a:chOff x="0" y="0"/>
              <a:chExt cx="1643" cy="119"/>
            </a:xfrm>
          </p:grpSpPr>
          <p:sp>
            <p:nvSpPr>
              <p:cNvPr id="41043" name="Rectangle 77">
                <a:extLst>
                  <a:ext uri="{FF2B5EF4-FFF2-40B4-BE49-F238E27FC236}">
                    <a16:creationId xmlns:a16="http://schemas.microsoft.com/office/drawing/2014/main" id="{08798259-5D5A-4BDF-85FE-07EF41E8E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044" name="Rectangle 78">
                <a:extLst>
                  <a:ext uri="{FF2B5EF4-FFF2-40B4-BE49-F238E27FC236}">
                    <a16:creationId xmlns:a16="http://schemas.microsoft.com/office/drawing/2014/main" id="{F74E66C3-76A4-4670-A78B-04C579708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1045" name="Rectangle 79">
                <a:extLst>
                  <a:ext uri="{FF2B5EF4-FFF2-40B4-BE49-F238E27FC236}">
                    <a16:creationId xmlns:a16="http://schemas.microsoft.com/office/drawing/2014/main" id="{C252BC78-141C-433F-B72D-A528E44D4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41046" name="Rectangle 80">
                <a:extLst>
                  <a:ext uri="{FF2B5EF4-FFF2-40B4-BE49-F238E27FC236}">
                    <a16:creationId xmlns:a16="http://schemas.microsoft.com/office/drawing/2014/main" id="{B3347467-595E-4DBE-995F-B29E11215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41047" name="Rectangle 81">
                <a:extLst>
                  <a:ext uri="{FF2B5EF4-FFF2-40B4-BE49-F238E27FC236}">
                    <a16:creationId xmlns:a16="http://schemas.microsoft.com/office/drawing/2014/main" id="{DF3D7678-DF6F-4BE2-BC63-B3547E823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1048" name="Rectangle 82">
                <a:extLst>
                  <a:ext uri="{FF2B5EF4-FFF2-40B4-BE49-F238E27FC236}">
                    <a16:creationId xmlns:a16="http://schemas.microsoft.com/office/drawing/2014/main" id="{86EC7897-3E66-46FD-AF8A-F4B744009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" y="0"/>
                <a:ext cx="216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1049" name="Rectangle 83">
                <a:extLst>
                  <a:ext uri="{FF2B5EF4-FFF2-40B4-BE49-F238E27FC236}">
                    <a16:creationId xmlns:a16="http://schemas.microsoft.com/office/drawing/2014/main" id="{3E9B6F4E-C14E-403E-A1A3-5E9F60CB0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16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1050" name="Rectangle 84">
                <a:extLst>
                  <a:ext uri="{FF2B5EF4-FFF2-40B4-BE49-F238E27FC236}">
                    <a16:creationId xmlns:a16="http://schemas.microsoft.com/office/drawing/2014/main" id="{7DB0EC4D-14EA-44E6-956C-244493D0A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5</a:t>
                </a:r>
              </a:p>
            </p:txBody>
          </p:sp>
        </p:grpSp>
        <p:grpSp>
          <p:nvGrpSpPr>
            <p:cNvPr id="41006" name="Group 85">
              <a:extLst>
                <a:ext uri="{FF2B5EF4-FFF2-40B4-BE49-F238E27FC236}">
                  <a16:creationId xmlns:a16="http://schemas.microsoft.com/office/drawing/2014/main" id="{FCE6FF74-F5EA-4631-AEE6-39CF6D230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8" y="2169"/>
              <a:ext cx="1643" cy="119"/>
              <a:chOff x="0" y="0"/>
              <a:chExt cx="1643" cy="119"/>
            </a:xfrm>
          </p:grpSpPr>
          <p:sp>
            <p:nvSpPr>
              <p:cNvPr id="41035" name="Rectangle 86">
                <a:extLst>
                  <a:ext uri="{FF2B5EF4-FFF2-40B4-BE49-F238E27FC236}">
                    <a16:creationId xmlns:a16="http://schemas.microsoft.com/office/drawing/2014/main" id="{FE011BCB-6D51-4FD5-BED5-8A1060D39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036" name="Rectangle 87">
                <a:extLst>
                  <a:ext uri="{FF2B5EF4-FFF2-40B4-BE49-F238E27FC236}">
                    <a16:creationId xmlns:a16="http://schemas.microsoft.com/office/drawing/2014/main" id="{4655C891-46F9-4792-99A9-7E4279D6E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1037" name="Rectangle 88">
                <a:extLst>
                  <a:ext uri="{FF2B5EF4-FFF2-40B4-BE49-F238E27FC236}">
                    <a16:creationId xmlns:a16="http://schemas.microsoft.com/office/drawing/2014/main" id="{18D6170C-A965-4B42-B033-E83F04DDB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41038" name="Rectangle 89">
                <a:extLst>
                  <a:ext uri="{FF2B5EF4-FFF2-40B4-BE49-F238E27FC236}">
                    <a16:creationId xmlns:a16="http://schemas.microsoft.com/office/drawing/2014/main" id="{B98EFA12-1A6D-4873-B66E-A2A79BC66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41039" name="Rectangle 90">
                <a:extLst>
                  <a:ext uri="{FF2B5EF4-FFF2-40B4-BE49-F238E27FC236}">
                    <a16:creationId xmlns:a16="http://schemas.microsoft.com/office/drawing/2014/main" id="{2AF34073-C710-4682-93D9-BB2E2A47E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1040" name="Rectangle 91">
                <a:extLst>
                  <a:ext uri="{FF2B5EF4-FFF2-40B4-BE49-F238E27FC236}">
                    <a16:creationId xmlns:a16="http://schemas.microsoft.com/office/drawing/2014/main" id="{9E28ACF6-B636-4417-8BBE-A4BEEECED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" y="0"/>
                <a:ext cx="216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1041" name="Rectangle 92">
                <a:extLst>
                  <a:ext uri="{FF2B5EF4-FFF2-40B4-BE49-F238E27FC236}">
                    <a16:creationId xmlns:a16="http://schemas.microsoft.com/office/drawing/2014/main" id="{C38C975F-583A-4200-BDE0-9D0C72882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16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1042" name="Rectangle 93">
                <a:extLst>
                  <a:ext uri="{FF2B5EF4-FFF2-40B4-BE49-F238E27FC236}">
                    <a16:creationId xmlns:a16="http://schemas.microsoft.com/office/drawing/2014/main" id="{050E96E0-9623-49C1-A95F-4A9BC2EC3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5</a:t>
                </a:r>
              </a:p>
            </p:txBody>
          </p:sp>
        </p:grpSp>
        <p:grpSp>
          <p:nvGrpSpPr>
            <p:cNvPr id="41007" name="Group 94">
              <a:extLst>
                <a:ext uri="{FF2B5EF4-FFF2-40B4-BE49-F238E27FC236}">
                  <a16:creationId xmlns:a16="http://schemas.microsoft.com/office/drawing/2014/main" id="{138849F6-701A-4B7B-A70B-85AE3FD669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" y="2169"/>
              <a:ext cx="1643" cy="119"/>
              <a:chOff x="0" y="0"/>
              <a:chExt cx="1643" cy="119"/>
            </a:xfrm>
          </p:grpSpPr>
          <p:sp>
            <p:nvSpPr>
              <p:cNvPr id="41027" name="Rectangle 95">
                <a:extLst>
                  <a:ext uri="{FF2B5EF4-FFF2-40B4-BE49-F238E27FC236}">
                    <a16:creationId xmlns:a16="http://schemas.microsoft.com/office/drawing/2014/main" id="{6EAEBC8C-0810-4DBB-90AE-2E4A3F52C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028" name="Rectangle 96">
                <a:extLst>
                  <a:ext uri="{FF2B5EF4-FFF2-40B4-BE49-F238E27FC236}">
                    <a16:creationId xmlns:a16="http://schemas.microsoft.com/office/drawing/2014/main" id="{35207590-2DDF-44AF-AA88-779796C0F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1029" name="Rectangle 97">
                <a:extLst>
                  <a:ext uri="{FF2B5EF4-FFF2-40B4-BE49-F238E27FC236}">
                    <a16:creationId xmlns:a16="http://schemas.microsoft.com/office/drawing/2014/main" id="{582C11BD-63CC-4A65-A4C2-C2D9A8DC4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41030" name="Rectangle 98">
                <a:extLst>
                  <a:ext uri="{FF2B5EF4-FFF2-40B4-BE49-F238E27FC236}">
                    <a16:creationId xmlns:a16="http://schemas.microsoft.com/office/drawing/2014/main" id="{EFCCC9B5-15E7-4A37-85E9-4BB0236FA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41031" name="Rectangle 99">
                <a:extLst>
                  <a:ext uri="{FF2B5EF4-FFF2-40B4-BE49-F238E27FC236}">
                    <a16:creationId xmlns:a16="http://schemas.microsoft.com/office/drawing/2014/main" id="{54E4EED2-5AE6-4435-9B5E-12882183B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1032" name="Rectangle 100">
                <a:extLst>
                  <a:ext uri="{FF2B5EF4-FFF2-40B4-BE49-F238E27FC236}">
                    <a16:creationId xmlns:a16="http://schemas.microsoft.com/office/drawing/2014/main" id="{42599B5A-F211-427F-96D5-6CEC8087E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" y="0"/>
                <a:ext cx="216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1033" name="Rectangle 101">
                <a:extLst>
                  <a:ext uri="{FF2B5EF4-FFF2-40B4-BE49-F238E27FC236}">
                    <a16:creationId xmlns:a16="http://schemas.microsoft.com/office/drawing/2014/main" id="{0D06A73C-3738-439D-B928-1813F6B41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16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1034" name="Rectangle 102">
                <a:extLst>
                  <a:ext uri="{FF2B5EF4-FFF2-40B4-BE49-F238E27FC236}">
                    <a16:creationId xmlns:a16="http://schemas.microsoft.com/office/drawing/2014/main" id="{554C8296-8116-468F-998A-864715BD4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" y="0"/>
                <a:ext cx="217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5</a:t>
                </a:r>
              </a:p>
            </p:txBody>
          </p:sp>
        </p:grpSp>
        <p:sp>
          <p:nvSpPr>
            <p:cNvPr id="41008" name="Rectangle 103">
              <a:extLst>
                <a:ext uri="{FF2B5EF4-FFF2-40B4-BE49-F238E27FC236}">
                  <a16:creationId xmlns:a16="http://schemas.microsoft.com/office/drawing/2014/main" id="{35FAC894-BD2C-42E4-A35F-0C08CEFD7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" y="2678"/>
              <a:ext cx="109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Distribution-pass output</a:t>
              </a:r>
            </a:p>
          </p:txBody>
        </p:sp>
        <p:grpSp>
          <p:nvGrpSpPr>
            <p:cNvPr id="41009" name="Group 104">
              <a:extLst>
                <a:ext uri="{FF2B5EF4-FFF2-40B4-BE49-F238E27FC236}">
                  <a16:creationId xmlns:a16="http://schemas.microsoft.com/office/drawing/2014/main" id="{FAC7A10C-451A-4A1D-9CB8-0532E161AE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9" y="2973"/>
              <a:ext cx="3402" cy="259"/>
              <a:chOff x="0" y="0"/>
              <a:chExt cx="3401" cy="258"/>
            </a:xfrm>
          </p:grpSpPr>
          <p:sp>
            <p:nvSpPr>
              <p:cNvPr id="41019" name="Rectangle 105">
                <a:extLst>
                  <a:ext uri="{FF2B5EF4-FFF2-40B4-BE49-F238E27FC236}">
                    <a16:creationId xmlns:a16="http://schemas.microsoft.com/office/drawing/2014/main" id="{7EDE9785-015A-4874-B354-070EA39D3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34" cy="2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1020" name="Rectangle 106">
                <a:extLst>
                  <a:ext uri="{FF2B5EF4-FFF2-40B4-BE49-F238E27FC236}">
                    <a16:creationId xmlns:a16="http://schemas.microsoft.com/office/drawing/2014/main" id="{8557BEA6-1B22-43F9-80FC-855DDB5D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" y="0"/>
                <a:ext cx="435" cy="2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1021" name="Rectangle 107">
                <a:extLst>
                  <a:ext uri="{FF2B5EF4-FFF2-40B4-BE49-F238E27FC236}">
                    <a16:creationId xmlns:a16="http://schemas.microsoft.com/office/drawing/2014/main" id="{34635859-ECB4-45CC-A3F2-6A7548A43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0"/>
                <a:ext cx="435" cy="2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1022" name="Rectangle 108">
                <a:extLst>
                  <a:ext uri="{FF2B5EF4-FFF2-40B4-BE49-F238E27FC236}">
                    <a16:creationId xmlns:a16="http://schemas.microsoft.com/office/drawing/2014/main" id="{B1EE3984-AD71-4450-8F54-9CB85D0B0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9" y="0"/>
                <a:ext cx="435" cy="2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41023" name="Rectangle 109">
                <a:extLst>
                  <a:ext uri="{FF2B5EF4-FFF2-40B4-BE49-F238E27FC236}">
                    <a16:creationId xmlns:a16="http://schemas.microsoft.com/office/drawing/2014/main" id="{8DDD7D54-EC1A-400C-A1DC-E8C85775C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" y="0"/>
                <a:ext cx="435" cy="2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1024" name="Rectangle 110">
                <a:extLst>
                  <a:ext uri="{FF2B5EF4-FFF2-40B4-BE49-F238E27FC236}">
                    <a16:creationId xmlns:a16="http://schemas.microsoft.com/office/drawing/2014/main" id="{95C42B7D-CC16-47C6-9A52-980CC7E13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1" y="0"/>
                <a:ext cx="435" cy="2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1025" name="Rectangle 111">
                <a:extLst>
                  <a:ext uri="{FF2B5EF4-FFF2-40B4-BE49-F238E27FC236}">
                    <a16:creationId xmlns:a16="http://schemas.microsoft.com/office/drawing/2014/main" id="{210D0C2B-583E-4DCA-80D0-F940B5E08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0"/>
                <a:ext cx="434" cy="2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41026" name="Rectangle 112">
                <a:extLst>
                  <a:ext uri="{FF2B5EF4-FFF2-40B4-BE49-F238E27FC236}">
                    <a16:creationId xmlns:a16="http://schemas.microsoft.com/office/drawing/2014/main" id="{374F6BD8-6EDA-4D0F-AE65-493867ADC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" y="0"/>
                <a:ext cx="434" cy="2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7</a:t>
                </a:r>
              </a:p>
            </p:txBody>
          </p:sp>
        </p:grpSp>
        <p:grpSp>
          <p:nvGrpSpPr>
            <p:cNvPr id="41010" name="Group 113">
              <a:extLst>
                <a:ext uri="{FF2B5EF4-FFF2-40B4-BE49-F238E27FC236}">
                  <a16:creationId xmlns:a16="http://schemas.microsoft.com/office/drawing/2014/main" id="{A6541157-022D-43B5-9890-724E88D023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4" y="2700"/>
              <a:ext cx="3401" cy="258"/>
              <a:chOff x="0" y="0"/>
              <a:chExt cx="3401" cy="258"/>
            </a:xfrm>
          </p:grpSpPr>
          <p:sp>
            <p:nvSpPr>
              <p:cNvPr id="41011" name="Rectangle 114">
                <a:extLst>
                  <a:ext uri="{FF2B5EF4-FFF2-40B4-BE49-F238E27FC236}">
                    <a16:creationId xmlns:a16="http://schemas.microsoft.com/office/drawing/2014/main" id="{F9C7C82D-8DFA-44B9-92A5-D348B53A0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34" cy="258"/>
              </a:xfrm>
              <a:prstGeom prst="rect">
                <a:avLst/>
              </a:prstGeom>
              <a:solidFill>
                <a:srgbClr val="F1F8F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111</a:t>
                </a:r>
                <a:r>
                  <a:rPr lang="en-US" altLang="en-US" sz="14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0</a:t>
                </a:r>
              </a:p>
            </p:txBody>
          </p:sp>
          <p:sp>
            <p:nvSpPr>
              <p:cNvPr id="41012" name="Rectangle 115">
                <a:extLst>
                  <a:ext uri="{FF2B5EF4-FFF2-40B4-BE49-F238E27FC236}">
                    <a16:creationId xmlns:a16="http://schemas.microsoft.com/office/drawing/2014/main" id="{96D3E357-1994-415A-9AF4-2DF7817AF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" y="0"/>
                <a:ext cx="435" cy="258"/>
              </a:xfrm>
              <a:prstGeom prst="rect">
                <a:avLst/>
              </a:prstGeom>
              <a:solidFill>
                <a:srgbClr val="F1F8F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101</a:t>
                </a:r>
                <a:r>
                  <a:rPr lang="en-US" altLang="en-US" sz="14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0</a:t>
                </a:r>
              </a:p>
            </p:txBody>
          </p:sp>
          <p:sp>
            <p:nvSpPr>
              <p:cNvPr id="41013" name="Rectangle 116">
                <a:extLst>
                  <a:ext uri="{FF2B5EF4-FFF2-40B4-BE49-F238E27FC236}">
                    <a16:creationId xmlns:a16="http://schemas.microsoft.com/office/drawing/2014/main" id="{A77E1AA7-55D9-4074-8F19-27B3927A8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" y="0"/>
                <a:ext cx="434" cy="258"/>
              </a:xfrm>
              <a:prstGeom prst="rect">
                <a:avLst/>
              </a:prstGeom>
              <a:solidFill>
                <a:srgbClr val="F1F8F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110</a:t>
                </a:r>
                <a:r>
                  <a:rPr lang="en-US" altLang="en-US" sz="14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0</a:t>
                </a:r>
              </a:p>
            </p:txBody>
          </p:sp>
          <p:sp>
            <p:nvSpPr>
              <p:cNvPr id="41014" name="Rectangle 117">
                <a:extLst>
                  <a:ext uri="{FF2B5EF4-FFF2-40B4-BE49-F238E27FC236}">
                    <a16:creationId xmlns:a16="http://schemas.microsoft.com/office/drawing/2014/main" id="{B669EBD6-EB45-4AB5-B3B9-DEA44D47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1" y="0"/>
                <a:ext cx="435" cy="258"/>
              </a:xfrm>
              <a:prstGeom prst="rect">
                <a:avLst/>
              </a:prstGeom>
              <a:solidFill>
                <a:srgbClr val="F1F8F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100</a:t>
                </a:r>
                <a:r>
                  <a:rPr lang="en-US" altLang="en-US" sz="14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0</a:t>
                </a:r>
              </a:p>
            </p:txBody>
          </p:sp>
          <p:sp>
            <p:nvSpPr>
              <p:cNvPr id="41015" name="Rectangle 118">
                <a:extLst>
                  <a:ext uri="{FF2B5EF4-FFF2-40B4-BE49-F238E27FC236}">
                    <a16:creationId xmlns:a16="http://schemas.microsoft.com/office/drawing/2014/main" id="{EEAD7C80-02B1-4414-B9BC-B7D5581EC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" y="0"/>
                <a:ext cx="435" cy="258"/>
              </a:xfrm>
              <a:prstGeom prst="rect">
                <a:avLst/>
              </a:prstGeom>
              <a:solidFill>
                <a:srgbClr val="D6ECE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001</a:t>
                </a:r>
                <a:r>
                  <a:rPr lang="en-US" altLang="en-US" sz="14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1</a:t>
                </a:r>
              </a:p>
            </p:txBody>
          </p:sp>
          <p:sp>
            <p:nvSpPr>
              <p:cNvPr id="41016" name="Rectangle 119">
                <a:extLst>
                  <a:ext uri="{FF2B5EF4-FFF2-40B4-BE49-F238E27FC236}">
                    <a16:creationId xmlns:a16="http://schemas.microsoft.com/office/drawing/2014/main" id="{3441849A-B778-4D04-923C-A1188C651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4" y="0"/>
                <a:ext cx="435" cy="258"/>
              </a:xfrm>
              <a:prstGeom prst="rect">
                <a:avLst/>
              </a:prstGeom>
              <a:solidFill>
                <a:srgbClr val="D6ECE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011</a:t>
                </a:r>
                <a:r>
                  <a:rPr lang="en-US" altLang="en-US" sz="14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1</a:t>
                </a:r>
              </a:p>
            </p:txBody>
          </p:sp>
          <p:sp>
            <p:nvSpPr>
              <p:cNvPr id="41017" name="Rectangle 120">
                <a:extLst>
                  <a:ext uri="{FF2B5EF4-FFF2-40B4-BE49-F238E27FC236}">
                    <a16:creationId xmlns:a16="http://schemas.microsoft.com/office/drawing/2014/main" id="{509BF1DD-1762-4A58-A0E3-E98C7E9B2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3" y="0"/>
                <a:ext cx="434" cy="258"/>
              </a:xfrm>
              <a:prstGeom prst="rect">
                <a:avLst/>
              </a:prstGeom>
              <a:solidFill>
                <a:srgbClr val="D6ECE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010</a:t>
                </a:r>
                <a:r>
                  <a:rPr lang="en-US" altLang="en-US" sz="14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1</a:t>
                </a:r>
              </a:p>
            </p:txBody>
          </p:sp>
          <p:sp>
            <p:nvSpPr>
              <p:cNvPr id="41018" name="Rectangle 121">
                <a:extLst>
                  <a:ext uri="{FF2B5EF4-FFF2-40B4-BE49-F238E27FC236}">
                    <a16:creationId xmlns:a16="http://schemas.microsoft.com/office/drawing/2014/main" id="{33601799-3F99-4EDC-8598-185A0E0CB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" y="0"/>
                <a:ext cx="434" cy="258"/>
              </a:xfrm>
              <a:prstGeom prst="rect">
                <a:avLst/>
              </a:prstGeom>
              <a:solidFill>
                <a:srgbClr val="D6ECE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40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000</a:t>
                </a:r>
                <a:r>
                  <a:rPr lang="en-US" altLang="en-US" sz="14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40964" name="Rectangle 122">
            <a:extLst>
              <a:ext uri="{FF2B5EF4-FFF2-40B4-BE49-F238E27FC236}">
                <a16:creationId xmlns:a16="http://schemas.microsoft.com/office/drawing/2014/main" id="{7C5390C3-5BCB-4870-B15F-0E94BD37B953}"/>
              </a:ext>
            </a:extLst>
          </p:cNvPr>
          <p:cNvSpPr>
            <a:spLocks/>
          </p:cNvSpPr>
          <p:nvPr/>
        </p:nvSpPr>
        <p:spPr bwMode="auto">
          <a:xfrm>
            <a:off x="1776413" y="4800600"/>
            <a:ext cx="29210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MetaPro-BookItalic" charset="0"/>
                <a:cs typeface="MetaPro-BookItalic" charset="0"/>
                <a:sym typeface="MetaPro-BookItalic" charset="0"/>
              </a:rPr>
              <a:t>scatter—not efficient!</a:t>
            </a:r>
          </a:p>
        </p:txBody>
      </p:sp>
      <p:sp>
        <p:nvSpPr>
          <p:cNvPr id="40965" name="Rectangle 123">
            <a:extLst>
              <a:ext uri="{FF2B5EF4-FFF2-40B4-BE49-F238E27FC236}">
                <a16:creationId xmlns:a16="http://schemas.microsoft.com/office/drawing/2014/main" id="{C96017DC-FEB6-4EF5-83E3-947A8E874CF8}"/>
              </a:ext>
            </a:extLst>
          </p:cNvPr>
          <p:cNvSpPr>
            <a:spLocks/>
          </p:cNvSpPr>
          <p:nvPr/>
        </p:nvSpPr>
        <p:spPr bwMode="auto">
          <a:xfrm>
            <a:off x="3340100" y="6007100"/>
            <a:ext cx="54864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0000"/>
                </a:solidFill>
                <a:latin typeface="MetaPro-BookItalic" charset="0"/>
                <a:cs typeface="MetaPro-BookItalic" charset="0"/>
                <a:sym typeface="MetaPro-BookItalic" charset="0"/>
              </a:rPr>
              <a:t>Goals: (1) minimize number of scatters; (2) maximize coherence of scatters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979378B-3D0C-4194-9DD1-67CE721EF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7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>
            <a:extLst>
              <a:ext uri="{FF2B5EF4-FFF2-40B4-BE49-F238E27FC236}">
                <a16:creationId xmlns:a16="http://schemas.microsoft.com/office/drawing/2014/main" id="{3722A41B-41DC-4646-BF3C-BAF8DA2AF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Radix Sort Memory Cost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FA3F818E-B538-4C8E-8792-2863047CB9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36700" y="5345113"/>
            <a:ext cx="7226300" cy="12954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marL="615950" indent="-361950"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d</a:t>
            </a:r>
            <a:r>
              <a:rPr lang="en-US" altLang="en-US" sz="2000"/>
              <a:t>-bit radix digits</a:t>
            </a:r>
          </a:p>
          <a:p>
            <a:pPr marL="6159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/>
              <a:t>radix 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r</a:t>
            </a:r>
            <a:r>
              <a:rPr lang="en-US" altLang="en-US" sz="2000"/>
              <a:t> = 2^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d</a:t>
            </a:r>
            <a:endParaRPr lang="en-US" altLang="en-US" sz="2000"/>
          </a:p>
          <a:p>
            <a:pPr marL="6159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altLang="en-US" sz="2000"/>
              <a:t>-element input sequence of 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k</a:t>
            </a:r>
            <a:r>
              <a:rPr lang="en-US" altLang="en-US" sz="2000"/>
              <a:t>-bit keys</a:t>
            </a:r>
          </a:p>
        </p:txBody>
      </p:sp>
      <p:pic>
        <p:nvPicPr>
          <p:cNvPr id="41988" name="Picture 5">
            <a:extLst>
              <a:ext uri="{FF2B5EF4-FFF2-40B4-BE49-F238E27FC236}">
                <a16:creationId xmlns:a16="http://schemas.microsoft.com/office/drawing/2014/main" id="{A2CFCC99-53E6-46A7-BD58-047E46C4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133600"/>
            <a:ext cx="8736013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10E11F8-078C-4C18-B96B-24CF9E495BF8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A2125214-FBE9-4B20-BD71-105B0DC5C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Arial" panose="020B0604020202020204" pitchFamily="34" charset="0"/>
              </a:rPr>
              <a:t>Radix Sort</a:t>
            </a:r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523BE48-8C80-4341-AA3F-D63B75535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Apply counting sort to successive digits of keys</a:t>
            </a: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Performs </a:t>
            </a:r>
            <a:r>
              <a:rPr lang="en-US">
                <a:sym typeface="Arial Italic" charset="0"/>
              </a:rPr>
              <a:t>d</a:t>
            </a:r>
            <a:r>
              <a:rPr lang="en-US">
                <a:sym typeface="Arial" charset="0"/>
              </a:rPr>
              <a:t> scatter steps for </a:t>
            </a:r>
            <a:r>
              <a:rPr lang="en-US">
                <a:sym typeface="Arial Italic" charset="0"/>
              </a:rPr>
              <a:t>d</a:t>
            </a:r>
            <a:r>
              <a:rPr lang="en-US">
                <a:sym typeface="Arial" charset="0"/>
              </a:rPr>
              <a:t>-digit keys</a:t>
            </a: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Scattering in memory is fundamentally costly</a:t>
            </a:r>
          </a:p>
        </p:txBody>
      </p:sp>
    </p:spTree>
  </p:cSld>
  <p:clrMapOvr>
    <a:masterClrMapping/>
  </p:clrMapOvr>
  <p:transition/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8C254D4-49BB-45A4-B813-938A007A1E9F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D1B77DD-CAFB-4616-98F4-E49E320CC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Arial" panose="020B0604020202020204" pitchFamily="34" charset="0"/>
              </a:rPr>
              <a:t>Parallel Radix Sort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58A6FC0A-E91E-493A-82E1-5D7069601C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Assign tile of data to each block         (1024 elements)</a:t>
            </a: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Build per-block histograms of current digit        (4 bit)</a:t>
            </a: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Combine per-block histograms		     (P x 16)</a:t>
            </a: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Scatter</a:t>
            </a:r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AAB5793E-AB73-4DEA-A14E-3B50BBAB0409}"/>
              </a:ext>
            </a:extLst>
          </p:cNvPr>
          <p:cNvSpPr>
            <a:spLocks/>
          </p:cNvSpPr>
          <p:nvPr/>
        </p:nvSpPr>
        <p:spPr bwMode="auto">
          <a:xfrm>
            <a:off x="7366000" y="2120900"/>
            <a:ext cx="31877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Arial Italic" panose="020B0604020202090204" pitchFamily="34" charset="0"/>
                <a:cs typeface="Arial Italic" panose="020B0604020202090204" pitchFamily="34" charset="0"/>
                <a:sym typeface="Arial Italic" panose="020B0604020202090204" pitchFamily="34" charset="0"/>
              </a:rPr>
              <a:t>Satish uses 256-thread blocks and 4 elements per thread</a:t>
            </a:r>
          </a:p>
        </p:txBody>
      </p:sp>
      <p:sp>
        <p:nvSpPr>
          <p:cNvPr id="44038" name="Rectangle 6">
            <a:extLst>
              <a:ext uri="{FF2B5EF4-FFF2-40B4-BE49-F238E27FC236}">
                <a16:creationId xmlns:a16="http://schemas.microsoft.com/office/drawing/2014/main" id="{072184B5-C6AF-4C2F-8A30-3BBCF788A3C4}"/>
              </a:ext>
            </a:extLst>
          </p:cNvPr>
          <p:cNvSpPr>
            <a:spLocks/>
          </p:cNvSpPr>
          <p:nvPr/>
        </p:nvSpPr>
        <p:spPr bwMode="auto">
          <a:xfrm>
            <a:off x="7366000" y="3632200"/>
            <a:ext cx="3187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Arial Italic" panose="020B0604020202090204" pitchFamily="34" charset="0"/>
                <a:cs typeface="Arial Italic" panose="020B0604020202090204" pitchFamily="34" charset="0"/>
                <a:sym typeface="Arial Italic" panose="020B0604020202090204" pitchFamily="34" charset="0"/>
              </a:rPr>
              <a:t>this is a reduction</a:t>
            </a:r>
          </a:p>
        </p:txBody>
      </p:sp>
      <p:sp>
        <p:nvSpPr>
          <p:cNvPr id="44039" name="Rectangle 7">
            <a:extLst>
              <a:ext uri="{FF2B5EF4-FFF2-40B4-BE49-F238E27FC236}">
                <a16:creationId xmlns:a16="http://schemas.microsoft.com/office/drawing/2014/main" id="{61834115-632A-4C9B-AD6A-F860DD7846B3}"/>
              </a:ext>
            </a:extLst>
          </p:cNvPr>
          <p:cNvSpPr>
            <a:spLocks/>
          </p:cNvSpPr>
          <p:nvPr/>
        </p:nvSpPr>
        <p:spPr bwMode="auto">
          <a:xfrm>
            <a:off x="7366000" y="4876800"/>
            <a:ext cx="3187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Arial Italic" panose="020B0604020202090204" pitchFamily="34" charset="0"/>
                <a:cs typeface="Arial Italic" panose="020B0604020202090204" pitchFamily="34" charset="0"/>
                <a:sym typeface="Arial Italic" panose="020B0604020202090204" pitchFamily="34" charset="0"/>
              </a:rPr>
              <a:t>this is a scan</a:t>
            </a:r>
          </a:p>
        </p:txBody>
      </p:sp>
    </p:spTree>
  </p:cSld>
  <p:clrMapOvr>
    <a:masterClrMapping/>
  </p:clrMapOvr>
  <p:transition/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67FDB9AA-FCA2-4C59-BD20-2D4D188A927A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8239EB6-7042-4F54-A045-9659E07B0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Arial" panose="020B0604020202020204" pitchFamily="34" charset="0"/>
              </a:rPr>
              <a:t>Per-Block Histograms</a:t>
            </a: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C959950D-4472-4037-A7AD-4555B261CA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Perform b parallel splits for b-bit digit</a:t>
            </a: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Each split is just a prefix sum of bits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each thread counts 1 bits to its left</a:t>
            </a: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Write bucket counts &amp; partially sorted tile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>
                <a:sym typeface="Arial" charset="0"/>
              </a:rPr>
              <a:t>sorting tile improves scatter coherence later</a:t>
            </a:r>
          </a:p>
        </p:txBody>
      </p:sp>
    </p:spTree>
  </p:cSld>
  <p:clrMapOvr>
    <a:masterClrMapping/>
  </p:clrMapOvr>
  <p:transition/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B3AD768-2A78-43BB-A4A9-BCEC1512CC3F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81D0FCB-78C4-48B9-818A-17F8427186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Arial" panose="020B0604020202020204" pitchFamily="34" charset="0"/>
              </a:rPr>
              <a:t>Combining Histograms</a:t>
            </a:r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955747F2-4AD7-4FB6-B77D-734464C7DE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ym typeface="Arial" panose="020B0604020202020204" pitchFamily="34" charset="0"/>
              </a:rPr>
              <a:t>Write per-block counts in column major order &amp; scan</a:t>
            </a:r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021EB7DD-C456-429D-938F-B9EF851C0DA1}"/>
              </a:ext>
            </a:extLst>
          </p:cNvPr>
          <p:cNvSpPr>
            <a:spLocks/>
          </p:cNvSpPr>
          <p:nvPr/>
        </p:nvSpPr>
        <p:spPr bwMode="auto">
          <a:xfrm>
            <a:off x="3200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86" name="Rectangle 6">
            <a:extLst>
              <a:ext uri="{FF2B5EF4-FFF2-40B4-BE49-F238E27FC236}">
                <a16:creationId xmlns:a16="http://schemas.microsoft.com/office/drawing/2014/main" id="{8F2DDC66-F96D-49C8-9E39-0739E5519653}"/>
              </a:ext>
            </a:extLst>
          </p:cNvPr>
          <p:cNvSpPr>
            <a:spLocks/>
          </p:cNvSpPr>
          <p:nvPr/>
        </p:nvSpPr>
        <p:spPr bwMode="auto">
          <a:xfrm>
            <a:off x="3581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87" name="Rectangle 7">
            <a:extLst>
              <a:ext uri="{FF2B5EF4-FFF2-40B4-BE49-F238E27FC236}">
                <a16:creationId xmlns:a16="http://schemas.microsoft.com/office/drawing/2014/main" id="{F4741DCA-9B63-4FF1-BE33-D76AF335B051}"/>
              </a:ext>
            </a:extLst>
          </p:cNvPr>
          <p:cNvSpPr>
            <a:spLocks/>
          </p:cNvSpPr>
          <p:nvPr/>
        </p:nvSpPr>
        <p:spPr bwMode="auto">
          <a:xfrm>
            <a:off x="3962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88" name="Rectangle 8">
            <a:extLst>
              <a:ext uri="{FF2B5EF4-FFF2-40B4-BE49-F238E27FC236}">
                <a16:creationId xmlns:a16="http://schemas.microsoft.com/office/drawing/2014/main" id="{E8720F96-995A-432C-9C85-797F6D501C03}"/>
              </a:ext>
            </a:extLst>
          </p:cNvPr>
          <p:cNvSpPr>
            <a:spLocks/>
          </p:cNvSpPr>
          <p:nvPr/>
        </p:nvSpPr>
        <p:spPr bwMode="auto">
          <a:xfrm>
            <a:off x="4343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89" name="Rectangle 9">
            <a:extLst>
              <a:ext uri="{FF2B5EF4-FFF2-40B4-BE49-F238E27FC236}">
                <a16:creationId xmlns:a16="http://schemas.microsoft.com/office/drawing/2014/main" id="{98C5D546-1A81-4566-911F-BADBDFB174DC}"/>
              </a:ext>
            </a:extLst>
          </p:cNvPr>
          <p:cNvSpPr>
            <a:spLocks/>
          </p:cNvSpPr>
          <p:nvPr/>
        </p:nvSpPr>
        <p:spPr bwMode="auto">
          <a:xfrm>
            <a:off x="4724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90" name="Rectangle 10">
            <a:extLst>
              <a:ext uri="{FF2B5EF4-FFF2-40B4-BE49-F238E27FC236}">
                <a16:creationId xmlns:a16="http://schemas.microsoft.com/office/drawing/2014/main" id="{844B875F-8D89-4394-B37C-35EA97BB0DD8}"/>
              </a:ext>
            </a:extLst>
          </p:cNvPr>
          <p:cNvSpPr>
            <a:spLocks/>
          </p:cNvSpPr>
          <p:nvPr/>
        </p:nvSpPr>
        <p:spPr bwMode="auto">
          <a:xfrm>
            <a:off x="5105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91" name="Rectangle 11">
            <a:extLst>
              <a:ext uri="{FF2B5EF4-FFF2-40B4-BE49-F238E27FC236}">
                <a16:creationId xmlns:a16="http://schemas.microsoft.com/office/drawing/2014/main" id="{0125FE74-0578-48B6-9C94-F7543F802278}"/>
              </a:ext>
            </a:extLst>
          </p:cNvPr>
          <p:cNvSpPr>
            <a:spLocks/>
          </p:cNvSpPr>
          <p:nvPr/>
        </p:nvSpPr>
        <p:spPr bwMode="auto">
          <a:xfrm>
            <a:off x="5486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92" name="Rectangle 12">
            <a:extLst>
              <a:ext uri="{FF2B5EF4-FFF2-40B4-BE49-F238E27FC236}">
                <a16:creationId xmlns:a16="http://schemas.microsoft.com/office/drawing/2014/main" id="{1031C009-D40E-49E2-A40B-AD986C0D2E84}"/>
              </a:ext>
            </a:extLst>
          </p:cNvPr>
          <p:cNvSpPr>
            <a:spLocks/>
          </p:cNvSpPr>
          <p:nvPr/>
        </p:nvSpPr>
        <p:spPr bwMode="auto">
          <a:xfrm>
            <a:off x="5867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93" name="Rectangle 13">
            <a:extLst>
              <a:ext uri="{FF2B5EF4-FFF2-40B4-BE49-F238E27FC236}">
                <a16:creationId xmlns:a16="http://schemas.microsoft.com/office/drawing/2014/main" id="{8A827398-AD2D-4DAB-97D8-7622E55C0003}"/>
              </a:ext>
            </a:extLst>
          </p:cNvPr>
          <p:cNvSpPr>
            <a:spLocks/>
          </p:cNvSpPr>
          <p:nvPr/>
        </p:nvSpPr>
        <p:spPr bwMode="auto">
          <a:xfrm>
            <a:off x="6248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94" name="Rectangle 14">
            <a:extLst>
              <a:ext uri="{FF2B5EF4-FFF2-40B4-BE49-F238E27FC236}">
                <a16:creationId xmlns:a16="http://schemas.microsoft.com/office/drawing/2014/main" id="{BAD331A9-C853-4B47-A98F-2F1DCAF6D051}"/>
              </a:ext>
            </a:extLst>
          </p:cNvPr>
          <p:cNvSpPr>
            <a:spLocks/>
          </p:cNvSpPr>
          <p:nvPr/>
        </p:nvSpPr>
        <p:spPr bwMode="auto">
          <a:xfrm>
            <a:off x="6629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95" name="Rectangle 15">
            <a:extLst>
              <a:ext uri="{FF2B5EF4-FFF2-40B4-BE49-F238E27FC236}">
                <a16:creationId xmlns:a16="http://schemas.microsoft.com/office/drawing/2014/main" id="{81BFCD81-FC56-4930-ABC5-6F47847790DC}"/>
              </a:ext>
            </a:extLst>
          </p:cNvPr>
          <p:cNvSpPr>
            <a:spLocks/>
          </p:cNvSpPr>
          <p:nvPr/>
        </p:nvSpPr>
        <p:spPr bwMode="auto">
          <a:xfrm>
            <a:off x="7010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96" name="Rectangle 16">
            <a:extLst>
              <a:ext uri="{FF2B5EF4-FFF2-40B4-BE49-F238E27FC236}">
                <a16:creationId xmlns:a16="http://schemas.microsoft.com/office/drawing/2014/main" id="{6BC49C61-FF52-4B7C-9B62-E88F8E35B45A}"/>
              </a:ext>
            </a:extLst>
          </p:cNvPr>
          <p:cNvSpPr>
            <a:spLocks/>
          </p:cNvSpPr>
          <p:nvPr/>
        </p:nvSpPr>
        <p:spPr bwMode="auto">
          <a:xfrm>
            <a:off x="7391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97" name="Rectangle 17">
            <a:extLst>
              <a:ext uri="{FF2B5EF4-FFF2-40B4-BE49-F238E27FC236}">
                <a16:creationId xmlns:a16="http://schemas.microsoft.com/office/drawing/2014/main" id="{CE820898-ECAB-487A-B774-A2FB3F63F11E}"/>
              </a:ext>
            </a:extLst>
          </p:cNvPr>
          <p:cNvSpPr>
            <a:spLocks/>
          </p:cNvSpPr>
          <p:nvPr/>
        </p:nvSpPr>
        <p:spPr bwMode="auto">
          <a:xfrm>
            <a:off x="7772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98" name="Rectangle 18">
            <a:extLst>
              <a:ext uri="{FF2B5EF4-FFF2-40B4-BE49-F238E27FC236}">
                <a16:creationId xmlns:a16="http://schemas.microsoft.com/office/drawing/2014/main" id="{77D98D4F-C99A-4AE5-82D0-F87F232D8C04}"/>
              </a:ext>
            </a:extLst>
          </p:cNvPr>
          <p:cNvSpPr>
            <a:spLocks/>
          </p:cNvSpPr>
          <p:nvPr/>
        </p:nvSpPr>
        <p:spPr bwMode="auto">
          <a:xfrm>
            <a:off x="8153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099" name="Rectangle 19">
            <a:extLst>
              <a:ext uri="{FF2B5EF4-FFF2-40B4-BE49-F238E27FC236}">
                <a16:creationId xmlns:a16="http://schemas.microsoft.com/office/drawing/2014/main" id="{F3D6643E-2D16-474B-AFE9-A2146D179857}"/>
              </a:ext>
            </a:extLst>
          </p:cNvPr>
          <p:cNvSpPr>
            <a:spLocks/>
          </p:cNvSpPr>
          <p:nvPr/>
        </p:nvSpPr>
        <p:spPr bwMode="auto">
          <a:xfrm>
            <a:off x="8534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00" name="Rectangle 20">
            <a:extLst>
              <a:ext uri="{FF2B5EF4-FFF2-40B4-BE49-F238E27FC236}">
                <a16:creationId xmlns:a16="http://schemas.microsoft.com/office/drawing/2014/main" id="{B6E08FC5-69AE-40FF-AF7A-F0632CD4F429}"/>
              </a:ext>
            </a:extLst>
          </p:cNvPr>
          <p:cNvSpPr>
            <a:spLocks/>
          </p:cNvSpPr>
          <p:nvPr/>
        </p:nvSpPr>
        <p:spPr bwMode="auto">
          <a:xfrm>
            <a:off x="8915400" y="2971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01" name="Rectangle 21">
            <a:extLst>
              <a:ext uri="{FF2B5EF4-FFF2-40B4-BE49-F238E27FC236}">
                <a16:creationId xmlns:a16="http://schemas.microsoft.com/office/drawing/2014/main" id="{A2B76665-BB6D-4AB0-9FDD-E6BF53B0B61B}"/>
              </a:ext>
            </a:extLst>
          </p:cNvPr>
          <p:cNvSpPr>
            <a:spLocks/>
          </p:cNvSpPr>
          <p:nvPr/>
        </p:nvSpPr>
        <p:spPr bwMode="auto">
          <a:xfrm>
            <a:off x="3259733" y="2590801"/>
            <a:ext cx="20518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</a:t>
            </a:r>
          </a:p>
        </p:txBody>
      </p:sp>
      <p:sp>
        <p:nvSpPr>
          <p:cNvPr id="46102" name="Rectangle 22">
            <a:extLst>
              <a:ext uri="{FF2B5EF4-FFF2-40B4-BE49-F238E27FC236}">
                <a16:creationId xmlns:a16="http://schemas.microsoft.com/office/drawing/2014/main" id="{802CBFA0-59A1-440E-976B-E9028A4B6ED6}"/>
              </a:ext>
            </a:extLst>
          </p:cNvPr>
          <p:cNvSpPr>
            <a:spLocks/>
          </p:cNvSpPr>
          <p:nvPr/>
        </p:nvSpPr>
        <p:spPr bwMode="auto">
          <a:xfrm>
            <a:off x="3640733" y="2590801"/>
            <a:ext cx="20518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6103" name="Rectangle 23">
            <a:extLst>
              <a:ext uri="{FF2B5EF4-FFF2-40B4-BE49-F238E27FC236}">
                <a16:creationId xmlns:a16="http://schemas.microsoft.com/office/drawing/2014/main" id="{D630B7F3-DC29-4319-ADDB-1447E6B0EDCA}"/>
              </a:ext>
            </a:extLst>
          </p:cNvPr>
          <p:cNvSpPr>
            <a:spLocks/>
          </p:cNvSpPr>
          <p:nvPr/>
        </p:nvSpPr>
        <p:spPr bwMode="auto">
          <a:xfrm>
            <a:off x="8898707" y="2590801"/>
            <a:ext cx="33342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15</a:t>
            </a:r>
          </a:p>
        </p:txBody>
      </p:sp>
      <p:sp>
        <p:nvSpPr>
          <p:cNvPr id="46104" name="Rectangle 24">
            <a:extLst>
              <a:ext uri="{FF2B5EF4-FFF2-40B4-BE49-F238E27FC236}">
                <a16:creationId xmlns:a16="http://schemas.microsoft.com/office/drawing/2014/main" id="{BA646CF5-0875-4B51-A9FD-56E30EB39863}"/>
              </a:ext>
            </a:extLst>
          </p:cNvPr>
          <p:cNvSpPr>
            <a:spLocks/>
          </p:cNvSpPr>
          <p:nvPr/>
        </p:nvSpPr>
        <p:spPr bwMode="auto">
          <a:xfrm>
            <a:off x="3200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05" name="Rectangle 25">
            <a:extLst>
              <a:ext uri="{FF2B5EF4-FFF2-40B4-BE49-F238E27FC236}">
                <a16:creationId xmlns:a16="http://schemas.microsoft.com/office/drawing/2014/main" id="{7D79B345-963D-4ACB-BC44-D9A02D660F65}"/>
              </a:ext>
            </a:extLst>
          </p:cNvPr>
          <p:cNvSpPr>
            <a:spLocks/>
          </p:cNvSpPr>
          <p:nvPr/>
        </p:nvSpPr>
        <p:spPr bwMode="auto">
          <a:xfrm>
            <a:off x="3581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06" name="Rectangle 26">
            <a:extLst>
              <a:ext uri="{FF2B5EF4-FFF2-40B4-BE49-F238E27FC236}">
                <a16:creationId xmlns:a16="http://schemas.microsoft.com/office/drawing/2014/main" id="{246E0043-91C2-4ED1-BD7E-DC849E0B9DFC}"/>
              </a:ext>
            </a:extLst>
          </p:cNvPr>
          <p:cNvSpPr>
            <a:spLocks/>
          </p:cNvSpPr>
          <p:nvPr/>
        </p:nvSpPr>
        <p:spPr bwMode="auto">
          <a:xfrm>
            <a:off x="3962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07" name="Rectangle 27">
            <a:extLst>
              <a:ext uri="{FF2B5EF4-FFF2-40B4-BE49-F238E27FC236}">
                <a16:creationId xmlns:a16="http://schemas.microsoft.com/office/drawing/2014/main" id="{C31D149C-6B8F-4AF4-A119-45985E6FF8AA}"/>
              </a:ext>
            </a:extLst>
          </p:cNvPr>
          <p:cNvSpPr>
            <a:spLocks/>
          </p:cNvSpPr>
          <p:nvPr/>
        </p:nvSpPr>
        <p:spPr bwMode="auto">
          <a:xfrm>
            <a:off x="4343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08" name="Rectangle 28">
            <a:extLst>
              <a:ext uri="{FF2B5EF4-FFF2-40B4-BE49-F238E27FC236}">
                <a16:creationId xmlns:a16="http://schemas.microsoft.com/office/drawing/2014/main" id="{512D857D-3D5C-4FD7-BC8E-AAE7EDE6CF59}"/>
              </a:ext>
            </a:extLst>
          </p:cNvPr>
          <p:cNvSpPr>
            <a:spLocks/>
          </p:cNvSpPr>
          <p:nvPr/>
        </p:nvSpPr>
        <p:spPr bwMode="auto">
          <a:xfrm>
            <a:off x="4724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09" name="Rectangle 29">
            <a:extLst>
              <a:ext uri="{FF2B5EF4-FFF2-40B4-BE49-F238E27FC236}">
                <a16:creationId xmlns:a16="http://schemas.microsoft.com/office/drawing/2014/main" id="{CF8A7C8A-BED0-44ED-A4FD-7D2CDEE6D6D9}"/>
              </a:ext>
            </a:extLst>
          </p:cNvPr>
          <p:cNvSpPr>
            <a:spLocks/>
          </p:cNvSpPr>
          <p:nvPr/>
        </p:nvSpPr>
        <p:spPr bwMode="auto">
          <a:xfrm>
            <a:off x="5105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10" name="Rectangle 30">
            <a:extLst>
              <a:ext uri="{FF2B5EF4-FFF2-40B4-BE49-F238E27FC236}">
                <a16:creationId xmlns:a16="http://schemas.microsoft.com/office/drawing/2014/main" id="{DEB19449-D1BC-4B51-B339-4B72CBA29E67}"/>
              </a:ext>
            </a:extLst>
          </p:cNvPr>
          <p:cNvSpPr>
            <a:spLocks/>
          </p:cNvSpPr>
          <p:nvPr/>
        </p:nvSpPr>
        <p:spPr bwMode="auto">
          <a:xfrm>
            <a:off x="5486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11" name="Rectangle 31">
            <a:extLst>
              <a:ext uri="{FF2B5EF4-FFF2-40B4-BE49-F238E27FC236}">
                <a16:creationId xmlns:a16="http://schemas.microsoft.com/office/drawing/2014/main" id="{4EE6392C-2E0D-4B16-969B-F4C5F3CB1BC3}"/>
              </a:ext>
            </a:extLst>
          </p:cNvPr>
          <p:cNvSpPr>
            <a:spLocks/>
          </p:cNvSpPr>
          <p:nvPr/>
        </p:nvSpPr>
        <p:spPr bwMode="auto">
          <a:xfrm>
            <a:off x="5867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12" name="Rectangle 32">
            <a:extLst>
              <a:ext uri="{FF2B5EF4-FFF2-40B4-BE49-F238E27FC236}">
                <a16:creationId xmlns:a16="http://schemas.microsoft.com/office/drawing/2014/main" id="{1BC6AC6B-1B73-48D8-9B3C-EC485D50EA69}"/>
              </a:ext>
            </a:extLst>
          </p:cNvPr>
          <p:cNvSpPr>
            <a:spLocks/>
          </p:cNvSpPr>
          <p:nvPr/>
        </p:nvSpPr>
        <p:spPr bwMode="auto">
          <a:xfrm>
            <a:off x="6248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13" name="Rectangle 33">
            <a:extLst>
              <a:ext uri="{FF2B5EF4-FFF2-40B4-BE49-F238E27FC236}">
                <a16:creationId xmlns:a16="http://schemas.microsoft.com/office/drawing/2014/main" id="{F8D37BD6-282C-4F58-8F35-D349ABAD9CEC}"/>
              </a:ext>
            </a:extLst>
          </p:cNvPr>
          <p:cNvSpPr>
            <a:spLocks/>
          </p:cNvSpPr>
          <p:nvPr/>
        </p:nvSpPr>
        <p:spPr bwMode="auto">
          <a:xfrm>
            <a:off x="6629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14" name="Rectangle 34">
            <a:extLst>
              <a:ext uri="{FF2B5EF4-FFF2-40B4-BE49-F238E27FC236}">
                <a16:creationId xmlns:a16="http://schemas.microsoft.com/office/drawing/2014/main" id="{F0C9F57C-0C93-4191-9861-7DE49386CCB7}"/>
              </a:ext>
            </a:extLst>
          </p:cNvPr>
          <p:cNvSpPr>
            <a:spLocks/>
          </p:cNvSpPr>
          <p:nvPr/>
        </p:nvSpPr>
        <p:spPr bwMode="auto">
          <a:xfrm>
            <a:off x="7010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15" name="Rectangle 35">
            <a:extLst>
              <a:ext uri="{FF2B5EF4-FFF2-40B4-BE49-F238E27FC236}">
                <a16:creationId xmlns:a16="http://schemas.microsoft.com/office/drawing/2014/main" id="{D4F854FB-3918-4ED5-B676-867C36126C38}"/>
              </a:ext>
            </a:extLst>
          </p:cNvPr>
          <p:cNvSpPr>
            <a:spLocks/>
          </p:cNvSpPr>
          <p:nvPr/>
        </p:nvSpPr>
        <p:spPr bwMode="auto">
          <a:xfrm>
            <a:off x="7391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16" name="Rectangle 36">
            <a:extLst>
              <a:ext uri="{FF2B5EF4-FFF2-40B4-BE49-F238E27FC236}">
                <a16:creationId xmlns:a16="http://schemas.microsoft.com/office/drawing/2014/main" id="{302749D1-03E1-4A80-AD27-FE1899D93F23}"/>
              </a:ext>
            </a:extLst>
          </p:cNvPr>
          <p:cNvSpPr>
            <a:spLocks/>
          </p:cNvSpPr>
          <p:nvPr/>
        </p:nvSpPr>
        <p:spPr bwMode="auto">
          <a:xfrm>
            <a:off x="7772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17" name="Rectangle 37">
            <a:extLst>
              <a:ext uri="{FF2B5EF4-FFF2-40B4-BE49-F238E27FC236}">
                <a16:creationId xmlns:a16="http://schemas.microsoft.com/office/drawing/2014/main" id="{EA442FBA-5FBF-4BBF-996A-888BD641CDDB}"/>
              </a:ext>
            </a:extLst>
          </p:cNvPr>
          <p:cNvSpPr>
            <a:spLocks/>
          </p:cNvSpPr>
          <p:nvPr/>
        </p:nvSpPr>
        <p:spPr bwMode="auto">
          <a:xfrm>
            <a:off x="8153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18" name="Rectangle 38">
            <a:extLst>
              <a:ext uri="{FF2B5EF4-FFF2-40B4-BE49-F238E27FC236}">
                <a16:creationId xmlns:a16="http://schemas.microsoft.com/office/drawing/2014/main" id="{262F514B-8C3E-4AA8-A62A-2AAB013435A2}"/>
              </a:ext>
            </a:extLst>
          </p:cNvPr>
          <p:cNvSpPr>
            <a:spLocks/>
          </p:cNvSpPr>
          <p:nvPr/>
        </p:nvSpPr>
        <p:spPr bwMode="auto">
          <a:xfrm>
            <a:off x="8534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19" name="Rectangle 39">
            <a:extLst>
              <a:ext uri="{FF2B5EF4-FFF2-40B4-BE49-F238E27FC236}">
                <a16:creationId xmlns:a16="http://schemas.microsoft.com/office/drawing/2014/main" id="{A95BDE30-C5FE-4F83-B695-23254D17EFC5}"/>
              </a:ext>
            </a:extLst>
          </p:cNvPr>
          <p:cNvSpPr>
            <a:spLocks/>
          </p:cNvSpPr>
          <p:nvPr/>
        </p:nvSpPr>
        <p:spPr bwMode="auto">
          <a:xfrm>
            <a:off x="8915400" y="3352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20" name="Rectangle 40">
            <a:extLst>
              <a:ext uri="{FF2B5EF4-FFF2-40B4-BE49-F238E27FC236}">
                <a16:creationId xmlns:a16="http://schemas.microsoft.com/office/drawing/2014/main" id="{56591B88-6651-4EC1-ACFA-AB30E9A41EF3}"/>
              </a:ext>
            </a:extLst>
          </p:cNvPr>
          <p:cNvSpPr>
            <a:spLocks/>
          </p:cNvSpPr>
          <p:nvPr/>
        </p:nvSpPr>
        <p:spPr bwMode="auto">
          <a:xfrm>
            <a:off x="3200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21" name="Rectangle 41">
            <a:extLst>
              <a:ext uri="{FF2B5EF4-FFF2-40B4-BE49-F238E27FC236}">
                <a16:creationId xmlns:a16="http://schemas.microsoft.com/office/drawing/2014/main" id="{374455D0-EB4A-49E9-B543-577C7CA0C0FF}"/>
              </a:ext>
            </a:extLst>
          </p:cNvPr>
          <p:cNvSpPr>
            <a:spLocks/>
          </p:cNvSpPr>
          <p:nvPr/>
        </p:nvSpPr>
        <p:spPr bwMode="auto">
          <a:xfrm>
            <a:off x="3581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22" name="Rectangle 42">
            <a:extLst>
              <a:ext uri="{FF2B5EF4-FFF2-40B4-BE49-F238E27FC236}">
                <a16:creationId xmlns:a16="http://schemas.microsoft.com/office/drawing/2014/main" id="{1419C1A2-74CC-4E73-8B7A-007BEDD2DE4C}"/>
              </a:ext>
            </a:extLst>
          </p:cNvPr>
          <p:cNvSpPr>
            <a:spLocks/>
          </p:cNvSpPr>
          <p:nvPr/>
        </p:nvSpPr>
        <p:spPr bwMode="auto">
          <a:xfrm>
            <a:off x="3962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23" name="Rectangle 43">
            <a:extLst>
              <a:ext uri="{FF2B5EF4-FFF2-40B4-BE49-F238E27FC236}">
                <a16:creationId xmlns:a16="http://schemas.microsoft.com/office/drawing/2014/main" id="{3DF4AED2-399A-4D1C-A1C3-D7196C19D7DD}"/>
              </a:ext>
            </a:extLst>
          </p:cNvPr>
          <p:cNvSpPr>
            <a:spLocks/>
          </p:cNvSpPr>
          <p:nvPr/>
        </p:nvSpPr>
        <p:spPr bwMode="auto">
          <a:xfrm>
            <a:off x="4343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24" name="Rectangle 44">
            <a:extLst>
              <a:ext uri="{FF2B5EF4-FFF2-40B4-BE49-F238E27FC236}">
                <a16:creationId xmlns:a16="http://schemas.microsoft.com/office/drawing/2014/main" id="{626AFA96-FD6A-4503-82B3-83F91CF6D27C}"/>
              </a:ext>
            </a:extLst>
          </p:cNvPr>
          <p:cNvSpPr>
            <a:spLocks/>
          </p:cNvSpPr>
          <p:nvPr/>
        </p:nvSpPr>
        <p:spPr bwMode="auto">
          <a:xfrm>
            <a:off x="4724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25" name="Rectangle 45">
            <a:extLst>
              <a:ext uri="{FF2B5EF4-FFF2-40B4-BE49-F238E27FC236}">
                <a16:creationId xmlns:a16="http://schemas.microsoft.com/office/drawing/2014/main" id="{11739605-95AE-41E0-A559-874926C7115F}"/>
              </a:ext>
            </a:extLst>
          </p:cNvPr>
          <p:cNvSpPr>
            <a:spLocks/>
          </p:cNvSpPr>
          <p:nvPr/>
        </p:nvSpPr>
        <p:spPr bwMode="auto">
          <a:xfrm>
            <a:off x="5105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26" name="Rectangle 46">
            <a:extLst>
              <a:ext uri="{FF2B5EF4-FFF2-40B4-BE49-F238E27FC236}">
                <a16:creationId xmlns:a16="http://schemas.microsoft.com/office/drawing/2014/main" id="{4BED1323-AF01-4E00-81AD-C5B79E7E9578}"/>
              </a:ext>
            </a:extLst>
          </p:cNvPr>
          <p:cNvSpPr>
            <a:spLocks/>
          </p:cNvSpPr>
          <p:nvPr/>
        </p:nvSpPr>
        <p:spPr bwMode="auto">
          <a:xfrm>
            <a:off x="5486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27" name="Rectangle 47">
            <a:extLst>
              <a:ext uri="{FF2B5EF4-FFF2-40B4-BE49-F238E27FC236}">
                <a16:creationId xmlns:a16="http://schemas.microsoft.com/office/drawing/2014/main" id="{6C1F1114-C66B-465B-BCBF-9144C5A78A94}"/>
              </a:ext>
            </a:extLst>
          </p:cNvPr>
          <p:cNvSpPr>
            <a:spLocks/>
          </p:cNvSpPr>
          <p:nvPr/>
        </p:nvSpPr>
        <p:spPr bwMode="auto">
          <a:xfrm>
            <a:off x="5867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28" name="Rectangle 48">
            <a:extLst>
              <a:ext uri="{FF2B5EF4-FFF2-40B4-BE49-F238E27FC236}">
                <a16:creationId xmlns:a16="http://schemas.microsoft.com/office/drawing/2014/main" id="{6CD9E7CD-C1EE-4FE3-8C56-6EFBCF64DF0F}"/>
              </a:ext>
            </a:extLst>
          </p:cNvPr>
          <p:cNvSpPr>
            <a:spLocks/>
          </p:cNvSpPr>
          <p:nvPr/>
        </p:nvSpPr>
        <p:spPr bwMode="auto">
          <a:xfrm>
            <a:off x="6248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29" name="Rectangle 49">
            <a:extLst>
              <a:ext uri="{FF2B5EF4-FFF2-40B4-BE49-F238E27FC236}">
                <a16:creationId xmlns:a16="http://schemas.microsoft.com/office/drawing/2014/main" id="{F20AB605-21DA-4547-A22E-1859E157CB2C}"/>
              </a:ext>
            </a:extLst>
          </p:cNvPr>
          <p:cNvSpPr>
            <a:spLocks/>
          </p:cNvSpPr>
          <p:nvPr/>
        </p:nvSpPr>
        <p:spPr bwMode="auto">
          <a:xfrm>
            <a:off x="6629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30" name="Rectangle 50">
            <a:extLst>
              <a:ext uri="{FF2B5EF4-FFF2-40B4-BE49-F238E27FC236}">
                <a16:creationId xmlns:a16="http://schemas.microsoft.com/office/drawing/2014/main" id="{6581AC7C-9F3B-4374-9A98-0EC39F926EAD}"/>
              </a:ext>
            </a:extLst>
          </p:cNvPr>
          <p:cNvSpPr>
            <a:spLocks/>
          </p:cNvSpPr>
          <p:nvPr/>
        </p:nvSpPr>
        <p:spPr bwMode="auto">
          <a:xfrm>
            <a:off x="7010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31" name="Rectangle 51">
            <a:extLst>
              <a:ext uri="{FF2B5EF4-FFF2-40B4-BE49-F238E27FC236}">
                <a16:creationId xmlns:a16="http://schemas.microsoft.com/office/drawing/2014/main" id="{AE69F276-A411-462D-BC47-17867FA72BAA}"/>
              </a:ext>
            </a:extLst>
          </p:cNvPr>
          <p:cNvSpPr>
            <a:spLocks/>
          </p:cNvSpPr>
          <p:nvPr/>
        </p:nvSpPr>
        <p:spPr bwMode="auto">
          <a:xfrm>
            <a:off x="7391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32" name="Rectangle 52">
            <a:extLst>
              <a:ext uri="{FF2B5EF4-FFF2-40B4-BE49-F238E27FC236}">
                <a16:creationId xmlns:a16="http://schemas.microsoft.com/office/drawing/2014/main" id="{E8AFC5DC-5511-4F8F-8F26-5CCCFC717B52}"/>
              </a:ext>
            </a:extLst>
          </p:cNvPr>
          <p:cNvSpPr>
            <a:spLocks/>
          </p:cNvSpPr>
          <p:nvPr/>
        </p:nvSpPr>
        <p:spPr bwMode="auto">
          <a:xfrm>
            <a:off x="7772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33" name="Rectangle 53">
            <a:extLst>
              <a:ext uri="{FF2B5EF4-FFF2-40B4-BE49-F238E27FC236}">
                <a16:creationId xmlns:a16="http://schemas.microsoft.com/office/drawing/2014/main" id="{397E2231-C61E-40B5-8D99-64E7CD685B9F}"/>
              </a:ext>
            </a:extLst>
          </p:cNvPr>
          <p:cNvSpPr>
            <a:spLocks/>
          </p:cNvSpPr>
          <p:nvPr/>
        </p:nvSpPr>
        <p:spPr bwMode="auto">
          <a:xfrm>
            <a:off x="8153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34" name="Rectangle 54">
            <a:extLst>
              <a:ext uri="{FF2B5EF4-FFF2-40B4-BE49-F238E27FC236}">
                <a16:creationId xmlns:a16="http://schemas.microsoft.com/office/drawing/2014/main" id="{F0074E69-3FFA-4C60-B6A6-CBAA9C4F2316}"/>
              </a:ext>
            </a:extLst>
          </p:cNvPr>
          <p:cNvSpPr>
            <a:spLocks/>
          </p:cNvSpPr>
          <p:nvPr/>
        </p:nvSpPr>
        <p:spPr bwMode="auto">
          <a:xfrm>
            <a:off x="8534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35" name="Rectangle 55">
            <a:extLst>
              <a:ext uri="{FF2B5EF4-FFF2-40B4-BE49-F238E27FC236}">
                <a16:creationId xmlns:a16="http://schemas.microsoft.com/office/drawing/2014/main" id="{3A34F7FF-61B5-4831-9861-1F4C14E698D7}"/>
              </a:ext>
            </a:extLst>
          </p:cNvPr>
          <p:cNvSpPr>
            <a:spLocks/>
          </p:cNvSpPr>
          <p:nvPr/>
        </p:nvSpPr>
        <p:spPr bwMode="auto">
          <a:xfrm>
            <a:off x="8915400" y="37338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36" name="Rectangle 56">
            <a:extLst>
              <a:ext uri="{FF2B5EF4-FFF2-40B4-BE49-F238E27FC236}">
                <a16:creationId xmlns:a16="http://schemas.microsoft.com/office/drawing/2014/main" id="{8F239ACE-5015-4AD0-9DD2-002F32E3D152}"/>
              </a:ext>
            </a:extLst>
          </p:cNvPr>
          <p:cNvSpPr>
            <a:spLocks/>
          </p:cNvSpPr>
          <p:nvPr/>
        </p:nvSpPr>
        <p:spPr bwMode="auto">
          <a:xfrm>
            <a:off x="3200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37" name="Rectangle 57">
            <a:extLst>
              <a:ext uri="{FF2B5EF4-FFF2-40B4-BE49-F238E27FC236}">
                <a16:creationId xmlns:a16="http://schemas.microsoft.com/office/drawing/2014/main" id="{521336A2-F6BD-4944-B097-1BFA4663E10D}"/>
              </a:ext>
            </a:extLst>
          </p:cNvPr>
          <p:cNvSpPr>
            <a:spLocks/>
          </p:cNvSpPr>
          <p:nvPr/>
        </p:nvSpPr>
        <p:spPr bwMode="auto">
          <a:xfrm>
            <a:off x="3581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38" name="Rectangle 58">
            <a:extLst>
              <a:ext uri="{FF2B5EF4-FFF2-40B4-BE49-F238E27FC236}">
                <a16:creationId xmlns:a16="http://schemas.microsoft.com/office/drawing/2014/main" id="{8453BCE9-11DD-4F2E-A1E2-492806C4B973}"/>
              </a:ext>
            </a:extLst>
          </p:cNvPr>
          <p:cNvSpPr>
            <a:spLocks/>
          </p:cNvSpPr>
          <p:nvPr/>
        </p:nvSpPr>
        <p:spPr bwMode="auto">
          <a:xfrm>
            <a:off x="3962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39" name="Rectangle 59">
            <a:extLst>
              <a:ext uri="{FF2B5EF4-FFF2-40B4-BE49-F238E27FC236}">
                <a16:creationId xmlns:a16="http://schemas.microsoft.com/office/drawing/2014/main" id="{072C72AC-764C-40D4-AE20-F8D5C4916601}"/>
              </a:ext>
            </a:extLst>
          </p:cNvPr>
          <p:cNvSpPr>
            <a:spLocks/>
          </p:cNvSpPr>
          <p:nvPr/>
        </p:nvSpPr>
        <p:spPr bwMode="auto">
          <a:xfrm>
            <a:off x="4343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40" name="Rectangle 60">
            <a:extLst>
              <a:ext uri="{FF2B5EF4-FFF2-40B4-BE49-F238E27FC236}">
                <a16:creationId xmlns:a16="http://schemas.microsoft.com/office/drawing/2014/main" id="{547E603E-C13E-40F6-809C-77252221EE89}"/>
              </a:ext>
            </a:extLst>
          </p:cNvPr>
          <p:cNvSpPr>
            <a:spLocks/>
          </p:cNvSpPr>
          <p:nvPr/>
        </p:nvSpPr>
        <p:spPr bwMode="auto">
          <a:xfrm>
            <a:off x="4724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41" name="Rectangle 61">
            <a:extLst>
              <a:ext uri="{FF2B5EF4-FFF2-40B4-BE49-F238E27FC236}">
                <a16:creationId xmlns:a16="http://schemas.microsoft.com/office/drawing/2014/main" id="{90150348-2F09-46E0-8619-90791CE68B31}"/>
              </a:ext>
            </a:extLst>
          </p:cNvPr>
          <p:cNvSpPr>
            <a:spLocks/>
          </p:cNvSpPr>
          <p:nvPr/>
        </p:nvSpPr>
        <p:spPr bwMode="auto">
          <a:xfrm>
            <a:off x="5105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42" name="Rectangle 62">
            <a:extLst>
              <a:ext uri="{FF2B5EF4-FFF2-40B4-BE49-F238E27FC236}">
                <a16:creationId xmlns:a16="http://schemas.microsoft.com/office/drawing/2014/main" id="{17D38070-C722-46DE-A11F-1387CFB89AE5}"/>
              </a:ext>
            </a:extLst>
          </p:cNvPr>
          <p:cNvSpPr>
            <a:spLocks/>
          </p:cNvSpPr>
          <p:nvPr/>
        </p:nvSpPr>
        <p:spPr bwMode="auto">
          <a:xfrm>
            <a:off x="5486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43" name="Rectangle 63">
            <a:extLst>
              <a:ext uri="{FF2B5EF4-FFF2-40B4-BE49-F238E27FC236}">
                <a16:creationId xmlns:a16="http://schemas.microsoft.com/office/drawing/2014/main" id="{9405E746-3A35-4028-9E55-A778DC9E68E8}"/>
              </a:ext>
            </a:extLst>
          </p:cNvPr>
          <p:cNvSpPr>
            <a:spLocks/>
          </p:cNvSpPr>
          <p:nvPr/>
        </p:nvSpPr>
        <p:spPr bwMode="auto">
          <a:xfrm>
            <a:off x="5867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44" name="Rectangle 64">
            <a:extLst>
              <a:ext uri="{FF2B5EF4-FFF2-40B4-BE49-F238E27FC236}">
                <a16:creationId xmlns:a16="http://schemas.microsoft.com/office/drawing/2014/main" id="{6ED138B8-E68F-4B72-A07E-F82DB6850B7A}"/>
              </a:ext>
            </a:extLst>
          </p:cNvPr>
          <p:cNvSpPr>
            <a:spLocks/>
          </p:cNvSpPr>
          <p:nvPr/>
        </p:nvSpPr>
        <p:spPr bwMode="auto">
          <a:xfrm>
            <a:off x="6248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45" name="Rectangle 65">
            <a:extLst>
              <a:ext uri="{FF2B5EF4-FFF2-40B4-BE49-F238E27FC236}">
                <a16:creationId xmlns:a16="http://schemas.microsoft.com/office/drawing/2014/main" id="{2A22225D-837F-41E2-B69A-23DD15B30835}"/>
              </a:ext>
            </a:extLst>
          </p:cNvPr>
          <p:cNvSpPr>
            <a:spLocks/>
          </p:cNvSpPr>
          <p:nvPr/>
        </p:nvSpPr>
        <p:spPr bwMode="auto">
          <a:xfrm>
            <a:off x="6629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46" name="Rectangle 66">
            <a:extLst>
              <a:ext uri="{FF2B5EF4-FFF2-40B4-BE49-F238E27FC236}">
                <a16:creationId xmlns:a16="http://schemas.microsoft.com/office/drawing/2014/main" id="{F24BB602-47B8-429F-96EF-611AF2B42377}"/>
              </a:ext>
            </a:extLst>
          </p:cNvPr>
          <p:cNvSpPr>
            <a:spLocks/>
          </p:cNvSpPr>
          <p:nvPr/>
        </p:nvSpPr>
        <p:spPr bwMode="auto">
          <a:xfrm>
            <a:off x="7010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47" name="Rectangle 67">
            <a:extLst>
              <a:ext uri="{FF2B5EF4-FFF2-40B4-BE49-F238E27FC236}">
                <a16:creationId xmlns:a16="http://schemas.microsoft.com/office/drawing/2014/main" id="{14FC53C2-3886-4FE6-BD41-08EEF2382D9E}"/>
              </a:ext>
            </a:extLst>
          </p:cNvPr>
          <p:cNvSpPr>
            <a:spLocks/>
          </p:cNvSpPr>
          <p:nvPr/>
        </p:nvSpPr>
        <p:spPr bwMode="auto">
          <a:xfrm>
            <a:off x="7391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48" name="Rectangle 68">
            <a:extLst>
              <a:ext uri="{FF2B5EF4-FFF2-40B4-BE49-F238E27FC236}">
                <a16:creationId xmlns:a16="http://schemas.microsoft.com/office/drawing/2014/main" id="{7D8214A3-B03C-4EC1-962E-31A81E367A9B}"/>
              </a:ext>
            </a:extLst>
          </p:cNvPr>
          <p:cNvSpPr>
            <a:spLocks/>
          </p:cNvSpPr>
          <p:nvPr/>
        </p:nvSpPr>
        <p:spPr bwMode="auto">
          <a:xfrm>
            <a:off x="7772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49" name="Rectangle 69">
            <a:extLst>
              <a:ext uri="{FF2B5EF4-FFF2-40B4-BE49-F238E27FC236}">
                <a16:creationId xmlns:a16="http://schemas.microsoft.com/office/drawing/2014/main" id="{79212DB4-FB15-40BA-8D4D-72D9F9B9A82B}"/>
              </a:ext>
            </a:extLst>
          </p:cNvPr>
          <p:cNvSpPr>
            <a:spLocks/>
          </p:cNvSpPr>
          <p:nvPr/>
        </p:nvSpPr>
        <p:spPr bwMode="auto">
          <a:xfrm>
            <a:off x="8153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50" name="Rectangle 70">
            <a:extLst>
              <a:ext uri="{FF2B5EF4-FFF2-40B4-BE49-F238E27FC236}">
                <a16:creationId xmlns:a16="http://schemas.microsoft.com/office/drawing/2014/main" id="{0BDFC843-58DD-4B8A-B049-CE6D792EA566}"/>
              </a:ext>
            </a:extLst>
          </p:cNvPr>
          <p:cNvSpPr>
            <a:spLocks/>
          </p:cNvSpPr>
          <p:nvPr/>
        </p:nvSpPr>
        <p:spPr bwMode="auto">
          <a:xfrm>
            <a:off x="8534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51" name="Rectangle 71">
            <a:extLst>
              <a:ext uri="{FF2B5EF4-FFF2-40B4-BE49-F238E27FC236}">
                <a16:creationId xmlns:a16="http://schemas.microsoft.com/office/drawing/2014/main" id="{FA2F3008-2D6D-4674-A3E2-E147FB0005DD}"/>
              </a:ext>
            </a:extLst>
          </p:cNvPr>
          <p:cNvSpPr>
            <a:spLocks/>
          </p:cNvSpPr>
          <p:nvPr/>
        </p:nvSpPr>
        <p:spPr bwMode="auto">
          <a:xfrm>
            <a:off x="8915400" y="4953000"/>
            <a:ext cx="317500" cy="3048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25949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46152" name="Rectangle 72">
            <a:extLst>
              <a:ext uri="{FF2B5EF4-FFF2-40B4-BE49-F238E27FC236}">
                <a16:creationId xmlns:a16="http://schemas.microsoft.com/office/drawing/2014/main" id="{3B4E54E9-567A-49B6-97E2-A2447A66D595}"/>
              </a:ext>
            </a:extLst>
          </p:cNvPr>
          <p:cNvSpPr>
            <a:spLocks/>
          </p:cNvSpPr>
          <p:nvPr/>
        </p:nvSpPr>
        <p:spPr bwMode="auto">
          <a:xfrm>
            <a:off x="2863454" y="2936876"/>
            <a:ext cx="20518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</a:t>
            </a:r>
          </a:p>
        </p:txBody>
      </p:sp>
      <p:sp>
        <p:nvSpPr>
          <p:cNvPr id="46153" name="Rectangle 73">
            <a:extLst>
              <a:ext uri="{FF2B5EF4-FFF2-40B4-BE49-F238E27FC236}">
                <a16:creationId xmlns:a16="http://schemas.microsoft.com/office/drawing/2014/main" id="{66CD4AB5-E3DA-47D2-BBEB-A21287D2DC8E}"/>
              </a:ext>
            </a:extLst>
          </p:cNvPr>
          <p:cNvSpPr>
            <a:spLocks/>
          </p:cNvSpPr>
          <p:nvPr/>
        </p:nvSpPr>
        <p:spPr bwMode="auto">
          <a:xfrm>
            <a:off x="2863454" y="3352801"/>
            <a:ext cx="20518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6154" name="Rectangle 74">
            <a:extLst>
              <a:ext uri="{FF2B5EF4-FFF2-40B4-BE49-F238E27FC236}">
                <a16:creationId xmlns:a16="http://schemas.microsoft.com/office/drawing/2014/main" id="{9FA0E77F-1F6E-4CC3-9B11-CD779A444C7E}"/>
              </a:ext>
            </a:extLst>
          </p:cNvPr>
          <p:cNvSpPr>
            <a:spLocks/>
          </p:cNvSpPr>
          <p:nvPr/>
        </p:nvSpPr>
        <p:spPr bwMode="auto">
          <a:xfrm>
            <a:off x="2658270" y="4953001"/>
            <a:ext cx="41036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p-1</a:t>
            </a:r>
          </a:p>
        </p:txBody>
      </p:sp>
      <p:cxnSp>
        <p:nvCxnSpPr>
          <p:cNvPr id="46155" name="AutoShape 75">
            <a:extLst>
              <a:ext uri="{FF2B5EF4-FFF2-40B4-BE49-F238E27FC236}">
                <a16:creationId xmlns:a16="http://schemas.microsoft.com/office/drawing/2014/main" id="{0E4DD970-5845-4648-8F0E-0FCF3CBFA281}"/>
              </a:ext>
            </a:extLst>
          </p:cNvPr>
          <p:cNvCxnSpPr>
            <a:cxnSpLocks noChangeShapeType="1"/>
            <a:stCxn id="46085" idx="0"/>
            <a:endCxn id="46136" idx="0"/>
          </p:cNvCxnSpPr>
          <p:nvPr/>
        </p:nvCxnSpPr>
        <p:spPr bwMode="auto">
          <a:xfrm>
            <a:off x="3359150" y="3124200"/>
            <a:ext cx="0" cy="19812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56" name="Rectangle 76">
            <a:extLst>
              <a:ext uri="{FF2B5EF4-FFF2-40B4-BE49-F238E27FC236}">
                <a16:creationId xmlns:a16="http://schemas.microsoft.com/office/drawing/2014/main" id="{FCF0AE66-D95B-4E8B-81E3-D09EA9399610}"/>
              </a:ext>
            </a:extLst>
          </p:cNvPr>
          <p:cNvSpPr>
            <a:spLocks/>
          </p:cNvSpPr>
          <p:nvPr/>
        </p:nvSpPr>
        <p:spPr bwMode="auto">
          <a:xfrm>
            <a:off x="4483101" y="6442076"/>
            <a:ext cx="607698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cf. Zagha &amp; Blelloch, </a:t>
            </a:r>
            <a:r>
              <a:rPr lang="en-US" altLang="en-US" sz="1600">
                <a:solidFill>
                  <a:prstClr val="black"/>
                </a:solidFill>
                <a:latin typeface="Arial Italic" panose="020B0604020202090204" pitchFamily="34" charset="0"/>
                <a:cs typeface="Arial Italic" panose="020B0604020202090204" pitchFamily="34" charset="0"/>
                <a:sym typeface="Arial Italic" panose="020B0604020202090204" pitchFamily="34" charset="0"/>
              </a:rPr>
              <a:t>Radix sort for vector multiprocessors</a:t>
            </a:r>
            <a:r>
              <a:rPr lang="en-US" alt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SC’91.</a:t>
            </a:r>
          </a:p>
        </p:txBody>
      </p:sp>
      <p:sp>
        <p:nvSpPr>
          <p:cNvPr id="46157" name="Rectangle 77">
            <a:extLst>
              <a:ext uri="{FF2B5EF4-FFF2-40B4-BE49-F238E27FC236}">
                <a16:creationId xmlns:a16="http://schemas.microsoft.com/office/drawing/2014/main" id="{4442C066-81D5-46C9-ABF2-DAB4B2090ACD}"/>
              </a:ext>
            </a:extLst>
          </p:cNvPr>
          <p:cNvSpPr>
            <a:spLocks/>
          </p:cNvSpPr>
          <p:nvPr/>
        </p:nvSpPr>
        <p:spPr bwMode="auto">
          <a:xfrm>
            <a:off x="4813300" y="2298700"/>
            <a:ext cx="3187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Arial Italic" panose="020B0604020202090204" pitchFamily="34" charset="0"/>
                <a:cs typeface="Arial Italic" panose="020B0604020202090204" pitchFamily="34" charset="0"/>
                <a:sym typeface="Arial Italic" panose="020B0604020202090204" pitchFamily="34" charset="0"/>
              </a:rPr>
              <a:t>radix 4—16 elements</a:t>
            </a:r>
          </a:p>
        </p:txBody>
      </p:sp>
      <p:sp>
        <p:nvSpPr>
          <p:cNvPr id="46158" name="Rectangle 78">
            <a:extLst>
              <a:ext uri="{FF2B5EF4-FFF2-40B4-BE49-F238E27FC236}">
                <a16:creationId xmlns:a16="http://schemas.microsoft.com/office/drawing/2014/main" id="{57B3A064-C7AC-4E01-92F2-68E75E908095}"/>
              </a:ext>
            </a:extLst>
          </p:cNvPr>
          <p:cNvSpPr>
            <a:spLocks/>
          </p:cNvSpPr>
          <p:nvPr/>
        </p:nvSpPr>
        <p:spPr bwMode="auto">
          <a:xfrm>
            <a:off x="1689100" y="3670300"/>
            <a:ext cx="13843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prstClr val="black"/>
                </a:solidFill>
                <a:latin typeface="Arial Italic" panose="020B0604020202090204" pitchFamily="34" charset="0"/>
                <a:cs typeface="Arial Italic" panose="020B0604020202090204" pitchFamily="34" charset="0"/>
                <a:sym typeface="Arial Italic" panose="020B0604020202090204" pitchFamily="34" charset="0"/>
              </a:rPr>
              <a:t>calculate histogram for p blocks</a:t>
            </a:r>
          </a:p>
        </p:txBody>
      </p:sp>
    </p:spTree>
  </p:cSld>
  <p:clrMapOvr>
    <a:masterClrMapping/>
  </p:clrMapOvr>
  <p:transition/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902A86EB-2BA4-4418-8A14-7370C7D4C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/>
              <a:t>Satish’s Radix Sort Memory Cost</a:t>
            </a: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B8DB537-AD96-461B-B7EF-F49665034B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36700" y="4824413"/>
            <a:ext cx="7226300" cy="18161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marL="615950" indent="-361950"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d</a:t>
            </a:r>
            <a:r>
              <a:rPr lang="en-US" altLang="en-US" sz="2000"/>
              <a:t>-bit radix digits</a:t>
            </a:r>
          </a:p>
          <a:p>
            <a:pPr marL="6159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/>
              <a:t>radix 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r</a:t>
            </a:r>
            <a:r>
              <a:rPr lang="en-US" altLang="en-US" sz="2000"/>
              <a:t> = 2^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d</a:t>
            </a:r>
            <a:endParaRPr lang="en-US" altLang="en-US" sz="2000"/>
          </a:p>
          <a:p>
            <a:pPr marL="6159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altLang="en-US" sz="2000"/>
              <a:t>-element input sequence of 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k</a:t>
            </a:r>
            <a:r>
              <a:rPr lang="en-US" altLang="en-US" sz="2000"/>
              <a:t>-bit keys</a:t>
            </a:r>
          </a:p>
          <a:p>
            <a:pPr marL="6159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b</a:t>
            </a:r>
            <a:r>
              <a:rPr lang="en-US" altLang="en-US" sz="2000"/>
              <a:t> bits per step</a:t>
            </a:r>
          </a:p>
        </p:txBody>
      </p:sp>
      <p:pic>
        <p:nvPicPr>
          <p:cNvPr id="47108" name="Picture 5">
            <a:extLst>
              <a:ext uri="{FF2B5EF4-FFF2-40B4-BE49-F238E27FC236}">
                <a16:creationId xmlns:a16="http://schemas.microsoft.com/office/drawing/2014/main" id="{5100B108-F29E-468D-A475-F001C1001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524000"/>
            <a:ext cx="8589963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B2EDA432-50C5-4DED-A677-5C802C193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altLang="en-US"/>
              <a:t>Merrill’s 3-step sort</a:t>
            </a:r>
          </a:p>
        </p:txBody>
      </p:sp>
      <p:grpSp>
        <p:nvGrpSpPr>
          <p:cNvPr id="48131" name="Group 2">
            <a:extLst>
              <a:ext uri="{FF2B5EF4-FFF2-40B4-BE49-F238E27FC236}">
                <a16:creationId xmlns:a16="http://schemas.microsoft.com/office/drawing/2014/main" id="{A7DAA114-F44A-4083-89B7-DFB579932FCD}"/>
              </a:ext>
            </a:extLst>
          </p:cNvPr>
          <p:cNvGrpSpPr>
            <a:grpSpLocks/>
          </p:cNvGrpSpPr>
          <p:nvPr/>
        </p:nvGrpSpPr>
        <p:grpSpPr bwMode="auto">
          <a:xfrm>
            <a:off x="3084513" y="996950"/>
            <a:ext cx="6464300" cy="5829300"/>
            <a:chOff x="0" y="0"/>
            <a:chExt cx="4072" cy="3672"/>
          </a:xfrm>
        </p:grpSpPr>
        <p:sp>
          <p:nvSpPr>
            <p:cNvPr id="48132" name="Rectangle 3">
              <a:extLst>
                <a:ext uri="{FF2B5EF4-FFF2-40B4-BE49-F238E27FC236}">
                  <a16:creationId xmlns:a16="http://schemas.microsoft.com/office/drawing/2014/main" id="{67A781C5-AF42-4049-BBC5-D237C8941AD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7" y="2251"/>
              <a:ext cx="390" cy="142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b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CTA</a:t>
              </a:r>
              <a:r>
                <a:rPr lang="en-US" altLang="en-US" sz="6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  <p:sp>
          <p:nvSpPr>
            <p:cNvPr id="48133" name="Rectangle 4">
              <a:extLst>
                <a:ext uri="{FF2B5EF4-FFF2-40B4-BE49-F238E27FC236}">
                  <a16:creationId xmlns:a16="http://schemas.microsoft.com/office/drawing/2014/main" id="{00F66A8A-E90E-4AAD-871A-F0B845873C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91" y="1504"/>
              <a:ext cx="329" cy="644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b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CTA</a:t>
              </a:r>
              <a:r>
                <a:rPr lang="en-US" altLang="en-US" sz="6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  <p:sp>
          <p:nvSpPr>
            <p:cNvPr id="48134" name="Rectangle 5">
              <a:extLst>
                <a:ext uri="{FF2B5EF4-FFF2-40B4-BE49-F238E27FC236}">
                  <a16:creationId xmlns:a16="http://schemas.microsoft.com/office/drawing/2014/main" id="{748FB808-A32D-448A-9111-9209DE2F12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5" y="0"/>
              <a:ext cx="390" cy="1393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CTA</a:t>
              </a:r>
              <a:r>
                <a:rPr lang="en-US" altLang="en-US" sz="6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0</a:t>
              </a:r>
            </a:p>
          </p:txBody>
        </p:sp>
        <p:grpSp>
          <p:nvGrpSpPr>
            <p:cNvPr id="48135" name="Group 6">
              <a:extLst>
                <a:ext uri="{FF2B5EF4-FFF2-40B4-BE49-F238E27FC236}">
                  <a16:creationId xmlns:a16="http://schemas.microsoft.com/office/drawing/2014/main" id="{20A43824-150C-473A-8140-5748CD19615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646" y="870"/>
              <a:ext cx="295" cy="269"/>
              <a:chOff x="0" y="0"/>
              <a:chExt cx="294" cy="268"/>
            </a:xfrm>
          </p:grpSpPr>
          <p:sp>
            <p:nvSpPr>
              <p:cNvPr id="49526" name="Line 7">
                <a:extLst>
                  <a:ext uri="{FF2B5EF4-FFF2-40B4-BE49-F238E27FC236}">
                    <a16:creationId xmlns:a16="http://schemas.microsoft.com/office/drawing/2014/main" id="{4841B9A5-0B9D-4CBF-B705-C1599543D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27" name="Line 8">
                <a:extLst>
                  <a:ext uri="{FF2B5EF4-FFF2-40B4-BE49-F238E27FC236}">
                    <a16:creationId xmlns:a16="http://schemas.microsoft.com/office/drawing/2014/main" id="{3D9FBB23-C921-4E11-9E10-43A65F6B1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28" name="Line 9">
                <a:extLst>
                  <a:ext uri="{FF2B5EF4-FFF2-40B4-BE49-F238E27FC236}">
                    <a16:creationId xmlns:a16="http://schemas.microsoft.com/office/drawing/2014/main" id="{5BBF039D-6F13-44BA-8AB4-54E2DEA03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29" name="Line 10">
                <a:extLst>
                  <a:ext uri="{FF2B5EF4-FFF2-40B4-BE49-F238E27FC236}">
                    <a16:creationId xmlns:a16="http://schemas.microsoft.com/office/drawing/2014/main" id="{3D269BA7-97AF-4C77-BADC-05E1CAA46C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30" name="Line 11">
                <a:extLst>
                  <a:ext uri="{FF2B5EF4-FFF2-40B4-BE49-F238E27FC236}">
                    <a16:creationId xmlns:a16="http://schemas.microsoft.com/office/drawing/2014/main" id="{DE7DEC6A-A100-47BC-9EDB-024ADE96C3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31" name="Line 12">
                <a:extLst>
                  <a:ext uri="{FF2B5EF4-FFF2-40B4-BE49-F238E27FC236}">
                    <a16:creationId xmlns:a16="http://schemas.microsoft.com/office/drawing/2014/main" id="{409041F7-07C2-4457-8CCE-7BFEDA852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32" name="Line 13">
                <a:extLst>
                  <a:ext uri="{FF2B5EF4-FFF2-40B4-BE49-F238E27FC236}">
                    <a16:creationId xmlns:a16="http://schemas.microsoft.com/office/drawing/2014/main" id="{7DFA97DB-B810-43C4-AC61-3F5E27868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33" name="Line 14">
                <a:extLst>
                  <a:ext uri="{FF2B5EF4-FFF2-40B4-BE49-F238E27FC236}">
                    <a16:creationId xmlns:a16="http://schemas.microsoft.com/office/drawing/2014/main" id="{27B61399-773D-427F-BE9E-2ECA019CEF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34" name="Line 15">
                <a:extLst>
                  <a:ext uri="{FF2B5EF4-FFF2-40B4-BE49-F238E27FC236}">
                    <a16:creationId xmlns:a16="http://schemas.microsoft.com/office/drawing/2014/main" id="{7A9C275C-3C92-43B4-9582-5C7DEC41FC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35" name="Line 16">
                <a:extLst>
                  <a:ext uri="{FF2B5EF4-FFF2-40B4-BE49-F238E27FC236}">
                    <a16:creationId xmlns:a16="http://schemas.microsoft.com/office/drawing/2014/main" id="{8AC39629-84F4-4B43-A8B2-1F7031F3C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36" name="Line 17">
                <a:extLst>
                  <a:ext uri="{FF2B5EF4-FFF2-40B4-BE49-F238E27FC236}">
                    <a16:creationId xmlns:a16="http://schemas.microsoft.com/office/drawing/2014/main" id="{69FE002A-8DE4-4DCA-A4A6-BD4A848D0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37" name="Line 18">
                <a:extLst>
                  <a:ext uri="{FF2B5EF4-FFF2-40B4-BE49-F238E27FC236}">
                    <a16:creationId xmlns:a16="http://schemas.microsoft.com/office/drawing/2014/main" id="{8311E24D-D129-4FED-A0AE-F996FFCCD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38" name="Line 19">
                <a:extLst>
                  <a:ext uri="{FF2B5EF4-FFF2-40B4-BE49-F238E27FC236}">
                    <a16:creationId xmlns:a16="http://schemas.microsoft.com/office/drawing/2014/main" id="{2B59E393-18FB-4F7B-AC6F-5508D7695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39" name="Line 20">
                <a:extLst>
                  <a:ext uri="{FF2B5EF4-FFF2-40B4-BE49-F238E27FC236}">
                    <a16:creationId xmlns:a16="http://schemas.microsoft.com/office/drawing/2014/main" id="{94E7B31C-CD1E-418E-B3AD-F68F20F603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40" name="Line 21">
                <a:extLst>
                  <a:ext uri="{FF2B5EF4-FFF2-40B4-BE49-F238E27FC236}">
                    <a16:creationId xmlns:a16="http://schemas.microsoft.com/office/drawing/2014/main" id="{79ED580F-F790-48D1-95C8-BC3A41DCE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41" name="Line 22">
                <a:extLst>
                  <a:ext uri="{FF2B5EF4-FFF2-40B4-BE49-F238E27FC236}">
                    <a16:creationId xmlns:a16="http://schemas.microsoft.com/office/drawing/2014/main" id="{772E6984-6EA0-4353-8BEB-9FF1DD1DD8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136" name="Group 23">
              <a:extLst>
                <a:ext uri="{FF2B5EF4-FFF2-40B4-BE49-F238E27FC236}">
                  <a16:creationId xmlns:a16="http://schemas.microsoft.com/office/drawing/2014/main" id="{A76311AA-0825-430D-99CF-CB227E945DCB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632" y="474"/>
              <a:ext cx="323" cy="269"/>
              <a:chOff x="0" y="0"/>
              <a:chExt cx="323" cy="268"/>
            </a:xfrm>
          </p:grpSpPr>
          <p:sp>
            <p:nvSpPr>
              <p:cNvPr id="49510" name="Line 24">
                <a:extLst>
                  <a:ext uri="{FF2B5EF4-FFF2-40B4-BE49-F238E27FC236}">
                    <a16:creationId xmlns:a16="http://schemas.microsoft.com/office/drawing/2014/main" id="{11ABD501-9807-400D-A4E1-38309C40C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11" name="Line 25">
                <a:extLst>
                  <a:ext uri="{FF2B5EF4-FFF2-40B4-BE49-F238E27FC236}">
                    <a16:creationId xmlns:a16="http://schemas.microsoft.com/office/drawing/2014/main" id="{1A62ABE9-F026-413D-983E-AA22DA0D0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12" name="Line 26">
                <a:extLst>
                  <a:ext uri="{FF2B5EF4-FFF2-40B4-BE49-F238E27FC236}">
                    <a16:creationId xmlns:a16="http://schemas.microsoft.com/office/drawing/2014/main" id="{5FA4F96D-E0E2-40FB-95DE-C2ECE2F5F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13" name="Line 27">
                <a:extLst>
                  <a:ext uri="{FF2B5EF4-FFF2-40B4-BE49-F238E27FC236}">
                    <a16:creationId xmlns:a16="http://schemas.microsoft.com/office/drawing/2014/main" id="{24949EAF-C8F8-419A-9F9F-11E752391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14" name="Line 28">
                <a:extLst>
                  <a:ext uri="{FF2B5EF4-FFF2-40B4-BE49-F238E27FC236}">
                    <a16:creationId xmlns:a16="http://schemas.microsoft.com/office/drawing/2014/main" id="{BF6201AD-93AC-4B0C-A4C1-B445B1204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15" name="Line 29">
                <a:extLst>
                  <a:ext uri="{FF2B5EF4-FFF2-40B4-BE49-F238E27FC236}">
                    <a16:creationId xmlns:a16="http://schemas.microsoft.com/office/drawing/2014/main" id="{1540E281-EF75-478D-861C-18A09C692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16" name="Line 30">
                <a:extLst>
                  <a:ext uri="{FF2B5EF4-FFF2-40B4-BE49-F238E27FC236}">
                    <a16:creationId xmlns:a16="http://schemas.microsoft.com/office/drawing/2014/main" id="{3C236FA4-F540-4D0A-A2C9-22C571F3C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17" name="Line 31">
                <a:extLst>
                  <a:ext uri="{FF2B5EF4-FFF2-40B4-BE49-F238E27FC236}">
                    <a16:creationId xmlns:a16="http://schemas.microsoft.com/office/drawing/2014/main" id="{593B634D-DC23-440E-8A5B-41C703ECA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18" name="Line 32">
                <a:extLst>
                  <a:ext uri="{FF2B5EF4-FFF2-40B4-BE49-F238E27FC236}">
                    <a16:creationId xmlns:a16="http://schemas.microsoft.com/office/drawing/2014/main" id="{C8F69C99-6D4E-4C57-B2E4-0B7EEB5D1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19" name="Line 33">
                <a:extLst>
                  <a:ext uri="{FF2B5EF4-FFF2-40B4-BE49-F238E27FC236}">
                    <a16:creationId xmlns:a16="http://schemas.microsoft.com/office/drawing/2014/main" id="{F1308122-A0C2-431C-BE0A-B74B0382D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20" name="Line 34">
                <a:extLst>
                  <a:ext uri="{FF2B5EF4-FFF2-40B4-BE49-F238E27FC236}">
                    <a16:creationId xmlns:a16="http://schemas.microsoft.com/office/drawing/2014/main" id="{4487B75A-E218-4B3E-9149-FA93E28EF5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21" name="Line 35">
                <a:extLst>
                  <a:ext uri="{FF2B5EF4-FFF2-40B4-BE49-F238E27FC236}">
                    <a16:creationId xmlns:a16="http://schemas.microsoft.com/office/drawing/2014/main" id="{0A8774B6-3477-4420-BF3D-E68A09C55D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22" name="Line 36">
                <a:extLst>
                  <a:ext uri="{FF2B5EF4-FFF2-40B4-BE49-F238E27FC236}">
                    <a16:creationId xmlns:a16="http://schemas.microsoft.com/office/drawing/2014/main" id="{DD9AADB9-184F-4AD0-B2F0-0FC3F2B8A6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23" name="Line 37">
                <a:extLst>
                  <a:ext uri="{FF2B5EF4-FFF2-40B4-BE49-F238E27FC236}">
                    <a16:creationId xmlns:a16="http://schemas.microsoft.com/office/drawing/2014/main" id="{76E5835D-2F10-4D7C-BE88-E0F0791BB3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24" name="Line 38">
                <a:extLst>
                  <a:ext uri="{FF2B5EF4-FFF2-40B4-BE49-F238E27FC236}">
                    <a16:creationId xmlns:a16="http://schemas.microsoft.com/office/drawing/2014/main" id="{D02B5639-A5E0-481F-ADE5-D9AE9E82FF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25" name="Line 39">
                <a:extLst>
                  <a:ext uri="{FF2B5EF4-FFF2-40B4-BE49-F238E27FC236}">
                    <a16:creationId xmlns:a16="http://schemas.microsoft.com/office/drawing/2014/main" id="{A137526F-38CC-455D-97C6-3851B4B2E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137" name="Group 40">
              <a:extLst>
                <a:ext uri="{FF2B5EF4-FFF2-40B4-BE49-F238E27FC236}">
                  <a16:creationId xmlns:a16="http://schemas.microsoft.com/office/drawing/2014/main" id="{4347E6C4-EBF4-4BB5-97EC-7A41BA4B5CA1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766" y="722"/>
              <a:ext cx="54" cy="269"/>
              <a:chOff x="0" y="0"/>
              <a:chExt cx="53" cy="268"/>
            </a:xfrm>
          </p:grpSpPr>
          <p:sp>
            <p:nvSpPr>
              <p:cNvPr id="49494" name="Line 41">
                <a:extLst>
                  <a:ext uri="{FF2B5EF4-FFF2-40B4-BE49-F238E27FC236}">
                    <a16:creationId xmlns:a16="http://schemas.microsoft.com/office/drawing/2014/main" id="{DAA63031-D9C3-4488-AD59-5C1797BFC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95" name="Line 42">
                <a:extLst>
                  <a:ext uri="{FF2B5EF4-FFF2-40B4-BE49-F238E27FC236}">
                    <a16:creationId xmlns:a16="http://schemas.microsoft.com/office/drawing/2014/main" id="{23E11B3A-30CB-44EE-8274-C32EE11E4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96" name="Line 43">
                <a:extLst>
                  <a:ext uri="{FF2B5EF4-FFF2-40B4-BE49-F238E27FC236}">
                    <a16:creationId xmlns:a16="http://schemas.microsoft.com/office/drawing/2014/main" id="{34A2B238-983E-438C-A0F2-47141D4E5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97" name="Line 44">
                <a:extLst>
                  <a:ext uri="{FF2B5EF4-FFF2-40B4-BE49-F238E27FC236}">
                    <a16:creationId xmlns:a16="http://schemas.microsoft.com/office/drawing/2014/main" id="{2F1D1B33-8055-4679-AAD0-A54AE4640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98" name="Line 45">
                <a:extLst>
                  <a:ext uri="{FF2B5EF4-FFF2-40B4-BE49-F238E27FC236}">
                    <a16:creationId xmlns:a16="http://schemas.microsoft.com/office/drawing/2014/main" id="{E24600BE-3EC4-4C73-B196-CA7EF35C93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99" name="Line 46">
                <a:extLst>
                  <a:ext uri="{FF2B5EF4-FFF2-40B4-BE49-F238E27FC236}">
                    <a16:creationId xmlns:a16="http://schemas.microsoft.com/office/drawing/2014/main" id="{6551C32B-461C-488B-A2D9-05BA8C37F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00" name="Line 47">
                <a:extLst>
                  <a:ext uri="{FF2B5EF4-FFF2-40B4-BE49-F238E27FC236}">
                    <a16:creationId xmlns:a16="http://schemas.microsoft.com/office/drawing/2014/main" id="{B7BDA07C-3CCA-4930-B062-F07315E60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01" name="Line 48">
                <a:extLst>
                  <a:ext uri="{FF2B5EF4-FFF2-40B4-BE49-F238E27FC236}">
                    <a16:creationId xmlns:a16="http://schemas.microsoft.com/office/drawing/2014/main" id="{818DCFE6-2FF9-4B5D-AE2A-705FA5911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02" name="Line 49">
                <a:extLst>
                  <a:ext uri="{FF2B5EF4-FFF2-40B4-BE49-F238E27FC236}">
                    <a16:creationId xmlns:a16="http://schemas.microsoft.com/office/drawing/2014/main" id="{DE63202C-9951-4ADB-AD41-413A4AC80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03" name="Line 50">
                <a:extLst>
                  <a:ext uri="{FF2B5EF4-FFF2-40B4-BE49-F238E27FC236}">
                    <a16:creationId xmlns:a16="http://schemas.microsoft.com/office/drawing/2014/main" id="{DAB6523F-A005-4C76-ADF6-3189AFD44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04" name="Line 51">
                <a:extLst>
                  <a:ext uri="{FF2B5EF4-FFF2-40B4-BE49-F238E27FC236}">
                    <a16:creationId xmlns:a16="http://schemas.microsoft.com/office/drawing/2014/main" id="{6F6457BD-C53A-41D3-B865-3AE1640DB0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05" name="Line 52">
                <a:extLst>
                  <a:ext uri="{FF2B5EF4-FFF2-40B4-BE49-F238E27FC236}">
                    <a16:creationId xmlns:a16="http://schemas.microsoft.com/office/drawing/2014/main" id="{41BA25DE-4A6A-4151-B6E2-C488DDA70C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06" name="Line 53">
                <a:extLst>
                  <a:ext uri="{FF2B5EF4-FFF2-40B4-BE49-F238E27FC236}">
                    <a16:creationId xmlns:a16="http://schemas.microsoft.com/office/drawing/2014/main" id="{0CAC36FF-7859-46F4-BB39-F13F56E45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07" name="Line 54">
                <a:extLst>
                  <a:ext uri="{FF2B5EF4-FFF2-40B4-BE49-F238E27FC236}">
                    <a16:creationId xmlns:a16="http://schemas.microsoft.com/office/drawing/2014/main" id="{3D48B650-286D-4276-AD1C-D770D12AEE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08" name="Line 55">
                <a:extLst>
                  <a:ext uri="{FF2B5EF4-FFF2-40B4-BE49-F238E27FC236}">
                    <a16:creationId xmlns:a16="http://schemas.microsoft.com/office/drawing/2014/main" id="{6CBCA160-5567-41C8-B62D-AE4ED28F5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509" name="Line 56">
                <a:extLst>
                  <a:ext uri="{FF2B5EF4-FFF2-40B4-BE49-F238E27FC236}">
                    <a16:creationId xmlns:a16="http://schemas.microsoft.com/office/drawing/2014/main" id="{B775C10A-0C69-4467-846F-5F09AC6C9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38" name="AutoShape 57">
              <a:extLst>
                <a:ext uri="{FF2B5EF4-FFF2-40B4-BE49-F238E27FC236}">
                  <a16:creationId xmlns:a16="http://schemas.microsoft.com/office/drawing/2014/main" id="{9306DA84-FA31-4C01-8B81-4B7F1EACDD8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94" y="-58"/>
              <a:ext cx="41" cy="4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39" name="AutoShape 58">
              <a:extLst>
                <a:ext uri="{FF2B5EF4-FFF2-40B4-BE49-F238E27FC236}">
                  <a16:creationId xmlns:a16="http://schemas.microsoft.com/office/drawing/2014/main" id="{0D355A84-B8E1-40B8-ADDA-4F6C09C4034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58" y="30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40" name="AutoShape 59">
              <a:extLst>
                <a:ext uri="{FF2B5EF4-FFF2-40B4-BE49-F238E27FC236}">
                  <a16:creationId xmlns:a16="http://schemas.microsoft.com/office/drawing/2014/main" id="{B1160615-CF85-4B24-8041-E48EC23EB2A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76" y="219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41" name="AutoShape 60">
              <a:extLst>
                <a:ext uri="{FF2B5EF4-FFF2-40B4-BE49-F238E27FC236}">
                  <a16:creationId xmlns:a16="http://schemas.microsoft.com/office/drawing/2014/main" id="{E6D8BB09-3F95-4C77-BE97-7BB5F1B01BF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26" y="116"/>
              <a:ext cx="41" cy="2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42" name="AutoShape 61">
              <a:extLst>
                <a:ext uri="{FF2B5EF4-FFF2-40B4-BE49-F238E27FC236}">
                  <a16:creationId xmlns:a16="http://schemas.microsoft.com/office/drawing/2014/main" id="{D4DE92BE-27A3-4079-807F-DD834ABE7E2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77" y="-16"/>
              <a:ext cx="41" cy="394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43" name="AutoShape 62">
              <a:extLst>
                <a:ext uri="{FF2B5EF4-FFF2-40B4-BE49-F238E27FC236}">
                  <a16:creationId xmlns:a16="http://schemas.microsoft.com/office/drawing/2014/main" id="{D725DA91-52B1-44D4-9B9A-F83555B3C45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43" y="72"/>
              <a:ext cx="41" cy="3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44" name="AutoShape 63">
              <a:extLst>
                <a:ext uri="{FF2B5EF4-FFF2-40B4-BE49-F238E27FC236}">
                  <a16:creationId xmlns:a16="http://schemas.microsoft.com/office/drawing/2014/main" id="{EF24F3C2-8779-4BF5-B7ED-E7A70E0FC3D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63" y="259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45" name="AutoShape 64">
              <a:extLst>
                <a:ext uri="{FF2B5EF4-FFF2-40B4-BE49-F238E27FC236}">
                  <a16:creationId xmlns:a16="http://schemas.microsoft.com/office/drawing/2014/main" id="{AE3FD71D-EE61-49DF-99AA-8BFB4979715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13" y="154"/>
              <a:ext cx="41" cy="268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146" name="Group 65">
              <a:extLst>
                <a:ext uri="{FF2B5EF4-FFF2-40B4-BE49-F238E27FC236}">
                  <a16:creationId xmlns:a16="http://schemas.microsoft.com/office/drawing/2014/main" id="{BA0A2830-3E4B-4F22-8B5D-05F16A9AB04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652" y="180"/>
              <a:ext cx="282" cy="269"/>
              <a:chOff x="0" y="0"/>
              <a:chExt cx="281" cy="268"/>
            </a:xfrm>
          </p:grpSpPr>
          <p:sp>
            <p:nvSpPr>
              <p:cNvPr id="49478" name="Line 66">
                <a:extLst>
                  <a:ext uri="{FF2B5EF4-FFF2-40B4-BE49-F238E27FC236}">
                    <a16:creationId xmlns:a16="http://schemas.microsoft.com/office/drawing/2014/main" id="{08D4A514-00F1-459D-96DA-19EFF6401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79" name="Line 67">
                <a:extLst>
                  <a:ext uri="{FF2B5EF4-FFF2-40B4-BE49-F238E27FC236}">
                    <a16:creationId xmlns:a16="http://schemas.microsoft.com/office/drawing/2014/main" id="{0C193250-3B45-4B2D-B640-3AE621B5D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80" name="Line 68">
                <a:extLst>
                  <a:ext uri="{FF2B5EF4-FFF2-40B4-BE49-F238E27FC236}">
                    <a16:creationId xmlns:a16="http://schemas.microsoft.com/office/drawing/2014/main" id="{1CF09B8C-9235-4A6E-9D2B-B6432E537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81" name="Line 69">
                <a:extLst>
                  <a:ext uri="{FF2B5EF4-FFF2-40B4-BE49-F238E27FC236}">
                    <a16:creationId xmlns:a16="http://schemas.microsoft.com/office/drawing/2014/main" id="{9C2A1BD3-30CD-4D08-8C81-78B979B34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82" name="Line 70">
                <a:extLst>
                  <a:ext uri="{FF2B5EF4-FFF2-40B4-BE49-F238E27FC236}">
                    <a16:creationId xmlns:a16="http://schemas.microsoft.com/office/drawing/2014/main" id="{E1C054DB-52FD-4FB5-821B-A2E906A73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83" name="Line 71">
                <a:extLst>
                  <a:ext uri="{FF2B5EF4-FFF2-40B4-BE49-F238E27FC236}">
                    <a16:creationId xmlns:a16="http://schemas.microsoft.com/office/drawing/2014/main" id="{6E253748-DABE-4E1F-B0B6-81A65F2877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84" name="Line 72">
                <a:extLst>
                  <a:ext uri="{FF2B5EF4-FFF2-40B4-BE49-F238E27FC236}">
                    <a16:creationId xmlns:a16="http://schemas.microsoft.com/office/drawing/2014/main" id="{E9F455EB-8F5E-4E41-B19C-65A5F3668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85" name="Line 73">
                <a:extLst>
                  <a:ext uri="{FF2B5EF4-FFF2-40B4-BE49-F238E27FC236}">
                    <a16:creationId xmlns:a16="http://schemas.microsoft.com/office/drawing/2014/main" id="{4A85D334-93D2-48C9-B7BA-91BD800D2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86" name="Line 74">
                <a:extLst>
                  <a:ext uri="{FF2B5EF4-FFF2-40B4-BE49-F238E27FC236}">
                    <a16:creationId xmlns:a16="http://schemas.microsoft.com/office/drawing/2014/main" id="{D5AE4C76-1F54-46F5-907F-C72DD0280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87" name="Line 75">
                <a:extLst>
                  <a:ext uri="{FF2B5EF4-FFF2-40B4-BE49-F238E27FC236}">
                    <a16:creationId xmlns:a16="http://schemas.microsoft.com/office/drawing/2014/main" id="{EE23C86E-3C5A-4AC8-8F5E-C46A118336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88" name="Line 76">
                <a:extLst>
                  <a:ext uri="{FF2B5EF4-FFF2-40B4-BE49-F238E27FC236}">
                    <a16:creationId xmlns:a16="http://schemas.microsoft.com/office/drawing/2014/main" id="{764E6B10-BB74-4BCB-A87A-BA792B401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89" name="Line 77">
                <a:extLst>
                  <a:ext uri="{FF2B5EF4-FFF2-40B4-BE49-F238E27FC236}">
                    <a16:creationId xmlns:a16="http://schemas.microsoft.com/office/drawing/2014/main" id="{186A1DA2-B584-43E0-8D6A-9E442A8C3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90" name="Line 78">
                <a:extLst>
                  <a:ext uri="{FF2B5EF4-FFF2-40B4-BE49-F238E27FC236}">
                    <a16:creationId xmlns:a16="http://schemas.microsoft.com/office/drawing/2014/main" id="{2D9987C8-D5D7-4FF5-91FD-39B752508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91" name="Line 79">
                <a:extLst>
                  <a:ext uri="{FF2B5EF4-FFF2-40B4-BE49-F238E27FC236}">
                    <a16:creationId xmlns:a16="http://schemas.microsoft.com/office/drawing/2014/main" id="{042FD345-29F2-4B58-B243-30D4487E69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92" name="Line 80">
                <a:extLst>
                  <a:ext uri="{FF2B5EF4-FFF2-40B4-BE49-F238E27FC236}">
                    <a16:creationId xmlns:a16="http://schemas.microsoft.com/office/drawing/2014/main" id="{51CABA39-BA4D-4E8D-BF09-425ED2B247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93" name="Line 81">
                <a:extLst>
                  <a:ext uri="{FF2B5EF4-FFF2-40B4-BE49-F238E27FC236}">
                    <a16:creationId xmlns:a16="http://schemas.microsoft.com/office/drawing/2014/main" id="{3BD182EE-CB45-4473-A814-EF87B1229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47" name="AutoShape 82">
              <a:extLst>
                <a:ext uri="{FF2B5EF4-FFF2-40B4-BE49-F238E27FC236}">
                  <a16:creationId xmlns:a16="http://schemas.microsoft.com/office/drawing/2014/main" id="{99922701-ADC3-4935-AE44-45EB6FCACBB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93" y="264"/>
              <a:ext cx="41" cy="42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48" name="AutoShape 83">
              <a:extLst>
                <a:ext uri="{FF2B5EF4-FFF2-40B4-BE49-F238E27FC236}">
                  <a16:creationId xmlns:a16="http://schemas.microsoft.com/office/drawing/2014/main" id="{DE3EA658-A2F4-4943-BB22-554FD4C4C02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58" y="353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49" name="AutoShape 84">
              <a:extLst>
                <a:ext uri="{FF2B5EF4-FFF2-40B4-BE49-F238E27FC236}">
                  <a16:creationId xmlns:a16="http://schemas.microsoft.com/office/drawing/2014/main" id="{4519EC5A-4384-4634-BEDD-0EF1C8905E2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76" y="542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50" name="AutoShape 85">
              <a:extLst>
                <a:ext uri="{FF2B5EF4-FFF2-40B4-BE49-F238E27FC236}">
                  <a16:creationId xmlns:a16="http://schemas.microsoft.com/office/drawing/2014/main" id="{B7807904-9681-4F79-AF48-D610076DBFD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26" y="439"/>
              <a:ext cx="41" cy="2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51" name="AutoShape 86">
              <a:extLst>
                <a:ext uri="{FF2B5EF4-FFF2-40B4-BE49-F238E27FC236}">
                  <a16:creationId xmlns:a16="http://schemas.microsoft.com/office/drawing/2014/main" id="{521E8733-8A3A-4C0A-9786-81A903A0451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78" y="306"/>
              <a:ext cx="41" cy="39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52" name="AutoShape 87">
              <a:extLst>
                <a:ext uri="{FF2B5EF4-FFF2-40B4-BE49-F238E27FC236}">
                  <a16:creationId xmlns:a16="http://schemas.microsoft.com/office/drawing/2014/main" id="{D64CF8C7-EA46-40A3-8708-1F35750D537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43" y="395"/>
              <a:ext cx="41" cy="3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53" name="AutoShape 88">
              <a:extLst>
                <a:ext uri="{FF2B5EF4-FFF2-40B4-BE49-F238E27FC236}">
                  <a16:creationId xmlns:a16="http://schemas.microsoft.com/office/drawing/2014/main" id="{FEAEA02E-3B59-4BA9-A9C2-9CD4C8C6115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63" y="582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54" name="AutoShape 89">
              <a:extLst>
                <a:ext uri="{FF2B5EF4-FFF2-40B4-BE49-F238E27FC236}">
                  <a16:creationId xmlns:a16="http://schemas.microsoft.com/office/drawing/2014/main" id="{E3A3B85A-0D5C-43B7-A913-DD559182460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13" y="477"/>
              <a:ext cx="41" cy="268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155" name="Group 90">
              <a:extLst>
                <a:ext uri="{FF2B5EF4-FFF2-40B4-BE49-F238E27FC236}">
                  <a16:creationId xmlns:a16="http://schemas.microsoft.com/office/drawing/2014/main" id="{2AB784B9-0E8A-4E0B-81E5-23A5BFAF29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652" y="474"/>
              <a:ext cx="282" cy="269"/>
              <a:chOff x="0" y="0"/>
              <a:chExt cx="281" cy="268"/>
            </a:xfrm>
          </p:grpSpPr>
          <p:sp>
            <p:nvSpPr>
              <p:cNvPr id="49462" name="Line 91">
                <a:extLst>
                  <a:ext uri="{FF2B5EF4-FFF2-40B4-BE49-F238E27FC236}">
                    <a16:creationId xmlns:a16="http://schemas.microsoft.com/office/drawing/2014/main" id="{D6F001B0-2F56-46D3-863D-C0DE8D72F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63" name="Line 92">
                <a:extLst>
                  <a:ext uri="{FF2B5EF4-FFF2-40B4-BE49-F238E27FC236}">
                    <a16:creationId xmlns:a16="http://schemas.microsoft.com/office/drawing/2014/main" id="{65859D33-3F21-40A9-932F-F2DB2D7EC7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64" name="Line 93">
                <a:extLst>
                  <a:ext uri="{FF2B5EF4-FFF2-40B4-BE49-F238E27FC236}">
                    <a16:creationId xmlns:a16="http://schemas.microsoft.com/office/drawing/2014/main" id="{5A467D01-E721-4333-A3F3-CBA4115FB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65" name="Line 94">
                <a:extLst>
                  <a:ext uri="{FF2B5EF4-FFF2-40B4-BE49-F238E27FC236}">
                    <a16:creationId xmlns:a16="http://schemas.microsoft.com/office/drawing/2014/main" id="{5D84E118-7256-42CD-8282-471046B51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66" name="Line 95">
                <a:extLst>
                  <a:ext uri="{FF2B5EF4-FFF2-40B4-BE49-F238E27FC236}">
                    <a16:creationId xmlns:a16="http://schemas.microsoft.com/office/drawing/2014/main" id="{2FDEB576-1055-4F24-9361-D46D77A86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67" name="Line 96">
                <a:extLst>
                  <a:ext uri="{FF2B5EF4-FFF2-40B4-BE49-F238E27FC236}">
                    <a16:creationId xmlns:a16="http://schemas.microsoft.com/office/drawing/2014/main" id="{347978CE-B65F-49B4-8B0F-820402B03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68" name="Line 97">
                <a:extLst>
                  <a:ext uri="{FF2B5EF4-FFF2-40B4-BE49-F238E27FC236}">
                    <a16:creationId xmlns:a16="http://schemas.microsoft.com/office/drawing/2014/main" id="{FA0E411A-2E21-4DAC-A819-CCE2FFBC3D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69" name="Line 98">
                <a:extLst>
                  <a:ext uri="{FF2B5EF4-FFF2-40B4-BE49-F238E27FC236}">
                    <a16:creationId xmlns:a16="http://schemas.microsoft.com/office/drawing/2014/main" id="{6020AE72-3336-4CF5-AAAF-97261B637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70" name="Line 99">
                <a:extLst>
                  <a:ext uri="{FF2B5EF4-FFF2-40B4-BE49-F238E27FC236}">
                    <a16:creationId xmlns:a16="http://schemas.microsoft.com/office/drawing/2014/main" id="{09A2C36B-DEC5-4F5A-8C11-5CDBFE5F55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71" name="Line 100">
                <a:extLst>
                  <a:ext uri="{FF2B5EF4-FFF2-40B4-BE49-F238E27FC236}">
                    <a16:creationId xmlns:a16="http://schemas.microsoft.com/office/drawing/2014/main" id="{8B35A0BE-F0CE-4978-9BC6-AA84A5C711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72" name="Line 101">
                <a:extLst>
                  <a:ext uri="{FF2B5EF4-FFF2-40B4-BE49-F238E27FC236}">
                    <a16:creationId xmlns:a16="http://schemas.microsoft.com/office/drawing/2014/main" id="{D870F16B-8026-4323-9193-FE9D6AA80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73" name="Line 102">
                <a:extLst>
                  <a:ext uri="{FF2B5EF4-FFF2-40B4-BE49-F238E27FC236}">
                    <a16:creationId xmlns:a16="http://schemas.microsoft.com/office/drawing/2014/main" id="{C814ADF6-9CAB-4842-A568-817903B683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74" name="Line 103">
                <a:extLst>
                  <a:ext uri="{FF2B5EF4-FFF2-40B4-BE49-F238E27FC236}">
                    <a16:creationId xmlns:a16="http://schemas.microsoft.com/office/drawing/2014/main" id="{1038845C-63DA-4DE0-B739-E91ACAD9C1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75" name="Line 104">
                <a:extLst>
                  <a:ext uri="{FF2B5EF4-FFF2-40B4-BE49-F238E27FC236}">
                    <a16:creationId xmlns:a16="http://schemas.microsoft.com/office/drawing/2014/main" id="{3978815A-133F-4F20-9F3E-11A29AFF1F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76" name="Line 105">
                <a:extLst>
                  <a:ext uri="{FF2B5EF4-FFF2-40B4-BE49-F238E27FC236}">
                    <a16:creationId xmlns:a16="http://schemas.microsoft.com/office/drawing/2014/main" id="{F8B2DB40-9E78-48CB-9FF1-F5FEB01D9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77" name="Line 106">
                <a:extLst>
                  <a:ext uri="{FF2B5EF4-FFF2-40B4-BE49-F238E27FC236}">
                    <a16:creationId xmlns:a16="http://schemas.microsoft.com/office/drawing/2014/main" id="{82A2FB03-DFD3-4EC5-B62F-CE966930A2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56" name="AutoShape 107">
              <a:extLst>
                <a:ext uri="{FF2B5EF4-FFF2-40B4-BE49-F238E27FC236}">
                  <a16:creationId xmlns:a16="http://schemas.microsoft.com/office/drawing/2014/main" id="{7788B53F-9F8F-44B9-A70F-E64826EEED7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93" y="693"/>
              <a:ext cx="41" cy="42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57" name="AutoShape 108">
              <a:extLst>
                <a:ext uri="{FF2B5EF4-FFF2-40B4-BE49-F238E27FC236}">
                  <a16:creationId xmlns:a16="http://schemas.microsoft.com/office/drawing/2014/main" id="{B5F41691-8648-45CB-A194-9D1509394D0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58" y="781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58" name="AutoShape 109">
              <a:extLst>
                <a:ext uri="{FF2B5EF4-FFF2-40B4-BE49-F238E27FC236}">
                  <a16:creationId xmlns:a16="http://schemas.microsoft.com/office/drawing/2014/main" id="{6F4C7863-592F-4CB1-99E8-FC6083C47CC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76" y="971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59" name="AutoShape 110">
              <a:extLst>
                <a:ext uri="{FF2B5EF4-FFF2-40B4-BE49-F238E27FC236}">
                  <a16:creationId xmlns:a16="http://schemas.microsoft.com/office/drawing/2014/main" id="{CCB63A89-F242-425B-9AAF-9F05515C533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25" y="868"/>
              <a:ext cx="41" cy="290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60" name="AutoShape 111">
              <a:extLst>
                <a:ext uri="{FF2B5EF4-FFF2-40B4-BE49-F238E27FC236}">
                  <a16:creationId xmlns:a16="http://schemas.microsoft.com/office/drawing/2014/main" id="{E3FB2BA1-46C7-4AD0-ABF2-83668A207CE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78" y="735"/>
              <a:ext cx="41" cy="39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61" name="AutoShape 112">
              <a:extLst>
                <a:ext uri="{FF2B5EF4-FFF2-40B4-BE49-F238E27FC236}">
                  <a16:creationId xmlns:a16="http://schemas.microsoft.com/office/drawing/2014/main" id="{95030304-1DD9-477C-936B-D5783D6BDD5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42" y="824"/>
              <a:ext cx="41" cy="324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62" name="AutoShape 113">
              <a:extLst>
                <a:ext uri="{FF2B5EF4-FFF2-40B4-BE49-F238E27FC236}">
                  <a16:creationId xmlns:a16="http://schemas.microsoft.com/office/drawing/2014/main" id="{DF62C026-BC98-4996-9C94-E0A7D46767E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63" y="1011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163" name="AutoShape 114">
              <a:extLst>
                <a:ext uri="{FF2B5EF4-FFF2-40B4-BE49-F238E27FC236}">
                  <a16:creationId xmlns:a16="http://schemas.microsoft.com/office/drawing/2014/main" id="{8BD47B18-B57A-4DF1-AD4A-031E20423AB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14" y="906"/>
              <a:ext cx="41" cy="267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164" name="Group 115">
              <a:extLst>
                <a:ext uri="{FF2B5EF4-FFF2-40B4-BE49-F238E27FC236}">
                  <a16:creationId xmlns:a16="http://schemas.microsoft.com/office/drawing/2014/main" id="{F8062753-62F0-4EBB-AA19-B7BE7F00BB4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652" y="932"/>
              <a:ext cx="282" cy="269"/>
              <a:chOff x="0" y="0"/>
              <a:chExt cx="281" cy="268"/>
            </a:xfrm>
          </p:grpSpPr>
          <p:sp>
            <p:nvSpPr>
              <p:cNvPr id="49446" name="Line 116">
                <a:extLst>
                  <a:ext uri="{FF2B5EF4-FFF2-40B4-BE49-F238E27FC236}">
                    <a16:creationId xmlns:a16="http://schemas.microsoft.com/office/drawing/2014/main" id="{52640607-AF77-4963-8686-4D247C689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47" name="Line 117">
                <a:extLst>
                  <a:ext uri="{FF2B5EF4-FFF2-40B4-BE49-F238E27FC236}">
                    <a16:creationId xmlns:a16="http://schemas.microsoft.com/office/drawing/2014/main" id="{FC9B17CB-4133-4258-AD4E-5241299C9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48" name="Line 118">
                <a:extLst>
                  <a:ext uri="{FF2B5EF4-FFF2-40B4-BE49-F238E27FC236}">
                    <a16:creationId xmlns:a16="http://schemas.microsoft.com/office/drawing/2014/main" id="{22B76523-4C59-4E26-876E-71EA40DCA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49" name="Line 119">
                <a:extLst>
                  <a:ext uri="{FF2B5EF4-FFF2-40B4-BE49-F238E27FC236}">
                    <a16:creationId xmlns:a16="http://schemas.microsoft.com/office/drawing/2014/main" id="{D5FFCD68-1857-49D5-905C-F5987E655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50" name="Line 120">
                <a:extLst>
                  <a:ext uri="{FF2B5EF4-FFF2-40B4-BE49-F238E27FC236}">
                    <a16:creationId xmlns:a16="http://schemas.microsoft.com/office/drawing/2014/main" id="{179D499C-19F8-482B-91FB-267152769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51" name="Line 121">
                <a:extLst>
                  <a:ext uri="{FF2B5EF4-FFF2-40B4-BE49-F238E27FC236}">
                    <a16:creationId xmlns:a16="http://schemas.microsoft.com/office/drawing/2014/main" id="{7F887B6D-A409-4483-B93F-33CDE87550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52" name="Line 122">
                <a:extLst>
                  <a:ext uri="{FF2B5EF4-FFF2-40B4-BE49-F238E27FC236}">
                    <a16:creationId xmlns:a16="http://schemas.microsoft.com/office/drawing/2014/main" id="{CFF04639-07C1-46A4-B691-8AF187AC7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53" name="Line 123">
                <a:extLst>
                  <a:ext uri="{FF2B5EF4-FFF2-40B4-BE49-F238E27FC236}">
                    <a16:creationId xmlns:a16="http://schemas.microsoft.com/office/drawing/2014/main" id="{EE9D07C3-E9D4-4FC3-BAC8-2F8654D39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54" name="Line 124">
                <a:extLst>
                  <a:ext uri="{FF2B5EF4-FFF2-40B4-BE49-F238E27FC236}">
                    <a16:creationId xmlns:a16="http://schemas.microsoft.com/office/drawing/2014/main" id="{9CF2352D-018D-4C58-9CD0-A1DCDB531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55" name="Line 125">
                <a:extLst>
                  <a:ext uri="{FF2B5EF4-FFF2-40B4-BE49-F238E27FC236}">
                    <a16:creationId xmlns:a16="http://schemas.microsoft.com/office/drawing/2014/main" id="{29AC950C-3D92-48C5-B672-43775FA85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56" name="Line 126">
                <a:extLst>
                  <a:ext uri="{FF2B5EF4-FFF2-40B4-BE49-F238E27FC236}">
                    <a16:creationId xmlns:a16="http://schemas.microsoft.com/office/drawing/2014/main" id="{FCC8A90E-7A1B-4936-8B0A-29E99241D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57" name="Line 127">
                <a:extLst>
                  <a:ext uri="{FF2B5EF4-FFF2-40B4-BE49-F238E27FC236}">
                    <a16:creationId xmlns:a16="http://schemas.microsoft.com/office/drawing/2014/main" id="{4DCD8C24-8B69-44FF-8ED7-E3293A820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58" name="Line 128">
                <a:extLst>
                  <a:ext uri="{FF2B5EF4-FFF2-40B4-BE49-F238E27FC236}">
                    <a16:creationId xmlns:a16="http://schemas.microsoft.com/office/drawing/2014/main" id="{A688747B-780A-45DB-8D33-C56578DBB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59" name="Line 129">
                <a:extLst>
                  <a:ext uri="{FF2B5EF4-FFF2-40B4-BE49-F238E27FC236}">
                    <a16:creationId xmlns:a16="http://schemas.microsoft.com/office/drawing/2014/main" id="{752D9C44-C965-481F-9AF6-BC2C17D7B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60" name="Line 130">
                <a:extLst>
                  <a:ext uri="{FF2B5EF4-FFF2-40B4-BE49-F238E27FC236}">
                    <a16:creationId xmlns:a16="http://schemas.microsoft.com/office/drawing/2014/main" id="{21E66754-3F65-4F59-BDB2-AD3601D278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61" name="Line 131">
                <a:extLst>
                  <a:ext uri="{FF2B5EF4-FFF2-40B4-BE49-F238E27FC236}">
                    <a16:creationId xmlns:a16="http://schemas.microsoft.com/office/drawing/2014/main" id="{F3EEA2F1-AA8A-4ABE-87EB-D0ABF9E41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165" name="Group 132">
              <a:extLst>
                <a:ext uri="{FF2B5EF4-FFF2-40B4-BE49-F238E27FC236}">
                  <a16:creationId xmlns:a16="http://schemas.microsoft.com/office/drawing/2014/main" id="{83D8838F-6445-4E9B-84DE-F04ED010FB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" y="165"/>
              <a:ext cx="286" cy="963"/>
              <a:chOff x="0" y="0"/>
              <a:chExt cx="286" cy="962"/>
            </a:xfrm>
          </p:grpSpPr>
          <p:sp>
            <p:nvSpPr>
              <p:cNvPr id="49422" name="AutoShape 133">
                <a:extLst>
                  <a:ext uri="{FF2B5EF4-FFF2-40B4-BE49-F238E27FC236}">
                    <a16:creationId xmlns:a16="http://schemas.microsoft.com/office/drawing/2014/main" id="{7C8BAAD0-0E79-4966-A5AE-3B59148D8245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0" y="185"/>
                <a:ext cx="25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23" name="AutoShape 134">
                <a:extLst>
                  <a:ext uri="{FF2B5EF4-FFF2-40B4-BE49-F238E27FC236}">
                    <a16:creationId xmlns:a16="http://schemas.microsoft.com/office/drawing/2014/main" id="{E79DC991-ACE0-4D3D-BE92-142E2F46FBC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8" y="160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24" name="AutoShape 135">
                <a:extLst>
                  <a:ext uri="{FF2B5EF4-FFF2-40B4-BE49-F238E27FC236}">
                    <a16:creationId xmlns:a16="http://schemas.microsoft.com/office/drawing/2014/main" id="{476E1732-A075-4CD2-A2BC-AAA863151F7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5" y="132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25" name="AutoShape 136">
                <a:extLst>
                  <a:ext uri="{FF2B5EF4-FFF2-40B4-BE49-F238E27FC236}">
                    <a16:creationId xmlns:a16="http://schemas.microsoft.com/office/drawing/2014/main" id="{CF90793C-CD97-49DA-A56B-1673A39A094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104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26" name="AutoShape 137">
                <a:extLst>
                  <a:ext uri="{FF2B5EF4-FFF2-40B4-BE49-F238E27FC236}">
                    <a16:creationId xmlns:a16="http://schemas.microsoft.com/office/drawing/2014/main" id="{CF70B8E2-EF8C-4FE0-A5AB-1F584B9A0DA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50" y="81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27" name="AutoShape 138">
                <a:extLst>
                  <a:ext uri="{FF2B5EF4-FFF2-40B4-BE49-F238E27FC236}">
                    <a16:creationId xmlns:a16="http://schemas.microsoft.com/office/drawing/2014/main" id="{0EA5660D-E1AF-411B-A353-DB75E59BA27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6" y="53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28" name="AutoShape 139">
                <a:extLst>
                  <a:ext uri="{FF2B5EF4-FFF2-40B4-BE49-F238E27FC236}">
                    <a16:creationId xmlns:a16="http://schemas.microsoft.com/office/drawing/2014/main" id="{FAC9FC6E-1FF5-47B5-89EC-20D0329EC15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27"/>
                <a:ext cx="26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29" name="AutoShape 140">
                <a:extLst>
                  <a:ext uri="{FF2B5EF4-FFF2-40B4-BE49-F238E27FC236}">
                    <a16:creationId xmlns:a16="http://schemas.microsoft.com/office/drawing/2014/main" id="{E7E1E75A-4150-49E8-A33C-E06F874FFE1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0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30" name="AutoShape 141">
                <a:extLst>
                  <a:ext uri="{FF2B5EF4-FFF2-40B4-BE49-F238E27FC236}">
                    <a16:creationId xmlns:a16="http://schemas.microsoft.com/office/drawing/2014/main" id="{23DC58A7-FE4F-47A5-B7ED-A2C9560B308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0" y="503"/>
                <a:ext cx="25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31" name="AutoShape 142">
                <a:extLst>
                  <a:ext uri="{FF2B5EF4-FFF2-40B4-BE49-F238E27FC236}">
                    <a16:creationId xmlns:a16="http://schemas.microsoft.com/office/drawing/2014/main" id="{913C50CD-FC27-4945-AA6A-A715FAAD156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8" y="478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32" name="AutoShape 143">
                <a:extLst>
                  <a:ext uri="{FF2B5EF4-FFF2-40B4-BE49-F238E27FC236}">
                    <a16:creationId xmlns:a16="http://schemas.microsoft.com/office/drawing/2014/main" id="{1A42EBE6-D596-4D66-BDF8-4F63C3A64CC1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" y="451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33" name="AutoShape 144">
                <a:extLst>
                  <a:ext uri="{FF2B5EF4-FFF2-40B4-BE49-F238E27FC236}">
                    <a16:creationId xmlns:a16="http://schemas.microsoft.com/office/drawing/2014/main" id="{AEE590FA-28D3-4DAA-AE84-4A4C51CF750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423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34" name="AutoShape 145">
                <a:extLst>
                  <a:ext uri="{FF2B5EF4-FFF2-40B4-BE49-F238E27FC236}">
                    <a16:creationId xmlns:a16="http://schemas.microsoft.com/office/drawing/2014/main" id="{E6444D51-998B-4BB1-8D34-EE627FC5A072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50" y="399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35" name="AutoShape 146">
                <a:extLst>
                  <a:ext uri="{FF2B5EF4-FFF2-40B4-BE49-F238E27FC236}">
                    <a16:creationId xmlns:a16="http://schemas.microsoft.com/office/drawing/2014/main" id="{CD786818-3D7E-4172-9498-C4A63080F396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5" y="372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36" name="AutoShape 147">
                <a:extLst>
                  <a:ext uri="{FF2B5EF4-FFF2-40B4-BE49-F238E27FC236}">
                    <a16:creationId xmlns:a16="http://schemas.microsoft.com/office/drawing/2014/main" id="{C59854B8-9ED4-47B4-BCF1-DC00DDE525C5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347"/>
                <a:ext cx="26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37" name="AutoShape 148">
                <a:extLst>
                  <a:ext uri="{FF2B5EF4-FFF2-40B4-BE49-F238E27FC236}">
                    <a16:creationId xmlns:a16="http://schemas.microsoft.com/office/drawing/2014/main" id="{2B0758FB-06FF-45CE-B9DB-9953EB72C7F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319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38" name="AutoShape 149">
                <a:extLst>
                  <a:ext uri="{FF2B5EF4-FFF2-40B4-BE49-F238E27FC236}">
                    <a16:creationId xmlns:a16="http://schemas.microsoft.com/office/drawing/2014/main" id="{EA7CF951-6A73-4759-9BE9-9397185B919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-1" y="937"/>
                <a:ext cx="25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39" name="AutoShape 150">
                <a:extLst>
                  <a:ext uri="{FF2B5EF4-FFF2-40B4-BE49-F238E27FC236}">
                    <a16:creationId xmlns:a16="http://schemas.microsoft.com/office/drawing/2014/main" id="{B144FCA9-8946-4300-8F8C-4A6DBAD59286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7" y="912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40" name="AutoShape 151">
                <a:extLst>
                  <a:ext uri="{FF2B5EF4-FFF2-40B4-BE49-F238E27FC236}">
                    <a16:creationId xmlns:a16="http://schemas.microsoft.com/office/drawing/2014/main" id="{5F217AC3-BBD7-4053-8A88-B5FAE52216C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5" y="884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41" name="AutoShape 152">
                <a:extLst>
                  <a:ext uri="{FF2B5EF4-FFF2-40B4-BE49-F238E27FC236}">
                    <a16:creationId xmlns:a16="http://schemas.microsoft.com/office/drawing/2014/main" id="{E77D827D-E20C-4EB2-BBDD-6CE7C948E158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856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42" name="AutoShape 153">
                <a:extLst>
                  <a:ext uri="{FF2B5EF4-FFF2-40B4-BE49-F238E27FC236}">
                    <a16:creationId xmlns:a16="http://schemas.microsoft.com/office/drawing/2014/main" id="{2EC1E5A9-7A61-419A-8359-DCF8FAEF9A8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49" y="833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43" name="AutoShape 154">
                <a:extLst>
                  <a:ext uri="{FF2B5EF4-FFF2-40B4-BE49-F238E27FC236}">
                    <a16:creationId xmlns:a16="http://schemas.microsoft.com/office/drawing/2014/main" id="{B2774E42-BB81-4AE9-9CF1-14BA9FCB4EB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6" y="805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44" name="AutoShape 155">
                <a:extLst>
                  <a:ext uri="{FF2B5EF4-FFF2-40B4-BE49-F238E27FC236}">
                    <a16:creationId xmlns:a16="http://schemas.microsoft.com/office/drawing/2014/main" id="{C2E7EDFE-1523-4658-81C1-8A70666D134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779"/>
                <a:ext cx="26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45" name="AutoShape 156">
                <a:extLst>
                  <a:ext uri="{FF2B5EF4-FFF2-40B4-BE49-F238E27FC236}">
                    <a16:creationId xmlns:a16="http://schemas.microsoft.com/office/drawing/2014/main" id="{E7FAC37F-436A-4789-9E53-BE6A40BA50F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752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66" name="Rectangle 157">
              <a:extLst>
                <a:ext uri="{FF2B5EF4-FFF2-40B4-BE49-F238E27FC236}">
                  <a16:creationId xmlns:a16="http://schemas.microsoft.com/office/drawing/2014/main" id="{AA675A30-11C2-4AE6-87A6-E82029BC9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" y="727"/>
              <a:ext cx="294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...</a:t>
              </a:r>
            </a:p>
          </p:txBody>
        </p:sp>
        <p:sp>
          <p:nvSpPr>
            <p:cNvPr id="48167" name="Rectangle 158">
              <a:extLst>
                <a:ext uri="{FF2B5EF4-FFF2-40B4-BE49-F238E27FC236}">
                  <a16:creationId xmlns:a16="http://schemas.microsoft.com/office/drawing/2014/main" id="{C6A9E643-67C8-4C99-8CC6-42640202D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" y="134"/>
              <a:ext cx="342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48168" name="Rectangle 159">
              <a:extLst>
                <a:ext uri="{FF2B5EF4-FFF2-40B4-BE49-F238E27FC236}">
                  <a16:creationId xmlns:a16="http://schemas.microsoft.com/office/drawing/2014/main" id="{9AE50C48-D93B-4535-83B2-E2A8C84A7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" y="455"/>
              <a:ext cx="342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48169" name="Rectangle 160">
              <a:extLst>
                <a:ext uri="{FF2B5EF4-FFF2-40B4-BE49-F238E27FC236}">
                  <a16:creationId xmlns:a16="http://schemas.microsoft.com/office/drawing/2014/main" id="{B2019A26-A83D-4D51-96A3-175CA8181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" y="884"/>
              <a:ext cx="342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170" name="Group 161">
              <a:extLst>
                <a:ext uri="{FF2B5EF4-FFF2-40B4-BE49-F238E27FC236}">
                  <a16:creationId xmlns:a16="http://schemas.microsoft.com/office/drawing/2014/main" id="{093EA87A-BC69-428B-85EC-372F8AB313B4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768" y="1085"/>
              <a:ext cx="50" cy="269"/>
              <a:chOff x="0" y="0"/>
              <a:chExt cx="50" cy="268"/>
            </a:xfrm>
          </p:grpSpPr>
          <p:sp>
            <p:nvSpPr>
              <p:cNvPr id="49406" name="Line 162">
                <a:extLst>
                  <a:ext uri="{FF2B5EF4-FFF2-40B4-BE49-F238E27FC236}">
                    <a16:creationId xmlns:a16="http://schemas.microsoft.com/office/drawing/2014/main" id="{7D8DA644-33A6-4E8B-94CB-46BC3B8294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07" name="Line 163">
                <a:extLst>
                  <a:ext uri="{FF2B5EF4-FFF2-40B4-BE49-F238E27FC236}">
                    <a16:creationId xmlns:a16="http://schemas.microsoft.com/office/drawing/2014/main" id="{581C30D1-2C2F-4F04-897F-6C09AE07B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08" name="Line 164">
                <a:extLst>
                  <a:ext uri="{FF2B5EF4-FFF2-40B4-BE49-F238E27FC236}">
                    <a16:creationId xmlns:a16="http://schemas.microsoft.com/office/drawing/2014/main" id="{2D139E7E-F94D-48F0-B659-84922553E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09" name="Line 165">
                <a:extLst>
                  <a:ext uri="{FF2B5EF4-FFF2-40B4-BE49-F238E27FC236}">
                    <a16:creationId xmlns:a16="http://schemas.microsoft.com/office/drawing/2014/main" id="{609B691F-E433-47BE-A25D-903230495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10" name="Line 166">
                <a:extLst>
                  <a:ext uri="{FF2B5EF4-FFF2-40B4-BE49-F238E27FC236}">
                    <a16:creationId xmlns:a16="http://schemas.microsoft.com/office/drawing/2014/main" id="{DF9FE5FF-96D4-427D-B8D3-30A09113C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11" name="Line 167">
                <a:extLst>
                  <a:ext uri="{FF2B5EF4-FFF2-40B4-BE49-F238E27FC236}">
                    <a16:creationId xmlns:a16="http://schemas.microsoft.com/office/drawing/2014/main" id="{6CD75CDF-6EBF-42AE-94B0-A1CB7089F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12" name="Line 168">
                <a:extLst>
                  <a:ext uri="{FF2B5EF4-FFF2-40B4-BE49-F238E27FC236}">
                    <a16:creationId xmlns:a16="http://schemas.microsoft.com/office/drawing/2014/main" id="{F2F7C469-3FA9-4A0D-B101-676A73ACD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13" name="Line 169">
                <a:extLst>
                  <a:ext uri="{FF2B5EF4-FFF2-40B4-BE49-F238E27FC236}">
                    <a16:creationId xmlns:a16="http://schemas.microsoft.com/office/drawing/2014/main" id="{6084DE47-56E0-4A22-AF60-981B00E0E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14" name="Line 170">
                <a:extLst>
                  <a:ext uri="{FF2B5EF4-FFF2-40B4-BE49-F238E27FC236}">
                    <a16:creationId xmlns:a16="http://schemas.microsoft.com/office/drawing/2014/main" id="{8768FCA1-6DBC-482E-9F90-A70FB3316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15" name="Line 171">
                <a:extLst>
                  <a:ext uri="{FF2B5EF4-FFF2-40B4-BE49-F238E27FC236}">
                    <a16:creationId xmlns:a16="http://schemas.microsoft.com/office/drawing/2014/main" id="{5C82B35F-1926-4282-9336-825FD711D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16" name="Line 172">
                <a:extLst>
                  <a:ext uri="{FF2B5EF4-FFF2-40B4-BE49-F238E27FC236}">
                    <a16:creationId xmlns:a16="http://schemas.microsoft.com/office/drawing/2014/main" id="{EA06A014-3354-466D-AAB6-FA906B843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17" name="Line 173">
                <a:extLst>
                  <a:ext uri="{FF2B5EF4-FFF2-40B4-BE49-F238E27FC236}">
                    <a16:creationId xmlns:a16="http://schemas.microsoft.com/office/drawing/2014/main" id="{E4933C6F-D832-4FFC-B29C-19D318F0FF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18" name="Line 174">
                <a:extLst>
                  <a:ext uri="{FF2B5EF4-FFF2-40B4-BE49-F238E27FC236}">
                    <a16:creationId xmlns:a16="http://schemas.microsoft.com/office/drawing/2014/main" id="{47F7DF46-E6EE-4B45-9091-E526DB726A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19" name="Line 175">
                <a:extLst>
                  <a:ext uri="{FF2B5EF4-FFF2-40B4-BE49-F238E27FC236}">
                    <a16:creationId xmlns:a16="http://schemas.microsoft.com/office/drawing/2014/main" id="{CA0F3A40-6675-42F7-9830-5AE7D59C2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20" name="Line 176">
                <a:extLst>
                  <a:ext uri="{FF2B5EF4-FFF2-40B4-BE49-F238E27FC236}">
                    <a16:creationId xmlns:a16="http://schemas.microsoft.com/office/drawing/2014/main" id="{78B94092-E968-4832-B555-39DA04B5F5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21" name="Line 177">
                <a:extLst>
                  <a:ext uri="{FF2B5EF4-FFF2-40B4-BE49-F238E27FC236}">
                    <a16:creationId xmlns:a16="http://schemas.microsoft.com/office/drawing/2014/main" id="{A3DF306B-4796-496E-9FFF-342B2D4C5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74930" name="Freeform 178">
              <a:extLst>
                <a:ext uri="{FF2B5EF4-FFF2-40B4-BE49-F238E27FC236}">
                  <a16:creationId xmlns:a16="http://schemas.microsoft.com/office/drawing/2014/main" id="{807F0E62-0D14-4B02-8F24-7D8EB857FEEB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716" y="1903"/>
              <a:ext cx="1338" cy="402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13886 h 21600"/>
                <a:gd name="T4" fmla="*/ 0 w 21600"/>
                <a:gd name="T5" fmla="*/ 13886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13886"/>
                  </a:lnTo>
                  <a:lnTo>
                    <a:pt x="0" y="13886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7575D1"/>
              </a:solidFill>
              <a:prstDash val="solid"/>
              <a:round/>
              <a:headEnd type="none" w="med" len="med"/>
              <a:tailEnd type="stealth" w="med" len="sm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74931" name="Freeform 179">
              <a:extLst>
                <a:ext uri="{FF2B5EF4-FFF2-40B4-BE49-F238E27FC236}">
                  <a16:creationId xmlns:a16="http://schemas.microsoft.com/office/drawing/2014/main" id="{F8C1EFAE-E518-4AD1-BAF2-C1F24169924D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800" y="1903"/>
              <a:ext cx="1445" cy="402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7855 h 21600"/>
                <a:gd name="T4" fmla="*/ 0 w 21600"/>
                <a:gd name="T5" fmla="*/ 7855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7855"/>
                  </a:lnTo>
                  <a:lnTo>
                    <a:pt x="0" y="7855"/>
                  </a:lnTo>
                  <a:cubicBezTo>
                    <a:pt x="0" y="5236"/>
                    <a:pt x="0" y="2618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62672"/>
              </a:solidFill>
              <a:prstDash val="solid"/>
              <a:round/>
              <a:headEnd type="none" w="med" len="med"/>
              <a:tailEnd type="stealth" w="med" len="sm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grpSp>
          <p:nvGrpSpPr>
            <p:cNvPr id="48173" name="Group 180">
              <a:extLst>
                <a:ext uri="{FF2B5EF4-FFF2-40B4-BE49-F238E27FC236}">
                  <a16:creationId xmlns:a16="http://schemas.microsoft.com/office/drawing/2014/main" id="{F7AA4483-58BC-4464-ABB1-67DD7BC0BD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" y="3162"/>
              <a:ext cx="85" cy="54"/>
              <a:chOff x="0" y="0"/>
              <a:chExt cx="84" cy="53"/>
            </a:xfrm>
          </p:grpSpPr>
          <p:sp>
            <p:nvSpPr>
              <p:cNvPr id="49404" name="Line 181">
                <a:extLst>
                  <a:ext uri="{FF2B5EF4-FFF2-40B4-BE49-F238E27FC236}">
                    <a16:creationId xmlns:a16="http://schemas.microsoft.com/office/drawing/2014/main" id="{00FB09F5-72D0-4C3B-9716-0FB9A7E404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53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05" name="Line 182">
                <a:extLst>
                  <a:ext uri="{FF2B5EF4-FFF2-40B4-BE49-F238E27FC236}">
                    <a16:creationId xmlns:a16="http://schemas.microsoft.com/office/drawing/2014/main" id="{BF59BF02-65B7-40CF-8013-397F0C1355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3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74" name="Rectangle 183">
              <a:extLst>
                <a:ext uri="{FF2B5EF4-FFF2-40B4-BE49-F238E27FC236}">
                  <a16:creationId xmlns:a16="http://schemas.microsoft.com/office/drawing/2014/main" id="{037B2842-3699-433F-97FB-3945C037B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" y="3064"/>
              <a:ext cx="31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...</a:t>
              </a:r>
            </a:p>
          </p:txBody>
        </p:sp>
        <p:grpSp>
          <p:nvGrpSpPr>
            <p:cNvPr id="48175" name="Group 184">
              <a:extLst>
                <a:ext uri="{FF2B5EF4-FFF2-40B4-BE49-F238E27FC236}">
                  <a16:creationId xmlns:a16="http://schemas.microsoft.com/office/drawing/2014/main" id="{2EC3B5E8-7FD5-4AEA-8F5B-EFB40B164E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" y="2251"/>
              <a:ext cx="85" cy="429"/>
              <a:chOff x="0" y="0"/>
              <a:chExt cx="84" cy="429"/>
            </a:xfrm>
          </p:grpSpPr>
          <p:sp>
            <p:nvSpPr>
              <p:cNvPr id="49402" name="Line 185">
                <a:extLst>
                  <a:ext uri="{FF2B5EF4-FFF2-40B4-BE49-F238E27FC236}">
                    <a16:creationId xmlns:a16="http://schemas.microsoft.com/office/drawing/2014/main" id="{F6BFDA31-CCB5-48D8-9AE3-16B392600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429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03" name="Line 186">
                <a:extLst>
                  <a:ext uri="{FF2B5EF4-FFF2-40B4-BE49-F238E27FC236}">
                    <a16:creationId xmlns:a16="http://schemas.microsoft.com/office/drawing/2014/main" id="{B43A2953-4EF6-4307-86FE-F681B4338A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428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176" name="Group 187">
              <a:extLst>
                <a:ext uri="{FF2B5EF4-FFF2-40B4-BE49-F238E27FC236}">
                  <a16:creationId xmlns:a16="http://schemas.microsoft.com/office/drawing/2014/main" id="{E7BBF3C2-DA20-48EA-A4CF-1DA979DE95D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505" y="2303"/>
              <a:ext cx="229" cy="285"/>
              <a:chOff x="0" y="0"/>
              <a:chExt cx="228" cy="285"/>
            </a:xfrm>
          </p:grpSpPr>
          <p:sp>
            <p:nvSpPr>
              <p:cNvPr id="49394" name="Freeform 188">
                <a:extLst>
                  <a:ext uri="{FF2B5EF4-FFF2-40B4-BE49-F238E27FC236}">
                    <a16:creationId xmlns:a16="http://schemas.microsoft.com/office/drawing/2014/main" id="{D6ECB7F4-3780-4AE7-A23C-9BB34450F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95" name="Freeform 189">
                <a:extLst>
                  <a:ext uri="{FF2B5EF4-FFF2-40B4-BE49-F238E27FC236}">
                    <a16:creationId xmlns:a16="http://schemas.microsoft.com/office/drawing/2014/main" id="{D5319FA6-4CE3-4D15-B76B-7974CFE35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96" name="Freeform 190">
                <a:extLst>
                  <a:ext uri="{FF2B5EF4-FFF2-40B4-BE49-F238E27FC236}">
                    <a16:creationId xmlns:a16="http://schemas.microsoft.com/office/drawing/2014/main" id="{6B7A2EEB-319E-4369-80F9-439BBEC5B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97" name="Freeform 191">
                <a:extLst>
                  <a:ext uri="{FF2B5EF4-FFF2-40B4-BE49-F238E27FC236}">
                    <a16:creationId xmlns:a16="http://schemas.microsoft.com/office/drawing/2014/main" id="{8DA56148-8738-478A-B0B6-F075970D0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98" name="Freeform 192">
                <a:extLst>
                  <a:ext uri="{FF2B5EF4-FFF2-40B4-BE49-F238E27FC236}">
                    <a16:creationId xmlns:a16="http://schemas.microsoft.com/office/drawing/2014/main" id="{02E58B48-F0A3-43D4-B8EB-602E2E169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99" name="Freeform 193">
                <a:extLst>
                  <a:ext uri="{FF2B5EF4-FFF2-40B4-BE49-F238E27FC236}">
                    <a16:creationId xmlns:a16="http://schemas.microsoft.com/office/drawing/2014/main" id="{DA104E63-3B7E-4C10-9484-4F1DBCBF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00" name="Freeform 194">
                <a:extLst>
                  <a:ext uri="{FF2B5EF4-FFF2-40B4-BE49-F238E27FC236}">
                    <a16:creationId xmlns:a16="http://schemas.microsoft.com/office/drawing/2014/main" id="{CEF26E76-885E-4DEC-8E7E-D6D7F20B3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401" name="Freeform 195">
                <a:extLst>
                  <a:ext uri="{FF2B5EF4-FFF2-40B4-BE49-F238E27FC236}">
                    <a16:creationId xmlns:a16="http://schemas.microsoft.com/office/drawing/2014/main" id="{AB700EDC-62DA-4759-878F-046F3C049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177" name="Group 196">
              <a:extLst>
                <a:ext uri="{FF2B5EF4-FFF2-40B4-BE49-F238E27FC236}">
                  <a16:creationId xmlns:a16="http://schemas.microsoft.com/office/drawing/2014/main" id="{4ADA785E-B914-4A9E-BD60-28BDB21612B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841" y="2342"/>
              <a:ext cx="228" cy="287"/>
              <a:chOff x="0" y="0"/>
              <a:chExt cx="228" cy="286"/>
            </a:xfrm>
          </p:grpSpPr>
          <p:sp>
            <p:nvSpPr>
              <p:cNvPr id="49386" name="Freeform 197">
                <a:extLst>
                  <a:ext uri="{FF2B5EF4-FFF2-40B4-BE49-F238E27FC236}">
                    <a16:creationId xmlns:a16="http://schemas.microsoft.com/office/drawing/2014/main" id="{B2C805C2-FAE5-486A-9E6F-AB0EFB1AB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87" name="Freeform 198">
                <a:extLst>
                  <a:ext uri="{FF2B5EF4-FFF2-40B4-BE49-F238E27FC236}">
                    <a16:creationId xmlns:a16="http://schemas.microsoft.com/office/drawing/2014/main" id="{BC6AA0A1-93D1-4D55-A5F6-23E76E9A5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88" name="Freeform 199">
                <a:extLst>
                  <a:ext uri="{FF2B5EF4-FFF2-40B4-BE49-F238E27FC236}">
                    <a16:creationId xmlns:a16="http://schemas.microsoft.com/office/drawing/2014/main" id="{357DD0C0-935B-4E77-8351-79BA946DC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89" name="Freeform 200">
                <a:extLst>
                  <a:ext uri="{FF2B5EF4-FFF2-40B4-BE49-F238E27FC236}">
                    <a16:creationId xmlns:a16="http://schemas.microsoft.com/office/drawing/2014/main" id="{53737AD5-5BCE-47A3-8A27-B5C28302E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90" name="Freeform 201">
                <a:extLst>
                  <a:ext uri="{FF2B5EF4-FFF2-40B4-BE49-F238E27FC236}">
                    <a16:creationId xmlns:a16="http://schemas.microsoft.com/office/drawing/2014/main" id="{F5D97CC4-6C3E-4823-B9B0-D6F049E2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91" name="Freeform 202">
                <a:extLst>
                  <a:ext uri="{FF2B5EF4-FFF2-40B4-BE49-F238E27FC236}">
                    <a16:creationId xmlns:a16="http://schemas.microsoft.com/office/drawing/2014/main" id="{B938EBE6-FBD0-47CD-AAD6-C57FAFCE2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92" name="Freeform 203">
                <a:extLst>
                  <a:ext uri="{FF2B5EF4-FFF2-40B4-BE49-F238E27FC236}">
                    <a16:creationId xmlns:a16="http://schemas.microsoft.com/office/drawing/2014/main" id="{C9007AE7-62DA-4B60-9330-2E4B3A590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93" name="Freeform 204">
                <a:extLst>
                  <a:ext uri="{FF2B5EF4-FFF2-40B4-BE49-F238E27FC236}">
                    <a16:creationId xmlns:a16="http://schemas.microsoft.com/office/drawing/2014/main" id="{7221508C-074D-4BAD-A20E-6EF857FC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78" name="Rectangle 205">
              <a:extLst>
                <a:ext uri="{FF2B5EF4-FFF2-40B4-BE49-F238E27FC236}">
                  <a16:creationId xmlns:a16="http://schemas.microsoft.com/office/drawing/2014/main" id="{FCFC3AA4-B3E8-46DA-BE40-B954438C2A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3" y="2302"/>
              <a:ext cx="330" cy="334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179" name="Group 206">
              <a:extLst>
                <a:ext uri="{FF2B5EF4-FFF2-40B4-BE49-F238E27FC236}">
                  <a16:creationId xmlns:a16="http://schemas.microsoft.com/office/drawing/2014/main" id="{AD2ACE2A-181D-4B22-B4DE-0EB6EB5D9C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" y="2362"/>
              <a:ext cx="39" cy="192"/>
              <a:chOff x="0" y="0"/>
              <a:chExt cx="38" cy="191"/>
            </a:xfrm>
          </p:grpSpPr>
          <p:sp>
            <p:nvSpPr>
              <p:cNvPr id="49378" name="Line 207">
                <a:extLst>
                  <a:ext uri="{FF2B5EF4-FFF2-40B4-BE49-F238E27FC236}">
                    <a16:creationId xmlns:a16="http://schemas.microsoft.com/office/drawing/2014/main" id="{7A36018C-DBC1-4E2A-B9E3-4ABEA3B0E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79" name="Line 208">
                <a:extLst>
                  <a:ext uri="{FF2B5EF4-FFF2-40B4-BE49-F238E27FC236}">
                    <a16:creationId xmlns:a16="http://schemas.microsoft.com/office/drawing/2014/main" id="{44884133-A337-4AB9-B948-473800BE5A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80" name="Line 209">
                <a:extLst>
                  <a:ext uri="{FF2B5EF4-FFF2-40B4-BE49-F238E27FC236}">
                    <a16:creationId xmlns:a16="http://schemas.microsoft.com/office/drawing/2014/main" id="{CA4BE829-DF2B-4E32-909A-3E26F207A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81" name="Line 210">
                <a:extLst>
                  <a:ext uri="{FF2B5EF4-FFF2-40B4-BE49-F238E27FC236}">
                    <a16:creationId xmlns:a16="http://schemas.microsoft.com/office/drawing/2014/main" id="{1D7C3412-89E3-4E5D-BBBF-2A3BCEF988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82" name="Line 211">
                <a:extLst>
                  <a:ext uri="{FF2B5EF4-FFF2-40B4-BE49-F238E27FC236}">
                    <a16:creationId xmlns:a16="http://schemas.microsoft.com/office/drawing/2014/main" id="{71EE8CF7-EBBE-42D9-9463-AC04D4223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83" name="Line 212">
                <a:extLst>
                  <a:ext uri="{FF2B5EF4-FFF2-40B4-BE49-F238E27FC236}">
                    <a16:creationId xmlns:a16="http://schemas.microsoft.com/office/drawing/2014/main" id="{914BB417-5912-4E19-B9DC-419DFE476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84" name="Line 213">
                <a:extLst>
                  <a:ext uri="{FF2B5EF4-FFF2-40B4-BE49-F238E27FC236}">
                    <a16:creationId xmlns:a16="http://schemas.microsoft.com/office/drawing/2014/main" id="{97473C8C-7CA5-4F25-B897-6D8A7B1EA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85" name="Line 214">
                <a:extLst>
                  <a:ext uri="{FF2B5EF4-FFF2-40B4-BE49-F238E27FC236}">
                    <a16:creationId xmlns:a16="http://schemas.microsoft.com/office/drawing/2014/main" id="{E7CB709D-60C6-4356-9999-23D46D47C6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80" name="AutoShape 215">
              <a:extLst>
                <a:ext uri="{FF2B5EF4-FFF2-40B4-BE49-F238E27FC236}">
                  <a16:creationId xmlns:a16="http://schemas.microsoft.com/office/drawing/2014/main" id="{5E1B0DC1-2574-4469-83F2-7CD378489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2331"/>
              <a:ext cx="167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181" name="Group 216">
              <a:extLst>
                <a:ext uri="{FF2B5EF4-FFF2-40B4-BE49-F238E27FC236}">
                  <a16:creationId xmlns:a16="http://schemas.microsoft.com/office/drawing/2014/main" id="{8ED6D741-8BB8-4567-996F-E3C5E6A28C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" y="2633"/>
              <a:ext cx="85" cy="449"/>
              <a:chOff x="0" y="0"/>
              <a:chExt cx="84" cy="448"/>
            </a:xfrm>
          </p:grpSpPr>
          <p:sp>
            <p:nvSpPr>
              <p:cNvPr id="49376" name="Line 217">
                <a:extLst>
                  <a:ext uri="{FF2B5EF4-FFF2-40B4-BE49-F238E27FC236}">
                    <a16:creationId xmlns:a16="http://schemas.microsoft.com/office/drawing/2014/main" id="{32508D0C-197B-499B-A9A7-4A2F324AD7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448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77" name="Line 218">
                <a:extLst>
                  <a:ext uri="{FF2B5EF4-FFF2-40B4-BE49-F238E27FC236}">
                    <a16:creationId xmlns:a16="http://schemas.microsoft.com/office/drawing/2014/main" id="{A0B80147-F1AD-4D31-BF87-66212D407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447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182" name="Group 219">
              <a:extLst>
                <a:ext uri="{FF2B5EF4-FFF2-40B4-BE49-F238E27FC236}">
                  <a16:creationId xmlns:a16="http://schemas.microsoft.com/office/drawing/2014/main" id="{A5021DF3-358B-465E-A8C5-82FB6A6E071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505" y="2684"/>
              <a:ext cx="229" cy="285"/>
              <a:chOff x="0" y="0"/>
              <a:chExt cx="228" cy="285"/>
            </a:xfrm>
          </p:grpSpPr>
          <p:sp>
            <p:nvSpPr>
              <p:cNvPr id="49368" name="Freeform 220">
                <a:extLst>
                  <a:ext uri="{FF2B5EF4-FFF2-40B4-BE49-F238E27FC236}">
                    <a16:creationId xmlns:a16="http://schemas.microsoft.com/office/drawing/2014/main" id="{BBA24DDF-EBA7-4F1F-8077-E6A7A7098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69" name="Freeform 221">
                <a:extLst>
                  <a:ext uri="{FF2B5EF4-FFF2-40B4-BE49-F238E27FC236}">
                    <a16:creationId xmlns:a16="http://schemas.microsoft.com/office/drawing/2014/main" id="{4CADCAF3-77B3-4222-9841-057BF5B55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70" name="Freeform 222">
                <a:extLst>
                  <a:ext uri="{FF2B5EF4-FFF2-40B4-BE49-F238E27FC236}">
                    <a16:creationId xmlns:a16="http://schemas.microsoft.com/office/drawing/2014/main" id="{86D74059-FF5C-48AF-9B33-9B036C39D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71" name="Freeform 223">
                <a:extLst>
                  <a:ext uri="{FF2B5EF4-FFF2-40B4-BE49-F238E27FC236}">
                    <a16:creationId xmlns:a16="http://schemas.microsoft.com/office/drawing/2014/main" id="{7AC15F38-AA99-445E-AFE6-EF84845A3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72" name="Freeform 224">
                <a:extLst>
                  <a:ext uri="{FF2B5EF4-FFF2-40B4-BE49-F238E27FC236}">
                    <a16:creationId xmlns:a16="http://schemas.microsoft.com/office/drawing/2014/main" id="{9D3F7385-9DA9-4701-BADC-7B56AB437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73" name="Freeform 225">
                <a:extLst>
                  <a:ext uri="{FF2B5EF4-FFF2-40B4-BE49-F238E27FC236}">
                    <a16:creationId xmlns:a16="http://schemas.microsoft.com/office/drawing/2014/main" id="{2F043C64-02F9-4DD6-8F6E-76F329AB1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74" name="Freeform 226">
                <a:extLst>
                  <a:ext uri="{FF2B5EF4-FFF2-40B4-BE49-F238E27FC236}">
                    <a16:creationId xmlns:a16="http://schemas.microsoft.com/office/drawing/2014/main" id="{BB12DFD7-2F1C-4ECE-8581-E144CD1A0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75" name="Freeform 227">
                <a:extLst>
                  <a:ext uri="{FF2B5EF4-FFF2-40B4-BE49-F238E27FC236}">
                    <a16:creationId xmlns:a16="http://schemas.microsoft.com/office/drawing/2014/main" id="{07D12A67-00AB-4775-A470-9FE43B049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183" name="Group 228">
              <a:extLst>
                <a:ext uri="{FF2B5EF4-FFF2-40B4-BE49-F238E27FC236}">
                  <a16:creationId xmlns:a16="http://schemas.microsoft.com/office/drawing/2014/main" id="{FB5FD043-DE67-4941-8C7C-B224CF45A85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840" y="2724"/>
              <a:ext cx="229" cy="287"/>
              <a:chOff x="0" y="0"/>
              <a:chExt cx="228" cy="286"/>
            </a:xfrm>
          </p:grpSpPr>
          <p:sp>
            <p:nvSpPr>
              <p:cNvPr id="49360" name="Freeform 229">
                <a:extLst>
                  <a:ext uri="{FF2B5EF4-FFF2-40B4-BE49-F238E27FC236}">
                    <a16:creationId xmlns:a16="http://schemas.microsoft.com/office/drawing/2014/main" id="{63808E64-0D4C-4D15-8D5D-D69013241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61" name="Freeform 230">
                <a:extLst>
                  <a:ext uri="{FF2B5EF4-FFF2-40B4-BE49-F238E27FC236}">
                    <a16:creationId xmlns:a16="http://schemas.microsoft.com/office/drawing/2014/main" id="{FB51DD96-1370-4767-B91F-114EE530B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62" name="Freeform 231">
                <a:extLst>
                  <a:ext uri="{FF2B5EF4-FFF2-40B4-BE49-F238E27FC236}">
                    <a16:creationId xmlns:a16="http://schemas.microsoft.com/office/drawing/2014/main" id="{D7609089-6853-4C6C-95EE-DCD723DE8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63" name="Freeform 232">
                <a:extLst>
                  <a:ext uri="{FF2B5EF4-FFF2-40B4-BE49-F238E27FC236}">
                    <a16:creationId xmlns:a16="http://schemas.microsoft.com/office/drawing/2014/main" id="{AB911FE0-EFF2-4CF9-BDA9-86D9C43E2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64" name="Freeform 233">
                <a:extLst>
                  <a:ext uri="{FF2B5EF4-FFF2-40B4-BE49-F238E27FC236}">
                    <a16:creationId xmlns:a16="http://schemas.microsoft.com/office/drawing/2014/main" id="{A13095D3-7ACC-4B78-8770-FF4A3A14C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65" name="Freeform 234">
                <a:extLst>
                  <a:ext uri="{FF2B5EF4-FFF2-40B4-BE49-F238E27FC236}">
                    <a16:creationId xmlns:a16="http://schemas.microsoft.com/office/drawing/2014/main" id="{323C24D9-D2E4-4766-A6D3-4A4937D68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66" name="Freeform 235">
                <a:extLst>
                  <a:ext uri="{FF2B5EF4-FFF2-40B4-BE49-F238E27FC236}">
                    <a16:creationId xmlns:a16="http://schemas.microsoft.com/office/drawing/2014/main" id="{ACBF07A2-EB1F-433C-8419-010C9A6AD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67" name="Freeform 236">
                <a:extLst>
                  <a:ext uri="{FF2B5EF4-FFF2-40B4-BE49-F238E27FC236}">
                    <a16:creationId xmlns:a16="http://schemas.microsoft.com/office/drawing/2014/main" id="{B10DD570-CEE2-4493-9A94-EB85FAD45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84" name="Rectangle 237">
              <a:extLst>
                <a:ext uri="{FF2B5EF4-FFF2-40B4-BE49-F238E27FC236}">
                  <a16:creationId xmlns:a16="http://schemas.microsoft.com/office/drawing/2014/main" id="{278494FB-3BC1-45CB-B073-ADC6FEC469D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" y="2683"/>
              <a:ext cx="329" cy="334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185" name="Group 238">
              <a:extLst>
                <a:ext uri="{FF2B5EF4-FFF2-40B4-BE49-F238E27FC236}">
                  <a16:creationId xmlns:a16="http://schemas.microsoft.com/office/drawing/2014/main" id="{E3080542-BB1C-4FA2-9F57-BE45CC2803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" y="2743"/>
              <a:ext cx="39" cy="192"/>
              <a:chOff x="0" y="0"/>
              <a:chExt cx="38" cy="191"/>
            </a:xfrm>
          </p:grpSpPr>
          <p:sp>
            <p:nvSpPr>
              <p:cNvPr id="49352" name="Line 239">
                <a:extLst>
                  <a:ext uri="{FF2B5EF4-FFF2-40B4-BE49-F238E27FC236}">
                    <a16:creationId xmlns:a16="http://schemas.microsoft.com/office/drawing/2014/main" id="{D32763B3-57D1-4ED3-8EF0-3AD1A43292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53" name="Line 240">
                <a:extLst>
                  <a:ext uri="{FF2B5EF4-FFF2-40B4-BE49-F238E27FC236}">
                    <a16:creationId xmlns:a16="http://schemas.microsoft.com/office/drawing/2014/main" id="{EEE3FE1E-DE72-410E-8CC6-39D030A809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54" name="Line 241">
                <a:extLst>
                  <a:ext uri="{FF2B5EF4-FFF2-40B4-BE49-F238E27FC236}">
                    <a16:creationId xmlns:a16="http://schemas.microsoft.com/office/drawing/2014/main" id="{4744139F-A70F-4657-BBE2-E3238D31A7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55" name="Line 242">
                <a:extLst>
                  <a:ext uri="{FF2B5EF4-FFF2-40B4-BE49-F238E27FC236}">
                    <a16:creationId xmlns:a16="http://schemas.microsoft.com/office/drawing/2014/main" id="{40206789-16C1-41E4-A69D-58107C24E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56" name="Line 243">
                <a:extLst>
                  <a:ext uri="{FF2B5EF4-FFF2-40B4-BE49-F238E27FC236}">
                    <a16:creationId xmlns:a16="http://schemas.microsoft.com/office/drawing/2014/main" id="{10D16662-F165-4E79-8BB0-3A97FBCC2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57" name="Line 244">
                <a:extLst>
                  <a:ext uri="{FF2B5EF4-FFF2-40B4-BE49-F238E27FC236}">
                    <a16:creationId xmlns:a16="http://schemas.microsoft.com/office/drawing/2014/main" id="{4B799000-EB53-46B6-A563-358D4594A3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58" name="Line 245">
                <a:extLst>
                  <a:ext uri="{FF2B5EF4-FFF2-40B4-BE49-F238E27FC236}">
                    <a16:creationId xmlns:a16="http://schemas.microsoft.com/office/drawing/2014/main" id="{22731A39-3C44-432F-9119-F45A41B0D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59" name="Line 246">
                <a:extLst>
                  <a:ext uri="{FF2B5EF4-FFF2-40B4-BE49-F238E27FC236}">
                    <a16:creationId xmlns:a16="http://schemas.microsoft.com/office/drawing/2014/main" id="{00406383-7DBE-4ED8-AD52-8418116CC9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86" name="AutoShape 247">
              <a:extLst>
                <a:ext uri="{FF2B5EF4-FFF2-40B4-BE49-F238E27FC236}">
                  <a16:creationId xmlns:a16="http://schemas.microsoft.com/office/drawing/2014/main" id="{FB025550-CE77-4297-A351-4C0DAE6A1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2712"/>
              <a:ext cx="167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187" name="Group 248">
              <a:extLst>
                <a:ext uri="{FF2B5EF4-FFF2-40B4-BE49-F238E27FC236}">
                  <a16:creationId xmlns:a16="http://schemas.microsoft.com/office/drawing/2014/main" id="{FD046F23-731F-44FF-A4CF-D485AD3BF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" y="3162"/>
              <a:ext cx="85" cy="295"/>
              <a:chOff x="0" y="0"/>
              <a:chExt cx="84" cy="294"/>
            </a:xfrm>
          </p:grpSpPr>
          <p:sp>
            <p:nvSpPr>
              <p:cNvPr id="49350" name="Line 249">
                <a:extLst>
                  <a:ext uri="{FF2B5EF4-FFF2-40B4-BE49-F238E27FC236}">
                    <a16:creationId xmlns:a16="http://schemas.microsoft.com/office/drawing/2014/main" id="{8A7D569D-3817-4DCD-A16A-B7F3E8A34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294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51" name="Line 250">
                <a:extLst>
                  <a:ext uri="{FF2B5EF4-FFF2-40B4-BE49-F238E27FC236}">
                    <a16:creationId xmlns:a16="http://schemas.microsoft.com/office/drawing/2014/main" id="{76970E6E-0D75-4743-9B9E-76890D0C2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94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188" name="Group 251">
              <a:extLst>
                <a:ext uri="{FF2B5EF4-FFF2-40B4-BE49-F238E27FC236}">
                  <a16:creationId xmlns:a16="http://schemas.microsoft.com/office/drawing/2014/main" id="{34098B63-4FE2-4B4B-A250-9D37BC3AC98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504" y="3214"/>
              <a:ext cx="229" cy="286"/>
              <a:chOff x="0" y="0"/>
              <a:chExt cx="228" cy="285"/>
            </a:xfrm>
          </p:grpSpPr>
          <p:sp>
            <p:nvSpPr>
              <p:cNvPr id="49342" name="Freeform 252">
                <a:extLst>
                  <a:ext uri="{FF2B5EF4-FFF2-40B4-BE49-F238E27FC236}">
                    <a16:creationId xmlns:a16="http://schemas.microsoft.com/office/drawing/2014/main" id="{D718D002-B672-4641-B65F-295994343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43" name="Freeform 253">
                <a:extLst>
                  <a:ext uri="{FF2B5EF4-FFF2-40B4-BE49-F238E27FC236}">
                    <a16:creationId xmlns:a16="http://schemas.microsoft.com/office/drawing/2014/main" id="{F0E7F1B5-0FD4-434C-A68C-2A26A00F5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44" name="Freeform 254">
                <a:extLst>
                  <a:ext uri="{FF2B5EF4-FFF2-40B4-BE49-F238E27FC236}">
                    <a16:creationId xmlns:a16="http://schemas.microsoft.com/office/drawing/2014/main" id="{CF46B505-55EF-4EE5-BB3D-0435A62E6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45" name="Freeform 255">
                <a:extLst>
                  <a:ext uri="{FF2B5EF4-FFF2-40B4-BE49-F238E27FC236}">
                    <a16:creationId xmlns:a16="http://schemas.microsoft.com/office/drawing/2014/main" id="{54AF931C-9B7C-45D6-9AB3-7002BBB94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46" name="Freeform 256">
                <a:extLst>
                  <a:ext uri="{FF2B5EF4-FFF2-40B4-BE49-F238E27FC236}">
                    <a16:creationId xmlns:a16="http://schemas.microsoft.com/office/drawing/2014/main" id="{B5137B95-56EC-4D3E-838C-70B734CDF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47" name="Freeform 257">
                <a:extLst>
                  <a:ext uri="{FF2B5EF4-FFF2-40B4-BE49-F238E27FC236}">
                    <a16:creationId xmlns:a16="http://schemas.microsoft.com/office/drawing/2014/main" id="{52086B9A-85D4-4E4D-BD51-B10BC62EE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48" name="Freeform 258">
                <a:extLst>
                  <a:ext uri="{FF2B5EF4-FFF2-40B4-BE49-F238E27FC236}">
                    <a16:creationId xmlns:a16="http://schemas.microsoft.com/office/drawing/2014/main" id="{1C9568CC-CAFE-4673-8B84-A25458CDC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49" name="Freeform 259">
                <a:extLst>
                  <a:ext uri="{FF2B5EF4-FFF2-40B4-BE49-F238E27FC236}">
                    <a16:creationId xmlns:a16="http://schemas.microsoft.com/office/drawing/2014/main" id="{165F13E2-4403-4741-A00B-B7CFAE6A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189" name="Group 260">
              <a:extLst>
                <a:ext uri="{FF2B5EF4-FFF2-40B4-BE49-F238E27FC236}">
                  <a16:creationId xmlns:a16="http://schemas.microsoft.com/office/drawing/2014/main" id="{FB2EF036-1EFC-400D-ADFB-E581D979449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841" y="3255"/>
              <a:ext cx="228" cy="286"/>
              <a:chOff x="0" y="0"/>
              <a:chExt cx="228" cy="286"/>
            </a:xfrm>
          </p:grpSpPr>
          <p:sp>
            <p:nvSpPr>
              <p:cNvPr id="49334" name="Freeform 261">
                <a:extLst>
                  <a:ext uri="{FF2B5EF4-FFF2-40B4-BE49-F238E27FC236}">
                    <a16:creationId xmlns:a16="http://schemas.microsoft.com/office/drawing/2014/main" id="{0CDA772C-F373-4C4C-9E11-C417C6E40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35" name="Freeform 262">
                <a:extLst>
                  <a:ext uri="{FF2B5EF4-FFF2-40B4-BE49-F238E27FC236}">
                    <a16:creationId xmlns:a16="http://schemas.microsoft.com/office/drawing/2014/main" id="{AA0F742C-9783-4FF7-BA19-09F886EEC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36" name="Freeform 263">
                <a:extLst>
                  <a:ext uri="{FF2B5EF4-FFF2-40B4-BE49-F238E27FC236}">
                    <a16:creationId xmlns:a16="http://schemas.microsoft.com/office/drawing/2014/main" id="{53932420-0736-4069-BDD6-71537EDDC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37" name="Freeform 264">
                <a:extLst>
                  <a:ext uri="{FF2B5EF4-FFF2-40B4-BE49-F238E27FC236}">
                    <a16:creationId xmlns:a16="http://schemas.microsoft.com/office/drawing/2014/main" id="{C10B666A-897A-4290-9E9B-92570B6D8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38" name="Freeform 265">
                <a:extLst>
                  <a:ext uri="{FF2B5EF4-FFF2-40B4-BE49-F238E27FC236}">
                    <a16:creationId xmlns:a16="http://schemas.microsoft.com/office/drawing/2014/main" id="{F114D3DE-A035-4CD1-A8C4-D5D6568A4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39" name="Freeform 266">
                <a:extLst>
                  <a:ext uri="{FF2B5EF4-FFF2-40B4-BE49-F238E27FC236}">
                    <a16:creationId xmlns:a16="http://schemas.microsoft.com/office/drawing/2014/main" id="{A6B44CE6-25D3-440E-B6C5-9805C9198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40" name="Freeform 267">
                <a:extLst>
                  <a:ext uri="{FF2B5EF4-FFF2-40B4-BE49-F238E27FC236}">
                    <a16:creationId xmlns:a16="http://schemas.microsoft.com/office/drawing/2014/main" id="{F4FD4718-3D3E-438F-90A4-0B2177570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41" name="Freeform 268">
                <a:extLst>
                  <a:ext uri="{FF2B5EF4-FFF2-40B4-BE49-F238E27FC236}">
                    <a16:creationId xmlns:a16="http://schemas.microsoft.com/office/drawing/2014/main" id="{91C22F33-225E-4CFE-8FF1-218B0A118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90" name="Rectangle 269">
              <a:extLst>
                <a:ext uri="{FF2B5EF4-FFF2-40B4-BE49-F238E27FC236}">
                  <a16:creationId xmlns:a16="http://schemas.microsoft.com/office/drawing/2014/main" id="{2ED0D1BC-72AF-4C58-B428-5ABEBFD646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3" y="3212"/>
              <a:ext cx="330" cy="335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191" name="Group 270">
              <a:extLst>
                <a:ext uri="{FF2B5EF4-FFF2-40B4-BE49-F238E27FC236}">
                  <a16:creationId xmlns:a16="http://schemas.microsoft.com/office/drawing/2014/main" id="{684D9575-6528-4D51-979A-E75194E687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" y="3274"/>
              <a:ext cx="39" cy="191"/>
              <a:chOff x="0" y="0"/>
              <a:chExt cx="38" cy="191"/>
            </a:xfrm>
          </p:grpSpPr>
          <p:sp>
            <p:nvSpPr>
              <p:cNvPr id="49326" name="Line 271">
                <a:extLst>
                  <a:ext uri="{FF2B5EF4-FFF2-40B4-BE49-F238E27FC236}">
                    <a16:creationId xmlns:a16="http://schemas.microsoft.com/office/drawing/2014/main" id="{28D80EE7-B084-40C5-ACF0-F25C1E8F5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27" name="Line 272">
                <a:extLst>
                  <a:ext uri="{FF2B5EF4-FFF2-40B4-BE49-F238E27FC236}">
                    <a16:creationId xmlns:a16="http://schemas.microsoft.com/office/drawing/2014/main" id="{B9E17AC1-F924-4181-8EE4-C55F5805F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28" name="Line 273">
                <a:extLst>
                  <a:ext uri="{FF2B5EF4-FFF2-40B4-BE49-F238E27FC236}">
                    <a16:creationId xmlns:a16="http://schemas.microsoft.com/office/drawing/2014/main" id="{239DF9C9-C54C-4362-B115-45971CE11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29" name="Line 274">
                <a:extLst>
                  <a:ext uri="{FF2B5EF4-FFF2-40B4-BE49-F238E27FC236}">
                    <a16:creationId xmlns:a16="http://schemas.microsoft.com/office/drawing/2014/main" id="{5CA2C704-55B6-4F63-A82F-479EF38AF2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30" name="Line 275">
                <a:extLst>
                  <a:ext uri="{FF2B5EF4-FFF2-40B4-BE49-F238E27FC236}">
                    <a16:creationId xmlns:a16="http://schemas.microsoft.com/office/drawing/2014/main" id="{99A6115D-5AEC-4EAE-99B4-59DD81A74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31" name="Line 276">
                <a:extLst>
                  <a:ext uri="{FF2B5EF4-FFF2-40B4-BE49-F238E27FC236}">
                    <a16:creationId xmlns:a16="http://schemas.microsoft.com/office/drawing/2014/main" id="{AACA9CBE-B676-4453-9784-4A473E17C9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32" name="Line 277">
                <a:extLst>
                  <a:ext uri="{FF2B5EF4-FFF2-40B4-BE49-F238E27FC236}">
                    <a16:creationId xmlns:a16="http://schemas.microsoft.com/office/drawing/2014/main" id="{4B9FFCE1-6373-42BA-9220-DE628FDD2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33" name="Line 278">
                <a:extLst>
                  <a:ext uri="{FF2B5EF4-FFF2-40B4-BE49-F238E27FC236}">
                    <a16:creationId xmlns:a16="http://schemas.microsoft.com/office/drawing/2014/main" id="{EC083006-F33A-4ED3-B1C0-63AC7C800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92" name="AutoShape 279">
              <a:extLst>
                <a:ext uri="{FF2B5EF4-FFF2-40B4-BE49-F238E27FC236}">
                  <a16:creationId xmlns:a16="http://schemas.microsoft.com/office/drawing/2014/main" id="{8067E7A1-BB76-433E-9158-D6E4BF027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3243"/>
              <a:ext cx="167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48193" name="Rectangle 280">
              <a:extLst>
                <a:ext uri="{FF2B5EF4-FFF2-40B4-BE49-F238E27FC236}">
                  <a16:creationId xmlns:a16="http://schemas.microsoft.com/office/drawing/2014/main" id="{EBF55732-9207-483B-8852-9A5EF7F11D4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29" y="2251"/>
              <a:ext cx="390" cy="142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b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CTA</a:t>
              </a:r>
              <a:r>
                <a:rPr lang="en-US" altLang="en-US" sz="6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grpSp>
          <p:nvGrpSpPr>
            <p:cNvPr id="48194" name="Group 281">
              <a:extLst>
                <a:ext uri="{FF2B5EF4-FFF2-40B4-BE49-F238E27FC236}">
                  <a16:creationId xmlns:a16="http://schemas.microsoft.com/office/drawing/2014/main" id="{58B16501-EBB0-4508-AE87-2B05D715C6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8" y="3162"/>
              <a:ext cx="85" cy="54"/>
              <a:chOff x="0" y="0"/>
              <a:chExt cx="84" cy="53"/>
            </a:xfrm>
          </p:grpSpPr>
          <p:sp>
            <p:nvSpPr>
              <p:cNvPr id="49324" name="Line 282">
                <a:extLst>
                  <a:ext uri="{FF2B5EF4-FFF2-40B4-BE49-F238E27FC236}">
                    <a16:creationId xmlns:a16="http://schemas.microsoft.com/office/drawing/2014/main" id="{FC453031-50CF-48ED-8E23-CC6896570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53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25" name="Line 283">
                <a:extLst>
                  <a:ext uri="{FF2B5EF4-FFF2-40B4-BE49-F238E27FC236}">
                    <a16:creationId xmlns:a16="http://schemas.microsoft.com/office/drawing/2014/main" id="{560776D7-77F9-40FB-AB23-600891B3A9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3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95" name="Rectangle 284">
              <a:extLst>
                <a:ext uri="{FF2B5EF4-FFF2-40B4-BE49-F238E27FC236}">
                  <a16:creationId xmlns:a16="http://schemas.microsoft.com/office/drawing/2014/main" id="{05E88CD6-C9B3-4896-8D44-C466AC91D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9" y="3064"/>
              <a:ext cx="31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...</a:t>
              </a:r>
            </a:p>
          </p:txBody>
        </p:sp>
        <p:grpSp>
          <p:nvGrpSpPr>
            <p:cNvPr id="48196" name="Group 285">
              <a:extLst>
                <a:ext uri="{FF2B5EF4-FFF2-40B4-BE49-F238E27FC236}">
                  <a16:creationId xmlns:a16="http://schemas.microsoft.com/office/drawing/2014/main" id="{50C6756E-5A09-4DAE-B942-C1C7D72FE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8" y="2251"/>
              <a:ext cx="85" cy="429"/>
              <a:chOff x="0" y="0"/>
              <a:chExt cx="84" cy="429"/>
            </a:xfrm>
          </p:grpSpPr>
          <p:sp>
            <p:nvSpPr>
              <p:cNvPr id="49322" name="Line 286">
                <a:extLst>
                  <a:ext uri="{FF2B5EF4-FFF2-40B4-BE49-F238E27FC236}">
                    <a16:creationId xmlns:a16="http://schemas.microsoft.com/office/drawing/2014/main" id="{D02332B7-0D7B-432D-BF05-621D2AAAE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429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23" name="Line 287">
                <a:extLst>
                  <a:ext uri="{FF2B5EF4-FFF2-40B4-BE49-F238E27FC236}">
                    <a16:creationId xmlns:a16="http://schemas.microsoft.com/office/drawing/2014/main" id="{8C14B036-17F5-45D8-AF5A-8AC8E6B117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428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197" name="Group 288">
              <a:extLst>
                <a:ext uri="{FF2B5EF4-FFF2-40B4-BE49-F238E27FC236}">
                  <a16:creationId xmlns:a16="http://schemas.microsoft.com/office/drawing/2014/main" id="{811206EB-82F2-47C5-ACE5-180F0742153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437" y="2303"/>
              <a:ext cx="229" cy="285"/>
              <a:chOff x="0" y="0"/>
              <a:chExt cx="228" cy="285"/>
            </a:xfrm>
          </p:grpSpPr>
          <p:sp>
            <p:nvSpPr>
              <p:cNvPr id="49314" name="Freeform 289">
                <a:extLst>
                  <a:ext uri="{FF2B5EF4-FFF2-40B4-BE49-F238E27FC236}">
                    <a16:creationId xmlns:a16="http://schemas.microsoft.com/office/drawing/2014/main" id="{16BE4B67-7E6D-4CE2-9572-B5B52C943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15" name="Freeform 290">
                <a:extLst>
                  <a:ext uri="{FF2B5EF4-FFF2-40B4-BE49-F238E27FC236}">
                    <a16:creationId xmlns:a16="http://schemas.microsoft.com/office/drawing/2014/main" id="{D87DF613-BDC4-4165-AA5D-F5EC085CA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16" name="Freeform 291">
                <a:extLst>
                  <a:ext uri="{FF2B5EF4-FFF2-40B4-BE49-F238E27FC236}">
                    <a16:creationId xmlns:a16="http://schemas.microsoft.com/office/drawing/2014/main" id="{507DBABC-98B3-44D3-96AC-DF7A02C71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17" name="Freeform 292">
                <a:extLst>
                  <a:ext uri="{FF2B5EF4-FFF2-40B4-BE49-F238E27FC236}">
                    <a16:creationId xmlns:a16="http://schemas.microsoft.com/office/drawing/2014/main" id="{CD666671-A00D-47E9-8724-863E79E6F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18" name="Freeform 293">
                <a:extLst>
                  <a:ext uri="{FF2B5EF4-FFF2-40B4-BE49-F238E27FC236}">
                    <a16:creationId xmlns:a16="http://schemas.microsoft.com/office/drawing/2014/main" id="{C7879C2B-A5A6-4223-99C1-0BA75A12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19" name="Freeform 294">
                <a:extLst>
                  <a:ext uri="{FF2B5EF4-FFF2-40B4-BE49-F238E27FC236}">
                    <a16:creationId xmlns:a16="http://schemas.microsoft.com/office/drawing/2014/main" id="{90A144EA-39A8-4934-874F-7DB683092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20" name="Freeform 295">
                <a:extLst>
                  <a:ext uri="{FF2B5EF4-FFF2-40B4-BE49-F238E27FC236}">
                    <a16:creationId xmlns:a16="http://schemas.microsoft.com/office/drawing/2014/main" id="{EC3FB8B8-E33A-4433-8377-D192EE73B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21" name="Freeform 296">
                <a:extLst>
                  <a:ext uri="{FF2B5EF4-FFF2-40B4-BE49-F238E27FC236}">
                    <a16:creationId xmlns:a16="http://schemas.microsoft.com/office/drawing/2014/main" id="{F903E5C7-E6B6-4376-8E5F-752995E43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198" name="Group 297">
              <a:extLst>
                <a:ext uri="{FF2B5EF4-FFF2-40B4-BE49-F238E27FC236}">
                  <a16:creationId xmlns:a16="http://schemas.microsoft.com/office/drawing/2014/main" id="{79EB615A-70E8-40A5-9137-41E4323EED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1772" y="2343"/>
              <a:ext cx="229" cy="287"/>
              <a:chOff x="0" y="0"/>
              <a:chExt cx="228" cy="286"/>
            </a:xfrm>
          </p:grpSpPr>
          <p:sp>
            <p:nvSpPr>
              <p:cNvPr id="49306" name="Freeform 298">
                <a:extLst>
                  <a:ext uri="{FF2B5EF4-FFF2-40B4-BE49-F238E27FC236}">
                    <a16:creationId xmlns:a16="http://schemas.microsoft.com/office/drawing/2014/main" id="{C9FDF081-846D-46A7-89A1-44D467587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07" name="Freeform 299">
                <a:extLst>
                  <a:ext uri="{FF2B5EF4-FFF2-40B4-BE49-F238E27FC236}">
                    <a16:creationId xmlns:a16="http://schemas.microsoft.com/office/drawing/2014/main" id="{A284BE27-0CD2-4C88-9FEC-013BCDA66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08" name="Freeform 300">
                <a:extLst>
                  <a:ext uri="{FF2B5EF4-FFF2-40B4-BE49-F238E27FC236}">
                    <a16:creationId xmlns:a16="http://schemas.microsoft.com/office/drawing/2014/main" id="{EF4F31E7-74C2-4DD2-947A-9F6338620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09" name="Freeform 301">
                <a:extLst>
                  <a:ext uri="{FF2B5EF4-FFF2-40B4-BE49-F238E27FC236}">
                    <a16:creationId xmlns:a16="http://schemas.microsoft.com/office/drawing/2014/main" id="{FB5BF637-871C-4CA4-901F-B5CA196AA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10" name="Freeform 302">
                <a:extLst>
                  <a:ext uri="{FF2B5EF4-FFF2-40B4-BE49-F238E27FC236}">
                    <a16:creationId xmlns:a16="http://schemas.microsoft.com/office/drawing/2014/main" id="{8DEF4F9D-4420-4B1E-9A6A-0E681C585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11" name="Freeform 303">
                <a:extLst>
                  <a:ext uri="{FF2B5EF4-FFF2-40B4-BE49-F238E27FC236}">
                    <a16:creationId xmlns:a16="http://schemas.microsoft.com/office/drawing/2014/main" id="{9B766204-7F60-47C4-8408-9A816D553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12" name="Freeform 304">
                <a:extLst>
                  <a:ext uri="{FF2B5EF4-FFF2-40B4-BE49-F238E27FC236}">
                    <a16:creationId xmlns:a16="http://schemas.microsoft.com/office/drawing/2014/main" id="{238A1683-3D7E-436E-8E99-9C1BD5729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13" name="Freeform 305">
                <a:extLst>
                  <a:ext uri="{FF2B5EF4-FFF2-40B4-BE49-F238E27FC236}">
                    <a16:creationId xmlns:a16="http://schemas.microsoft.com/office/drawing/2014/main" id="{65BCBB4C-8BC1-4312-BBB7-6C5E3A125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199" name="Rectangle 306">
              <a:extLst>
                <a:ext uri="{FF2B5EF4-FFF2-40B4-BE49-F238E27FC236}">
                  <a16:creationId xmlns:a16="http://schemas.microsoft.com/office/drawing/2014/main" id="{43397D99-0B4D-4D91-8914-E7827ABFE28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555" y="2302"/>
              <a:ext cx="330" cy="334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00" name="Group 307">
              <a:extLst>
                <a:ext uri="{FF2B5EF4-FFF2-40B4-BE49-F238E27FC236}">
                  <a16:creationId xmlns:a16="http://schemas.microsoft.com/office/drawing/2014/main" id="{DF1EFDF1-B258-491B-BB7A-7EB6DF5B0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7" y="2362"/>
              <a:ext cx="39" cy="192"/>
              <a:chOff x="0" y="0"/>
              <a:chExt cx="38" cy="191"/>
            </a:xfrm>
          </p:grpSpPr>
          <p:sp>
            <p:nvSpPr>
              <p:cNvPr id="49298" name="Line 308">
                <a:extLst>
                  <a:ext uri="{FF2B5EF4-FFF2-40B4-BE49-F238E27FC236}">
                    <a16:creationId xmlns:a16="http://schemas.microsoft.com/office/drawing/2014/main" id="{E8E958A0-1CA6-47A1-A53C-95BF1CB16B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99" name="Line 309">
                <a:extLst>
                  <a:ext uri="{FF2B5EF4-FFF2-40B4-BE49-F238E27FC236}">
                    <a16:creationId xmlns:a16="http://schemas.microsoft.com/office/drawing/2014/main" id="{647164C8-E541-4E3C-A1A9-440EE915E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00" name="Line 310">
                <a:extLst>
                  <a:ext uri="{FF2B5EF4-FFF2-40B4-BE49-F238E27FC236}">
                    <a16:creationId xmlns:a16="http://schemas.microsoft.com/office/drawing/2014/main" id="{E4A21C84-747E-42EE-BA99-66D44372A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01" name="Line 311">
                <a:extLst>
                  <a:ext uri="{FF2B5EF4-FFF2-40B4-BE49-F238E27FC236}">
                    <a16:creationId xmlns:a16="http://schemas.microsoft.com/office/drawing/2014/main" id="{542B33F3-9DC4-4AD3-9177-1560199D77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02" name="Line 312">
                <a:extLst>
                  <a:ext uri="{FF2B5EF4-FFF2-40B4-BE49-F238E27FC236}">
                    <a16:creationId xmlns:a16="http://schemas.microsoft.com/office/drawing/2014/main" id="{CC50309E-9034-49FC-9986-0B87903B4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03" name="Line 313">
                <a:extLst>
                  <a:ext uri="{FF2B5EF4-FFF2-40B4-BE49-F238E27FC236}">
                    <a16:creationId xmlns:a16="http://schemas.microsoft.com/office/drawing/2014/main" id="{7C21233A-68EF-47A2-A676-13C85AF4F6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04" name="Line 314">
                <a:extLst>
                  <a:ext uri="{FF2B5EF4-FFF2-40B4-BE49-F238E27FC236}">
                    <a16:creationId xmlns:a16="http://schemas.microsoft.com/office/drawing/2014/main" id="{7E308FA7-D346-4861-AB94-D06C67089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305" name="Line 315">
                <a:extLst>
                  <a:ext uri="{FF2B5EF4-FFF2-40B4-BE49-F238E27FC236}">
                    <a16:creationId xmlns:a16="http://schemas.microsoft.com/office/drawing/2014/main" id="{DE6F2727-8D96-451E-9C90-7E90340D62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01" name="AutoShape 316">
              <a:extLst>
                <a:ext uri="{FF2B5EF4-FFF2-40B4-BE49-F238E27FC236}">
                  <a16:creationId xmlns:a16="http://schemas.microsoft.com/office/drawing/2014/main" id="{7A94E6AE-A604-4220-9ABF-7B5E0201F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" y="2331"/>
              <a:ext cx="167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02" name="Group 317">
              <a:extLst>
                <a:ext uri="{FF2B5EF4-FFF2-40B4-BE49-F238E27FC236}">
                  <a16:creationId xmlns:a16="http://schemas.microsoft.com/office/drawing/2014/main" id="{82CB8835-F6C1-4DF6-AC00-C7A9673D6D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9" y="2633"/>
              <a:ext cx="85" cy="449"/>
              <a:chOff x="0" y="0"/>
              <a:chExt cx="84" cy="448"/>
            </a:xfrm>
          </p:grpSpPr>
          <p:sp>
            <p:nvSpPr>
              <p:cNvPr id="49296" name="Line 318">
                <a:extLst>
                  <a:ext uri="{FF2B5EF4-FFF2-40B4-BE49-F238E27FC236}">
                    <a16:creationId xmlns:a16="http://schemas.microsoft.com/office/drawing/2014/main" id="{43E7AFD0-2BE1-4210-B4DE-9247B2E917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448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97" name="Line 319">
                <a:extLst>
                  <a:ext uri="{FF2B5EF4-FFF2-40B4-BE49-F238E27FC236}">
                    <a16:creationId xmlns:a16="http://schemas.microsoft.com/office/drawing/2014/main" id="{A7DC8163-37B1-441F-9F72-2B3BAF01EB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447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03" name="Group 320">
              <a:extLst>
                <a:ext uri="{FF2B5EF4-FFF2-40B4-BE49-F238E27FC236}">
                  <a16:creationId xmlns:a16="http://schemas.microsoft.com/office/drawing/2014/main" id="{356BE118-B33F-41C9-A1CF-674ABBA5B75B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437" y="2684"/>
              <a:ext cx="229" cy="285"/>
              <a:chOff x="0" y="0"/>
              <a:chExt cx="228" cy="285"/>
            </a:xfrm>
          </p:grpSpPr>
          <p:sp>
            <p:nvSpPr>
              <p:cNvPr id="49288" name="Freeform 321">
                <a:extLst>
                  <a:ext uri="{FF2B5EF4-FFF2-40B4-BE49-F238E27FC236}">
                    <a16:creationId xmlns:a16="http://schemas.microsoft.com/office/drawing/2014/main" id="{26975C70-CA28-476D-B706-7B5F3356D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89" name="Freeform 322">
                <a:extLst>
                  <a:ext uri="{FF2B5EF4-FFF2-40B4-BE49-F238E27FC236}">
                    <a16:creationId xmlns:a16="http://schemas.microsoft.com/office/drawing/2014/main" id="{55A068CE-AF91-4940-812E-0BF757781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90" name="Freeform 323">
                <a:extLst>
                  <a:ext uri="{FF2B5EF4-FFF2-40B4-BE49-F238E27FC236}">
                    <a16:creationId xmlns:a16="http://schemas.microsoft.com/office/drawing/2014/main" id="{549B48A9-367A-421D-97C5-D355D32F1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91" name="Freeform 324">
                <a:extLst>
                  <a:ext uri="{FF2B5EF4-FFF2-40B4-BE49-F238E27FC236}">
                    <a16:creationId xmlns:a16="http://schemas.microsoft.com/office/drawing/2014/main" id="{31224AAA-6E57-41BE-AB1A-6DC45BC3E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92" name="Freeform 325">
                <a:extLst>
                  <a:ext uri="{FF2B5EF4-FFF2-40B4-BE49-F238E27FC236}">
                    <a16:creationId xmlns:a16="http://schemas.microsoft.com/office/drawing/2014/main" id="{A1CBFF8E-E5AD-4F89-868A-634801870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93" name="Freeform 326">
                <a:extLst>
                  <a:ext uri="{FF2B5EF4-FFF2-40B4-BE49-F238E27FC236}">
                    <a16:creationId xmlns:a16="http://schemas.microsoft.com/office/drawing/2014/main" id="{1F853292-B499-4055-AC30-8A94C4C65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94" name="Freeform 327">
                <a:extLst>
                  <a:ext uri="{FF2B5EF4-FFF2-40B4-BE49-F238E27FC236}">
                    <a16:creationId xmlns:a16="http://schemas.microsoft.com/office/drawing/2014/main" id="{D5E0F443-8869-4CC8-9173-13B99B027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95" name="Freeform 328">
                <a:extLst>
                  <a:ext uri="{FF2B5EF4-FFF2-40B4-BE49-F238E27FC236}">
                    <a16:creationId xmlns:a16="http://schemas.microsoft.com/office/drawing/2014/main" id="{35B7755B-8E35-4D73-A7A4-E1DE12747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04" name="Group 329">
              <a:extLst>
                <a:ext uri="{FF2B5EF4-FFF2-40B4-BE49-F238E27FC236}">
                  <a16:creationId xmlns:a16="http://schemas.microsoft.com/office/drawing/2014/main" id="{66B3B32B-6507-4DDB-8BF8-74414189A50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1772" y="2723"/>
              <a:ext cx="228" cy="287"/>
              <a:chOff x="0" y="0"/>
              <a:chExt cx="228" cy="286"/>
            </a:xfrm>
          </p:grpSpPr>
          <p:sp>
            <p:nvSpPr>
              <p:cNvPr id="49280" name="Freeform 330">
                <a:extLst>
                  <a:ext uri="{FF2B5EF4-FFF2-40B4-BE49-F238E27FC236}">
                    <a16:creationId xmlns:a16="http://schemas.microsoft.com/office/drawing/2014/main" id="{7FFC78B3-A5EE-4A8E-AF7D-E11609A91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81" name="Freeform 331">
                <a:extLst>
                  <a:ext uri="{FF2B5EF4-FFF2-40B4-BE49-F238E27FC236}">
                    <a16:creationId xmlns:a16="http://schemas.microsoft.com/office/drawing/2014/main" id="{7201FC9B-D24C-4CC2-924E-43235B7B9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82" name="Freeform 332">
                <a:extLst>
                  <a:ext uri="{FF2B5EF4-FFF2-40B4-BE49-F238E27FC236}">
                    <a16:creationId xmlns:a16="http://schemas.microsoft.com/office/drawing/2014/main" id="{5DD16DD8-D875-4FD5-8E94-241C9E87F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83" name="Freeform 333">
                <a:extLst>
                  <a:ext uri="{FF2B5EF4-FFF2-40B4-BE49-F238E27FC236}">
                    <a16:creationId xmlns:a16="http://schemas.microsoft.com/office/drawing/2014/main" id="{836680F0-89B8-4FFD-826A-67676C11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84" name="Freeform 334">
                <a:extLst>
                  <a:ext uri="{FF2B5EF4-FFF2-40B4-BE49-F238E27FC236}">
                    <a16:creationId xmlns:a16="http://schemas.microsoft.com/office/drawing/2014/main" id="{9289C071-5E48-439F-A1B7-32F1B27B9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85" name="Freeform 335">
                <a:extLst>
                  <a:ext uri="{FF2B5EF4-FFF2-40B4-BE49-F238E27FC236}">
                    <a16:creationId xmlns:a16="http://schemas.microsoft.com/office/drawing/2014/main" id="{604950DA-1237-405E-8B46-14BF9867A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86" name="Freeform 336">
                <a:extLst>
                  <a:ext uri="{FF2B5EF4-FFF2-40B4-BE49-F238E27FC236}">
                    <a16:creationId xmlns:a16="http://schemas.microsoft.com/office/drawing/2014/main" id="{F7B124D8-0C2E-49E1-A87F-01C03DB16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87" name="Freeform 337">
                <a:extLst>
                  <a:ext uri="{FF2B5EF4-FFF2-40B4-BE49-F238E27FC236}">
                    <a16:creationId xmlns:a16="http://schemas.microsoft.com/office/drawing/2014/main" id="{C071C3E1-61F7-4248-9A13-86ECBD014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05" name="Rectangle 338">
              <a:extLst>
                <a:ext uri="{FF2B5EF4-FFF2-40B4-BE49-F238E27FC236}">
                  <a16:creationId xmlns:a16="http://schemas.microsoft.com/office/drawing/2014/main" id="{50CE449B-AE5A-4778-AF9C-7FA4553C86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554" y="2683"/>
              <a:ext cx="329" cy="334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06" name="Group 339">
              <a:extLst>
                <a:ext uri="{FF2B5EF4-FFF2-40B4-BE49-F238E27FC236}">
                  <a16:creationId xmlns:a16="http://schemas.microsoft.com/office/drawing/2014/main" id="{3173A487-FB6B-4C9C-B48C-F729BCE4C4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7" y="2743"/>
              <a:ext cx="39" cy="192"/>
              <a:chOff x="0" y="0"/>
              <a:chExt cx="38" cy="191"/>
            </a:xfrm>
          </p:grpSpPr>
          <p:sp>
            <p:nvSpPr>
              <p:cNvPr id="49272" name="Line 340">
                <a:extLst>
                  <a:ext uri="{FF2B5EF4-FFF2-40B4-BE49-F238E27FC236}">
                    <a16:creationId xmlns:a16="http://schemas.microsoft.com/office/drawing/2014/main" id="{7B9D2761-3061-4793-8063-BB919C59B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73" name="Line 341">
                <a:extLst>
                  <a:ext uri="{FF2B5EF4-FFF2-40B4-BE49-F238E27FC236}">
                    <a16:creationId xmlns:a16="http://schemas.microsoft.com/office/drawing/2014/main" id="{3653340D-B2E6-4E5A-AF99-3F261592D1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74" name="Line 342">
                <a:extLst>
                  <a:ext uri="{FF2B5EF4-FFF2-40B4-BE49-F238E27FC236}">
                    <a16:creationId xmlns:a16="http://schemas.microsoft.com/office/drawing/2014/main" id="{F16E6E61-0A8C-4979-A221-F5717F74C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75" name="Line 343">
                <a:extLst>
                  <a:ext uri="{FF2B5EF4-FFF2-40B4-BE49-F238E27FC236}">
                    <a16:creationId xmlns:a16="http://schemas.microsoft.com/office/drawing/2014/main" id="{3602D98B-F96D-4F86-AC3B-2316CFC63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76" name="Line 344">
                <a:extLst>
                  <a:ext uri="{FF2B5EF4-FFF2-40B4-BE49-F238E27FC236}">
                    <a16:creationId xmlns:a16="http://schemas.microsoft.com/office/drawing/2014/main" id="{DF11FFF9-A79A-43EE-AD40-CA9D063F58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77" name="Line 345">
                <a:extLst>
                  <a:ext uri="{FF2B5EF4-FFF2-40B4-BE49-F238E27FC236}">
                    <a16:creationId xmlns:a16="http://schemas.microsoft.com/office/drawing/2014/main" id="{42D462AB-057D-4D09-956C-19A2CBD97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78" name="Line 346">
                <a:extLst>
                  <a:ext uri="{FF2B5EF4-FFF2-40B4-BE49-F238E27FC236}">
                    <a16:creationId xmlns:a16="http://schemas.microsoft.com/office/drawing/2014/main" id="{FE376FAB-727D-434A-9129-DE95CE3A9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79" name="Line 347">
                <a:extLst>
                  <a:ext uri="{FF2B5EF4-FFF2-40B4-BE49-F238E27FC236}">
                    <a16:creationId xmlns:a16="http://schemas.microsoft.com/office/drawing/2014/main" id="{5D664303-1578-4682-99E6-1C2A36262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07" name="AutoShape 348">
              <a:extLst>
                <a:ext uri="{FF2B5EF4-FFF2-40B4-BE49-F238E27FC236}">
                  <a16:creationId xmlns:a16="http://schemas.microsoft.com/office/drawing/2014/main" id="{AE0C4F0E-6590-4C75-8174-1D9A6F66F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" y="2712"/>
              <a:ext cx="167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08" name="Group 349">
              <a:extLst>
                <a:ext uri="{FF2B5EF4-FFF2-40B4-BE49-F238E27FC236}">
                  <a16:creationId xmlns:a16="http://schemas.microsoft.com/office/drawing/2014/main" id="{F47B86A5-68E0-4CDD-91F2-E122B33D3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8" y="3162"/>
              <a:ext cx="85" cy="295"/>
              <a:chOff x="0" y="0"/>
              <a:chExt cx="84" cy="294"/>
            </a:xfrm>
          </p:grpSpPr>
          <p:sp>
            <p:nvSpPr>
              <p:cNvPr id="49270" name="Line 350">
                <a:extLst>
                  <a:ext uri="{FF2B5EF4-FFF2-40B4-BE49-F238E27FC236}">
                    <a16:creationId xmlns:a16="http://schemas.microsoft.com/office/drawing/2014/main" id="{F0911D1B-48BA-4A1F-B5A0-C485DC9E81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294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71" name="Line 351">
                <a:extLst>
                  <a:ext uri="{FF2B5EF4-FFF2-40B4-BE49-F238E27FC236}">
                    <a16:creationId xmlns:a16="http://schemas.microsoft.com/office/drawing/2014/main" id="{4EF56104-6B2F-44ED-BE36-FE21F2566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94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09" name="Group 352">
              <a:extLst>
                <a:ext uri="{FF2B5EF4-FFF2-40B4-BE49-F238E27FC236}">
                  <a16:creationId xmlns:a16="http://schemas.microsoft.com/office/drawing/2014/main" id="{5107DCA5-73CB-4F84-825E-2C3351011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436" y="3214"/>
              <a:ext cx="229" cy="286"/>
              <a:chOff x="0" y="0"/>
              <a:chExt cx="228" cy="285"/>
            </a:xfrm>
          </p:grpSpPr>
          <p:sp>
            <p:nvSpPr>
              <p:cNvPr id="49262" name="Freeform 353">
                <a:extLst>
                  <a:ext uri="{FF2B5EF4-FFF2-40B4-BE49-F238E27FC236}">
                    <a16:creationId xmlns:a16="http://schemas.microsoft.com/office/drawing/2014/main" id="{74E226BC-BEB0-4EEB-9573-2140D1629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63" name="Freeform 354">
                <a:extLst>
                  <a:ext uri="{FF2B5EF4-FFF2-40B4-BE49-F238E27FC236}">
                    <a16:creationId xmlns:a16="http://schemas.microsoft.com/office/drawing/2014/main" id="{40B29269-4AAD-4B24-B9C1-54355DFAD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64" name="Freeform 355">
                <a:extLst>
                  <a:ext uri="{FF2B5EF4-FFF2-40B4-BE49-F238E27FC236}">
                    <a16:creationId xmlns:a16="http://schemas.microsoft.com/office/drawing/2014/main" id="{44FFD25E-1204-4F8D-B74B-FD339992B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65" name="Freeform 356">
                <a:extLst>
                  <a:ext uri="{FF2B5EF4-FFF2-40B4-BE49-F238E27FC236}">
                    <a16:creationId xmlns:a16="http://schemas.microsoft.com/office/drawing/2014/main" id="{21A9DFAD-314F-45D5-AC68-A49E523E7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66" name="Freeform 357">
                <a:extLst>
                  <a:ext uri="{FF2B5EF4-FFF2-40B4-BE49-F238E27FC236}">
                    <a16:creationId xmlns:a16="http://schemas.microsoft.com/office/drawing/2014/main" id="{0BDF46CB-6110-4D2B-8578-F41CAD170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67" name="Freeform 358">
                <a:extLst>
                  <a:ext uri="{FF2B5EF4-FFF2-40B4-BE49-F238E27FC236}">
                    <a16:creationId xmlns:a16="http://schemas.microsoft.com/office/drawing/2014/main" id="{D22DA629-F60A-4CAF-B329-75DE23DFF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68" name="Freeform 359">
                <a:extLst>
                  <a:ext uri="{FF2B5EF4-FFF2-40B4-BE49-F238E27FC236}">
                    <a16:creationId xmlns:a16="http://schemas.microsoft.com/office/drawing/2014/main" id="{A092DCE0-FCC5-40B2-A0FC-2EE8F7AA5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69" name="Freeform 360">
                <a:extLst>
                  <a:ext uri="{FF2B5EF4-FFF2-40B4-BE49-F238E27FC236}">
                    <a16:creationId xmlns:a16="http://schemas.microsoft.com/office/drawing/2014/main" id="{029A91DE-8F7B-4ACC-B9AB-D0C5B1BD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10" name="Group 361">
              <a:extLst>
                <a:ext uri="{FF2B5EF4-FFF2-40B4-BE49-F238E27FC236}">
                  <a16:creationId xmlns:a16="http://schemas.microsoft.com/office/drawing/2014/main" id="{79123D86-4BA3-47EF-811C-32F2F3B9EE4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1771" y="3255"/>
              <a:ext cx="229" cy="286"/>
              <a:chOff x="0" y="0"/>
              <a:chExt cx="228" cy="286"/>
            </a:xfrm>
          </p:grpSpPr>
          <p:sp>
            <p:nvSpPr>
              <p:cNvPr id="49254" name="Freeform 362">
                <a:extLst>
                  <a:ext uri="{FF2B5EF4-FFF2-40B4-BE49-F238E27FC236}">
                    <a16:creationId xmlns:a16="http://schemas.microsoft.com/office/drawing/2014/main" id="{6CF20CE2-9B5F-4FB6-9635-3E26DB2DD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55" name="Freeform 363">
                <a:extLst>
                  <a:ext uri="{FF2B5EF4-FFF2-40B4-BE49-F238E27FC236}">
                    <a16:creationId xmlns:a16="http://schemas.microsoft.com/office/drawing/2014/main" id="{31A92054-EE79-4747-B807-56B27D6D3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56" name="Freeform 364">
                <a:extLst>
                  <a:ext uri="{FF2B5EF4-FFF2-40B4-BE49-F238E27FC236}">
                    <a16:creationId xmlns:a16="http://schemas.microsoft.com/office/drawing/2014/main" id="{92B4D159-EC34-4688-9BC7-C4523090E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57" name="Freeform 365">
                <a:extLst>
                  <a:ext uri="{FF2B5EF4-FFF2-40B4-BE49-F238E27FC236}">
                    <a16:creationId xmlns:a16="http://schemas.microsoft.com/office/drawing/2014/main" id="{CD0D962F-5CD9-4A5B-984E-62399ECC6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58" name="Freeform 366">
                <a:extLst>
                  <a:ext uri="{FF2B5EF4-FFF2-40B4-BE49-F238E27FC236}">
                    <a16:creationId xmlns:a16="http://schemas.microsoft.com/office/drawing/2014/main" id="{B8F98F71-F015-453B-BAC4-76ECF77C8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59" name="Freeform 367">
                <a:extLst>
                  <a:ext uri="{FF2B5EF4-FFF2-40B4-BE49-F238E27FC236}">
                    <a16:creationId xmlns:a16="http://schemas.microsoft.com/office/drawing/2014/main" id="{B12FE37F-86ED-4854-B3F9-56B34D87A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60" name="Freeform 368">
                <a:extLst>
                  <a:ext uri="{FF2B5EF4-FFF2-40B4-BE49-F238E27FC236}">
                    <a16:creationId xmlns:a16="http://schemas.microsoft.com/office/drawing/2014/main" id="{593D3537-5C2D-4CAA-AC83-EA088F9E8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61" name="Freeform 369">
                <a:extLst>
                  <a:ext uri="{FF2B5EF4-FFF2-40B4-BE49-F238E27FC236}">
                    <a16:creationId xmlns:a16="http://schemas.microsoft.com/office/drawing/2014/main" id="{CEEA80AA-F85F-41F1-A82D-8009FFA32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11" name="Rectangle 370">
              <a:extLst>
                <a:ext uri="{FF2B5EF4-FFF2-40B4-BE49-F238E27FC236}">
                  <a16:creationId xmlns:a16="http://schemas.microsoft.com/office/drawing/2014/main" id="{730AEEE2-FE6D-48B9-B1AF-77AC7D8A72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555" y="3212"/>
              <a:ext cx="330" cy="335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12" name="Group 371">
              <a:extLst>
                <a:ext uri="{FF2B5EF4-FFF2-40B4-BE49-F238E27FC236}">
                  <a16:creationId xmlns:a16="http://schemas.microsoft.com/office/drawing/2014/main" id="{00A150DC-FD69-4A81-98EC-FAE4B0CEC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7" y="3274"/>
              <a:ext cx="39" cy="191"/>
              <a:chOff x="0" y="0"/>
              <a:chExt cx="38" cy="191"/>
            </a:xfrm>
          </p:grpSpPr>
          <p:sp>
            <p:nvSpPr>
              <p:cNvPr id="49246" name="Line 372">
                <a:extLst>
                  <a:ext uri="{FF2B5EF4-FFF2-40B4-BE49-F238E27FC236}">
                    <a16:creationId xmlns:a16="http://schemas.microsoft.com/office/drawing/2014/main" id="{482D6F08-5788-47BA-AB60-4EF2199F1F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47" name="Line 373">
                <a:extLst>
                  <a:ext uri="{FF2B5EF4-FFF2-40B4-BE49-F238E27FC236}">
                    <a16:creationId xmlns:a16="http://schemas.microsoft.com/office/drawing/2014/main" id="{A04419D3-6348-476B-A4BC-323295C2A7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48" name="Line 374">
                <a:extLst>
                  <a:ext uri="{FF2B5EF4-FFF2-40B4-BE49-F238E27FC236}">
                    <a16:creationId xmlns:a16="http://schemas.microsoft.com/office/drawing/2014/main" id="{2213ED03-1EE7-4C7D-B80C-52EED53551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49" name="Line 375">
                <a:extLst>
                  <a:ext uri="{FF2B5EF4-FFF2-40B4-BE49-F238E27FC236}">
                    <a16:creationId xmlns:a16="http://schemas.microsoft.com/office/drawing/2014/main" id="{563D453B-7332-499B-BE27-B5DE1A9D0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50" name="Line 376">
                <a:extLst>
                  <a:ext uri="{FF2B5EF4-FFF2-40B4-BE49-F238E27FC236}">
                    <a16:creationId xmlns:a16="http://schemas.microsoft.com/office/drawing/2014/main" id="{273C640D-03B9-4FBF-82E3-E69C623FD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51" name="Line 377">
                <a:extLst>
                  <a:ext uri="{FF2B5EF4-FFF2-40B4-BE49-F238E27FC236}">
                    <a16:creationId xmlns:a16="http://schemas.microsoft.com/office/drawing/2014/main" id="{1EFD88C2-AA97-4049-9CFD-D4DB6CFEA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52" name="Line 378">
                <a:extLst>
                  <a:ext uri="{FF2B5EF4-FFF2-40B4-BE49-F238E27FC236}">
                    <a16:creationId xmlns:a16="http://schemas.microsoft.com/office/drawing/2014/main" id="{346E08C3-5EA6-4290-96A3-FC6B22094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53" name="Line 379">
                <a:extLst>
                  <a:ext uri="{FF2B5EF4-FFF2-40B4-BE49-F238E27FC236}">
                    <a16:creationId xmlns:a16="http://schemas.microsoft.com/office/drawing/2014/main" id="{44C9B9C3-1C38-474E-BF96-F2753B5420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13" name="AutoShape 380">
              <a:extLst>
                <a:ext uri="{FF2B5EF4-FFF2-40B4-BE49-F238E27FC236}">
                  <a16:creationId xmlns:a16="http://schemas.microsoft.com/office/drawing/2014/main" id="{6B43CB2B-A885-4E11-A7C2-F0DD392C4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" y="3243"/>
              <a:ext cx="167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48214" name="Rectangle 381">
              <a:extLst>
                <a:ext uri="{FF2B5EF4-FFF2-40B4-BE49-F238E27FC236}">
                  <a16:creationId xmlns:a16="http://schemas.microsoft.com/office/drawing/2014/main" id="{DF8E5B5C-81C5-4AE2-A9A5-C0E02ACD284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484" y="2251"/>
              <a:ext cx="390" cy="142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b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CTA</a:t>
              </a:r>
              <a:r>
                <a:rPr lang="en-US" altLang="en-US" sz="6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2</a:t>
              </a:r>
            </a:p>
          </p:txBody>
        </p:sp>
        <p:grpSp>
          <p:nvGrpSpPr>
            <p:cNvPr id="48215" name="Group 382">
              <a:extLst>
                <a:ext uri="{FF2B5EF4-FFF2-40B4-BE49-F238E27FC236}">
                  <a16:creationId xmlns:a16="http://schemas.microsoft.com/office/drawing/2014/main" id="{5877A95D-04E1-42D5-BAD0-27F98A02DF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4" y="3162"/>
              <a:ext cx="84" cy="54"/>
              <a:chOff x="0" y="0"/>
              <a:chExt cx="84" cy="53"/>
            </a:xfrm>
          </p:grpSpPr>
          <p:sp>
            <p:nvSpPr>
              <p:cNvPr id="49244" name="Line 383">
                <a:extLst>
                  <a:ext uri="{FF2B5EF4-FFF2-40B4-BE49-F238E27FC236}">
                    <a16:creationId xmlns:a16="http://schemas.microsoft.com/office/drawing/2014/main" id="{17BCDE9B-916A-4E57-B493-71EABD1AD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53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45" name="Line 384">
                <a:extLst>
                  <a:ext uri="{FF2B5EF4-FFF2-40B4-BE49-F238E27FC236}">
                    <a16:creationId xmlns:a16="http://schemas.microsoft.com/office/drawing/2014/main" id="{DC3C4AD5-3246-4F37-B4BE-DA2FA2342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3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16" name="Rectangle 385">
              <a:extLst>
                <a:ext uri="{FF2B5EF4-FFF2-40B4-BE49-F238E27FC236}">
                  <a16:creationId xmlns:a16="http://schemas.microsoft.com/office/drawing/2014/main" id="{964A7B2F-739E-4FF0-8B8C-0B33D2A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3064"/>
              <a:ext cx="31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...</a:t>
              </a:r>
            </a:p>
          </p:txBody>
        </p:sp>
        <p:grpSp>
          <p:nvGrpSpPr>
            <p:cNvPr id="48217" name="Group 386">
              <a:extLst>
                <a:ext uri="{FF2B5EF4-FFF2-40B4-BE49-F238E27FC236}">
                  <a16:creationId xmlns:a16="http://schemas.microsoft.com/office/drawing/2014/main" id="{2624FD36-8B46-4AAF-9D4E-E4AB10C150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4" y="2251"/>
              <a:ext cx="84" cy="429"/>
              <a:chOff x="0" y="0"/>
              <a:chExt cx="84" cy="429"/>
            </a:xfrm>
          </p:grpSpPr>
          <p:sp>
            <p:nvSpPr>
              <p:cNvPr id="49242" name="Line 387">
                <a:extLst>
                  <a:ext uri="{FF2B5EF4-FFF2-40B4-BE49-F238E27FC236}">
                    <a16:creationId xmlns:a16="http://schemas.microsoft.com/office/drawing/2014/main" id="{62D4703E-C917-452F-999F-017F1EB0A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429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43" name="Line 388">
                <a:extLst>
                  <a:ext uri="{FF2B5EF4-FFF2-40B4-BE49-F238E27FC236}">
                    <a16:creationId xmlns:a16="http://schemas.microsoft.com/office/drawing/2014/main" id="{469D6845-56AD-4863-A13C-765FF4BD6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428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18" name="Group 389">
              <a:extLst>
                <a:ext uri="{FF2B5EF4-FFF2-40B4-BE49-F238E27FC236}">
                  <a16:creationId xmlns:a16="http://schemas.microsoft.com/office/drawing/2014/main" id="{2E393EA4-762C-4406-BBEB-3F05EF81B0F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2393" y="2302"/>
              <a:ext cx="228" cy="285"/>
              <a:chOff x="0" y="0"/>
              <a:chExt cx="228" cy="285"/>
            </a:xfrm>
          </p:grpSpPr>
          <p:sp>
            <p:nvSpPr>
              <p:cNvPr id="49234" name="Freeform 390">
                <a:extLst>
                  <a:ext uri="{FF2B5EF4-FFF2-40B4-BE49-F238E27FC236}">
                    <a16:creationId xmlns:a16="http://schemas.microsoft.com/office/drawing/2014/main" id="{2EB326E9-D19A-442B-B8D5-676990EF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35" name="Freeform 391">
                <a:extLst>
                  <a:ext uri="{FF2B5EF4-FFF2-40B4-BE49-F238E27FC236}">
                    <a16:creationId xmlns:a16="http://schemas.microsoft.com/office/drawing/2014/main" id="{478C6F9C-2A15-4968-A3F1-B5B0862AA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36" name="Freeform 392">
                <a:extLst>
                  <a:ext uri="{FF2B5EF4-FFF2-40B4-BE49-F238E27FC236}">
                    <a16:creationId xmlns:a16="http://schemas.microsoft.com/office/drawing/2014/main" id="{8802AF90-443C-4838-96C7-2DEF12EE7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37" name="Freeform 393">
                <a:extLst>
                  <a:ext uri="{FF2B5EF4-FFF2-40B4-BE49-F238E27FC236}">
                    <a16:creationId xmlns:a16="http://schemas.microsoft.com/office/drawing/2014/main" id="{87ABCB64-487B-455D-9A44-6A764AF3B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38" name="Freeform 394">
                <a:extLst>
                  <a:ext uri="{FF2B5EF4-FFF2-40B4-BE49-F238E27FC236}">
                    <a16:creationId xmlns:a16="http://schemas.microsoft.com/office/drawing/2014/main" id="{54A7A4E4-BBB3-4562-9925-766289437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39" name="Freeform 395">
                <a:extLst>
                  <a:ext uri="{FF2B5EF4-FFF2-40B4-BE49-F238E27FC236}">
                    <a16:creationId xmlns:a16="http://schemas.microsoft.com/office/drawing/2014/main" id="{9217366E-4FEF-4B9C-9A14-5162AB0BD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40" name="Freeform 396">
                <a:extLst>
                  <a:ext uri="{FF2B5EF4-FFF2-40B4-BE49-F238E27FC236}">
                    <a16:creationId xmlns:a16="http://schemas.microsoft.com/office/drawing/2014/main" id="{FEE6E185-98B6-44A7-99FE-B003D14D3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41" name="Freeform 397">
                <a:extLst>
                  <a:ext uri="{FF2B5EF4-FFF2-40B4-BE49-F238E27FC236}">
                    <a16:creationId xmlns:a16="http://schemas.microsoft.com/office/drawing/2014/main" id="{C9C9B44B-97D2-4676-86A2-C019CD380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19" name="Group 398">
              <a:extLst>
                <a:ext uri="{FF2B5EF4-FFF2-40B4-BE49-F238E27FC236}">
                  <a16:creationId xmlns:a16="http://schemas.microsoft.com/office/drawing/2014/main" id="{A0172E39-71FE-4648-96C9-068DDBBF43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2727" y="2343"/>
              <a:ext cx="229" cy="287"/>
              <a:chOff x="0" y="0"/>
              <a:chExt cx="228" cy="286"/>
            </a:xfrm>
          </p:grpSpPr>
          <p:sp>
            <p:nvSpPr>
              <p:cNvPr id="49226" name="Freeform 399">
                <a:extLst>
                  <a:ext uri="{FF2B5EF4-FFF2-40B4-BE49-F238E27FC236}">
                    <a16:creationId xmlns:a16="http://schemas.microsoft.com/office/drawing/2014/main" id="{67CB4A3B-8585-4ED9-9AB4-09AC3B0FA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27" name="Freeform 400">
                <a:extLst>
                  <a:ext uri="{FF2B5EF4-FFF2-40B4-BE49-F238E27FC236}">
                    <a16:creationId xmlns:a16="http://schemas.microsoft.com/office/drawing/2014/main" id="{EF25AE69-BBA1-494C-BB29-83A104A04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28" name="Freeform 401">
                <a:extLst>
                  <a:ext uri="{FF2B5EF4-FFF2-40B4-BE49-F238E27FC236}">
                    <a16:creationId xmlns:a16="http://schemas.microsoft.com/office/drawing/2014/main" id="{A7EA0543-8A94-4D38-B424-3BED9DB33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29" name="Freeform 402">
                <a:extLst>
                  <a:ext uri="{FF2B5EF4-FFF2-40B4-BE49-F238E27FC236}">
                    <a16:creationId xmlns:a16="http://schemas.microsoft.com/office/drawing/2014/main" id="{B0B52D22-66A4-4EB8-B12F-925C02342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30" name="Freeform 403">
                <a:extLst>
                  <a:ext uri="{FF2B5EF4-FFF2-40B4-BE49-F238E27FC236}">
                    <a16:creationId xmlns:a16="http://schemas.microsoft.com/office/drawing/2014/main" id="{3EDF3D28-ABCF-46DE-9263-97922BC31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31" name="Freeform 404">
                <a:extLst>
                  <a:ext uri="{FF2B5EF4-FFF2-40B4-BE49-F238E27FC236}">
                    <a16:creationId xmlns:a16="http://schemas.microsoft.com/office/drawing/2014/main" id="{AC254E41-97C5-4ED9-B247-6088551D1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32" name="Freeform 405">
                <a:extLst>
                  <a:ext uri="{FF2B5EF4-FFF2-40B4-BE49-F238E27FC236}">
                    <a16:creationId xmlns:a16="http://schemas.microsoft.com/office/drawing/2014/main" id="{36F35954-EDC6-42BE-9391-CFFD4E2F0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33" name="Freeform 406">
                <a:extLst>
                  <a:ext uri="{FF2B5EF4-FFF2-40B4-BE49-F238E27FC236}">
                    <a16:creationId xmlns:a16="http://schemas.microsoft.com/office/drawing/2014/main" id="{66425246-BB65-4774-A8AB-AD1494FF4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20" name="Rectangle 407">
              <a:extLst>
                <a:ext uri="{FF2B5EF4-FFF2-40B4-BE49-F238E27FC236}">
                  <a16:creationId xmlns:a16="http://schemas.microsoft.com/office/drawing/2014/main" id="{870A5CE7-41E0-4E1F-AF39-F8103A6FB7D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10" y="2302"/>
              <a:ext cx="329" cy="334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21" name="Group 408">
              <a:extLst>
                <a:ext uri="{FF2B5EF4-FFF2-40B4-BE49-F238E27FC236}">
                  <a16:creationId xmlns:a16="http://schemas.microsoft.com/office/drawing/2014/main" id="{6738E723-6E69-4B67-A80A-C06AC71DD3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3" y="2362"/>
              <a:ext cx="38" cy="192"/>
              <a:chOff x="0" y="0"/>
              <a:chExt cx="38" cy="191"/>
            </a:xfrm>
          </p:grpSpPr>
          <p:sp>
            <p:nvSpPr>
              <p:cNvPr id="49218" name="Line 409">
                <a:extLst>
                  <a:ext uri="{FF2B5EF4-FFF2-40B4-BE49-F238E27FC236}">
                    <a16:creationId xmlns:a16="http://schemas.microsoft.com/office/drawing/2014/main" id="{868E146C-09B9-420B-96B7-34432E7F3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19" name="Line 410">
                <a:extLst>
                  <a:ext uri="{FF2B5EF4-FFF2-40B4-BE49-F238E27FC236}">
                    <a16:creationId xmlns:a16="http://schemas.microsoft.com/office/drawing/2014/main" id="{DADC1349-9C48-432D-B6E4-1CC52FF7F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20" name="Line 411">
                <a:extLst>
                  <a:ext uri="{FF2B5EF4-FFF2-40B4-BE49-F238E27FC236}">
                    <a16:creationId xmlns:a16="http://schemas.microsoft.com/office/drawing/2014/main" id="{C8C7D34C-8C7C-4396-ADF4-9CB64B732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21" name="Line 412">
                <a:extLst>
                  <a:ext uri="{FF2B5EF4-FFF2-40B4-BE49-F238E27FC236}">
                    <a16:creationId xmlns:a16="http://schemas.microsoft.com/office/drawing/2014/main" id="{D48A5CCD-FDF2-4A3A-9F50-133DF3345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22" name="Line 413">
                <a:extLst>
                  <a:ext uri="{FF2B5EF4-FFF2-40B4-BE49-F238E27FC236}">
                    <a16:creationId xmlns:a16="http://schemas.microsoft.com/office/drawing/2014/main" id="{87E70711-401F-4D8C-B9B2-364DF2A4FF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23" name="Line 414">
                <a:extLst>
                  <a:ext uri="{FF2B5EF4-FFF2-40B4-BE49-F238E27FC236}">
                    <a16:creationId xmlns:a16="http://schemas.microsoft.com/office/drawing/2014/main" id="{109D1939-9E42-42CD-B93A-C35520219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24" name="Line 415">
                <a:extLst>
                  <a:ext uri="{FF2B5EF4-FFF2-40B4-BE49-F238E27FC236}">
                    <a16:creationId xmlns:a16="http://schemas.microsoft.com/office/drawing/2014/main" id="{146FE234-A908-4038-8229-DCBBDEEBD0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25" name="Line 416">
                <a:extLst>
                  <a:ext uri="{FF2B5EF4-FFF2-40B4-BE49-F238E27FC236}">
                    <a16:creationId xmlns:a16="http://schemas.microsoft.com/office/drawing/2014/main" id="{6AB4F264-E6E7-4C33-A82A-D278D58DD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22" name="AutoShape 417">
              <a:extLst>
                <a:ext uri="{FF2B5EF4-FFF2-40B4-BE49-F238E27FC236}">
                  <a16:creationId xmlns:a16="http://schemas.microsoft.com/office/drawing/2014/main" id="{6B850FC4-EAEE-41CE-BCCB-6F7F2FDA7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" y="2331"/>
              <a:ext cx="167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23" name="Group 418">
              <a:extLst>
                <a:ext uri="{FF2B5EF4-FFF2-40B4-BE49-F238E27FC236}">
                  <a16:creationId xmlns:a16="http://schemas.microsoft.com/office/drawing/2014/main" id="{386F926C-178B-47A0-9E3C-E8A8FF96F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5" y="2633"/>
              <a:ext cx="84" cy="449"/>
              <a:chOff x="0" y="0"/>
              <a:chExt cx="84" cy="448"/>
            </a:xfrm>
          </p:grpSpPr>
          <p:sp>
            <p:nvSpPr>
              <p:cNvPr id="49216" name="Line 419">
                <a:extLst>
                  <a:ext uri="{FF2B5EF4-FFF2-40B4-BE49-F238E27FC236}">
                    <a16:creationId xmlns:a16="http://schemas.microsoft.com/office/drawing/2014/main" id="{6ED8E6D9-091B-45D7-AC52-307C95760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448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17" name="Line 420">
                <a:extLst>
                  <a:ext uri="{FF2B5EF4-FFF2-40B4-BE49-F238E27FC236}">
                    <a16:creationId xmlns:a16="http://schemas.microsoft.com/office/drawing/2014/main" id="{F56F12B4-9B7F-4D9F-874D-2612E7743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447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24" name="Group 421">
              <a:extLst>
                <a:ext uri="{FF2B5EF4-FFF2-40B4-BE49-F238E27FC236}">
                  <a16:creationId xmlns:a16="http://schemas.microsoft.com/office/drawing/2014/main" id="{03B60A00-4A40-42D0-A2B7-C2EC74CD26E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2392" y="2684"/>
              <a:ext cx="229" cy="285"/>
              <a:chOff x="0" y="0"/>
              <a:chExt cx="228" cy="285"/>
            </a:xfrm>
          </p:grpSpPr>
          <p:sp>
            <p:nvSpPr>
              <p:cNvPr id="49208" name="Freeform 422">
                <a:extLst>
                  <a:ext uri="{FF2B5EF4-FFF2-40B4-BE49-F238E27FC236}">
                    <a16:creationId xmlns:a16="http://schemas.microsoft.com/office/drawing/2014/main" id="{F0E376CD-BA61-49AB-9293-72AEEFF8D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09" name="Freeform 423">
                <a:extLst>
                  <a:ext uri="{FF2B5EF4-FFF2-40B4-BE49-F238E27FC236}">
                    <a16:creationId xmlns:a16="http://schemas.microsoft.com/office/drawing/2014/main" id="{94C9DCCF-0A48-4025-9DDB-4F8AC4D04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10" name="Freeform 424">
                <a:extLst>
                  <a:ext uri="{FF2B5EF4-FFF2-40B4-BE49-F238E27FC236}">
                    <a16:creationId xmlns:a16="http://schemas.microsoft.com/office/drawing/2014/main" id="{0A63954A-B3AF-49EC-BC5D-CBD324963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11" name="Freeform 425">
                <a:extLst>
                  <a:ext uri="{FF2B5EF4-FFF2-40B4-BE49-F238E27FC236}">
                    <a16:creationId xmlns:a16="http://schemas.microsoft.com/office/drawing/2014/main" id="{0017543A-4678-4AAA-93CD-99D2ADDFF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12" name="Freeform 426">
                <a:extLst>
                  <a:ext uri="{FF2B5EF4-FFF2-40B4-BE49-F238E27FC236}">
                    <a16:creationId xmlns:a16="http://schemas.microsoft.com/office/drawing/2014/main" id="{8A00946D-C811-461A-A11F-473AF2010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13" name="Freeform 427">
                <a:extLst>
                  <a:ext uri="{FF2B5EF4-FFF2-40B4-BE49-F238E27FC236}">
                    <a16:creationId xmlns:a16="http://schemas.microsoft.com/office/drawing/2014/main" id="{5FF1799E-EF78-4E9F-8DFD-CB8785A95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14" name="Freeform 428">
                <a:extLst>
                  <a:ext uri="{FF2B5EF4-FFF2-40B4-BE49-F238E27FC236}">
                    <a16:creationId xmlns:a16="http://schemas.microsoft.com/office/drawing/2014/main" id="{68583F07-C304-41E8-AB10-F376032C9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15" name="Freeform 429">
                <a:extLst>
                  <a:ext uri="{FF2B5EF4-FFF2-40B4-BE49-F238E27FC236}">
                    <a16:creationId xmlns:a16="http://schemas.microsoft.com/office/drawing/2014/main" id="{A3BC8977-088F-4D3E-943C-1131A6497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25" name="Group 430">
              <a:extLst>
                <a:ext uri="{FF2B5EF4-FFF2-40B4-BE49-F238E27FC236}">
                  <a16:creationId xmlns:a16="http://schemas.microsoft.com/office/drawing/2014/main" id="{33A16402-BA3E-44CB-A2A7-031F36AF8EE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2727" y="2724"/>
              <a:ext cx="229" cy="287"/>
              <a:chOff x="0" y="0"/>
              <a:chExt cx="228" cy="286"/>
            </a:xfrm>
          </p:grpSpPr>
          <p:sp>
            <p:nvSpPr>
              <p:cNvPr id="49200" name="Freeform 431">
                <a:extLst>
                  <a:ext uri="{FF2B5EF4-FFF2-40B4-BE49-F238E27FC236}">
                    <a16:creationId xmlns:a16="http://schemas.microsoft.com/office/drawing/2014/main" id="{B7C4082F-D2A1-41D9-8C0E-E33707524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01" name="Freeform 432">
                <a:extLst>
                  <a:ext uri="{FF2B5EF4-FFF2-40B4-BE49-F238E27FC236}">
                    <a16:creationId xmlns:a16="http://schemas.microsoft.com/office/drawing/2014/main" id="{98E12851-F6C9-4254-B002-EB2BC11F7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02" name="Freeform 433">
                <a:extLst>
                  <a:ext uri="{FF2B5EF4-FFF2-40B4-BE49-F238E27FC236}">
                    <a16:creationId xmlns:a16="http://schemas.microsoft.com/office/drawing/2014/main" id="{F47C5771-820A-4C1F-B0AB-F8C98D6A8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03" name="Freeform 434">
                <a:extLst>
                  <a:ext uri="{FF2B5EF4-FFF2-40B4-BE49-F238E27FC236}">
                    <a16:creationId xmlns:a16="http://schemas.microsoft.com/office/drawing/2014/main" id="{91399793-0B47-4141-ACD4-C52982107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04" name="Freeform 435">
                <a:extLst>
                  <a:ext uri="{FF2B5EF4-FFF2-40B4-BE49-F238E27FC236}">
                    <a16:creationId xmlns:a16="http://schemas.microsoft.com/office/drawing/2014/main" id="{4387271D-343F-4DD0-A087-82CE1D649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05" name="Freeform 436">
                <a:extLst>
                  <a:ext uri="{FF2B5EF4-FFF2-40B4-BE49-F238E27FC236}">
                    <a16:creationId xmlns:a16="http://schemas.microsoft.com/office/drawing/2014/main" id="{E16483D4-0559-4BF6-B458-91D437933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06" name="Freeform 437">
                <a:extLst>
                  <a:ext uri="{FF2B5EF4-FFF2-40B4-BE49-F238E27FC236}">
                    <a16:creationId xmlns:a16="http://schemas.microsoft.com/office/drawing/2014/main" id="{590DCD9B-6033-415F-B764-942F41439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207" name="Freeform 438">
                <a:extLst>
                  <a:ext uri="{FF2B5EF4-FFF2-40B4-BE49-F238E27FC236}">
                    <a16:creationId xmlns:a16="http://schemas.microsoft.com/office/drawing/2014/main" id="{024B8C64-32AC-4ABC-8E8A-FE3A2C9DB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26" name="Rectangle 439">
              <a:extLst>
                <a:ext uri="{FF2B5EF4-FFF2-40B4-BE49-F238E27FC236}">
                  <a16:creationId xmlns:a16="http://schemas.microsoft.com/office/drawing/2014/main" id="{F58C725E-EAB1-41E3-AFB3-13106E2F73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10" y="2683"/>
              <a:ext cx="330" cy="334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27" name="Group 440">
              <a:extLst>
                <a:ext uri="{FF2B5EF4-FFF2-40B4-BE49-F238E27FC236}">
                  <a16:creationId xmlns:a16="http://schemas.microsoft.com/office/drawing/2014/main" id="{B31E33E3-8D78-49D2-876D-2DAFE344C8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2" y="2743"/>
              <a:ext cx="39" cy="192"/>
              <a:chOff x="0" y="0"/>
              <a:chExt cx="38" cy="191"/>
            </a:xfrm>
          </p:grpSpPr>
          <p:sp>
            <p:nvSpPr>
              <p:cNvPr id="49192" name="Line 441">
                <a:extLst>
                  <a:ext uri="{FF2B5EF4-FFF2-40B4-BE49-F238E27FC236}">
                    <a16:creationId xmlns:a16="http://schemas.microsoft.com/office/drawing/2014/main" id="{AE203F09-B613-4265-A535-928411ACB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93" name="Line 442">
                <a:extLst>
                  <a:ext uri="{FF2B5EF4-FFF2-40B4-BE49-F238E27FC236}">
                    <a16:creationId xmlns:a16="http://schemas.microsoft.com/office/drawing/2014/main" id="{D94506E8-EBC8-4F08-8532-F3F36AB07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94" name="Line 443">
                <a:extLst>
                  <a:ext uri="{FF2B5EF4-FFF2-40B4-BE49-F238E27FC236}">
                    <a16:creationId xmlns:a16="http://schemas.microsoft.com/office/drawing/2014/main" id="{A7333BF6-7799-4730-98A6-59EB7D6EB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95" name="Line 444">
                <a:extLst>
                  <a:ext uri="{FF2B5EF4-FFF2-40B4-BE49-F238E27FC236}">
                    <a16:creationId xmlns:a16="http://schemas.microsoft.com/office/drawing/2014/main" id="{82679872-892B-4AE6-B7E1-9CCD4D525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96" name="Line 445">
                <a:extLst>
                  <a:ext uri="{FF2B5EF4-FFF2-40B4-BE49-F238E27FC236}">
                    <a16:creationId xmlns:a16="http://schemas.microsoft.com/office/drawing/2014/main" id="{6A7EA555-4316-4CE3-A49C-189903140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97" name="Line 446">
                <a:extLst>
                  <a:ext uri="{FF2B5EF4-FFF2-40B4-BE49-F238E27FC236}">
                    <a16:creationId xmlns:a16="http://schemas.microsoft.com/office/drawing/2014/main" id="{DD2C96FD-EC3B-4C2A-B098-885E85717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98" name="Line 447">
                <a:extLst>
                  <a:ext uri="{FF2B5EF4-FFF2-40B4-BE49-F238E27FC236}">
                    <a16:creationId xmlns:a16="http://schemas.microsoft.com/office/drawing/2014/main" id="{20FEF9BB-B5A5-43C5-9200-51D88C218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99" name="Line 448">
                <a:extLst>
                  <a:ext uri="{FF2B5EF4-FFF2-40B4-BE49-F238E27FC236}">
                    <a16:creationId xmlns:a16="http://schemas.microsoft.com/office/drawing/2014/main" id="{457160BC-B46B-4CB4-BB58-412D588F1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28" name="AutoShape 449">
              <a:extLst>
                <a:ext uri="{FF2B5EF4-FFF2-40B4-BE49-F238E27FC236}">
                  <a16:creationId xmlns:a16="http://schemas.microsoft.com/office/drawing/2014/main" id="{37A452B7-8874-46F1-8344-48D5DDFF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" y="2712"/>
              <a:ext cx="167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29" name="Group 450">
              <a:extLst>
                <a:ext uri="{FF2B5EF4-FFF2-40B4-BE49-F238E27FC236}">
                  <a16:creationId xmlns:a16="http://schemas.microsoft.com/office/drawing/2014/main" id="{EC9FD59F-27EB-4F6C-B157-D30CB5EAF5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4" y="3162"/>
              <a:ext cx="84" cy="295"/>
              <a:chOff x="0" y="0"/>
              <a:chExt cx="84" cy="294"/>
            </a:xfrm>
          </p:grpSpPr>
          <p:sp>
            <p:nvSpPr>
              <p:cNvPr id="49190" name="Line 451">
                <a:extLst>
                  <a:ext uri="{FF2B5EF4-FFF2-40B4-BE49-F238E27FC236}">
                    <a16:creationId xmlns:a16="http://schemas.microsoft.com/office/drawing/2014/main" id="{771A00C8-0C92-465C-A41D-D16A8F161F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294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91" name="Line 452">
                <a:extLst>
                  <a:ext uri="{FF2B5EF4-FFF2-40B4-BE49-F238E27FC236}">
                    <a16:creationId xmlns:a16="http://schemas.microsoft.com/office/drawing/2014/main" id="{373BE4E5-38C7-4FF4-A591-F252F09AD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94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30" name="Group 453">
              <a:extLst>
                <a:ext uri="{FF2B5EF4-FFF2-40B4-BE49-F238E27FC236}">
                  <a16:creationId xmlns:a16="http://schemas.microsoft.com/office/drawing/2014/main" id="{44976575-7237-41AD-AE6B-68AF10C7778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2393" y="3214"/>
              <a:ext cx="228" cy="286"/>
              <a:chOff x="0" y="0"/>
              <a:chExt cx="228" cy="285"/>
            </a:xfrm>
          </p:grpSpPr>
          <p:sp>
            <p:nvSpPr>
              <p:cNvPr id="49182" name="Freeform 454">
                <a:extLst>
                  <a:ext uri="{FF2B5EF4-FFF2-40B4-BE49-F238E27FC236}">
                    <a16:creationId xmlns:a16="http://schemas.microsoft.com/office/drawing/2014/main" id="{1C0F7424-057E-44CC-81DD-3D35F3483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83" name="Freeform 455">
                <a:extLst>
                  <a:ext uri="{FF2B5EF4-FFF2-40B4-BE49-F238E27FC236}">
                    <a16:creationId xmlns:a16="http://schemas.microsoft.com/office/drawing/2014/main" id="{3A324899-4CA2-47B2-9C3E-390DF1CC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84" name="Freeform 456">
                <a:extLst>
                  <a:ext uri="{FF2B5EF4-FFF2-40B4-BE49-F238E27FC236}">
                    <a16:creationId xmlns:a16="http://schemas.microsoft.com/office/drawing/2014/main" id="{1EE54EF7-224D-4936-A58D-363BEEEDB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85" name="Freeform 457">
                <a:extLst>
                  <a:ext uri="{FF2B5EF4-FFF2-40B4-BE49-F238E27FC236}">
                    <a16:creationId xmlns:a16="http://schemas.microsoft.com/office/drawing/2014/main" id="{8B42B745-BC5A-4854-AC1D-F0DFF65F4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86" name="Freeform 458">
                <a:extLst>
                  <a:ext uri="{FF2B5EF4-FFF2-40B4-BE49-F238E27FC236}">
                    <a16:creationId xmlns:a16="http://schemas.microsoft.com/office/drawing/2014/main" id="{C6EB9832-2ED9-4792-9AB1-AC6EF708A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87" name="Freeform 459">
                <a:extLst>
                  <a:ext uri="{FF2B5EF4-FFF2-40B4-BE49-F238E27FC236}">
                    <a16:creationId xmlns:a16="http://schemas.microsoft.com/office/drawing/2014/main" id="{3851920A-F594-43A1-AE02-E4D0BB107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88" name="Freeform 460">
                <a:extLst>
                  <a:ext uri="{FF2B5EF4-FFF2-40B4-BE49-F238E27FC236}">
                    <a16:creationId xmlns:a16="http://schemas.microsoft.com/office/drawing/2014/main" id="{1013EAEA-7710-4C5D-9611-0E088378B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89" name="Freeform 461">
                <a:extLst>
                  <a:ext uri="{FF2B5EF4-FFF2-40B4-BE49-F238E27FC236}">
                    <a16:creationId xmlns:a16="http://schemas.microsoft.com/office/drawing/2014/main" id="{0771D71D-A5D1-43C6-98D0-30FF6B233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31" name="Group 462">
              <a:extLst>
                <a:ext uri="{FF2B5EF4-FFF2-40B4-BE49-F238E27FC236}">
                  <a16:creationId xmlns:a16="http://schemas.microsoft.com/office/drawing/2014/main" id="{AF131019-C51B-4DA5-9A05-0B829D61C16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2726" y="3255"/>
              <a:ext cx="229" cy="286"/>
              <a:chOff x="0" y="0"/>
              <a:chExt cx="228" cy="286"/>
            </a:xfrm>
          </p:grpSpPr>
          <p:sp>
            <p:nvSpPr>
              <p:cNvPr id="49174" name="Freeform 463">
                <a:extLst>
                  <a:ext uri="{FF2B5EF4-FFF2-40B4-BE49-F238E27FC236}">
                    <a16:creationId xmlns:a16="http://schemas.microsoft.com/office/drawing/2014/main" id="{F99B9774-A87C-4925-9D4B-83BE11E45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75" name="Freeform 464">
                <a:extLst>
                  <a:ext uri="{FF2B5EF4-FFF2-40B4-BE49-F238E27FC236}">
                    <a16:creationId xmlns:a16="http://schemas.microsoft.com/office/drawing/2014/main" id="{439D8526-E29C-46ED-A0A5-822E0315D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76" name="Freeform 465">
                <a:extLst>
                  <a:ext uri="{FF2B5EF4-FFF2-40B4-BE49-F238E27FC236}">
                    <a16:creationId xmlns:a16="http://schemas.microsoft.com/office/drawing/2014/main" id="{BC4EA988-8409-4506-A095-52D70EB2D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77" name="Freeform 466">
                <a:extLst>
                  <a:ext uri="{FF2B5EF4-FFF2-40B4-BE49-F238E27FC236}">
                    <a16:creationId xmlns:a16="http://schemas.microsoft.com/office/drawing/2014/main" id="{60F6A98B-7A1D-4A2D-BB39-C3413F4C2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78" name="Freeform 467">
                <a:extLst>
                  <a:ext uri="{FF2B5EF4-FFF2-40B4-BE49-F238E27FC236}">
                    <a16:creationId xmlns:a16="http://schemas.microsoft.com/office/drawing/2014/main" id="{3C673227-EF1C-496C-BA1B-656983E0C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79" name="Freeform 468">
                <a:extLst>
                  <a:ext uri="{FF2B5EF4-FFF2-40B4-BE49-F238E27FC236}">
                    <a16:creationId xmlns:a16="http://schemas.microsoft.com/office/drawing/2014/main" id="{10185EB1-21FC-4EA7-A522-D9E083AB8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80" name="Freeform 469">
                <a:extLst>
                  <a:ext uri="{FF2B5EF4-FFF2-40B4-BE49-F238E27FC236}">
                    <a16:creationId xmlns:a16="http://schemas.microsoft.com/office/drawing/2014/main" id="{1FCD3E74-7F0E-48E2-AA0F-9E59F52CE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81" name="Freeform 470">
                <a:extLst>
                  <a:ext uri="{FF2B5EF4-FFF2-40B4-BE49-F238E27FC236}">
                    <a16:creationId xmlns:a16="http://schemas.microsoft.com/office/drawing/2014/main" id="{CE7291C8-BDD7-4978-8313-D58471BA2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32" name="Rectangle 471">
              <a:extLst>
                <a:ext uri="{FF2B5EF4-FFF2-40B4-BE49-F238E27FC236}">
                  <a16:creationId xmlns:a16="http://schemas.microsoft.com/office/drawing/2014/main" id="{D2DCC19F-E650-412B-B155-38497231BA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11" y="3213"/>
              <a:ext cx="329" cy="335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33" name="Group 472">
              <a:extLst>
                <a:ext uri="{FF2B5EF4-FFF2-40B4-BE49-F238E27FC236}">
                  <a16:creationId xmlns:a16="http://schemas.microsoft.com/office/drawing/2014/main" id="{4E6C68DA-AEB7-47F4-A213-24850A150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3" y="3274"/>
              <a:ext cx="38" cy="191"/>
              <a:chOff x="0" y="0"/>
              <a:chExt cx="38" cy="191"/>
            </a:xfrm>
          </p:grpSpPr>
          <p:sp>
            <p:nvSpPr>
              <p:cNvPr id="49166" name="Line 473">
                <a:extLst>
                  <a:ext uri="{FF2B5EF4-FFF2-40B4-BE49-F238E27FC236}">
                    <a16:creationId xmlns:a16="http://schemas.microsoft.com/office/drawing/2014/main" id="{81A535C5-E9E9-4F8F-A5E0-6E5908DF6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67" name="Line 474">
                <a:extLst>
                  <a:ext uri="{FF2B5EF4-FFF2-40B4-BE49-F238E27FC236}">
                    <a16:creationId xmlns:a16="http://schemas.microsoft.com/office/drawing/2014/main" id="{9FF0DDAE-78CA-45DF-A047-1349B14D81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68" name="Line 475">
                <a:extLst>
                  <a:ext uri="{FF2B5EF4-FFF2-40B4-BE49-F238E27FC236}">
                    <a16:creationId xmlns:a16="http://schemas.microsoft.com/office/drawing/2014/main" id="{BF5FF5D5-ADD4-40AC-9599-35C721BC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69" name="Line 476">
                <a:extLst>
                  <a:ext uri="{FF2B5EF4-FFF2-40B4-BE49-F238E27FC236}">
                    <a16:creationId xmlns:a16="http://schemas.microsoft.com/office/drawing/2014/main" id="{52E83695-BF07-4EFB-9E2F-363D7F653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70" name="Line 477">
                <a:extLst>
                  <a:ext uri="{FF2B5EF4-FFF2-40B4-BE49-F238E27FC236}">
                    <a16:creationId xmlns:a16="http://schemas.microsoft.com/office/drawing/2014/main" id="{0D8B8378-A9C0-4227-9C5B-E310E14FA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71" name="Line 478">
                <a:extLst>
                  <a:ext uri="{FF2B5EF4-FFF2-40B4-BE49-F238E27FC236}">
                    <a16:creationId xmlns:a16="http://schemas.microsoft.com/office/drawing/2014/main" id="{F092100E-A002-40AC-AE99-C10A05D643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72" name="Line 479">
                <a:extLst>
                  <a:ext uri="{FF2B5EF4-FFF2-40B4-BE49-F238E27FC236}">
                    <a16:creationId xmlns:a16="http://schemas.microsoft.com/office/drawing/2014/main" id="{D7675B0A-09F4-4074-9935-3A062B424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73" name="Line 480">
                <a:extLst>
                  <a:ext uri="{FF2B5EF4-FFF2-40B4-BE49-F238E27FC236}">
                    <a16:creationId xmlns:a16="http://schemas.microsoft.com/office/drawing/2014/main" id="{05F4EA60-A1FC-4B27-8CE7-207B910A31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34" name="AutoShape 481">
              <a:extLst>
                <a:ext uri="{FF2B5EF4-FFF2-40B4-BE49-F238E27FC236}">
                  <a16:creationId xmlns:a16="http://schemas.microsoft.com/office/drawing/2014/main" id="{6BD433A2-8415-4319-A485-CB016F609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" y="3243"/>
              <a:ext cx="167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48235" name="Rectangle 482">
              <a:extLst>
                <a:ext uri="{FF2B5EF4-FFF2-40B4-BE49-F238E27FC236}">
                  <a16:creationId xmlns:a16="http://schemas.microsoft.com/office/drawing/2014/main" id="{F6604F7A-258C-4DF2-8E82-8A02070E97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40" y="2251"/>
              <a:ext cx="390" cy="142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b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CTA</a:t>
              </a:r>
              <a:r>
                <a:rPr lang="en-US" altLang="en-US" sz="6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3</a:t>
              </a:r>
            </a:p>
          </p:txBody>
        </p:sp>
        <p:grpSp>
          <p:nvGrpSpPr>
            <p:cNvPr id="48236" name="Group 483">
              <a:extLst>
                <a:ext uri="{FF2B5EF4-FFF2-40B4-BE49-F238E27FC236}">
                  <a16:creationId xmlns:a16="http://schemas.microsoft.com/office/drawing/2014/main" id="{CAC19D5E-E92D-4DB3-B878-06F1DF75B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9" y="3162"/>
              <a:ext cx="84" cy="54"/>
              <a:chOff x="0" y="0"/>
              <a:chExt cx="84" cy="53"/>
            </a:xfrm>
          </p:grpSpPr>
          <p:sp>
            <p:nvSpPr>
              <p:cNvPr id="49164" name="Line 484">
                <a:extLst>
                  <a:ext uri="{FF2B5EF4-FFF2-40B4-BE49-F238E27FC236}">
                    <a16:creationId xmlns:a16="http://schemas.microsoft.com/office/drawing/2014/main" id="{B2787278-DD40-4E92-91B6-5FE59F0DD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53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65" name="Line 485">
                <a:extLst>
                  <a:ext uri="{FF2B5EF4-FFF2-40B4-BE49-F238E27FC236}">
                    <a16:creationId xmlns:a16="http://schemas.microsoft.com/office/drawing/2014/main" id="{99259358-06C2-498A-A923-7A74279666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3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37" name="Rectangle 486">
              <a:extLst>
                <a:ext uri="{FF2B5EF4-FFF2-40B4-BE49-F238E27FC236}">
                  <a16:creationId xmlns:a16="http://schemas.microsoft.com/office/drawing/2014/main" id="{971B0F1A-531E-40D1-AC83-642310D22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" y="3064"/>
              <a:ext cx="31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...</a:t>
              </a:r>
            </a:p>
          </p:txBody>
        </p:sp>
        <p:grpSp>
          <p:nvGrpSpPr>
            <p:cNvPr id="48238" name="Group 487">
              <a:extLst>
                <a:ext uri="{FF2B5EF4-FFF2-40B4-BE49-F238E27FC236}">
                  <a16:creationId xmlns:a16="http://schemas.microsoft.com/office/drawing/2014/main" id="{61BE7C56-8A31-4AFE-B398-B995C30E7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9" y="2251"/>
              <a:ext cx="84" cy="429"/>
              <a:chOff x="0" y="0"/>
              <a:chExt cx="84" cy="429"/>
            </a:xfrm>
          </p:grpSpPr>
          <p:sp>
            <p:nvSpPr>
              <p:cNvPr id="49162" name="Line 488">
                <a:extLst>
                  <a:ext uri="{FF2B5EF4-FFF2-40B4-BE49-F238E27FC236}">
                    <a16:creationId xmlns:a16="http://schemas.microsoft.com/office/drawing/2014/main" id="{01DC10D6-51DC-48C4-8CB6-DC886882CD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429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63" name="Line 489">
                <a:extLst>
                  <a:ext uri="{FF2B5EF4-FFF2-40B4-BE49-F238E27FC236}">
                    <a16:creationId xmlns:a16="http://schemas.microsoft.com/office/drawing/2014/main" id="{C0F89C5B-67A2-4F88-8B2E-B92205A92D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428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39" name="Group 490">
              <a:extLst>
                <a:ext uri="{FF2B5EF4-FFF2-40B4-BE49-F238E27FC236}">
                  <a16:creationId xmlns:a16="http://schemas.microsoft.com/office/drawing/2014/main" id="{BDF463D9-0EC1-45B6-8E97-7F061A8CCF4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348" y="2302"/>
              <a:ext cx="228" cy="285"/>
              <a:chOff x="0" y="0"/>
              <a:chExt cx="228" cy="285"/>
            </a:xfrm>
          </p:grpSpPr>
          <p:sp>
            <p:nvSpPr>
              <p:cNvPr id="49154" name="Freeform 491">
                <a:extLst>
                  <a:ext uri="{FF2B5EF4-FFF2-40B4-BE49-F238E27FC236}">
                    <a16:creationId xmlns:a16="http://schemas.microsoft.com/office/drawing/2014/main" id="{21FB9EA2-25BE-48F4-B633-6A3586961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55" name="Freeform 492">
                <a:extLst>
                  <a:ext uri="{FF2B5EF4-FFF2-40B4-BE49-F238E27FC236}">
                    <a16:creationId xmlns:a16="http://schemas.microsoft.com/office/drawing/2014/main" id="{9ACCBBD2-F30F-4499-B24C-AD4642CFE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56" name="Freeform 493">
                <a:extLst>
                  <a:ext uri="{FF2B5EF4-FFF2-40B4-BE49-F238E27FC236}">
                    <a16:creationId xmlns:a16="http://schemas.microsoft.com/office/drawing/2014/main" id="{01D4D7C6-4D23-4402-B7FA-F00712AC7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57" name="Freeform 494">
                <a:extLst>
                  <a:ext uri="{FF2B5EF4-FFF2-40B4-BE49-F238E27FC236}">
                    <a16:creationId xmlns:a16="http://schemas.microsoft.com/office/drawing/2014/main" id="{369063B1-03EA-4045-B382-AEFD3CD49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58" name="Freeform 495">
                <a:extLst>
                  <a:ext uri="{FF2B5EF4-FFF2-40B4-BE49-F238E27FC236}">
                    <a16:creationId xmlns:a16="http://schemas.microsoft.com/office/drawing/2014/main" id="{AE207FDD-D662-4C91-8FBD-8FB6D82AC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59" name="Freeform 496">
                <a:extLst>
                  <a:ext uri="{FF2B5EF4-FFF2-40B4-BE49-F238E27FC236}">
                    <a16:creationId xmlns:a16="http://schemas.microsoft.com/office/drawing/2014/main" id="{34F92AAD-EBDB-4BF8-8752-A915A9ACF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60" name="Freeform 497">
                <a:extLst>
                  <a:ext uri="{FF2B5EF4-FFF2-40B4-BE49-F238E27FC236}">
                    <a16:creationId xmlns:a16="http://schemas.microsoft.com/office/drawing/2014/main" id="{0BEDD9BF-3B8D-4BD3-98D7-2F1419F97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61" name="Freeform 498">
                <a:extLst>
                  <a:ext uri="{FF2B5EF4-FFF2-40B4-BE49-F238E27FC236}">
                    <a16:creationId xmlns:a16="http://schemas.microsoft.com/office/drawing/2014/main" id="{7050E7A1-5DF4-4899-9EC6-FB76F3D71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40" name="Group 499">
              <a:extLst>
                <a:ext uri="{FF2B5EF4-FFF2-40B4-BE49-F238E27FC236}">
                  <a16:creationId xmlns:a16="http://schemas.microsoft.com/office/drawing/2014/main" id="{22090A71-9D41-4B45-8AB9-64401B7555A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3683" y="2342"/>
              <a:ext cx="228" cy="287"/>
              <a:chOff x="0" y="0"/>
              <a:chExt cx="228" cy="286"/>
            </a:xfrm>
          </p:grpSpPr>
          <p:sp>
            <p:nvSpPr>
              <p:cNvPr id="49146" name="Freeform 500">
                <a:extLst>
                  <a:ext uri="{FF2B5EF4-FFF2-40B4-BE49-F238E27FC236}">
                    <a16:creationId xmlns:a16="http://schemas.microsoft.com/office/drawing/2014/main" id="{DB51004E-1E0E-473D-897B-B44B4DAB1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47" name="Freeform 501">
                <a:extLst>
                  <a:ext uri="{FF2B5EF4-FFF2-40B4-BE49-F238E27FC236}">
                    <a16:creationId xmlns:a16="http://schemas.microsoft.com/office/drawing/2014/main" id="{F30B3CFD-4084-4ED9-B416-E48939F81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48" name="Freeform 502">
                <a:extLst>
                  <a:ext uri="{FF2B5EF4-FFF2-40B4-BE49-F238E27FC236}">
                    <a16:creationId xmlns:a16="http://schemas.microsoft.com/office/drawing/2014/main" id="{4179E28F-8285-4BE6-8BCC-A29ED2BFD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49" name="Freeform 503">
                <a:extLst>
                  <a:ext uri="{FF2B5EF4-FFF2-40B4-BE49-F238E27FC236}">
                    <a16:creationId xmlns:a16="http://schemas.microsoft.com/office/drawing/2014/main" id="{C81F85D8-C2AF-4F17-8E62-41C7B4F49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50" name="Freeform 504">
                <a:extLst>
                  <a:ext uri="{FF2B5EF4-FFF2-40B4-BE49-F238E27FC236}">
                    <a16:creationId xmlns:a16="http://schemas.microsoft.com/office/drawing/2014/main" id="{310DEE6B-0869-4AE1-ACEC-D12B6E9BC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51" name="Freeform 505">
                <a:extLst>
                  <a:ext uri="{FF2B5EF4-FFF2-40B4-BE49-F238E27FC236}">
                    <a16:creationId xmlns:a16="http://schemas.microsoft.com/office/drawing/2014/main" id="{ABA0D613-D9DF-4E26-A997-EC9C59DFE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52" name="Freeform 506">
                <a:extLst>
                  <a:ext uri="{FF2B5EF4-FFF2-40B4-BE49-F238E27FC236}">
                    <a16:creationId xmlns:a16="http://schemas.microsoft.com/office/drawing/2014/main" id="{24D3D0ED-A496-440D-A14C-431F0D921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53" name="Freeform 507">
                <a:extLst>
                  <a:ext uri="{FF2B5EF4-FFF2-40B4-BE49-F238E27FC236}">
                    <a16:creationId xmlns:a16="http://schemas.microsoft.com/office/drawing/2014/main" id="{2E49022A-6836-482A-B760-4D95AFC57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41" name="Rectangle 508">
              <a:extLst>
                <a:ext uri="{FF2B5EF4-FFF2-40B4-BE49-F238E27FC236}">
                  <a16:creationId xmlns:a16="http://schemas.microsoft.com/office/drawing/2014/main" id="{9824B68D-195E-425E-AFC7-100027FDEEA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65" y="2302"/>
              <a:ext cx="329" cy="334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42" name="Group 509">
              <a:extLst>
                <a:ext uri="{FF2B5EF4-FFF2-40B4-BE49-F238E27FC236}">
                  <a16:creationId xmlns:a16="http://schemas.microsoft.com/office/drawing/2014/main" id="{84A8D149-558B-4154-B61B-1F50FC6BCE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8" y="2362"/>
              <a:ext cx="39" cy="192"/>
              <a:chOff x="0" y="0"/>
              <a:chExt cx="38" cy="191"/>
            </a:xfrm>
          </p:grpSpPr>
          <p:sp>
            <p:nvSpPr>
              <p:cNvPr id="49138" name="Line 510">
                <a:extLst>
                  <a:ext uri="{FF2B5EF4-FFF2-40B4-BE49-F238E27FC236}">
                    <a16:creationId xmlns:a16="http://schemas.microsoft.com/office/drawing/2014/main" id="{D4B604E9-47AC-49B4-B730-A3BF94182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39" name="Line 511">
                <a:extLst>
                  <a:ext uri="{FF2B5EF4-FFF2-40B4-BE49-F238E27FC236}">
                    <a16:creationId xmlns:a16="http://schemas.microsoft.com/office/drawing/2014/main" id="{AEF3183B-27A8-4E0C-8939-C3081B00CE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40" name="Line 512">
                <a:extLst>
                  <a:ext uri="{FF2B5EF4-FFF2-40B4-BE49-F238E27FC236}">
                    <a16:creationId xmlns:a16="http://schemas.microsoft.com/office/drawing/2014/main" id="{A35A7C5E-BBEC-41BF-BF5B-3626284DED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41" name="Line 513">
                <a:extLst>
                  <a:ext uri="{FF2B5EF4-FFF2-40B4-BE49-F238E27FC236}">
                    <a16:creationId xmlns:a16="http://schemas.microsoft.com/office/drawing/2014/main" id="{26FAE5FE-EDC8-462D-9E60-3437FA6476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42" name="Line 514">
                <a:extLst>
                  <a:ext uri="{FF2B5EF4-FFF2-40B4-BE49-F238E27FC236}">
                    <a16:creationId xmlns:a16="http://schemas.microsoft.com/office/drawing/2014/main" id="{3C290F18-9322-40A7-ACB2-9A777745F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43" name="Line 515">
                <a:extLst>
                  <a:ext uri="{FF2B5EF4-FFF2-40B4-BE49-F238E27FC236}">
                    <a16:creationId xmlns:a16="http://schemas.microsoft.com/office/drawing/2014/main" id="{60178C7B-89B0-4533-B25A-C879CD6CBC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44" name="Line 516">
                <a:extLst>
                  <a:ext uri="{FF2B5EF4-FFF2-40B4-BE49-F238E27FC236}">
                    <a16:creationId xmlns:a16="http://schemas.microsoft.com/office/drawing/2014/main" id="{E934D3F5-CD87-41A1-8A32-45B2113D1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45" name="Line 517">
                <a:extLst>
                  <a:ext uri="{FF2B5EF4-FFF2-40B4-BE49-F238E27FC236}">
                    <a16:creationId xmlns:a16="http://schemas.microsoft.com/office/drawing/2014/main" id="{CF97B5B7-F209-4596-8AF6-F585FC106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43" name="AutoShape 518">
              <a:extLst>
                <a:ext uri="{FF2B5EF4-FFF2-40B4-BE49-F238E27FC236}">
                  <a16:creationId xmlns:a16="http://schemas.microsoft.com/office/drawing/2014/main" id="{FC685A46-C070-468A-A305-E0D0480BB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" y="2331"/>
              <a:ext cx="168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44" name="Group 519">
              <a:extLst>
                <a:ext uri="{FF2B5EF4-FFF2-40B4-BE49-F238E27FC236}">
                  <a16:creationId xmlns:a16="http://schemas.microsoft.com/office/drawing/2014/main" id="{90C33AD8-1491-409C-A7BE-D0C9E4278D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0" y="2633"/>
              <a:ext cx="84" cy="449"/>
              <a:chOff x="0" y="0"/>
              <a:chExt cx="84" cy="448"/>
            </a:xfrm>
          </p:grpSpPr>
          <p:sp>
            <p:nvSpPr>
              <p:cNvPr id="49136" name="Line 520">
                <a:extLst>
                  <a:ext uri="{FF2B5EF4-FFF2-40B4-BE49-F238E27FC236}">
                    <a16:creationId xmlns:a16="http://schemas.microsoft.com/office/drawing/2014/main" id="{D21F8419-862C-4D03-B6D5-FC7969D1C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448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37" name="Line 521">
                <a:extLst>
                  <a:ext uri="{FF2B5EF4-FFF2-40B4-BE49-F238E27FC236}">
                    <a16:creationId xmlns:a16="http://schemas.microsoft.com/office/drawing/2014/main" id="{0F57A487-46D2-40D8-82B2-1E9D86C779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447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45" name="Group 522">
              <a:extLst>
                <a:ext uri="{FF2B5EF4-FFF2-40B4-BE49-F238E27FC236}">
                  <a16:creationId xmlns:a16="http://schemas.microsoft.com/office/drawing/2014/main" id="{C1ED9D42-6486-418F-99B0-48D9C1D68D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347" y="2684"/>
              <a:ext cx="229" cy="285"/>
              <a:chOff x="0" y="0"/>
              <a:chExt cx="228" cy="285"/>
            </a:xfrm>
          </p:grpSpPr>
          <p:sp>
            <p:nvSpPr>
              <p:cNvPr id="49128" name="Freeform 523">
                <a:extLst>
                  <a:ext uri="{FF2B5EF4-FFF2-40B4-BE49-F238E27FC236}">
                    <a16:creationId xmlns:a16="http://schemas.microsoft.com/office/drawing/2014/main" id="{2CEE34B2-03FF-4726-BCEB-DC7C21A17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29" name="Freeform 524">
                <a:extLst>
                  <a:ext uri="{FF2B5EF4-FFF2-40B4-BE49-F238E27FC236}">
                    <a16:creationId xmlns:a16="http://schemas.microsoft.com/office/drawing/2014/main" id="{AA9D0D7D-AAB3-4F5C-BF3C-C81EF2C9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30" name="Freeform 525">
                <a:extLst>
                  <a:ext uri="{FF2B5EF4-FFF2-40B4-BE49-F238E27FC236}">
                    <a16:creationId xmlns:a16="http://schemas.microsoft.com/office/drawing/2014/main" id="{8529FEB8-7D7D-4EA5-8DF1-98B638412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31" name="Freeform 526">
                <a:extLst>
                  <a:ext uri="{FF2B5EF4-FFF2-40B4-BE49-F238E27FC236}">
                    <a16:creationId xmlns:a16="http://schemas.microsoft.com/office/drawing/2014/main" id="{F9C738BB-ECBC-48F8-95D3-719C8487B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32" name="Freeform 527">
                <a:extLst>
                  <a:ext uri="{FF2B5EF4-FFF2-40B4-BE49-F238E27FC236}">
                    <a16:creationId xmlns:a16="http://schemas.microsoft.com/office/drawing/2014/main" id="{C0EFF843-BB7F-4730-9090-40B5CDBF4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33" name="Freeform 528">
                <a:extLst>
                  <a:ext uri="{FF2B5EF4-FFF2-40B4-BE49-F238E27FC236}">
                    <a16:creationId xmlns:a16="http://schemas.microsoft.com/office/drawing/2014/main" id="{C9CFA9AA-40CD-4C7B-8C43-2C3127CD1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34" name="Freeform 529">
                <a:extLst>
                  <a:ext uri="{FF2B5EF4-FFF2-40B4-BE49-F238E27FC236}">
                    <a16:creationId xmlns:a16="http://schemas.microsoft.com/office/drawing/2014/main" id="{2BE22EF8-004A-4EA4-8471-2E70A985C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35" name="Freeform 530">
                <a:extLst>
                  <a:ext uri="{FF2B5EF4-FFF2-40B4-BE49-F238E27FC236}">
                    <a16:creationId xmlns:a16="http://schemas.microsoft.com/office/drawing/2014/main" id="{DBD3265D-B861-4574-91DF-F2596AD6A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46" name="Group 531">
              <a:extLst>
                <a:ext uri="{FF2B5EF4-FFF2-40B4-BE49-F238E27FC236}">
                  <a16:creationId xmlns:a16="http://schemas.microsoft.com/office/drawing/2014/main" id="{3C20F379-77B6-40B8-ACE6-36693B196D2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3682" y="2724"/>
              <a:ext cx="229" cy="287"/>
              <a:chOff x="0" y="0"/>
              <a:chExt cx="228" cy="286"/>
            </a:xfrm>
          </p:grpSpPr>
          <p:sp>
            <p:nvSpPr>
              <p:cNvPr id="49120" name="Freeform 532">
                <a:extLst>
                  <a:ext uri="{FF2B5EF4-FFF2-40B4-BE49-F238E27FC236}">
                    <a16:creationId xmlns:a16="http://schemas.microsoft.com/office/drawing/2014/main" id="{73F5D960-0FF5-46FA-9191-E2C5285BF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21" name="Freeform 533">
                <a:extLst>
                  <a:ext uri="{FF2B5EF4-FFF2-40B4-BE49-F238E27FC236}">
                    <a16:creationId xmlns:a16="http://schemas.microsoft.com/office/drawing/2014/main" id="{CCDE5C9A-83AD-4291-BA6E-C1BDC02F5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22" name="Freeform 534">
                <a:extLst>
                  <a:ext uri="{FF2B5EF4-FFF2-40B4-BE49-F238E27FC236}">
                    <a16:creationId xmlns:a16="http://schemas.microsoft.com/office/drawing/2014/main" id="{138537E5-6582-4F64-9431-A3A6EA8F1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23" name="Freeform 535">
                <a:extLst>
                  <a:ext uri="{FF2B5EF4-FFF2-40B4-BE49-F238E27FC236}">
                    <a16:creationId xmlns:a16="http://schemas.microsoft.com/office/drawing/2014/main" id="{ED23E450-8D2A-4C3B-A460-F07E0B437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24" name="Freeform 536">
                <a:extLst>
                  <a:ext uri="{FF2B5EF4-FFF2-40B4-BE49-F238E27FC236}">
                    <a16:creationId xmlns:a16="http://schemas.microsoft.com/office/drawing/2014/main" id="{F2C453CD-DC78-4858-9493-FDF62E5C1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25" name="Freeform 537">
                <a:extLst>
                  <a:ext uri="{FF2B5EF4-FFF2-40B4-BE49-F238E27FC236}">
                    <a16:creationId xmlns:a16="http://schemas.microsoft.com/office/drawing/2014/main" id="{1660873C-B08D-4FA9-B17A-491D68E8C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26" name="Freeform 538">
                <a:extLst>
                  <a:ext uri="{FF2B5EF4-FFF2-40B4-BE49-F238E27FC236}">
                    <a16:creationId xmlns:a16="http://schemas.microsoft.com/office/drawing/2014/main" id="{F1B36375-9EAA-4408-9B4A-5BA4FD761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27" name="Freeform 539">
                <a:extLst>
                  <a:ext uri="{FF2B5EF4-FFF2-40B4-BE49-F238E27FC236}">
                    <a16:creationId xmlns:a16="http://schemas.microsoft.com/office/drawing/2014/main" id="{5E0D66BA-4077-4FE9-A874-43C38B2F8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47" name="Rectangle 540">
              <a:extLst>
                <a:ext uri="{FF2B5EF4-FFF2-40B4-BE49-F238E27FC236}">
                  <a16:creationId xmlns:a16="http://schemas.microsoft.com/office/drawing/2014/main" id="{3968260D-89FA-49BA-AEA8-E6FE47F6BF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65" y="2683"/>
              <a:ext cx="329" cy="334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48" name="Group 541">
              <a:extLst>
                <a:ext uri="{FF2B5EF4-FFF2-40B4-BE49-F238E27FC236}">
                  <a16:creationId xmlns:a16="http://schemas.microsoft.com/office/drawing/2014/main" id="{820AAC2F-F79A-43A4-8565-81EFBEBBA8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8" y="2743"/>
              <a:ext cx="38" cy="192"/>
              <a:chOff x="0" y="0"/>
              <a:chExt cx="38" cy="191"/>
            </a:xfrm>
          </p:grpSpPr>
          <p:sp>
            <p:nvSpPr>
              <p:cNvPr id="49112" name="Line 542">
                <a:extLst>
                  <a:ext uri="{FF2B5EF4-FFF2-40B4-BE49-F238E27FC236}">
                    <a16:creationId xmlns:a16="http://schemas.microsoft.com/office/drawing/2014/main" id="{421BD573-9FC5-4283-9591-E030B72A3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13" name="Line 543">
                <a:extLst>
                  <a:ext uri="{FF2B5EF4-FFF2-40B4-BE49-F238E27FC236}">
                    <a16:creationId xmlns:a16="http://schemas.microsoft.com/office/drawing/2014/main" id="{6470F98C-70CB-4D93-A935-8E0AC6CA3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14" name="Line 544">
                <a:extLst>
                  <a:ext uri="{FF2B5EF4-FFF2-40B4-BE49-F238E27FC236}">
                    <a16:creationId xmlns:a16="http://schemas.microsoft.com/office/drawing/2014/main" id="{AE2BBAC3-09D7-4977-AE8C-010BAF5CE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15" name="Line 545">
                <a:extLst>
                  <a:ext uri="{FF2B5EF4-FFF2-40B4-BE49-F238E27FC236}">
                    <a16:creationId xmlns:a16="http://schemas.microsoft.com/office/drawing/2014/main" id="{820BC1F0-A50C-4115-A6E1-AAC340834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16" name="Line 546">
                <a:extLst>
                  <a:ext uri="{FF2B5EF4-FFF2-40B4-BE49-F238E27FC236}">
                    <a16:creationId xmlns:a16="http://schemas.microsoft.com/office/drawing/2014/main" id="{8AB12288-5D7E-4495-8B13-31FFC711A0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17" name="Line 547">
                <a:extLst>
                  <a:ext uri="{FF2B5EF4-FFF2-40B4-BE49-F238E27FC236}">
                    <a16:creationId xmlns:a16="http://schemas.microsoft.com/office/drawing/2014/main" id="{11073A0C-406A-4C2F-9185-8AF03BA48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18" name="Line 548">
                <a:extLst>
                  <a:ext uri="{FF2B5EF4-FFF2-40B4-BE49-F238E27FC236}">
                    <a16:creationId xmlns:a16="http://schemas.microsoft.com/office/drawing/2014/main" id="{DF20DA14-C57E-470D-B41F-F80BB53C31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19" name="Line 549">
                <a:extLst>
                  <a:ext uri="{FF2B5EF4-FFF2-40B4-BE49-F238E27FC236}">
                    <a16:creationId xmlns:a16="http://schemas.microsoft.com/office/drawing/2014/main" id="{7C88A45C-1206-4EEA-B3FC-B83AE019E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49" name="AutoShape 550">
              <a:extLst>
                <a:ext uri="{FF2B5EF4-FFF2-40B4-BE49-F238E27FC236}">
                  <a16:creationId xmlns:a16="http://schemas.microsoft.com/office/drawing/2014/main" id="{EB762DC3-5680-4C39-B3BE-D39717224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" y="2712"/>
              <a:ext cx="167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50" name="Group 551">
              <a:extLst>
                <a:ext uri="{FF2B5EF4-FFF2-40B4-BE49-F238E27FC236}">
                  <a16:creationId xmlns:a16="http://schemas.microsoft.com/office/drawing/2014/main" id="{CF82E58E-1F00-4B95-95EF-F5B7F90C2D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9" y="3162"/>
              <a:ext cx="84" cy="295"/>
              <a:chOff x="0" y="0"/>
              <a:chExt cx="84" cy="294"/>
            </a:xfrm>
          </p:grpSpPr>
          <p:sp>
            <p:nvSpPr>
              <p:cNvPr id="49110" name="Line 552">
                <a:extLst>
                  <a:ext uri="{FF2B5EF4-FFF2-40B4-BE49-F238E27FC236}">
                    <a16:creationId xmlns:a16="http://schemas.microsoft.com/office/drawing/2014/main" id="{918B1B65-9002-4D3F-A485-88BE5C8D5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" y="0"/>
                <a:ext cx="1" cy="294"/>
              </a:xfrm>
              <a:prstGeom prst="line">
                <a:avLst/>
              </a:prstGeom>
              <a:noFill/>
              <a:ln w="25400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11" name="Line 553">
                <a:extLst>
                  <a:ext uri="{FF2B5EF4-FFF2-40B4-BE49-F238E27FC236}">
                    <a16:creationId xmlns:a16="http://schemas.microsoft.com/office/drawing/2014/main" id="{978AD09A-1251-4AA5-B61E-3422E7165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94"/>
              </a:xfrm>
              <a:prstGeom prst="line">
                <a:avLst/>
              </a:prstGeom>
              <a:noFill/>
              <a:ln w="25400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51" name="Group 554">
              <a:extLst>
                <a:ext uri="{FF2B5EF4-FFF2-40B4-BE49-F238E27FC236}">
                  <a16:creationId xmlns:a16="http://schemas.microsoft.com/office/drawing/2014/main" id="{0FAA7DC5-C572-408B-8A24-03BB85B6951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348" y="3214"/>
              <a:ext cx="228" cy="286"/>
              <a:chOff x="0" y="0"/>
              <a:chExt cx="228" cy="285"/>
            </a:xfrm>
          </p:grpSpPr>
          <p:sp>
            <p:nvSpPr>
              <p:cNvPr id="49102" name="Freeform 555">
                <a:extLst>
                  <a:ext uri="{FF2B5EF4-FFF2-40B4-BE49-F238E27FC236}">
                    <a16:creationId xmlns:a16="http://schemas.microsoft.com/office/drawing/2014/main" id="{EB69FD7A-38BE-424F-BABF-BEE63C795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03" name="Freeform 556">
                <a:extLst>
                  <a:ext uri="{FF2B5EF4-FFF2-40B4-BE49-F238E27FC236}">
                    <a16:creationId xmlns:a16="http://schemas.microsoft.com/office/drawing/2014/main" id="{147266B9-2F05-45FE-ABB8-A6A1074E6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04" name="Freeform 557">
                <a:extLst>
                  <a:ext uri="{FF2B5EF4-FFF2-40B4-BE49-F238E27FC236}">
                    <a16:creationId xmlns:a16="http://schemas.microsoft.com/office/drawing/2014/main" id="{67747033-C1A6-4FC4-A307-2C62A85A0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05" name="Freeform 558">
                <a:extLst>
                  <a:ext uri="{FF2B5EF4-FFF2-40B4-BE49-F238E27FC236}">
                    <a16:creationId xmlns:a16="http://schemas.microsoft.com/office/drawing/2014/main" id="{83462F05-C695-4D78-811F-5688F12F7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06" name="Freeform 559">
                <a:extLst>
                  <a:ext uri="{FF2B5EF4-FFF2-40B4-BE49-F238E27FC236}">
                    <a16:creationId xmlns:a16="http://schemas.microsoft.com/office/drawing/2014/main" id="{17CA212F-A1B3-405D-8709-8EF44EED7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07" name="Freeform 560">
                <a:extLst>
                  <a:ext uri="{FF2B5EF4-FFF2-40B4-BE49-F238E27FC236}">
                    <a16:creationId xmlns:a16="http://schemas.microsoft.com/office/drawing/2014/main" id="{95D3D424-8D58-4C74-BB54-0B297BCA9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08" name="Freeform 561">
                <a:extLst>
                  <a:ext uri="{FF2B5EF4-FFF2-40B4-BE49-F238E27FC236}">
                    <a16:creationId xmlns:a16="http://schemas.microsoft.com/office/drawing/2014/main" id="{DB946BFC-EC67-4473-A4B4-A56A8345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5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09" name="Freeform 562">
                <a:extLst>
                  <a:ext uri="{FF2B5EF4-FFF2-40B4-BE49-F238E27FC236}">
                    <a16:creationId xmlns:a16="http://schemas.microsoft.com/office/drawing/2014/main" id="{2C008F95-C701-440E-979E-3482AD902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5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52" name="Group 563">
              <a:extLst>
                <a:ext uri="{FF2B5EF4-FFF2-40B4-BE49-F238E27FC236}">
                  <a16:creationId xmlns:a16="http://schemas.microsoft.com/office/drawing/2014/main" id="{0E6BEB1B-D057-493C-B99E-C32F40249FE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>
              <a:off x="3683" y="3255"/>
              <a:ext cx="228" cy="286"/>
              <a:chOff x="0" y="0"/>
              <a:chExt cx="228" cy="286"/>
            </a:xfrm>
          </p:grpSpPr>
          <p:sp>
            <p:nvSpPr>
              <p:cNvPr id="49094" name="Freeform 564">
                <a:extLst>
                  <a:ext uri="{FF2B5EF4-FFF2-40B4-BE49-F238E27FC236}">
                    <a16:creationId xmlns:a16="http://schemas.microsoft.com/office/drawing/2014/main" id="{0513BA2E-99D7-464C-9B64-BE873244A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95" name="Freeform 565">
                <a:extLst>
                  <a:ext uri="{FF2B5EF4-FFF2-40B4-BE49-F238E27FC236}">
                    <a16:creationId xmlns:a16="http://schemas.microsoft.com/office/drawing/2014/main" id="{DC5F768B-2ECF-485B-9645-95B1DBB16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96" name="Freeform 566">
                <a:extLst>
                  <a:ext uri="{FF2B5EF4-FFF2-40B4-BE49-F238E27FC236}">
                    <a16:creationId xmlns:a16="http://schemas.microsoft.com/office/drawing/2014/main" id="{12DA08DE-B794-440D-8407-B2B780204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97" name="Freeform 567">
                <a:extLst>
                  <a:ext uri="{FF2B5EF4-FFF2-40B4-BE49-F238E27FC236}">
                    <a16:creationId xmlns:a16="http://schemas.microsoft.com/office/drawing/2014/main" id="{313DA31A-702C-4203-8F65-A4E7EF781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98" name="Freeform 568">
                <a:extLst>
                  <a:ext uri="{FF2B5EF4-FFF2-40B4-BE49-F238E27FC236}">
                    <a16:creationId xmlns:a16="http://schemas.microsoft.com/office/drawing/2014/main" id="{9305D79C-91F9-4F1D-A5DE-06A6A7731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99" name="Freeform 569">
                <a:extLst>
                  <a:ext uri="{FF2B5EF4-FFF2-40B4-BE49-F238E27FC236}">
                    <a16:creationId xmlns:a16="http://schemas.microsoft.com/office/drawing/2014/main" id="{F58659DE-24BC-4C3E-91EA-A51CDA987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00" name="Freeform 570">
                <a:extLst>
                  <a:ext uri="{FF2B5EF4-FFF2-40B4-BE49-F238E27FC236}">
                    <a16:creationId xmlns:a16="http://schemas.microsoft.com/office/drawing/2014/main" id="{29CE2294-7F53-4C33-8B0D-F5D7E8CEA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" y="0"/>
                <a:ext cx="41" cy="286"/>
              </a:xfrm>
              <a:custGeom>
                <a:avLst/>
                <a:gdLst>
                  <a:gd name="T0" fmla="*/ 0 w 21600"/>
                  <a:gd name="T1" fmla="*/ 0 h 21600"/>
                  <a:gd name="T2" fmla="*/ 41 w 21600"/>
                  <a:gd name="T3" fmla="*/ 95 h 21600"/>
                  <a:gd name="T4" fmla="*/ 41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101" name="Freeform 571">
                <a:extLst>
                  <a:ext uri="{FF2B5EF4-FFF2-40B4-BE49-F238E27FC236}">
                    <a16:creationId xmlns:a16="http://schemas.microsoft.com/office/drawing/2014/main" id="{05874C5E-E7B2-4135-B968-17DFF4C07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" y="0"/>
                <a:ext cx="40" cy="286"/>
              </a:xfrm>
              <a:custGeom>
                <a:avLst/>
                <a:gdLst>
                  <a:gd name="T0" fmla="*/ 0 w 21600"/>
                  <a:gd name="T1" fmla="*/ 0 h 21600"/>
                  <a:gd name="T2" fmla="*/ 40 w 21600"/>
                  <a:gd name="T3" fmla="*/ 95 h 21600"/>
                  <a:gd name="T4" fmla="*/ 40 w 21600"/>
                  <a:gd name="T5" fmla="*/ 286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72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53" name="Rectangle 572">
              <a:extLst>
                <a:ext uri="{FF2B5EF4-FFF2-40B4-BE49-F238E27FC236}">
                  <a16:creationId xmlns:a16="http://schemas.microsoft.com/office/drawing/2014/main" id="{7C76FB1D-8177-4112-A818-1EB8BAC840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66" y="3213"/>
              <a:ext cx="329" cy="335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54" name="Group 573">
              <a:extLst>
                <a:ext uri="{FF2B5EF4-FFF2-40B4-BE49-F238E27FC236}">
                  <a16:creationId xmlns:a16="http://schemas.microsoft.com/office/drawing/2014/main" id="{C0E6D588-7F96-4CFD-A2E7-2B7B1CDB25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2331"/>
              <a:ext cx="2929" cy="1180"/>
              <a:chOff x="0" y="0"/>
              <a:chExt cx="2928" cy="1179"/>
            </a:xfrm>
          </p:grpSpPr>
          <p:grpSp>
            <p:nvGrpSpPr>
              <p:cNvPr id="49058" name="Group 574">
                <a:extLst>
                  <a:ext uri="{FF2B5EF4-FFF2-40B4-BE49-F238E27FC236}">
                    <a16:creationId xmlns:a16="http://schemas.microsoft.com/office/drawing/2014/main" id="{FC48B78A-D0C6-438B-9067-42E9EA2EDD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5" cy="268"/>
                <a:chOff x="0" y="0"/>
                <a:chExt cx="85" cy="268"/>
              </a:xfrm>
            </p:grpSpPr>
            <p:sp>
              <p:nvSpPr>
                <p:cNvPr id="49092" name="AutoShape 575">
                  <a:extLst>
                    <a:ext uri="{FF2B5EF4-FFF2-40B4-BE49-F238E27FC236}">
                      <a16:creationId xmlns:a16="http://schemas.microsoft.com/office/drawing/2014/main" id="{6FC5F2D6-7984-492E-942A-1B4130BED6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93" name="AutoShape 576">
                  <a:extLst>
                    <a:ext uri="{FF2B5EF4-FFF2-40B4-BE49-F238E27FC236}">
                      <a16:creationId xmlns:a16="http://schemas.microsoft.com/office/drawing/2014/main" id="{208E6784-61E7-44EA-920A-BA9139BBC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  <p:grpSp>
            <p:nvGrpSpPr>
              <p:cNvPr id="49059" name="Group 577">
                <a:extLst>
                  <a:ext uri="{FF2B5EF4-FFF2-40B4-BE49-F238E27FC236}">
                    <a16:creationId xmlns:a16="http://schemas.microsoft.com/office/drawing/2014/main" id="{D7F32674-910F-48A1-8875-3E8010C20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1"/>
                <a:ext cx="85" cy="268"/>
                <a:chOff x="0" y="0"/>
                <a:chExt cx="85" cy="268"/>
              </a:xfrm>
            </p:grpSpPr>
            <p:sp>
              <p:nvSpPr>
                <p:cNvPr id="49090" name="AutoShape 578">
                  <a:extLst>
                    <a:ext uri="{FF2B5EF4-FFF2-40B4-BE49-F238E27FC236}">
                      <a16:creationId xmlns:a16="http://schemas.microsoft.com/office/drawing/2014/main" id="{98DC8F80-3A9A-411D-9847-72D4B132B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91" name="AutoShape 579">
                  <a:extLst>
                    <a:ext uri="{FF2B5EF4-FFF2-40B4-BE49-F238E27FC236}">
                      <a16:creationId xmlns:a16="http://schemas.microsoft.com/office/drawing/2014/main" id="{6AD947CA-290B-419C-AF82-D66CC3973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  <p:grpSp>
            <p:nvGrpSpPr>
              <p:cNvPr id="49060" name="Group 580">
                <a:extLst>
                  <a:ext uri="{FF2B5EF4-FFF2-40B4-BE49-F238E27FC236}">
                    <a16:creationId xmlns:a16="http://schemas.microsoft.com/office/drawing/2014/main" id="{0E47B68F-23F4-4821-A65A-EE3CF49B06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11"/>
                <a:ext cx="85" cy="268"/>
                <a:chOff x="0" y="0"/>
                <a:chExt cx="85" cy="268"/>
              </a:xfrm>
            </p:grpSpPr>
            <p:sp>
              <p:nvSpPr>
                <p:cNvPr id="49088" name="AutoShape 581">
                  <a:extLst>
                    <a:ext uri="{FF2B5EF4-FFF2-40B4-BE49-F238E27FC236}">
                      <a16:creationId xmlns:a16="http://schemas.microsoft.com/office/drawing/2014/main" id="{8A2C8E1E-37F6-4E32-8B15-688517E7C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89" name="AutoShape 582">
                  <a:extLst>
                    <a:ext uri="{FF2B5EF4-FFF2-40B4-BE49-F238E27FC236}">
                      <a16:creationId xmlns:a16="http://schemas.microsoft.com/office/drawing/2014/main" id="{450A81E6-E8C7-45C9-8FE8-02EC9666B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  <p:grpSp>
            <p:nvGrpSpPr>
              <p:cNvPr id="49061" name="Group 583">
                <a:extLst>
                  <a:ext uri="{FF2B5EF4-FFF2-40B4-BE49-F238E27FC236}">
                    <a16:creationId xmlns:a16="http://schemas.microsoft.com/office/drawing/2014/main" id="{DF042111-5DF8-491F-ADB0-3021ADE5B4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2" y="0"/>
                <a:ext cx="85" cy="268"/>
                <a:chOff x="0" y="0"/>
                <a:chExt cx="85" cy="268"/>
              </a:xfrm>
            </p:grpSpPr>
            <p:sp>
              <p:nvSpPr>
                <p:cNvPr id="49086" name="AutoShape 584">
                  <a:extLst>
                    <a:ext uri="{FF2B5EF4-FFF2-40B4-BE49-F238E27FC236}">
                      <a16:creationId xmlns:a16="http://schemas.microsoft.com/office/drawing/2014/main" id="{4338F816-F7DE-45BB-9C03-023CD0240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87" name="AutoShape 585">
                  <a:extLst>
                    <a:ext uri="{FF2B5EF4-FFF2-40B4-BE49-F238E27FC236}">
                      <a16:creationId xmlns:a16="http://schemas.microsoft.com/office/drawing/2014/main" id="{8702C27F-29B0-4AF4-A420-0F5811D7E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  <p:grpSp>
            <p:nvGrpSpPr>
              <p:cNvPr id="49062" name="Group 586">
                <a:extLst>
                  <a:ext uri="{FF2B5EF4-FFF2-40B4-BE49-F238E27FC236}">
                    <a16:creationId xmlns:a16="http://schemas.microsoft.com/office/drawing/2014/main" id="{C0755547-CD85-48D7-80DF-9D672D40B7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1" y="381"/>
                <a:ext cx="86" cy="268"/>
                <a:chOff x="0" y="0"/>
                <a:chExt cx="85" cy="268"/>
              </a:xfrm>
            </p:grpSpPr>
            <p:sp>
              <p:nvSpPr>
                <p:cNvPr id="49084" name="AutoShape 587">
                  <a:extLst>
                    <a:ext uri="{FF2B5EF4-FFF2-40B4-BE49-F238E27FC236}">
                      <a16:creationId xmlns:a16="http://schemas.microsoft.com/office/drawing/2014/main" id="{0D402D2F-58EF-465A-99FE-7BD138EB1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85" name="AutoShape 588">
                  <a:extLst>
                    <a:ext uri="{FF2B5EF4-FFF2-40B4-BE49-F238E27FC236}">
                      <a16:creationId xmlns:a16="http://schemas.microsoft.com/office/drawing/2014/main" id="{37520E8C-8219-47F8-B0A1-5ADC132C31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  <p:grpSp>
            <p:nvGrpSpPr>
              <p:cNvPr id="49063" name="Group 589">
                <a:extLst>
                  <a:ext uri="{FF2B5EF4-FFF2-40B4-BE49-F238E27FC236}">
                    <a16:creationId xmlns:a16="http://schemas.microsoft.com/office/drawing/2014/main" id="{56C5C194-4FFF-4FA7-AA40-F81A8C3BD8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2" y="911"/>
                <a:ext cx="85" cy="268"/>
                <a:chOff x="0" y="0"/>
                <a:chExt cx="85" cy="268"/>
              </a:xfrm>
            </p:grpSpPr>
            <p:sp>
              <p:nvSpPr>
                <p:cNvPr id="49082" name="AutoShape 590">
                  <a:extLst>
                    <a:ext uri="{FF2B5EF4-FFF2-40B4-BE49-F238E27FC236}">
                      <a16:creationId xmlns:a16="http://schemas.microsoft.com/office/drawing/2014/main" id="{E6118A6D-D88B-4567-885E-B25B7C90D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83" name="AutoShape 591">
                  <a:extLst>
                    <a:ext uri="{FF2B5EF4-FFF2-40B4-BE49-F238E27FC236}">
                      <a16:creationId xmlns:a16="http://schemas.microsoft.com/office/drawing/2014/main" id="{56399D68-B4FC-4B40-BEC3-CEDEFD7032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  <p:grpSp>
            <p:nvGrpSpPr>
              <p:cNvPr id="49064" name="Group 592">
                <a:extLst>
                  <a:ext uri="{FF2B5EF4-FFF2-40B4-BE49-F238E27FC236}">
                    <a16:creationId xmlns:a16="http://schemas.microsoft.com/office/drawing/2014/main" id="{55D811DA-5B8C-4886-8033-D540D13BD7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" y="0"/>
                <a:ext cx="85" cy="268"/>
                <a:chOff x="0" y="0"/>
                <a:chExt cx="85" cy="268"/>
              </a:xfrm>
            </p:grpSpPr>
            <p:sp>
              <p:nvSpPr>
                <p:cNvPr id="49080" name="AutoShape 593">
                  <a:extLst>
                    <a:ext uri="{FF2B5EF4-FFF2-40B4-BE49-F238E27FC236}">
                      <a16:creationId xmlns:a16="http://schemas.microsoft.com/office/drawing/2014/main" id="{9DA5854A-611A-4DF6-A000-A7E798E1EB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81" name="AutoShape 594">
                  <a:extLst>
                    <a:ext uri="{FF2B5EF4-FFF2-40B4-BE49-F238E27FC236}">
                      <a16:creationId xmlns:a16="http://schemas.microsoft.com/office/drawing/2014/main" id="{624FF209-C60C-42E4-8A14-52E891986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  <p:grpSp>
            <p:nvGrpSpPr>
              <p:cNvPr id="49065" name="Group 595">
                <a:extLst>
                  <a:ext uri="{FF2B5EF4-FFF2-40B4-BE49-F238E27FC236}">
                    <a16:creationId xmlns:a16="http://schemas.microsoft.com/office/drawing/2014/main" id="{1696124B-34C6-4BB3-B378-8613A6B6C4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" y="381"/>
                <a:ext cx="85" cy="268"/>
                <a:chOff x="0" y="0"/>
                <a:chExt cx="85" cy="268"/>
              </a:xfrm>
            </p:grpSpPr>
            <p:sp>
              <p:nvSpPr>
                <p:cNvPr id="49078" name="AutoShape 596">
                  <a:extLst>
                    <a:ext uri="{FF2B5EF4-FFF2-40B4-BE49-F238E27FC236}">
                      <a16:creationId xmlns:a16="http://schemas.microsoft.com/office/drawing/2014/main" id="{0CCCAD04-CED9-4D0E-9BB8-B9B279A2A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79" name="AutoShape 597">
                  <a:extLst>
                    <a:ext uri="{FF2B5EF4-FFF2-40B4-BE49-F238E27FC236}">
                      <a16:creationId xmlns:a16="http://schemas.microsoft.com/office/drawing/2014/main" id="{4C603DD0-3EAE-46E8-BDB4-15CBEDA18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  <p:grpSp>
            <p:nvGrpSpPr>
              <p:cNvPr id="49066" name="Group 598">
                <a:extLst>
                  <a:ext uri="{FF2B5EF4-FFF2-40B4-BE49-F238E27FC236}">
                    <a16:creationId xmlns:a16="http://schemas.microsoft.com/office/drawing/2014/main" id="{E783885A-5013-41FF-8F6C-361BC7037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" y="911"/>
                <a:ext cx="85" cy="268"/>
                <a:chOff x="0" y="0"/>
                <a:chExt cx="85" cy="268"/>
              </a:xfrm>
            </p:grpSpPr>
            <p:sp>
              <p:nvSpPr>
                <p:cNvPr id="49076" name="AutoShape 599">
                  <a:extLst>
                    <a:ext uri="{FF2B5EF4-FFF2-40B4-BE49-F238E27FC236}">
                      <a16:creationId xmlns:a16="http://schemas.microsoft.com/office/drawing/2014/main" id="{639E0B51-BA90-4FE9-B7A7-F47A59ED1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77" name="AutoShape 600">
                  <a:extLst>
                    <a:ext uri="{FF2B5EF4-FFF2-40B4-BE49-F238E27FC236}">
                      <a16:creationId xmlns:a16="http://schemas.microsoft.com/office/drawing/2014/main" id="{6B0A2FF7-8E90-4C9A-86C3-89A9815C85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  <p:grpSp>
            <p:nvGrpSpPr>
              <p:cNvPr id="49067" name="Group 601">
                <a:extLst>
                  <a:ext uri="{FF2B5EF4-FFF2-40B4-BE49-F238E27FC236}">
                    <a16:creationId xmlns:a16="http://schemas.microsoft.com/office/drawing/2014/main" id="{F74E5E43-485F-4C2B-96EF-615916CC8E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3" y="0"/>
                <a:ext cx="85" cy="268"/>
                <a:chOff x="0" y="0"/>
                <a:chExt cx="85" cy="268"/>
              </a:xfrm>
            </p:grpSpPr>
            <p:sp>
              <p:nvSpPr>
                <p:cNvPr id="49074" name="AutoShape 602">
                  <a:extLst>
                    <a:ext uri="{FF2B5EF4-FFF2-40B4-BE49-F238E27FC236}">
                      <a16:creationId xmlns:a16="http://schemas.microsoft.com/office/drawing/2014/main" id="{11925970-A85F-4196-B85D-49F8CEBDBC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75" name="AutoShape 603">
                  <a:extLst>
                    <a:ext uri="{FF2B5EF4-FFF2-40B4-BE49-F238E27FC236}">
                      <a16:creationId xmlns:a16="http://schemas.microsoft.com/office/drawing/2014/main" id="{B6095071-1B8E-406C-80CD-27FE5AFF7E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  <p:grpSp>
            <p:nvGrpSpPr>
              <p:cNvPr id="49068" name="Group 604">
                <a:extLst>
                  <a:ext uri="{FF2B5EF4-FFF2-40B4-BE49-F238E27FC236}">
                    <a16:creationId xmlns:a16="http://schemas.microsoft.com/office/drawing/2014/main" id="{7E43EA2D-335C-4393-A7D2-28E1A5F694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2" y="381"/>
                <a:ext cx="85" cy="268"/>
                <a:chOff x="0" y="0"/>
                <a:chExt cx="85" cy="268"/>
              </a:xfrm>
            </p:grpSpPr>
            <p:sp>
              <p:nvSpPr>
                <p:cNvPr id="49072" name="AutoShape 605">
                  <a:extLst>
                    <a:ext uri="{FF2B5EF4-FFF2-40B4-BE49-F238E27FC236}">
                      <a16:creationId xmlns:a16="http://schemas.microsoft.com/office/drawing/2014/main" id="{7ED10832-0126-4377-B7A5-E7CD830FD2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73" name="AutoShape 606">
                  <a:extLst>
                    <a:ext uri="{FF2B5EF4-FFF2-40B4-BE49-F238E27FC236}">
                      <a16:creationId xmlns:a16="http://schemas.microsoft.com/office/drawing/2014/main" id="{917EECB5-375B-4CFA-A4B7-F83E113451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  <p:grpSp>
            <p:nvGrpSpPr>
              <p:cNvPr id="49069" name="Group 607">
                <a:extLst>
                  <a:ext uri="{FF2B5EF4-FFF2-40B4-BE49-F238E27FC236}">
                    <a16:creationId xmlns:a16="http://schemas.microsoft.com/office/drawing/2014/main" id="{6D7AB120-FF0D-4035-AEB4-AF7CFFBB19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3" y="911"/>
                <a:ext cx="85" cy="268"/>
                <a:chOff x="0" y="0"/>
                <a:chExt cx="85" cy="268"/>
              </a:xfrm>
            </p:grpSpPr>
            <p:sp>
              <p:nvSpPr>
                <p:cNvPr id="49070" name="AutoShape 608">
                  <a:extLst>
                    <a:ext uri="{FF2B5EF4-FFF2-40B4-BE49-F238E27FC236}">
                      <a16:creationId xmlns:a16="http://schemas.microsoft.com/office/drawing/2014/main" id="{25AF7FF1-DEBA-42C1-94C3-4EC8B11A5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68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71" name="AutoShape 609">
                  <a:extLst>
                    <a:ext uri="{FF2B5EF4-FFF2-40B4-BE49-F238E27FC236}">
                      <a16:creationId xmlns:a16="http://schemas.microsoft.com/office/drawing/2014/main" id="{786465FF-DC8D-4B2B-BD43-AE1D62D387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89" y="91"/>
                  <a:ext cx="263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Scatter</a:t>
                  </a:r>
                </a:p>
              </p:txBody>
            </p:sp>
          </p:grpSp>
        </p:grpSp>
        <p:grpSp>
          <p:nvGrpSpPr>
            <p:cNvPr id="48255" name="Group 610">
              <a:extLst>
                <a:ext uri="{FF2B5EF4-FFF2-40B4-BE49-F238E27FC236}">
                  <a16:creationId xmlns:a16="http://schemas.microsoft.com/office/drawing/2014/main" id="{AC1387FC-DAB9-4F0E-9626-3F30808B5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8" y="3274"/>
              <a:ext cx="39" cy="191"/>
              <a:chOff x="0" y="0"/>
              <a:chExt cx="38" cy="191"/>
            </a:xfrm>
          </p:grpSpPr>
          <p:sp>
            <p:nvSpPr>
              <p:cNvPr id="49050" name="Line 611">
                <a:extLst>
                  <a:ext uri="{FF2B5EF4-FFF2-40B4-BE49-F238E27FC236}">
                    <a16:creationId xmlns:a16="http://schemas.microsoft.com/office/drawing/2014/main" id="{6B9EE76F-00D5-4D20-A055-B35F9256F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51" name="Line 612">
                <a:extLst>
                  <a:ext uri="{FF2B5EF4-FFF2-40B4-BE49-F238E27FC236}">
                    <a16:creationId xmlns:a16="http://schemas.microsoft.com/office/drawing/2014/main" id="{D36CC500-C6BE-4805-B938-509EDF4AE8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2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52" name="Line 613">
                <a:extLst>
                  <a:ext uri="{FF2B5EF4-FFF2-40B4-BE49-F238E27FC236}">
                    <a16:creationId xmlns:a16="http://schemas.microsoft.com/office/drawing/2014/main" id="{8CB5EA6F-59F4-47DE-93FC-672C74C5AA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55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53" name="Line 614">
                <a:extLst>
                  <a:ext uri="{FF2B5EF4-FFF2-40B4-BE49-F238E27FC236}">
                    <a16:creationId xmlns:a16="http://schemas.microsoft.com/office/drawing/2014/main" id="{81D6E64C-104A-4B54-92B8-C4151F517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81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54" name="Line 615">
                <a:extLst>
                  <a:ext uri="{FF2B5EF4-FFF2-40B4-BE49-F238E27FC236}">
                    <a16:creationId xmlns:a16="http://schemas.microsoft.com/office/drawing/2014/main" id="{87752049-B2D9-4D9D-B072-F8E4E03AE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09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55" name="Line 616">
                <a:extLst>
                  <a:ext uri="{FF2B5EF4-FFF2-40B4-BE49-F238E27FC236}">
                    <a16:creationId xmlns:a16="http://schemas.microsoft.com/office/drawing/2014/main" id="{9EC6369C-3252-4893-93F1-1894AD92B4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35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56" name="Line 617">
                <a:extLst>
                  <a:ext uri="{FF2B5EF4-FFF2-40B4-BE49-F238E27FC236}">
                    <a16:creationId xmlns:a16="http://schemas.microsoft.com/office/drawing/2014/main" id="{CE53F0C8-66D8-4DA4-B971-CD97E73C01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62"/>
                <a:ext cx="38" cy="1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057" name="Line 618">
                <a:extLst>
                  <a:ext uri="{FF2B5EF4-FFF2-40B4-BE49-F238E27FC236}">
                    <a16:creationId xmlns:a16="http://schemas.microsoft.com/office/drawing/2014/main" id="{E0526451-693F-488C-94CD-0DC2452764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0" y="189"/>
                <a:ext cx="38" cy="2"/>
              </a:xfrm>
              <a:prstGeom prst="line">
                <a:avLst/>
              </a:prstGeom>
              <a:noFill/>
              <a:ln w="9525">
                <a:solidFill>
                  <a:srgbClr val="48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56" name="Group 619">
              <a:extLst>
                <a:ext uri="{FF2B5EF4-FFF2-40B4-BE49-F238E27FC236}">
                  <a16:creationId xmlns:a16="http://schemas.microsoft.com/office/drawing/2014/main" id="{F136FA8A-243A-4047-9955-9F2B2ADF8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" y="2359"/>
              <a:ext cx="2928" cy="1122"/>
              <a:chOff x="0" y="0"/>
              <a:chExt cx="2928" cy="1122"/>
            </a:xfrm>
          </p:grpSpPr>
          <p:grpSp>
            <p:nvGrpSpPr>
              <p:cNvPr id="49014" name="Group 620">
                <a:extLst>
                  <a:ext uri="{FF2B5EF4-FFF2-40B4-BE49-F238E27FC236}">
                    <a16:creationId xmlns:a16="http://schemas.microsoft.com/office/drawing/2014/main" id="{CEB44282-21E3-4F9A-8960-6F56F33173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5" cy="210"/>
                <a:chOff x="0" y="0"/>
                <a:chExt cx="85" cy="210"/>
              </a:xfrm>
            </p:grpSpPr>
            <p:sp>
              <p:nvSpPr>
                <p:cNvPr id="49048" name="AutoShape 621">
                  <a:extLst>
                    <a:ext uri="{FF2B5EF4-FFF2-40B4-BE49-F238E27FC236}">
                      <a16:creationId xmlns:a16="http://schemas.microsoft.com/office/drawing/2014/main" id="{1A7A261F-5B51-45A8-9F4F-99CDA31B3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49" name="AutoShape 622">
                  <a:extLst>
                    <a:ext uri="{FF2B5EF4-FFF2-40B4-BE49-F238E27FC236}">
                      <a16:creationId xmlns:a16="http://schemas.microsoft.com/office/drawing/2014/main" id="{5D51B664-7C92-41CB-830E-62C3E854F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9015" name="Group 623">
                <a:extLst>
                  <a:ext uri="{FF2B5EF4-FFF2-40B4-BE49-F238E27FC236}">
                    <a16:creationId xmlns:a16="http://schemas.microsoft.com/office/drawing/2014/main" id="{F9E921CA-07A8-49E3-9732-D260FDA842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1"/>
                <a:ext cx="85" cy="210"/>
                <a:chOff x="0" y="0"/>
                <a:chExt cx="85" cy="210"/>
              </a:xfrm>
            </p:grpSpPr>
            <p:sp>
              <p:nvSpPr>
                <p:cNvPr id="49046" name="AutoShape 624">
                  <a:extLst>
                    <a:ext uri="{FF2B5EF4-FFF2-40B4-BE49-F238E27FC236}">
                      <a16:creationId xmlns:a16="http://schemas.microsoft.com/office/drawing/2014/main" id="{9823CE64-04DB-4009-B0F5-A175CC4A86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47" name="AutoShape 625">
                  <a:extLst>
                    <a:ext uri="{FF2B5EF4-FFF2-40B4-BE49-F238E27FC236}">
                      <a16:creationId xmlns:a16="http://schemas.microsoft.com/office/drawing/2014/main" id="{BDFA7719-4C58-46AC-9749-4C296D237A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9016" name="Group 626">
                <a:extLst>
                  <a:ext uri="{FF2B5EF4-FFF2-40B4-BE49-F238E27FC236}">
                    <a16:creationId xmlns:a16="http://schemas.microsoft.com/office/drawing/2014/main" id="{CF23F07A-940B-494A-BA71-D6B25247BB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11"/>
                <a:ext cx="85" cy="211"/>
                <a:chOff x="0" y="0"/>
                <a:chExt cx="85" cy="210"/>
              </a:xfrm>
            </p:grpSpPr>
            <p:sp>
              <p:nvSpPr>
                <p:cNvPr id="49044" name="AutoShape 627">
                  <a:extLst>
                    <a:ext uri="{FF2B5EF4-FFF2-40B4-BE49-F238E27FC236}">
                      <a16:creationId xmlns:a16="http://schemas.microsoft.com/office/drawing/2014/main" id="{14CF6896-1507-4531-A47E-CE675B7EC8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45" name="AutoShape 628">
                  <a:extLst>
                    <a:ext uri="{FF2B5EF4-FFF2-40B4-BE49-F238E27FC236}">
                      <a16:creationId xmlns:a16="http://schemas.microsoft.com/office/drawing/2014/main" id="{9B3382DE-B2C0-4CC3-A67B-7B14F6FA0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9017" name="Group 629">
                <a:extLst>
                  <a:ext uri="{FF2B5EF4-FFF2-40B4-BE49-F238E27FC236}">
                    <a16:creationId xmlns:a16="http://schemas.microsoft.com/office/drawing/2014/main" id="{669BF260-C4A9-4453-8C1C-E7B49D0C2F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2" y="0"/>
                <a:ext cx="85" cy="210"/>
                <a:chOff x="0" y="0"/>
                <a:chExt cx="85" cy="210"/>
              </a:xfrm>
            </p:grpSpPr>
            <p:sp>
              <p:nvSpPr>
                <p:cNvPr id="49042" name="AutoShape 630">
                  <a:extLst>
                    <a:ext uri="{FF2B5EF4-FFF2-40B4-BE49-F238E27FC236}">
                      <a16:creationId xmlns:a16="http://schemas.microsoft.com/office/drawing/2014/main" id="{751FAE26-CECB-4CED-9511-2AA4A474AD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43" name="AutoShape 631">
                  <a:extLst>
                    <a:ext uri="{FF2B5EF4-FFF2-40B4-BE49-F238E27FC236}">
                      <a16:creationId xmlns:a16="http://schemas.microsoft.com/office/drawing/2014/main" id="{C2344540-282A-4021-A863-527FA1A00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9018" name="Group 632">
                <a:extLst>
                  <a:ext uri="{FF2B5EF4-FFF2-40B4-BE49-F238E27FC236}">
                    <a16:creationId xmlns:a16="http://schemas.microsoft.com/office/drawing/2014/main" id="{C90466C9-1E0F-4915-BDA5-78A29D0A0A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1" y="381"/>
                <a:ext cx="86" cy="210"/>
                <a:chOff x="0" y="0"/>
                <a:chExt cx="85" cy="210"/>
              </a:xfrm>
            </p:grpSpPr>
            <p:sp>
              <p:nvSpPr>
                <p:cNvPr id="49040" name="AutoShape 633">
                  <a:extLst>
                    <a:ext uri="{FF2B5EF4-FFF2-40B4-BE49-F238E27FC236}">
                      <a16:creationId xmlns:a16="http://schemas.microsoft.com/office/drawing/2014/main" id="{210352B3-9DDB-4801-AE33-17E697EC60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41" name="AutoShape 634">
                  <a:extLst>
                    <a:ext uri="{FF2B5EF4-FFF2-40B4-BE49-F238E27FC236}">
                      <a16:creationId xmlns:a16="http://schemas.microsoft.com/office/drawing/2014/main" id="{5AD2304D-1A8F-4B74-B9C9-7258773AE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9019" name="Group 635">
                <a:extLst>
                  <a:ext uri="{FF2B5EF4-FFF2-40B4-BE49-F238E27FC236}">
                    <a16:creationId xmlns:a16="http://schemas.microsoft.com/office/drawing/2014/main" id="{87F43175-9C1F-4411-8685-C86260C5F1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2" y="911"/>
                <a:ext cx="85" cy="211"/>
                <a:chOff x="0" y="0"/>
                <a:chExt cx="85" cy="210"/>
              </a:xfrm>
            </p:grpSpPr>
            <p:sp>
              <p:nvSpPr>
                <p:cNvPr id="49038" name="AutoShape 636">
                  <a:extLst>
                    <a:ext uri="{FF2B5EF4-FFF2-40B4-BE49-F238E27FC236}">
                      <a16:creationId xmlns:a16="http://schemas.microsoft.com/office/drawing/2014/main" id="{76705139-885E-47EF-B713-29DBBDD4D4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39" name="AutoShape 637">
                  <a:extLst>
                    <a:ext uri="{FF2B5EF4-FFF2-40B4-BE49-F238E27FC236}">
                      <a16:creationId xmlns:a16="http://schemas.microsoft.com/office/drawing/2014/main" id="{4079E31B-B9A1-4CF4-B0BE-AB3C406569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9020" name="Group 638">
                <a:extLst>
                  <a:ext uri="{FF2B5EF4-FFF2-40B4-BE49-F238E27FC236}">
                    <a16:creationId xmlns:a16="http://schemas.microsoft.com/office/drawing/2014/main" id="{1DF4BAAB-AE5E-4D25-B47F-D750B18519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" y="0"/>
                <a:ext cx="85" cy="210"/>
                <a:chOff x="0" y="0"/>
                <a:chExt cx="85" cy="210"/>
              </a:xfrm>
            </p:grpSpPr>
            <p:sp>
              <p:nvSpPr>
                <p:cNvPr id="49036" name="AutoShape 639">
                  <a:extLst>
                    <a:ext uri="{FF2B5EF4-FFF2-40B4-BE49-F238E27FC236}">
                      <a16:creationId xmlns:a16="http://schemas.microsoft.com/office/drawing/2014/main" id="{DA3D2B36-7C05-4AEC-B1A7-055B91901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37" name="AutoShape 640">
                  <a:extLst>
                    <a:ext uri="{FF2B5EF4-FFF2-40B4-BE49-F238E27FC236}">
                      <a16:creationId xmlns:a16="http://schemas.microsoft.com/office/drawing/2014/main" id="{B26954A8-BDEC-48BF-9673-01F174B5A2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9021" name="Group 641">
                <a:extLst>
                  <a:ext uri="{FF2B5EF4-FFF2-40B4-BE49-F238E27FC236}">
                    <a16:creationId xmlns:a16="http://schemas.microsoft.com/office/drawing/2014/main" id="{BF210651-AAC7-4924-9D13-ACA28FEC9E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" y="381"/>
                <a:ext cx="85" cy="210"/>
                <a:chOff x="0" y="0"/>
                <a:chExt cx="85" cy="210"/>
              </a:xfrm>
            </p:grpSpPr>
            <p:sp>
              <p:nvSpPr>
                <p:cNvPr id="49034" name="AutoShape 642">
                  <a:extLst>
                    <a:ext uri="{FF2B5EF4-FFF2-40B4-BE49-F238E27FC236}">
                      <a16:creationId xmlns:a16="http://schemas.microsoft.com/office/drawing/2014/main" id="{1D47B5E8-D7EA-420B-A90B-6458274A8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35" name="AutoShape 643">
                  <a:extLst>
                    <a:ext uri="{FF2B5EF4-FFF2-40B4-BE49-F238E27FC236}">
                      <a16:creationId xmlns:a16="http://schemas.microsoft.com/office/drawing/2014/main" id="{72B5C583-F905-47EC-83A6-2A86E8D309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9022" name="Group 644">
                <a:extLst>
                  <a:ext uri="{FF2B5EF4-FFF2-40B4-BE49-F238E27FC236}">
                    <a16:creationId xmlns:a16="http://schemas.microsoft.com/office/drawing/2014/main" id="{C69D3526-B0E2-4863-A3B9-DC54ADCF86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" y="911"/>
                <a:ext cx="85" cy="211"/>
                <a:chOff x="0" y="0"/>
                <a:chExt cx="85" cy="210"/>
              </a:xfrm>
            </p:grpSpPr>
            <p:sp>
              <p:nvSpPr>
                <p:cNvPr id="49032" name="AutoShape 645">
                  <a:extLst>
                    <a:ext uri="{FF2B5EF4-FFF2-40B4-BE49-F238E27FC236}">
                      <a16:creationId xmlns:a16="http://schemas.microsoft.com/office/drawing/2014/main" id="{652A65F9-92C7-406C-8AA8-0A159401E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33" name="AutoShape 646">
                  <a:extLst>
                    <a:ext uri="{FF2B5EF4-FFF2-40B4-BE49-F238E27FC236}">
                      <a16:creationId xmlns:a16="http://schemas.microsoft.com/office/drawing/2014/main" id="{82673F68-682D-4DDF-9981-8866BC702E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9023" name="Group 647">
                <a:extLst>
                  <a:ext uri="{FF2B5EF4-FFF2-40B4-BE49-F238E27FC236}">
                    <a16:creationId xmlns:a16="http://schemas.microsoft.com/office/drawing/2014/main" id="{4D8D53B8-2269-4761-B688-D68291B392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3" y="0"/>
                <a:ext cx="85" cy="210"/>
                <a:chOff x="0" y="0"/>
                <a:chExt cx="85" cy="210"/>
              </a:xfrm>
            </p:grpSpPr>
            <p:sp>
              <p:nvSpPr>
                <p:cNvPr id="49030" name="AutoShape 648">
                  <a:extLst>
                    <a:ext uri="{FF2B5EF4-FFF2-40B4-BE49-F238E27FC236}">
                      <a16:creationId xmlns:a16="http://schemas.microsoft.com/office/drawing/2014/main" id="{3E873379-2846-4AF5-AD21-21E5CC7CD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31" name="AutoShape 649">
                  <a:extLst>
                    <a:ext uri="{FF2B5EF4-FFF2-40B4-BE49-F238E27FC236}">
                      <a16:creationId xmlns:a16="http://schemas.microsoft.com/office/drawing/2014/main" id="{B8E70530-5A58-47B3-8381-71227B79E9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9024" name="Group 650">
                <a:extLst>
                  <a:ext uri="{FF2B5EF4-FFF2-40B4-BE49-F238E27FC236}">
                    <a16:creationId xmlns:a16="http://schemas.microsoft.com/office/drawing/2014/main" id="{7109BC2B-C1CD-40E4-8E2F-6F8C7E2140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2" y="381"/>
                <a:ext cx="85" cy="210"/>
                <a:chOff x="0" y="0"/>
                <a:chExt cx="85" cy="210"/>
              </a:xfrm>
            </p:grpSpPr>
            <p:sp>
              <p:nvSpPr>
                <p:cNvPr id="49028" name="AutoShape 651">
                  <a:extLst>
                    <a:ext uri="{FF2B5EF4-FFF2-40B4-BE49-F238E27FC236}">
                      <a16:creationId xmlns:a16="http://schemas.microsoft.com/office/drawing/2014/main" id="{EB4E46A2-681A-4B16-B3E7-75D161832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29" name="AutoShape 652">
                  <a:extLst>
                    <a:ext uri="{FF2B5EF4-FFF2-40B4-BE49-F238E27FC236}">
                      <a16:creationId xmlns:a16="http://schemas.microsoft.com/office/drawing/2014/main" id="{76D6C6F1-BB30-49DE-902D-20B34E1E9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9025" name="Group 653">
                <a:extLst>
                  <a:ext uri="{FF2B5EF4-FFF2-40B4-BE49-F238E27FC236}">
                    <a16:creationId xmlns:a16="http://schemas.microsoft.com/office/drawing/2014/main" id="{8956EBDC-9A84-4B03-926F-235C84D8DD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3" y="911"/>
                <a:ext cx="85" cy="211"/>
                <a:chOff x="0" y="0"/>
                <a:chExt cx="85" cy="210"/>
              </a:xfrm>
            </p:grpSpPr>
            <p:sp>
              <p:nvSpPr>
                <p:cNvPr id="49026" name="AutoShape 654">
                  <a:extLst>
                    <a:ext uri="{FF2B5EF4-FFF2-40B4-BE49-F238E27FC236}">
                      <a16:creationId xmlns:a16="http://schemas.microsoft.com/office/drawing/2014/main" id="{180BF7F9-6557-47F6-92CF-D3C86360A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" y="0"/>
                  <a:ext cx="41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27" name="AutoShape 655">
                  <a:extLst>
                    <a:ext uri="{FF2B5EF4-FFF2-40B4-BE49-F238E27FC236}">
                      <a16:creationId xmlns:a16="http://schemas.microsoft.com/office/drawing/2014/main" id="{38094EC9-D265-4DA1-B27F-7FCA3B4B8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</p:grpSp>
        <p:sp>
          <p:nvSpPr>
            <p:cNvPr id="48257" name="AutoShape 656">
              <a:extLst>
                <a:ext uri="{FF2B5EF4-FFF2-40B4-BE49-F238E27FC236}">
                  <a16:creationId xmlns:a16="http://schemas.microsoft.com/office/drawing/2014/main" id="{92E94263-16A6-424C-93EF-96D0EBAB5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" y="3243"/>
              <a:ext cx="168" cy="268"/>
            </a:xfrm>
            <a:prstGeom prst="roundRect">
              <a:avLst>
                <a:gd name="adj" fmla="val 17199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58" name="Group 657">
              <a:extLst>
                <a:ext uri="{FF2B5EF4-FFF2-40B4-BE49-F238E27FC236}">
                  <a16:creationId xmlns:a16="http://schemas.microsoft.com/office/drawing/2014/main" id="{09A7A558-AD34-4C0F-80D1-E4643DF67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" y="2358"/>
              <a:ext cx="2998" cy="1126"/>
              <a:chOff x="0" y="0"/>
              <a:chExt cx="2998" cy="1125"/>
            </a:xfrm>
          </p:grpSpPr>
          <p:grpSp>
            <p:nvGrpSpPr>
              <p:cNvPr id="48942" name="Group 658">
                <a:extLst>
                  <a:ext uri="{FF2B5EF4-FFF2-40B4-BE49-F238E27FC236}">
                    <a16:creationId xmlns:a16="http://schemas.microsoft.com/office/drawing/2014/main" id="{BC221FB8-B96D-43A1-8088-9C969DE009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" y="0"/>
                <a:ext cx="74" cy="214"/>
                <a:chOff x="0" y="0"/>
                <a:chExt cx="74" cy="214"/>
              </a:xfrm>
            </p:grpSpPr>
            <p:sp>
              <p:nvSpPr>
                <p:cNvPr id="49012" name="AutoShape 659">
                  <a:extLst>
                    <a:ext uri="{FF2B5EF4-FFF2-40B4-BE49-F238E27FC236}">
                      <a16:creationId xmlns:a16="http://schemas.microsoft.com/office/drawing/2014/main" id="{BC3E515C-8A08-4A55-9506-A2F5D38DC1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13" name="AutoShape 660">
                  <a:extLst>
                    <a:ext uri="{FF2B5EF4-FFF2-40B4-BE49-F238E27FC236}">
                      <a16:creationId xmlns:a16="http://schemas.microsoft.com/office/drawing/2014/main" id="{7C0D1013-DF7B-4B58-A4E2-E3BC97CF3E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43" name="Group 661">
                <a:extLst>
                  <a:ext uri="{FF2B5EF4-FFF2-40B4-BE49-F238E27FC236}">
                    <a16:creationId xmlns:a16="http://schemas.microsoft.com/office/drawing/2014/main" id="{3246204B-8203-45F6-867D-253762E54E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74" cy="214"/>
                <a:chOff x="0" y="0"/>
                <a:chExt cx="74" cy="214"/>
              </a:xfrm>
            </p:grpSpPr>
            <p:sp>
              <p:nvSpPr>
                <p:cNvPr id="49010" name="AutoShape 662">
                  <a:extLst>
                    <a:ext uri="{FF2B5EF4-FFF2-40B4-BE49-F238E27FC236}">
                      <a16:creationId xmlns:a16="http://schemas.microsoft.com/office/drawing/2014/main" id="{5578A799-BA10-4E6A-BC83-E03A1278B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11" name="AutoShape 663">
                  <a:extLst>
                    <a:ext uri="{FF2B5EF4-FFF2-40B4-BE49-F238E27FC236}">
                      <a16:creationId xmlns:a16="http://schemas.microsoft.com/office/drawing/2014/main" id="{4A968782-1C5E-4D97-A9C0-58F50194F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44" name="Group 664">
                <a:extLst>
                  <a:ext uri="{FF2B5EF4-FFF2-40B4-BE49-F238E27FC236}">
                    <a16:creationId xmlns:a16="http://schemas.microsoft.com/office/drawing/2014/main" id="{FF62EB0B-2B53-49E2-B8D7-5F30DF836B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381"/>
                <a:ext cx="75" cy="214"/>
                <a:chOff x="0" y="0"/>
                <a:chExt cx="74" cy="214"/>
              </a:xfrm>
            </p:grpSpPr>
            <p:sp>
              <p:nvSpPr>
                <p:cNvPr id="49008" name="AutoShape 665">
                  <a:extLst>
                    <a:ext uri="{FF2B5EF4-FFF2-40B4-BE49-F238E27FC236}">
                      <a16:creationId xmlns:a16="http://schemas.microsoft.com/office/drawing/2014/main" id="{3833321C-24BD-408A-B2EC-094008EC1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09" name="AutoShape 666">
                  <a:extLst>
                    <a:ext uri="{FF2B5EF4-FFF2-40B4-BE49-F238E27FC236}">
                      <a16:creationId xmlns:a16="http://schemas.microsoft.com/office/drawing/2014/main" id="{423D5176-92BF-469C-B4B9-9618B05EA7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45" name="Group 667">
                <a:extLst>
                  <a:ext uri="{FF2B5EF4-FFF2-40B4-BE49-F238E27FC236}">
                    <a16:creationId xmlns:a16="http://schemas.microsoft.com/office/drawing/2014/main" id="{F794F57C-161B-4603-948E-5D05567995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1"/>
                <a:ext cx="74" cy="214"/>
                <a:chOff x="0" y="0"/>
                <a:chExt cx="74" cy="214"/>
              </a:xfrm>
            </p:grpSpPr>
            <p:sp>
              <p:nvSpPr>
                <p:cNvPr id="49006" name="AutoShape 668">
                  <a:extLst>
                    <a:ext uri="{FF2B5EF4-FFF2-40B4-BE49-F238E27FC236}">
                      <a16:creationId xmlns:a16="http://schemas.microsoft.com/office/drawing/2014/main" id="{B8502FDE-A8EF-45B7-B238-972EAA9A1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07" name="AutoShape 669">
                  <a:extLst>
                    <a:ext uri="{FF2B5EF4-FFF2-40B4-BE49-F238E27FC236}">
                      <a16:creationId xmlns:a16="http://schemas.microsoft.com/office/drawing/2014/main" id="{79AB27C2-3AAB-4217-AE8D-5FA6236FD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46" name="Group 670">
                <a:extLst>
                  <a:ext uri="{FF2B5EF4-FFF2-40B4-BE49-F238E27FC236}">
                    <a16:creationId xmlns:a16="http://schemas.microsoft.com/office/drawing/2014/main" id="{3D42937E-2C73-4248-847B-15840D1CE7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" y="911"/>
                <a:ext cx="74" cy="214"/>
                <a:chOff x="0" y="0"/>
                <a:chExt cx="74" cy="214"/>
              </a:xfrm>
            </p:grpSpPr>
            <p:sp>
              <p:nvSpPr>
                <p:cNvPr id="49004" name="AutoShape 671">
                  <a:extLst>
                    <a:ext uri="{FF2B5EF4-FFF2-40B4-BE49-F238E27FC236}">
                      <a16:creationId xmlns:a16="http://schemas.microsoft.com/office/drawing/2014/main" id="{ED007C7B-0AFA-44E0-9AD4-B10A29C86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05" name="AutoShape 672">
                  <a:extLst>
                    <a:ext uri="{FF2B5EF4-FFF2-40B4-BE49-F238E27FC236}">
                      <a16:creationId xmlns:a16="http://schemas.microsoft.com/office/drawing/2014/main" id="{FF3BBAF7-6182-425F-B56B-AD1C3B2224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47" name="Group 673">
                <a:extLst>
                  <a:ext uri="{FF2B5EF4-FFF2-40B4-BE49-F238E27FC236}">
                    <a16:creationId xmlns:a16="http://schemas.microsoft.com/office/drawing/2014/main" id="{37BCE4BE-256E-495F-AF0E-71F945E386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11"/>
                <a:ext cx="74" cy="214"/>
                <a:chOff x="0" y="0"/>
                <a:chExt cx="74" cy="214"/>
              </a:xfrm>
            </p:grpSpPr>
            <p:sp>
              <p:nvSpPr>
                <p:cNvPr id="49002" name="AutoShape 674">
                  <a:extLst>
                    <a:ext uri="{FF2B5EF4-FFF2-40B4-BE49-F238E27FC236}">
                      <a16:creationId xmlns:a16="http://schemas.microsoft.com/office/drawing/2014/main" id="{6D519AEB-9A5B-4B3A-A385-7369764F8B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03" name="AutoShape 675">
                  <a:extLst>
                    <a:ext uri="{FF2B5EF4-FFF2-40B4-BE49-F238E27FC236}">
                      <a16:creationId xmlns:a16="http://schemas.microsoft.com/office/drawing/2014/main" id="{116D6281-A503-4A73-9E46-BF9427141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48" name="Group 676">
                <a:extLst>
                  <a:ext uri="{FF2B5EF4-FFF2-40B4-BE49-F238E27FC236}">
                    <a16:creationId xmlns:a16="http://schemas.microsoft.com/office/drawing/2014/main" id="{98543C6D-A7E4-42DE-B7EB-3D475CEB44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3" y="0"/>
                <a:ext cx="74" cy="214"/>
                <a:chOff x="0" y="0"/>
                <a:chExt cx="74" cy="214"/>
              </a:xfrm>
            </p:grpSpPr>
            <p:sp>
              <p:nvSpPr>
                <p:cNvPr id="49000" name="AutoShape 677">
                  <a:extLst>
                    <a:ext uri="{FF2B5EF4-FFF2-40B4-BE49-F238E27FC236}">
                      <a16:creationId xmlns:a16="http://schemas.microsoft.com/office/drawing/2014/main" id="{45E1BC84-E9AA-4E45-AE9B-A6F6098F94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9001" name="AutoShape 678">
                  <a:extLst>
                    <a:ext uri="{FF2B5EF4-FFF2-40B4-BE49-F238E27FC236}">
                      <a16:creationId xmlns:a16="http://schemas.microsoft.com/office/drawing/2014/main" id="{EB8880B4-DEF1-40D1-B69F-983725380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49" name="Group 679">
                <a:extLst>
                  <a:ext uri="{FF2B5EF4-FFF2-40B4-BE49-F238E27FC236}">
                    <a16:creationId xmlns:a16="http://schemas.microsoft.com/office/drawing/2014/main" id="{86A55D75-5BF5-4547-B384-6AA85247CC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2" y="0"/>
                <a:ext cx="74" cy="214"/>
                <a:chOff x="0" y="0"/>
                <a:chExt cx="74" cy="214"/>
              </a:xfrm>
            </p:grpSpPr>
            <p:sp>
              <p:nvSpPr>
                <p:cNvPr id="48998" name="AutoShape 680">
                  <a:extLst>
                    <a:ext uri="{FF2B5EF4-FFF2-40B4-BE49-F238E27FC236}">
                      <a16:creationId xmlns:a16="http://schemas.microsoft.com/office/drawing/2014/main" id="{3CDFE455-F220-477D-9EF4-6D4F73F4C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99" name="AutoShape 681">
                  <a:extLst>
                    <a:ext uri="{FF2B5EF4-FFF2-40B4-BE49-F238E27FC236}">
                      <a16:creationId xmlns:a16="http://schemas.microsoft.com/office/drawing/2014/main" id="{42B93354-8398-488C-9B9C-8AF8FB87D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50" name="Group 682">
                <a:extLst>
                  <a:ext uri="{FF2B5EF4-FFF2-40B4-BE49-F238E27FC236}">
                    <a16:creationId xmlns:a16="http://schemas.microsoft.com/office/drawing/2014/main" id="{8D63BE20-CDB3-4CAC-BC53-951870F38E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2" y="381"/>
                <a:ext cx="75" cy="214"/>
                <a:chOff x="0" y="0"/>
                <a:chExt cx="74" cy="214"/>
              </a:xfrm>
            </p:grpSpPr>
            <p:sp>
              <p:nvSpPr>
                <p:cNvPr id="48996" name="AutoShape 683">
                  <a:extLst>
                    <a:ext uri="{FF2B5EF4-FFF2-40B4-BE49-F238E27FC236}">
                      <a16:creationId xmlns:a16="http://schemas.microsoft.com/office/drawing/2014/main" id="{FB4BF97A-C7D7-4F4F-9DE9-AFC1109AEA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97" name="AutoShape 684">
                  <a:extLst>
                    <a:ext uri="{FF2B5EF4-FFF2-40B4-BE49-F238E27FC236}">
                      <a16:creationId xmlns:a16="http://schemas.microsoft.com/office/drawing/2014/main" id="{DE5BF884-F239-4081-A25B-1DA00517D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51" name="Group 685">
                <a:extLst>
                  <a:ext uri="{FF2B5EF4-FFF2-40B4-BE49-F238E27FC236}">
                    <a16:creationId xmlns:a16="http://schemas.microsoft.com/office/drawing/2014/main" id="{0DADB392-54CC-47FB-9007-BFA7C294C6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1" y="381"/>
                <a:ext cx="75" cy="214"/>
                <a:chOff x="0" y="0"/>
                <a:chExt cx="74" cy="214"/>
              </a:xfrm>
            </p:grpSpPr>
            <p:sp>
              <p:nvSpPr>
                <p:cNvPr id="48994" name="AutoShape 686">
                  <a:extLst>
                    <a:ext uri="{FF2B5EF4-FFF2-40B4-BE49-F238E27FC236}">
                      <a16:creationId xmlns:a16="http://schemas.microsoft.com/office/drawing/2014/main" id="{36D0A900-2761-45EE-BA60-B4657E0ABF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95" name="AutoShape 687">
                  <a:extLst>
                    <a:ext uri="{FF2B5EF4-FFF2-40B4-BE49-F238E27FC236}">
                      <a16:creationId xmlns:a16="http://schemas.microsoft.com/office/drawing/2014/main" id="{F3DC2324-51D4-463A-A4FE-5509BD7413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52" name="Group 688">
                <a:extLst>
                  <a:ext uri="{FF2B5EF4-FFF2-40B4-BE49-F238E27FC236}">
                    <a16:creationId xmlns:a16="http://schemas.microsoft.com/office/drawing/2014/main" id="{EA83884F-6167-45A0-8D62-30264F4253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3" y="911"/>
                <a:ext cx="74" cy="214"/>
                <a:chOff x="0" y="0"/>
                <a:chExt cx="74" cy="214"/>
              </a:xfrm>
            </p:grpSpPr>
            <p:sp>
              <p:nvSpPr>
                <p:cNvPr id="48992" name="AutoShape 689">
                  <a:extLst>
                    <a:ext uri="{FF2B5EF4-FFF2-40B4-BE49-F238E27FC236}">
                      <a16:creationId xmlns:a16="http://schemas.microsoft.com/office/drawing/2014/main" id="{4674F163-39AE-4C1C-B989-671F46E9CE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93" name="AutoShape 690">
                  <a:extLst>
                    <a:ext uri="{FF2B5EF4-FFF2-40B4-BE49-F238E27FC236}">
                      <a16:creationId xmlns:a16="http://schemas.microsoft.com/office/drawing/2014/main" id="{D6BDE015-936F-4405-8322-6F2E7B01F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53" name="Group 691">
                <a:extLst>
                  <a:ext uri="{FF2B5EF4-FFF2-40B4-BE49-F238E27FC236}">
                    <a16:creationId xmlns:a16="http://schemas.microsoft.com/office/drawing/2014/main" id="{EAC5F937-FFD3-4E07-82F9-D074F5EF52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2" y="911"/>
                <a:ext cx="74" cy="214"/>
                <a:chOff x="0" y="0"/>
                <a:chExt cx="74" cy="214"/>
              </a:xfrm>
            </p:grpSpPr>
            <p:sp>
              <p:nvSpPr>
                <p:cNvPr id="48990" name="AutoShape 692">
                  <a:extLst>
                    <a:ext uri="{FF2B5EF4-FFF2-40B4-BE49-F238E27FC236}">
                      <a16:creationId xmlns:a16="http://schemas.microsoft.com/office/drawing/2014/main" id="{C91C00EF-3D73-4604-B617-08156477B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91" name="AutoShape 693">
                  <a:extLst>
                    <a:ext uri="{FF2B5EF4-FFF2-40B4-BE49-F238E27FC236}">
                      <a16:creationId xmlns:a16="http://schemas.microsoft.com/office/drawing/2014/main" id="{1D72D23A-6EFB-48E2-BE0E-C27A8EA8C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54" name="Group 694">
                <a:extLst>
                  <a:ext uri="{FF2B5EF4-FFF2-40B4-BE49-F238E27FC236}">
                    <a16:creationId xmlns:a16="http://schemas.microsoft.com/office/drawing/2014/main" id="{67AC52E3-C833-40C2-AF77-1861F6F86E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0"/>
                <a:ext cx="75" cy="214"/>
                <a:chOff x="0" y="0"/>
                <a:chExt cx="74" cy="214"/>
              </a:xfrm>
            </p:grpSpPr>
            <p:sp>
              <p:nvSpPr>
                <p:cNvPr id="48988" name="AutoShape 695">
                  <a:extLst>
                    <a:ext uri="{FF2B5EF4-FFF2-40B4-BE49-F238E27FC236}">
                      <a16:creationId xmlns:a16="http://schemas.microsoft.com/office/drawing/2014/main" id="{4E2F5945-7007-4B98-A20C-023D78CCB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89" name="AutoShape 696">
                  <a:extLst>
                    <a:ext uri="{FF2B5EF4-FFF2-40B4-BE49-F238E27FC236}">
                      <a16:creationId xmlns:a16="http://schemas.microsoft.com/office/drawing/2014/main" id="{CBA5315B-F785-4C0B-9155-9CAF8B484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55" name="Group 697">
                <a:extLst>
                  <a:ext uri="{FF2B5EF4-FFF2-40B4-BE49-F238E27FC236}">
                    <a16:creationId xmlns:a16="http://schemas.microsoft.com/office/drawing/2014/main" id="{8A6D29CF-AF97-4ABE-B38B-4590F6FFC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" y="0"/>
                <a:ext cx="75" cy="214"/>
                <a:chOff x="0" y="0"/>
                <a:chExt cx="74" cy="214"/>
              </a:xfrm>
            </p:grpSpPr>
            <p:sp>
              <p:nvSpPr>
                <p:cNvPr id="48986" name="AutoShape 698">
                  <a:extLst>
                    <a:ext uri="{FF2B5EF4-FFF2-40B4-BE49-F238E27FC236}">
                      <a16:creationId xmlns:a16="http://schemas.microsoft.com/office/drawing/2014/main" id="{B1CDEE5D-9829-4C7F-80CA-CD2E917A9A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87" name="AutoShape 699">
                  <a:extLst>
                    <a:ext uri="{FF2B5EF4-FFF2-40B4-BE49-F238E27FC236}">
                      <a16:creationId xmlns:a16="http://schemas.microsoft.com/office/drawing/2014/main" id="{B30254F9-C832-4B11-BDC3-9F3C643E85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56" name="Group 700">
                <a:extLst>
                  <a:ext uri="{FF2B5EF4-FFF2-40B4-BE49-F238E27FC236}">
                    <a16:creationId xmlns:a16="http://schemas.microsoft.com/office/drawing/2014/main" id="{48E928D0-3782-4ED9-812E-16BC786BFF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81"/>
                <a:ext cx="74" cy="214"/>
                <a:chOff x="0" y="0"/>
                <a:chExt cx="74" cy="214"/>
              </a:xfrm>
            </p:grpSpPr>
            <p:sp>
              <p:nvSpPr>
                <p:cNvPr id="48984" name="AutoShape 701">
                  <a:extLst>
                    <a:ext uri="{FF2B5EF4-FFF2-40B4-BE49-F238E27FC236}">
                      <a16:creationId xmlns:a16="http://schemas.microsoft.com/office/drawing/2014/main" id="{9D4459F1-891D-4EF1-A7CA-F0CDB2FF8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85" name="AutoShape 702">
                  <a:extLst>
                    <a:ext uri="{FF2B5EF4-FFF2-40B4-BE49-F238E27FC236}">
                      <a16:creationId xmlns:a16="http://schemas.microsoft.com/office/drawing/2014/main" id="{B3933220-4CE7-48C4-8EF2-4BE1A04FC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57" name="Group 703">
                <a:extLst>
                  <a:ext uri="{FF2B5EF4-FFF2-40B4-BE49-F238E27FC236}">
                    <a16:creationId xmlns:a16="http://schemas.microsoft.com/office/drawing/2014/main" id="{930BC58A-603C-47C9-8B56-C045A9285A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" y="381"/>
                <a:ext cx="74" cy="214"/>
                <a:chOff x="0" y="0"/>
                <a:chExt cx="74" cy="214"/>
              </a:xfrm>
            </p:grpSpPr>
            <p:sp>
              <p:nvSpPr>
                <p:cNvPr id="48982" name="AutoShape 704">
                  <a:extLst>
                    <a:ext uri="{FF2B5EF4-FFF2-40B4-BE49-F238E27FC236}">
                      <a16:creationId xmlns:a16="http://schemas.microsoft.com/office/drawing/2014/main" id="{E7E97FD0-C16C-4640-BB3F-CD2A391A0A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83" name="AutoShape 705">
                  <a:extLst>
                    <a:ext uri="{FF2B5EF4-FFF2-40B4-BE49-F238E27FC236}">
                      <a16:creationId xmlns:a16="http://schemas.microsoft.com/office/drawing/2014/main" id="{0E7329C3-75B8-4BC0-B599-90809A53DD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58" name="Group 706">
                <a:extLst>
                  <a:ext uri="{FF2B5EF4-FFF2-40B4-BE49-F238E27FC236}">
                    <a16:creationId xmlns:a16="http://schemas.microsoft.com/office/drawing/2014/main" id="{0DF212E0-85E8-4687-B4E4-FC3A393D8D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911"/>
                <a:ext cx="75" cy="214"/>
                <a:chOff x="0" y="0"/>
                <a:chExt cx="74" cy="214"/>
              </a:xfrm>
            </p:grpSpPr>
            <p:sp>
              <p:nvSpPr>
                <p:cNvPr id="48980" name="AutoShape 707">
                  <a:extLst>
                    <a:ext uri="{FF2B5EF4-FFF2-40B4-BE49-F238E27FC236}">
                      <a16:creationId xmlns:a16="http://schemas.microsoft.com/office/drawing/2014/main" id="{83010E53-EBC9-40AF-AE99-25FF5CFA67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81" name="AutoShape 708">
                  <a:extLst>
                    <a:ext uri="{FF2B5EF4-FFF2-40B4-BE49-F238E27FC236}">
                      <a16:creationId xmlns:a16="http://schemas.microsoft.com/office/drawing/2014/main" id="{5D9ADCDB-289E-4198-B702-3083E98C9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59" name="Group 709">
                <a:extLst>
                  <a:ext uri="{FF2B5EF4-FFF2-40B4-BE49-F238E27FC236}">
                    <a16:creationId xmlns:a16="http://schemas.microsoft.com/office/drawing/2014/main" id="{983C5E85-17AF-4C87-AD66-B3C17F3AD4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7" y="911"/>
                <a:ext cx="75" cy="214"/>
                <a:chOff x="0" y="0"/>
                <a:chExt cx="74" cy="214"/>
              </a:xfrm>
            </p:grpSpPr>
            <p:sp>
              <p:nvSpPr>
                <p:cNvPr id="48978" name="AutoShape 710">
                  <a:extLst>
                    <a:ext uri="{FF2B5EF4-FFF2-40B4-BE49-F238E27FC236}">
                      <a16:creationId xmlns:a16="http://schemas.microsoft.com/office/drawing/2014/main" id="{BAD64BDF-BFAC-4894-9BD6-B5B324D949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79" name="AutoShape 711">
                  <a:extLst>
                    <a:ext uri="{FF2B5EF4-FFF2-40B4-BE49-F238E27FC236}">
                      <a16:creationId xmlns:a16="http://schemas.microsoft.com/office/drawing/2014/main" id="{9EF2A5E0-7480-40A3-AA1B-A87D0CDF3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60" name="Group 712">
                <a:extLst>
                  <a:ext uri="{FF2B5EF4-FFF2-40B4-BE49-F238E27FC236}">
                    <a16:creationId xmlns:a16="http://schemas.microsoft.com/office/drawing/2014/main" id="{6B3B91BB-04C4-49B6-A417-4118987DFB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3" y="0"/>
                <a:ext cx="75" cy="214"/>
                <a:chOff x="0" y="0"/>
                <a:chExt cx="74" cy="214"/>
              </a:xfrm>
            </p:grpSpPr>
            <p:sp>
              <p:nvSpPr>
                <p:cNvPr id="48976" name="AutoShape 713">
                  <a:extLst>
                    <a:ext uri="{FF2B5EF4-FFF2-40B4-BE49-F238E27FC236}">
                      <a16:creationId xmlns:a16="http://schemas.microsoft.com/office/drawing/2014/main" id="{4CB95889-E5F7-4937-91AC-60168DDEBA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77" name="AutoShape 714">
                  <a:extLst>
                    <a:ext uri="{FF2B5EF4-FFF2-40B4-BE49-F238E27FC236}">
                      <a16:creationId xmlns:a16="http://schemas.microsoft.com/office/drawing/2014/main" id="{B443410E-E159-4E46-878F-C37810A38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61" name="Group 715">
                <a:extLst>
                  <a:ext uri="{FF2B5EF4-FFF2-40B4-BE49-F238E27FC236}">
                    <a16:creationId xmlns:a16="http://schemas.microsoft.com/office/drawing/2014/main" id="{6E6866FB-A1C3-4AA1-B7B1-DAFB46A547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3" y="0"/>
                <a:ext cx="74" cy="214"/>
                <a:chOff x="0" y="0"/>
                <a:chExt cx="74" cy="214"/>
              </a:xfrm>
            </p:grpSpPr>
            <p:sp>
              <p:nvSpPr>
                <p:cNvPr id="48974" name="AutoShape 716">
                  <a:extLst>
                    <a:ext uri="{FF2B5EF4-FFF2-40B4-BE49-F238E27FC236}">
                      <a16:creationId xmlns:a16="http://schemas.microsoft.com/office/drawing/2014/main" id="{D29CA304-256D-4E94-86A5-F9A1780F9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75" name="AutoShape 717">
                  <a:extLst>
                    <a:ext uri="{FF2B5EF4-FFF2-40B4-BE49-F238E27FC236}">
                      <a16:creationId xmlns:a16="http://schemas.microsoft.com/office/drawing/2014/main" id="{C3AAE1DF-345E-44C1-9FBF-582C6B5C9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62" name="Group 718">
                <a:extLst>
                  <a:ext uri="{FF2B5EF4-FFF2-40B4-BE49-F238E27FC236}">
                    <a16:creationId xmlns:a16="http://schemas.microsoft.com/office/drawing/2014/main" id="{D94E0D0F-E001-462A-984F-53ACAEE568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3" y="381"/>
                <a:ext cx="75" cy="214"/>
                <a:chOff x="0" y="0"/>
                <a:chExt cx="74" cy="214"/>
              </a:xfrm>
            </p:grpSpPr>
            <p:sp>
              <p:nvSpPr>
                <p:cNvPr id="48972" name="AutoShape 719">
                  <a:extLst>
                    <a:ext uri="{FF2B5EF4-FFF2-40B4-BE49-F238E27FC236}">
                      <a16:creationId xmlns:a16="http://schemas.microsoft.com/office/drawing/2014/main" id="{DC39BE00-C676-49B3-A638-A6882B560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73" name="AutoShape 720">
                  <a:extLst>
                    <a:ext uri="{FF2B5EF4-FFF2-40B4-BE49-F238E27FC236}">
                      <a16:creationId xmlns:a16="http://schemas.microsoft.com/office/drawing/2014/main" id="{5AFD9B87-C5FB-4499-A1A3-FC7E8C902A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63" name="Group 721">
                <a:extLst>
                  <a:ext uri="{FF2B5EF4-FFF2-40B4-BE49-F238E27FC236}">
                    <a16:creationId xmlns:a16="http://schemas.microsoft.com/office/drawing/2014/main" id="{9EB7A714-07FB-4EEE-A828-2D4BC970DB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2" y="381"/>
                <a:ext cx="75" cy="214"/>
                <a:chOff x="0" y="0"/>
                <a:chExt cx="74" cy="214"/>
              </a:xfrm>
            </p:grpSpPr>
            <p:sp>
              <p:nvSpPr>
                <p:cNvPr id="48970" name="AutoShape 722">
                  <a:extLst>
                    <a:ext uri="{FF2B5EF4-FFF2-40B4-BE49-F238E27FC236}">
                      <a16:creationId xmlns:a16="http://schemas.microsoft.com/office/drawing/2014/main" id="{654871B1-6120-449C-842F-704E7B1845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71" name="AutoShape 723">
                  <a:extLst>
                    <a:ext uri="{FF2B5EF4-FFF2-40B4-BE49-F238E27FC236}">
                      <a16:creationId xmlns:a16="http://schemas.microsoft.com/office/drawing/2014/main" id="{26BA7B84-49FD-4C58-8485-7B8E40366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64" name="Group 724">
                <a:extLst>
                  <a:ext uri="{FF2B5EF4-FFF2-40B4-BE49-F238E27FC236}">
                    <a16:creationId xmlns:a16="http://schemas.microsoft.com/office/drawing/2014/main" id="{D91B83B2-69AD-4C50-8072-35B2530456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3" y="911"/>
                <a:ext cx="75" cy="214"/>
                <a:chOff x="0" y="0"/>
                <a:chExt cx="74" cy="214"/>
              </a:xfrm>
            </p:grpSpPr>
            <p:sp>
              <p:nvSpPr>
                <p:cNvPr id="48968" name="AutoShape 725">
                  <a:extLst>
                    <a:ext uri="{FF2B5EF4-FFF2-40B4-BE49-F238E27FC236}">
                      <a16:creationId xmlns:a16="http://schemas.microsoft.com/office/drawing/2014/main" id="{79A74141-D2B5-47DF-AD85-6E4146A57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69" name="AutoShape 726">
                  <a:extLst>
                    <a:ext uri="{FF2B5EF4-FFF2-40B4-BE49-F238E27FC236}">
                      <a16:creationId xmlns:a16="http://schemas.microsoft.com/office/drawing/2014/main" id="{D14C73BA-9F91-4866-9687-84ED079E5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  <p:grpSp>
            <p:nvGrpSpPr>
              <p:cNvPr id="48965" name="Group 727">
                <a:extLst>
                  <a:ext uri="{FF2B5EF4-FFF2-40B4-BE49-F238E27FC236}">
                    <a16:creationId xmlns:a16="http://schemas.microsoft.com/office/drawing/2014/main" id="{A94A4763-9E0B-4FA4-B71B-8C4C029E46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3" y="911"/>
                <a:ext cx="74" cy="214"/>
                <a:chOff x="0" y="0"/>
                <a:chExt cx="74" cy="214"/>
              </a:xfrm>
            </p:grpSpPr>
            <p:sp>
              <p:nvSpPr>
                <p:cNvPr id="48966" name="AutoShape 728">
                  <a:extLst>
                    <a:ext uri="{FF2B5EF4-FFF2-40B4-BE49-F238E27FC236}">
                      <a16:creationId xmlns:a16="http://schemas.microsoft.com/office/drawing/2014/main" id="{E3C45F49-F5E8-4824-B081-F79E9180E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74" cy="214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967" name="AutoShape 729">
                  <a:extLst>
                    <a:ext uri="{FF2B5EF4-FFF2-40B4-BE49-F238E27FC236}">
                      <a16:creationId xmlns:a16="http://schemas.microsoft.com/office/drawing/2014/main" id="{2B43F915-11DF-4736-90B4-655907D180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7" y="86"/>
                  <a:ext cx="208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Scan</a:t>
                  </a:r>
                </a:p>
              </p:txBody>
            </p:sp>
          </p:grpSp>
        </p:grpSp>
        <p:sp>
          <p:nvSpPr>
            <p:cNvPr id="48259" name="Rectangle 730">
              <a:extLst>
                <a:ext uri="{FF2B5EF4-FFF2-40B4-BE49-F238E27FC236}">
                  <a16:creationId xmlns:a16="http://schemas.microsoft.com/office/drawing/2014/main" id="{70710051-A935-40DC-9E83-CAA3AC479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26" y="0"/>
              <a:ext cx="390" cy="1393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CTA</a:t>
              </a:r>
              <a:r>
                <a:rPr lang="en-US" altLang="en-US" sz="6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1</a:t>
              </a:r>
            </a:p>
          </p:txBody>
        </p:sp>
        <p:grpSp>
          <p:nvGrpSpPr>
            <p:cNvPr id="48260" name="Group 731">
              <a:extLst>
                <a:ext uri="{FF2B5EF4-FFF2-40B4-BE49-F238E27FC236}">
                  <a16:creationId xmlns:a16="http://schemas.microsoft.com/office/drawing/2014/main" id="{13BD8C20-5B66-4956-9417-1C0277A263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577" y="870"/>
              <a:ext cx="295" cy="269"/>
              <a:chOff x="0" y="0"/>
              <a:chExt cx="294" cy="268"/>
            </a:xfrm>
          </p:grpSpPr>
          <p:sp>
            <p:nvSpPr>
              <p:cNvPr id="48926" name="Line 732">
                <a:extLst>
                  <a:ext uri="{FF2B5EF4-FFF2-40B4-BE49-F238E27FC236}">
                    <a16:creationId xmlns:a16="http://schemas.microsoft.com/office/drawing/2014/main" id="{FDE4CEBD-B635-4F97-880A-AB886D21A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27" name="Line 733">
                <a:extLst>
                  <a:ext uri="{FF2B5EF4-FFF2-40B4-BE49-F238E27FC236}">
                    <a16:creationId xmlns:a16="http://schemas.microsoft.com/office/drawing/2014/main" id="{49CD39B2-53B3-4C37-8915-01AAEFB7F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28" name="Line 734">
                <a:extLst>
                  <a:ext uri="{FF2B5EF4-FFF2-40B4-BE49-F238E27FC236}">
                    <a16:creationId xmlns:a16="http://schemas.microsoft.com/office/drawing/2014/main" id="{82A4A63E-8119-4BBB-85DD-8E0ADDFED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29" name="Line 735">
                <a:extLst>
                  <a:ext uri="{FF2B5EF4-FFF2-40B4-BE49-F238E27FC236}">
                    <a16:creationId xmlns:a16="http://schemas.microsoft.com/office/drawing/2014/main" id="{77DAFB1A-63C7-4F9A-AF96-0947B2D14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30" name="Line 736">
                <a:extLst>
                  <a:ext uri="{FF2B5EF4-FFF2-40B4-BE49-F238E27FC236}">
                    <a16:creationId xmlns:a16="http://schemas.microsoft.com/office/drawing/2014/main" id="{75DD4FDD-3552-49C4-A085-55192ABFBA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31" name="Line 737">
                <a:extLst>
                  <a:ext uri="{FF2B5EF4-FFF2-40B4-BE49-F238E27FC236}">
                    <a16:creationId xmlns:a16="http://schemas.microsoft.com/office/drawing/2014/main" id="{89E313EF-C730-4082-B08D-040EAD530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32" name="Line 738">
                <a:extLst>
                  <a:ext uri="{FF2B5EF4-FFF2-40B4-BE49-F238E27FC236}">
                    <a16:creationId xmlns:a16="http://schemas.microsoft.com/office/drawing/2014/main" id="{0FF95BAE-BFA8-4042-AAFE-4AD68DC8B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33" name="Line 739">
                <a:extLst>
                  <a:ext uri="{FF2B5EF4-FFF2-40B4-BE49-F238E27FC236}">
                    <a16:creationId xmlns:a16="http://schemas.microsoft.com/office/drawing/2014/main" id="{1E63FC3A-5FA9-4885-99BC-673EFFAB9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34" name="Line 740">
                <a:extLst>
                  <a:ext uri="{FF2B5EF4-FFF2-40B4-BE49-F238E27FC236}">
                    <a16:creationId xmlns:a16="http://schemas.microsoft.com/office/drawing/2014/main" id="{485E91A7-1F13-402C-A1C8-72733B8536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35" name="Line 741">
                <a:extLst>
                  <a:ext uri="{FF2B5EF4-FFF2-40B4-BE49-F238E27FC236}">
                    <a16:creationId xmlns:a16="http://schemas.microsoft.com/office/drawing/2014/main" id="{8B2BAEE3-AC6A-4601-8FF8-0E55D4E32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36" name="Line 742">
                <a:extLst>
                  <a:ext uri="{FF2B5EF4-FFF2-40B4-BE49-F238E27FC236}">
                    <a16:creationId xmlns:a16="http://schemas.microsoft.com/office/drawing/2014/main" id="{01F37F65-BDE4-4368-B29E-6841200B2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37" name="Line 743">
                <a:extLst>
                  <a:ext uri="{FF2B5EF4-FFF2-40B4-BE49-F238E27FC236}">
                    <a16:creationId xmlns:a16="http://schemas.microsoft.com/office/drawing/2014/main" id="{3B5564E2-3145-44EB-9B02-FEDB0BCD9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38" name="Line 744">
                <a:extLst>
                  <a:ext uri="{FF2B5EF4-FFF2-40B4-BE49-F238E27FC236}">
                    <a16:creationId xmlns:a16="http://schemas.microsoft.com/office/drawing/2014/main" id="{CE0F19C5-AC22-438F-A7B4-E0189CB05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39" name="Line 745">
                <a:extLst>
                  <a:ext uri="{FF2B5EF4-FFF2-40B4-BE49-F238E27FC236}">
                    <a16:creationId xmlns:a16="http://schemas.microsoft.com/office/drawing/2014/main" id="{101B654A-09EA-4C6A-B2DE-9EB3848A1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40" name="Line 746">
                <a:extLst>
                  <a:ext uri="{FF2B5EF4-FFF2-40B4-BE49-F238E27FC236}">
                    <a16:creationId xmlns:a16="http://schemas.microsoft.com/office/drawing/2014/main" id="{D0547DCD-ADAF-4110-B75C-496B35C93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41" name="Line 747">
                <a:extLst>
                  <a:ext uri="{FF2B5EF4-FFF2-40B4-BE49-F238E27FC236}">
                    <a16:creationId xmlns:a16="http://schemas.microsoft.com/office/drawing/2014/main" id="{85CC7AA2-BA5B-4826-A6F5-FE63E426DE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61" name="Group 748">
              <a:extLst>
                <a:ext uri="{FF2B5EF4-FFF2-40B4-BE49-F238E27FC236}">
                  <a16:creationId xmlns:a16="http://schemas.microsoft.com/office/drawing/2014/main" id="{3968DB6A-7DFB-43C7-B4DA-8500373ABFA0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563" y="474"/>
              <a:ext cx="323" cy="269"/>
              <a:chOff x="0" y="0"/>
              <a:chExt cx="323" cy="268"/>
            </a:xfrm>
          </p:grpSpPr>
          <p:sp>
            <p:nvSpPr>
              <p:cNvPr id="48910" name="Line 749">
                <a:extLst>
                  <a:ext uri="{FF2B5EF4-FFF2-40B4-BE49-F238E27FC236}">
                    <a16:creationId xmlns:a16="http://schemas.microsoft.com/office/drawing/2014/main" id="{EA6D9FC4-FAD2-40A2-A612-485A3D4AD0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11" name="Line 750">
                <a:extLst>
                  <a:ext uri="{FF2B5EF4-FFF2-40B4-BE49-F238E27FC236}">
                    <a16:creationId xmlns:a16="http://schemas.microsoft.com/office/drawing/2014/main" id="{16A5ED33-54BF-405F-9CA4-CB1DB863C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12" name="Line 751">
                <a:extLst>
                  <a:ext uri="{FF2B5EF4-FFF2-40B4-BE49-F238E27FC236}">
                    <a16:creationId xmlns:a16="http://schemas.microsoft.com/office/drawing/2014/main" id="{78B9D564-FA09-49B6-ACC8-C2E4CF1E5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13" name="Line 752">
                <a:extLst>
                  <a:ext uri="{FF2B5EF4-FFF2-40B4-BE49-F238E27FC236}">
                    <a16:creationId xmlns:a16="http://schemas.microsoft.com/office/drawing/2014/main" id="{2765ABDB-E0F0-45B1-8D71-EB39C75DE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14" name="Line 753">
                <a:extLst>
                  <a:ext uri="{FF2B5EF4-FFF2-40B4-BE49-F238E27FC236}">
                    <a16:creationId xmlns:a16="http://schemas.microsoft.com/office/drawing/2014/main" id="{00DE92B7-6733-4171-93C3-A47F5FA9A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15" name="Line 754">
                <a:extLst>
                  <a:ext uri="{FF2B5EF4-FFF2-40B4-BE49-F238E27FC236}">
                    <a16:creationId xmlns:a16="http://schemas.microsoft.com/office/drawing/2014/main" id="{A266CA20-9328-487B-A601-8E47013CF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16" name="Line 755">
                <a:extLst>
                  <a:ext uri="{FF2B5EF4-FFF2-40B4-BE49-F238E27FC236}">
                    <a16:creationId xmlns:a16="http://schemas.microsoft.com/office/drawing/2014/main" id="{7D94C030-0872-4DD1-8A95-6B76FC419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17" name="Line 756">
                <a:extLst>
                  <a:ext uri="{FF2B5EF4-FFF2-40B4-BE49-F238E27FC236}">
                    <a16:creationId xmlns:a16="http://schemas.microsoft.com/office/drawing/2014/main" id="{CE288528-44BA-42C3-A1A4-CCE5A5C87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18" name="Line 757">
                <a:extLst>
                  <a:ext uri="{FF2B5EF4-FFF2-40B4-BE49-F238E27FC236}">
                    <a16:creationId xmlns:a16="http://schemas.microsoft.com/office/drawing/2014/main" id="{F6004416-4AB2-4AF5-A174-AB065A8F9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19" name="Line 758">
                <a:extLst>
                  <a:ext uri="{FF2B5EF4-FFF2-40B4-BE49-F238E27FC236}">
                    <a16:creationId xmlns:a16="http://schemas.microsoft.com/office/drawing/2014/main" id="{F775E297-3E6B-42F4-AC81-F1E20038A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20" name="Line 759">
                <a:extLst>
                  <a:ext uri="{FF2B5EF4-FFF2-40B4-BE49-F238E27FC236}">
                    <a16:creationId xmlns:a16="http://schemas.microsoft.com/office/drawing/2014/main" id="{6019F19E-A16C-4742-A9EF-4B9AE050F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21" name="Line 760">
                <a:extLst>
                  <a:ext uri="{FF2B5EF4-FFF2-40B4-BE49-F238E27FC236}">
                    <a16:creationId xmlns:a16="http://schemas.microsoft.com/office/drawing/2014/main" id="{A1CE59DA-055B-47ED-9EDC-CB15742A1A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22" name="Line 761">
                <a:extLst>
                  <a:ext uri="{FF2B5EF4-FFF2-40B4-BE49-F238E27FC236}">
                    <a16:creationId xmlns:a16="http://schemas.microsoft.com/office/drawing/2014/main" id="{DEFEC3C2-1867-49DC-9339-2BEE10BF7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23" name="Line 762">
                <a:extLst>
                  <a:ext uri="{FF2B5EF4-FFF2-40B4-BE49-F238E27FC236}">
                    <a16:creationId xmlns:a16="http://schemas.microsoft.com/office/drawing/2014/main" id="{6EECD340-F7DA-4066-A8E4-31566C58B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24" name="Line 763">
                <a:extLst>
                  <a:ext uri="{FF2B5EF4-FFF2-40B4-BE49-F238E27FC236}">
                    <a16:creationId xmlns:a16="http://schemas.microsoft.com/office/drawing/2014/main" id="{DE28EAC9-77DD-486E-B674-69EF74DE9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25" name="Line 764">
                <a:extLst>
                  <a:ext uri="{FF2B5EF4-FFF2-40B4-BE49-F238E27FC236}">
                    <a16:creationId xmlns:a16="http://schemas.microsoft.com/office/drawing/2014/main" id="{4C6FD519-67EC-474A-885B-F1528CFF8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62" name="Group 765">
              <a:extLst>
                <a:ext uri="{FF2B5EF4-FFF2-40B4-BE49-F238E27FC236}">
                  <a16:creationId xmlns:a16="http://schemas.microsoft.com/office/drawing/2014/main" id="{D05C5D88-2C88-4686-8120-B0265B12CFA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698" y="722"/>
              <a:ext cx="54" cy="269"/>
              <a:chOff x="0" y="0"/>
              <a:chExt cx="53" cy="268"/>
            </a:xfrm>
          </p:grpSpPr>
          <p:sp>
            <p:nvSpPr>
              <p:cNvPr id="48894" name="Line 766">
                <a:extLst>
                  <a:ext uri="{FF2B5EF4-FFF2-40B4-BE49-F238E27FC236}">
                    <a16:creationId xmlns:a16="http://schemas.microsoft.com/office/drawing/2014/main" id="{CBE56315-956A-4BA8-B2BD-F19E2778D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95" name="Line 767">
                <a:extLst>
                  <a:ext uri="{FF2B5EF4-FFF2-40B4-BE49-F238E27FC236}">
                    <a16:creationId xmlns:a16="http://schemas.microsoft.com/office/drawing/2014/main" id="{32F41B31-5D90-48DA-A88A-0F43EF0F32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96" name="Line 768">
                <a:extLst>
                  <a:ext uri="{FF2B5EF4-FFF2-40B4-BE49-F238E27FC236}">
                    <a16:creationId xmlns:a16="http://schemas.microsoft.com/office/drawing/2014/main" id="{64E34FFA-14E3-4E4A-9122-7F548248F1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97" name="Line 769">
                <a:extLst>
                  <a:ext uri="{FF2B5EF4-FFF2-40B4-BE49-F238E27FC236}">
                    <a16:creationId xmlns:a16="http://schemas.microsoft.com/office/drawing/2014/main" id="{7CDB3BA3-C97F-45E8-9208-029429F6A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98" name="Line 770">
                <a:extLst>
                  <a:ext uri="{FF2B5EF4-FFF2-40B4-BE49-F238E27FC236}">
                    <a16:creationId xmlns:a16="http://schemas.microsoft.com/office/drawing/2014/main" id="{1B8B9B6E-B1D5-4301-918A-A4C6A3B97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99" name="Line 771">
                <a:extLst>
                  <a:ext uri="{FF2B5EF4-FFF2-40B4-BE49-F238E27FC236}">
                    <a16:creationId xmlns:a16="http://schemas.microsoft.com/office/drawing/2014/main" id="{97A81885-9A3F-4DF3-8859-0EC7934BCB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00" name="Line 772">
                <a:extLst>
                  <a:ext uri="{FF2B5EF4-FFF2-40B4-BE49-F238E27FC236}">
                    <a16:creationId xmlns:a16="http://schemas.microsoft.com/office/drawing/2014/main" id="{1CDD80A7-A5C2-4A5D-A0F6-A2F91D659A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01" name="Line 773">
                <a:extLst>
                  <a:ext uri="{FF2B5EF4-FFF2-40B4-BE49-F238E27FC236}">
                    <a16:creationId xmlns:a16="http://schemas.microsoft.com/office/drawing/2014/main" id="{08DDCDC6-4FD6-4FFD-B340-DD2A092E6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02" name="Line 774">
                <a:extLst>
                  <a:ext uri="{FF2B5EF4-FFF2-40B4-BE49-F238E27FC236}">
                    <a16:creationId xmlns:a16="http://schemas.microsoft.com/office/drawing/2014/main" id="{934A1890-2007-42D8-AB6E-A4778CD0A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03" name="Line 775">
                <a:extLst>
                  <a:ext uri="{FF2B5EF4-FFF2-40B4-BE49-F238E27FC236}">
                    <a16:creationId xmlns:a16="http://schemas.microsoft.com/office/drawing/2014/main" id="{CCDB6CAD-4253-4412-BD2B-48ADDFD66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04" name="Line 776">
                <a:extLst>
                  <a:ext uri="{FF2B5EF4-FFF2-40B4-BE49-F238E27FC236}">
                    <a16:creationId xmlns:a16="http://schemas.microsoft.com/office/drawing/2014/main" id="{7B6B7143-DEA0-4B92-B5AD-6B3F73E1C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05" name="Line 777">
                <a:extLst>
                  <a:ext uri="{FF2B5EF4-FFF2-40B4-BE49-F238E27FC236}">
                    <a16:creationId xmlns:a16="http://schemas.microsoft.com/office/drawing/2014/main" id="{CB8FF399-7C76-4A07-8DFE-DD873F7EC5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06" name="Line 778">
                <a:extLst>
                  <a:ext uri="{FF2B5EF4-FFF2-40B4-BE49-F238E27FC236}">
                    <a16:creationId xmlns:a16="http://schemas.microsoft.com/office/drawing/2014/main" id="{4C296BE5-B612-4E21-8D70-6861645999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07" name="Line 779">
                <a:extLst>
                  <a:ext uri="{FF2B5EF4-FFF2-40B4-BE49-F238E27FC236}">
                    <a16:creationId xmlns:a16="http://schemas.microsoft.com/office/drawing/2014/main" id="{CE856030-7197-4604-B014-7753A0C65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08" name="Line 780">
                <a:extLst>
                  <a:ext uri="{FF2B5EF4-FFF2-40B4-BE49-F238E27FC236}">
                    <a16:creationId xmlns:a16="http://schemas.microsoft.com/office/drawing/2014/main" id="{81334DC6-15F8-4DEF-A16C-F3350EA91D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909" name="Line 781">
                <a:extLst>
                  <a:ext uri="{FF2B5EF4-FFF2-40B4-BE49-F238E27FC236}">
                    <a16:creationId xmlns:a16="http://schemas.microsoft.com/office/drawing/2014/main" id="{F066DA6B-C662-4999-83EE-D9A06F100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63" name="AutoShape 782">
              <a:extLst>
                <a:ext uri="{FF2B5EF4-FFF2-40B4-BE49-F238E27FC236}">
                  <a16:creationId xmlns:a16="http://schemas.microsoft.com/office/drawing/2014/main" id="{C96A4999-7ADC-4DE3-88C2-1950BC223D5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625" y="-58"/>
              <a:ext cx="41" cy="4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64" name="AutoShape 783">
              <a:extLst>
                <a:ext uri="{FF2B5EF4-FFF2-40B4-BE49-F238E27FC236}">
                  <a16:creationId xmlns:a16="http://schemas.microsoft.com/office/drawing/2014/main" id="{6B981F75-7F92-470D-82DA-2840B46D4C2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89" y="30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65" name="AutoShape 784">
              <a:extLst>
                <a:ext uri="{FF2B5EF4-FFF2-40B4-BE49-F238E27FC236}">
                  <a16:creationId xmlns:a16="http://schemas.microsoft.com/office/drawing/2014/main" id="{FD30A9B7-F44D-4D7E-8687-F8660CDB570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08" y="219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66" name="AutoShape 785">
              <a:extLst>
                <a:ext uri="{FF2B5EF4-FFF2-40B4-BE49-F238E27FC236}">
                  <a16:creationId xmlns:a16="http://schemas.microsoft.com/office/drawing/2014/main" id="{1E64026B-30C6-4F22-962A-90C1D1ABA4D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57" y="116"/>
              <a:ext cx="41" cy="2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67" name="AutoShape 786">
              <a:extLst>
                <a:ext uri="{FF2B5EF4-FFF2-40B4-BE49-F238E27FC236}">
                  <a16:creationId xmlns:a16="http://schemas.microsoft.com/office/drawing/2014/main" id="{F5E21C5F-1F0B-4AC5-B18E-AE3B9971654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609" y="-16"/>
              <a:ext cx="41" cy="394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68" name="AutoShape 787">
              <a:extLst>
                <a:ext uri="{FF2B5EF4-FFF2-40B4-BE49-F238E27FC236}">
                  <a16:creationId xmlns:a16="http://schemas.microsoft.com/office/drawing/2014/main" id="{FEC9C2F2-E37C-4E3B-99CD-0EF924063F2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74" y="72"/>
              <a:ext cx="41" cy="3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69" name="AutoShape 788">
              <a:extLst>
                <a:ext uri="{FF2B5EF4-FFF2-40B4-BE49-F238E27FC236}">
                  <a16:creationId xmlns:a16="http://schemas.microsoft.com/office/drawing/2014/main" id="{D8992C6A-9041-4CD1-A298-9FCA97FB93B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494" y="259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70" name="AutoShape 789">
              <a:extLst>
                <a:ext uri="{FF2B5EF4-FFF2-40B4-BE49-F238E27FC236}">
                  <a16:creationId xmlns:a16="http://schemas.microsoft.com/office/drawing/2014/main" id="{C6D7646D-F7E7-4DCA-84A1-2B6D8056AE2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45" y="154"/>
              <a:ext cx="41" cy="268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271" name="Group 790">
              <a:extLst>
                <a:ext uri="{FF2B5EF4-FFF2-40B4-BE49-F238E27FC236}">
                  <a16:creationId xmlns:a16="http://schemas.microsoft.com/office/drawing/2014/main" id="{1D3BA1C1-3449-45F4-B660-7A2D2531743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584" y="180"/>
              <a:ext cx="282" cy="269"/>
              <a:chOff x="0" y="0"/>
              <a:chExt cx="281" cy="268"/>
            </a:xfrm>
          </p:grpSpPr>
          <p:sp>
            <p:nvSpPr>
              <p:cNvPr id="48878" name="Line 791">
                <a:extLst>
                  <a:ext uri="{FF2B5EF4-FFF2-40B4-BE49-F238E27FC236}">
                    <a16:creationId xmlns:a16="http://schemas.microsoft.com/office/drawing/2014/main" id="{5D75CA7B-57DF-40D4-95FD-F70F004535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79" name="Line 792">
                <a:extLst>
                  <a:ext uri="{FF2B5EF4-FFF2-40B4-BE49-F238E27FC236}">
                    <a16:creationId xmlns:a16="http://schemas.microsoft.com/office/drawing/2014/main" id="{C4CCD2AE-5EFB-4238-BC6A-E71510654D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80" name="Line 793">
                <a:extLst>
                  <a:ext uri="{FF2B5EF4-FFF2-40B4-BE49-F238E27FC236}">
                    <a16:creationId xmlns:a16="http://schemas.microsoft.com/office/drawing/2014/main" id="{8247CC66-6480-4826-A77B-EAE29C36A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81" name="Line 794">
                <a:extLst>
                  <a:ext uri="{FF2B5EF4-FFF2-40B4-BE49-F238E27FC236}">
                    <a16:creationId xmlns:a16="http://schemas.microsoft.com/office/drawing/2014/main" id="{68BA7195-1C51-4A82-B19D-811A566BB5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82" name="Line 795">
                <a:extLst>
                  <a:ext uri="{FF2B5EF4-FFF2-40B4-BE49-F238E27FC236}">
                    <a16:creationId xmlns:a16="http://schemas.microsoft.com/office/drawing/2014/main" id="{1BDC69B5-2E1A-4133-BADA-8F3F48F4E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83" name="Line 796">
                <a:extLst>
                  <a:ext uri="{FF2B5EF4-FFF2-40B4-BE49-F238E27FC236}">
                    <a16:creationId xmlns:a16="http://schemas.microsoft.com/office/drawing/2014/main" id="{9C33AC80-5382-4955-AA17-04FBD3465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84" name="Line 797">
                <a:extLst>
                  <a:ext uri="{FF2B5EF4-FFF2-40B4-BE49-F238E27FC236}">
                    <a16:creationId xmlns:a16="http://schemas.microsoft.com/office/drawing/2014/main" id="{A77ED8D9-5C2F-4151-9AAA-0F9A91B27A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85" name="Line 798">
                <a:extLst>
                  <a:ext uri="{FF2B5EF4-FFF2-40B4-BE49-F238E27FC236}">
                    <a16:creationId xmlns:a16="http://schemas.microsoft.com/office/drawing/2014/main" id="{2AD0CB43-16D4-40C6-BFE6-6CF2472FD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86" name="Line 799">
                <a:extLst>
                  <a:ext uri="{FF2B5EF4-FFF2-40B4-BE49-F238E27FC236}">
                    <a16:creationId xmlns:a16="http://schemas.microsoft.com/office/drawing/2014/main" id="{D7B4EF59-310F-40CD-AD88-F4C211539A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87" name="Line 800">
                <a:extLst>
                  <a:ext uri="{FF2B5EF4-FFF2-40B4-BE49-F238E27FC236}">
                    <a16:creationId xmlns:a16="http://schemas.microsoft.com/office/drawing/2014/main" id="{C1E054EE-B0F6-4A26-81D6-DDF17ED2BA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88" name="Line 801">
                <a:extLst>
                  <a:ext uri="{FF2B5EF4-FFF2-40B4-BE49-F238E27FC236}">
                    <a16:creationId xmlns:a16="http://schemas.microsoft.com/office/drawing/2014/main" id="{E7239489-3EB9-4475-9C0D-B664384AB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89" name="Line 802">
                <a:extLst>
                  <a:ext uri="{FF2B5EF4-FFF2-40B4-BE49-F238E27FC236}">
                    <a16:creationId xmlns:a16="http://schemas.microsoft.com/office/drawing/2014/main" id="{2DC11489-7FD4-4E44-8B4B-63EC4EF4BB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90" name="Line 803">
                <a:extLst>
                  <a:ext uri="{FF2B5EF4-FFF2-40B4-BE49-F238E27FC236}">
                    <a16:creationId xmlns:a16="http://schemas.microsoft.com/office/drawing/2014/main" id="{0061BF60-3A28-48D0-B2B3-B8B32F1F7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91" name="Line 804">
                <a:extLst>
                  <a:ext uri="{FF2B5EF4-FFF2-40B4-BE49-F238E27FC236}">
                    <a16:creationId xmlns:a16="http://schemas.microsoft.com/office/drawing/2014/main" id="{92D65250-B338-487B-A755-57E7E56C74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92" name="Line 805">
                <a:extLst>
                  <a:ext uri="{FF2B5EF4-FFF2-40B4-BE49-F238E27FC236}">
                    <a16:creationId xmlns:a16="http://schemas.microsoft.com/office/drawing/2014/main" id="{445C9E77-F13F-4A24-A26B-9ABF4AE7E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93" name="Line 806">
                <a:extLst>
                  <a:ext uri="{FF2B5EF4-FFF2-40B4-BE49-F238E27FC236}">
                    <a16:creationId xmlns:a16="http://schemas.microsoft.com/office/drawing/2014/main" id="{5A41A670-2A7F-48BD-8A0C-7990706EC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72" name="AutoShape 807">
              <a:extLst>
                <a:ext uri="{FF2B5EF4-FFF2-40B4-BE49-F238E27FC236}">
                  <a16:creationId xmlns:a16="http://schemas.microsoft.com/office/drawing/2014/main" id="{1B41E9F5-3746-41C4-A0F6-6DB0B2FB352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624" y="264"/>
              <a:ext cx="41" cy="42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73" name="AutoShape 808">
              <a:extLst>
                <a:ext uri="{FF2B5EF4-FFF2-40B4-BE49-F238E27FC236}">
                  <a16:creationId xmlns:a16="http://schemas.microsoft.com/office/drawing/2014/main" id="{C76A6D71-9E5C-4CA3-B894-55789FAE179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89" y="353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74" name="AutoShape 809">
              <a:extLst>
                <a:ext uri="{FF2B5EF4-FFF2-40B4-BE49-F238E27FC236}">
                  <a16:creationId xmlns:a16="http://schemas.microsoft.com/office/drawing/2014/main" id="{3542CD81-F2E9-443E-83ED-00110609FE2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08" y="542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75" name="AutoShape 810">
              <a:extLst>
                <a:ext uri="{FF2B5EF4-FFF2-40B4-BE49-F238E27FC236}">
                  <a16:creationId xmlns:a16="http://schemas.microsoft.com/office/drawing/2014/main" id="{B4645E21-4BAC-40FC-B433-69A0A4D0D9C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57" y="439"/>
              <a:ext cx="41" cy="2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76" name="AutoShape 811">
              <a:extLst>
                <a:ext uri="{FF2B5EF4-FFF2-40B4-BE49-F238E27FC236}">
                  <a16:creationId xmlns:a16="http://schemas.microsoft.com/office/drawing/2014/main" id="{55977920-D33B-4796-88BE-AF12BE40D1F1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610" y="306"/>
              <a:ext cx="41" cy="39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77" name="AutoShape 812">
              <a:extLst>
                <a:ext uri="{FF2B5EF4-FFF2-40B4-BE49-F238E27FC236}">
                  <a16:creationId xmlns:a16="http://schemas.microsoft.com/office/drawing/2014/main" id="{4FBCA06F-224B-412E-975A-B04AFF217CD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74" y="395"/>
              <a:ext cx="41" cy="3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78" name="AutoShape 813">
              <a:extLst>
                <a:ext uri="{FF2B5EF4-FFF2-40B4-BE49-F238E27FC236}">
                  <a16:creationId xmlns:a16="http://schemas.microsoft.com/office/drawing/2014/main" id="{F4476670-D460-4429-B6B6-7D354C8E5A1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494" y="582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79" name="AutoShape 814">
              <a:extLst>
                <a:ext uri="{FF2B5EF4-FFF2-40B4-BE49-F238E27FC236}">
                  <a16:creationId xmlns:a16="http://schemas.microsoft.com/office/drawing/2014/main" id="{5086C338-3280-4E4F-8582-1573F9366F8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45" y="477"/>
              <a:ext cx="41" cy="268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280" name="Group 815">
              <a:extLst>
                <a:ext uri="{FF2B5EF4-FFF2-40B4-BE49-F238E27FC236}">
                  <a16:creationId xmlns:a16="http://schemas.microsoft.com/office/drawing/2014/main" id="{4BA03587-C2A8-4FDA-9246-E3FEBEB76F9B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584" y="474"/>
              <a:ext cx="282" cy="269"/>
              <a:chOff x="0" y="0"/>
              <a:chExt cx="281" cy="268"/>
            </a:xfrm>
          </p:grpSpPr>
          <p:sp>
            <p:nvSpPr>
              <p:cNvPr id="48862" name="Line 816">
                <a:extLst>
                  <a:ext uri="{FF2B5EF4-FFF2-40B4-BE49-F238E27FC236}">
                    <a16:creationId xmlns:a16="http://schemas.microsoft.com/office/drawing/2014/main" id="{295A2B39-2600-40A3-A2AE-C586F2585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63" name="Line 817">
                <a:extLst>
                  <a:ext uri="{FF2B5EF4-FFF2-40B4-BE49-F238E27FC236}">
                    <a16:creationId xmlns:a16="http://schemas.microsoft.com/office/drawing/2014/main" id="{3B5F5CB5-569D-472F-8F8B-72511EB0C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64" name="Line 818">
                <a:extLst>
                  <a:ext uri="{FF2B5EF4-FFF2-40B4-BE49-F238E27FC236}">
                    <a16:creationId xmlns:a16="http://schemas.microsoft.com/office/drawing/2014/main" id="{78A21ACB-7564-4C80-BCFA-A3ADACED4E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65" name="Line 819">
                <a:extLst>
                  <a:ext uri="{FF2B5EF4-FFF2-40B4-BE49-F238E27FC236}">
                    <a16:creationId xmlns:a16="http://schemas.microsoft.com/office/drawing/2014/main" id="{0366A21C-C81C-4C0F-8DAC-3EFA42B1D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66" name="Line 820">
                <a:extLst>
                  <a:ext uri="{FF2B5EF4-FFF2-40B4-BE49-F238E27FC236}">
                    <a16:creationId xmlns:a16="http://schemas.microsoft.com/office/drawing/2014/main" id="{D40B4B32-3F3A-4AAD-B62C-54780F202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67" name="Line 821">
                <a:extLst>
                  <a:ext uri="{FF2B5EF4-FFF2-40B4-BE49-F238E27FC236}">
                    <a16:creationId xmlns:a16="http://schemas.microsoft.com/office/drawing/2014/main" id="{E44D7472-0501-43CC-A93B-52ACF9989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68" name="Line 822">
                <a:extLst>
                  <a:ext uri="{FF2B5EF4-FFF2-40B4-BE49-F238E27FC236}">
                    <a16:creationId xmlns:a16="http://schemas.microsoft.com/office/drawing/2014/main" id="{A658B390-CFC7-47DB-9900-05B4A5716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69" name="Line 823">
                <a:extLst>
                  <a:ext uri="{FF2B5EF4-FFF2-40B4-BE49-F238E27FC236}">
                    <a16:creationId xmlns:a16="http://schemas.microsoft.com/office/drawing/2014/main" id="{1A2315E7-A34C-48CA-8864-EE06208B9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70" name="Line 824">
                <a:extLst>
                  <a:ext uri="{FF2B5EF4-FFF2-40B4-BE49-F238E27FC236}">
                    <a16:creationId xmlns:a16="http://schemas.microsoft.com/office/drawing/2014/main" id="{42F518A7-6D1F-41E8-B1CE-86873A4187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71" name="Line 825">
                <a:extLst>
                  <a:ext uri="{FF2B5EF4-FFF2-40B4-BE49-F238E27FC236}">
                    <a16:creationId xmlns:a16="http://schemas.microsoft.com/office/drawing/2014/main" id="{A47B051B-0889-449A-B4D9-CB0D30BE38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72" name="Line 826">
                <a:extLst>
                  <a:ext uri="{FF2B5EF4-FFF2-40B4-BE49-F238E27FC236}">
                    <a16:creationId xmlns:a16="http://schemas.microsoft.com/office/drawing/2014/main" id="{6789EF51-EF52-48B3-AE14-3E935B5DD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73" name="Line 827">
                <a:extLst>
                  <a:ext uri="{FF2B5EF4-FFF2-40B4-BE49-F238E27FC236}">
                    <a16:creationId xmlns:a16="http://schemas.microsoft.com/office/drawing/2014/main" id="{F8B27290-D440-4738-95E6-B0B9C649A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74" name="Line 828">
                <a:extLst>
                  <a:ext uri="{FF2B5EF4-FFF2-40B4-BE49-F238E27FC236}">
                    <a16:creationId xmlns:a16="http://schemas.microsoft.com/office/drawing/2014/main" id="{60CAC1E7-8076-4CA8-9ED4-5554A88A1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75" name="Line 829">
                <a:extLst>
                  <a:ext uri="{FF2B5EF4-FFF2-40B4-BE49-F238E27FC236}">
                    <a16:creationId xmlns:a16="http://schemas.microsoft.com/office/drawing/2014/main" id="{B7347B0F-56BB-4B74-B2F5-6E40310CB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76" name="Line 830">
                <a:extLst>
                  <a:ext uri="{FF2B5EF4-FFF2-40B4-BE49-F238E27FC236}">
                    <a16:creationId xmlns:a16="http://schemas.microsoft.com/office/drawing/2014/main" id="{600EDE0B-EF0B-4A4F-8C63-378BF39D8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77" name="Line 831">
                <a:extLst>
                  <a:ext uri="{FF2B5EF4-FFF2-40B4-BE49-F238E27FC236}">
                    <a16:creationId xmlns:a16="http://schemas.microsoft.com/office/drawing/2014/main" id="{97E15256-8A61-4357-913A-26EB4C61E3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81" name="AutoShape 832">
              <a:extLst>
                <a:ext uri="{FF2B5EF4-FFF2-40B4-BE49-F238E27FC236}">
                  <a16:creationId xmlns:a16="http://schemas.microsoft.com/office/drawing/2014/main" id="{709C230C-7692-4873-A625-5A9FFB86D09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624" y="693"/>
              <a:ext cx="41" cy="42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82" name="AutoShape 833">
              <a:extLst>
                <a:ext uri="{FF2B5EF4-FFF2-40B4-BE49-F238E27FC236}">
                  <a16:creationId xmlns:a16="http://schemas.microsoft.com/office/drawing/2014/main" id="{82BE137C-9885-4DDC-8BA5-C7CD470227C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89" y="781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83" name="AutoShape 834">
              <a:extLst>
                <a:ext uri="{FF2B5EF4-FFF2-40B4-BE49-F238E27FC236}">
                  <a16:creationId xmlns:a16="http://schemas.microsoft.com/office/drawing/2014/main" id="{021A6C50-7DA5-4CC5-BB27-92B4069DF4D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08" y="971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84" name="AutoShape 835">
              <a:extLst>
                <a:ext uri="{FF2B5EF4-FFF2-40B4-BE49-F238E27FC236}">
                  <a16:creationId xmlns:a16="http://schemas.microsoft.com/office/drawing/2014/main" id="{7E98A952-3B4E-4F1E-B40F-0E03599F5AA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56" y="868"/>
              <a:ext cx="41" cy="290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85" name="AutoShape 836">
              <a:extLst>
                <a:ext uri="{FF2B5EF4-FFF2-40B4-BE49-F238E27FC236}">
                  <a16:creationId xmlns:a16="http://schemas.microsoft.com/office/drawing/2014/main" id="{D81589DF-A42B-4E18-AEBA-74B2E2BFB29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610" y="735"/>
              <a:ext cx="41" cy="39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86" name="AutoShape 837">
              <a:extLst>
                <a:ext uri="{FF2B5EF4-FFF2-40B4-BE49-F238E27FC236}">
                  <a16:creationId xmlns:a16="http://schemas.microsoft.com/office/drawing/2014/main" id="{2671C411-E847-4D1E-B526-DD4EB716189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73" y="824"/>
              <a:ext cx="41" cy="324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87" name="AutoShape 838">
              <a:extLst>
                <a:ext uri="{FF2B5EF4-FFF2-40B4-BE49-F238E27FC236}">
                  <a16:creationId xmlns:a16="http://schemas.microsoft.com/office/drawing/2014/main" id="{A3BBB4BF-16E7-4B69-A7C7-4925EDEF51D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494" y="1011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288" name="AutoShape 839">
              <a:extLst>
                <a:ext uri="{FF2B5EF4-FFF2-40B4-BE49-F238E27FC236}">
                  <a16:creationId xmlns:a16="http://schemas.microsoft.com/office/drawing/2014/main" id="{45D2B041-1921-490B-934C-7FDE5073DEA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46" y="906"/>
              <a:ext cx="41" cy="267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289" name="Group 840">
              <a:extLst>
                <a:ext uri="{FF2B5EF4-FFF2-40B4-BE49-F238E27FC236}">
                  <a16:creationId xmlns:a16="http://schemas.microsoft.com/office/drawing/2014/main" id="{2459F112-CCD0-4837-95E7-0210F318C6D1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584" y="932"/>
              <a:ext cx="282" cy="269"/>
              <a:chOff x="0" y="0"/>
              <a:chExt cx="281" cy="268"/>
            </a:xfrm>
          </p:grpSpPr>
          <p:sp>
            <p:nvSpPr>
              <p:cNvPr id="48846" name="Line 841">
                <a:extLst>
                  <a:ext uri="{FF2B5EF4-FFF2-40B4-BE49-F238E27FC236}">
                    <a16:creationId xmlns:a16="http://schemas.microsoft.com/office/drawing/2014/main" id="{F2B78025-D3B4-4B7E-A9D6-BEA25C393E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47" name="Line 842">
                <a:extLst>
                  <a:ext uri="{FF2B5EF4-FFF2-40B4-BE49-F238E27FC236}">
                    <a16:creationId xmlns:a16="http://schemas.microsoft.com/office/drawing/2014/main" id="{1FD94814-9185-4A5B-A3CB-EF6FD56B0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48" name="Line 843">
                <a:extLst>
                  <a:ext uri="{FF2B5EF4-FFF2-40B4-BE49-F238E27FC236}">
                    <a16:creationId xmlns:a16="http://schemas.microsoft.com/office/drawing/2014/main" id="{E4DCB12B-B796-41D4-919B-0A67A80CC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49" name="Line 844">
                <a:extLst>
                  <a:ext uri="{FF2B5EF4-FFF2-40B4-BE49-F238E27FC236}">
                    <a16:creationId xmlns:a16="http://schemas.microsoft.com/office/drawing/2014/main" id="{8299621B-03E3-44AD-9265-DB956BBE2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50" name="Line 845">
                <a:extLst>
                  <a:ext uri="{FF2B5EF4-FFF2-40B4-BE49-F238E27FC236}">
                    <a16:creationId xmlns:a16="http://schemas.microsoft.com/office/drawing/2014/main" id="{90011F6D-A920-4703-8C1F-5D57AE356F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51" name="Line 846">
                <a:extLst>
                  <a:ext uri="{FF2B5EF4-FFF2-40B4-BE49-F238E27FC236}">
                    <a16:creationId xmlns:a16="http://schemas.microsoft.com/office/drawing/2014/main" id="{93EE3391-81E6-40A1-B66A-8610346D2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52" name="Line 847">
                <a:extLst>
                  <a:ext uri="{FF2B5EF4-FFF2-40B4-BE49-F238E27FC236}">
                    <a16:creationId xmlns:a16="http://schemas.microsoft.com/office/drawing/2014/main" id="{D3804EB3-7621-4B19-AB0A-94B677DC42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53" name="Line 848">
                <a:extLst>
                  <a:ext uri="{FF2B5EF4-FFF2-40B4-BE49-F238E27FC236}">
                    <a16:creationId xmlns:a16="http://schemas.microsoft.com/office/drawing/2014/main" id="{3251D9E1-3D32-4F69-9420-EBFCDEAC0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54" name="Line 849">
                <a:extLst>
                  <a:ext uri="{FF2B5EF4-FFF2-40B4-BE49-F238E27FC236}">
                    <a16:creationId xmlns:a16="http://schemas.microsoft.com/office/drawing/2014/main" id="{C5C321CD-43B9-4AC5-8FE7-ECE3E1E78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55" name="Line 850">
                <a:extLst>
                  <a:ext uri="{FF2B5EF4-FFF2-40B4-BE49-F238E27FC236}">
                    <a16:creationId xmlns:a16="http://schemas.microsoft.com/office/drawing/2014/main" id="{341C764C-991D-45E8-AC23-D0AEB3FB29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56" name="Line 851">
                <a:extLst>
                  <a:ext uri="{FF2B5EF4-FFF2-40B4-BE49-F238E27FC236}">
                    <a16:creationId xmlns:a16="http://schemas.microsoft.com/office/drawing/2014/main" id="{C6D81292-3CE2-426A-8D32-537FE01B4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57" name="Line 852">
                <a:extLst>
                  <a:ext uri="{FF2B5EF4-FFF2-40B4-BE49-F238E27FC236}">
                    <a16:creationId xmlns:a16="http://schemas.microsoft.com/office/drawing/2014/main" id="{56082F49-58CF-4C5B-A8EF-CC404B054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58" name="Line 853">
                <a:extLst>
                  <a:ext uri="{FF2B5EF4-FFF2-40B4-BE49-F238E27FC236}">
                    <a16:creationId xmlns:a16="http://schemas.microsoft.com/office/drawing/2014/main" id="{A29A8EDE-DAE0-45E7-8637-97CD19B94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59" name="Line 854">
                <a:extLst>
                  <a:ext uri="{FF2B5EF4-FFF2-40B4-BE49-F238E27FC236}">
                    <a16:creationId xmlns:a16="http://schemas.microsoft.com/office/drawing/2014/main" id="{49B27061-D1CF-4C8A-ADD9-CD336FCAA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60" name="Line 855">
                <a:extLst>
                  <a:ext uri="{FF2B5EF4-FFF2-40B4-BE49-F238E27FC236}">
                    <a16:creationId xmlns:a16="http://schemas.microsoft.com/office/drawing/2014/main" id="{B0D56126-DE74-49FA-B73A-85524F8AA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61" name="Line 856">
                <a:extLst>
                  <a:ext uri="{FF2B5EF4-FFF2-40B4-BE49-F238E27FC236}">
                    <a16:creationId xmlns:a16="http://schemas.microsoft.com/office/drawing/2014/main" id="{6BDA708E-B61D-4C02-8A48-063C9AA79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90" name="Group 857">
              <a:extLst>
                <a:ext uri="{FF2B5EF4-FFF2-40B4-BE49-F238E27FC236}">
                  <a16:creationId xmlns:a16="http://schemas.microsoft.com/office/drawing/2014/main" id="{2464DBDC-4DA6-402C-B4C6-A582FF2D0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9" y="165"/>
              <a:ext cx="287" cy="963"/>
              <a:chOff x="0" y="0"/>
              <a:chExt cx="286" cy="962"/>
            </a:xfrm>
          </p:grpSpPr>
          <p:sp>
            <p:nvSpPr>
              <p:cNvPr id="48822" name="AutoShape 858">
                <a:extLst>
                  <a:ext uri="{FF2B5EF4-FFF2-40B4-BE49-F238E27FC236}">
                    <a16:creationId xmlns:a16="http://schemas.microsoft.com/office/drawing/2014/main" id="{CE42A95D-656F-42D4-BB7E-70215287BEB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0" y="185"/>
                <a:ext cx="25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23" name="AutoShape 859">
                <a:extLst>
                  <a:ext uri="{FF2B5EF4-FFF2-40B4-BE49-F238E27FC236}">
                    <a16:creationId xmlns:a16="http://schemas.microsoft.com/office/drawing/2014/main" id="{B5F7DE73-DD6E-492F-A87D-510C082AAFB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8" y="160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24" name="AutoShape 860">
                <a:extLst>
                  <a:ext uri="{FF2B5EF4-FFF2-40B4-BE49-F238E27FC236}">
                    <a16:creationId xmlns:a16="http://schemas.microsoft.com/office/drawing/2014/main" id="{EE630E84-9E2B-4E75-9E22-0BDE499A202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5" y="132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25" name="AutoShape 861">
                <a:extLst>
                  <a:ext uri="{FF2B5EF4-FFF2-40B4-BE49-F238E27FC236}">
                    <a16:creationId xmlns:a16="http://schemas.microsoft.com/office/drawing/2014/main" id="{FABD29F7-0153-4D56-A4D8-28AAA72ABBA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104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26" name="AutoShape 862">
                <a:extLst>
                  <a:ext uri="{FF2B5EF4-FFF2-40B4-BE49-F238E27FC236}">
                    <a16:creationId xmlns:a16="http://schemas.microsoft.com/office/drawing/2014/main" id="{ABD6EEE3-9943-4A5A-82CA-DE5D038D9B8B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50" y="81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27" name="AutoShape 863">
                <a:extLst>
                  <a:ext uri="{FF2B5EF4-FFF2-40B4-BE49-F238E27FC236}">
                    <a16:creationId xmlns:a16="http://schemas.microsoft.com/office/drawing/2014/main" id="{B63EA25F-880E-4281-8A25-DCD6C3C38CB2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6" y="53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28" name="AutoShape 864">
                <a:extLst>
                  <a:ext uri="{FF2B5EF4-FFF2-40B4-BE49-F238E27FC236}">
                    <a16:creationId xmlns:a16="http://schemas.microsoft.com/office/drawing/2014/main" id="{AE38575A-E79E-4B7A-863D-11425529B358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27"/>
                <a:ext cx="26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29" name="AutoShape 865">
                <a:extLst>
                  <a:ext uri="{FF2B5EF4-FFF2-40B4-BE49-F238E27FC236}">
                    <a16:creationId xmlns:a16="http://schemas.microsoft.com/office/drawing/2014/main" id="{DCAE25AE-05EE-44E5-BEDF-F09645F6775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0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30" name="AutoShape 866">
                <a:extLst>
                  <a:ext uri="{FF2B5EF4-FFF2-40B4-BE49-F238E27FC236}">
                    <a16:creationId xmlns:a16="http://schemas.microsoft.com/office/drawing/2014/main" id="{4684D825-9E61-4A53-B279-7EE99F023C6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0" y="503"/>
                <a:ext cx="25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31" name="AutoShape 867">
                <a:extLst>
                  <a:ext uri="{FF2B5EF4-FFF2-40B4-BE49-F238E27FC236}">
                    <a16:creationId xmlns:a16="http://schemas.microsoft.com/office/drawing/2014/main" id="{2624B793-42F4-4061-AE21-4425EDFE7B4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8" y="478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32" name="AutoShape 868">
                <a:extLst>
                  <a:ext uri="{FF2B5EF4-FFF2-40B4-BE49-F238E27FC236}">
                    <a16:creationId xmlns:a16="http://schemas.microsoft.com/office/drawing/2014/main" id="{8A776AD5-6749-414B-A82F-1F5901CD276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" y="451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33" name="AutoShape 869">
                <a:extLst>
                  <a:ext uri="{FF2B5EF4-FFF2-40B4-BE49-F238E27FC236}">
                    <a16:creationId xmlns:a16="http://schemas.microsoft.com/office/drawing/2014/main" id="{5538AFBB-7E61-48D8-B489-2F54CD8343E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423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34" name="AutoShape 870">
                <a:extLst>
                  <a:ext uri="{FF2B5EF4-FFF2-40B4-BE49-F238E27FC236}">
                    <a16:creationId xmlns:a16="http://schemas.microsoft.com/office/drawing/2014/main" id="{3D53CEEA-4D15-4223-B142-155D2289E60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50" y="399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35" name="AutoShape 871">
                <a:extLst>
                  <a:ext uri="{FF2B5EF4-FFF2-40B4-BE49-F238E27FC236}">
                    <a16:creationId xmlns:a16="http://schemas.microsoft.com/office/drawing/2014/main" id="{8C86AC75-9414-458E-9813-5BC843BD54E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5" y="372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36" name="AutoShape 872">
                <a:extLst>
                  <a:ext uri="{FF2B5EF4-FFF2-40B4-BE49-F238E27FC236}">
                    <a16:creationId xmlns:a16="http://schemas.microsoft.com/office/drawing/2014/main" id="{8C69B4A1-FA21-4E9C-9D83-B8417895F4F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347"/>
                <a:ext cx="26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37" name="AutoShape 873">
                <a:extLst>
                  <a:ext uri="{FF2B5EF4-FFF2-40B4-BE49-F238E27FC236}">
                    <a16:creationId xmlns:a16="http://schemas.microsoft.com/office/drawing/2014/main" id="{7E62DB45-49E3-4D38-8FBD-32FE8DFCEF5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319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38" name="AutoShape 874">
                <a:extLst>
                  <a:ext uri="{FF2B5EF4-FFF2-40B4-BE49-F238E27FC236}">
                    <a16:creationId xmlns:a16="http://schemas.microsoft.com/office/drawing/2014/main" id="{F4E4C369-32DA-4D7A-8546-567FE8ADB13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-1" y="937"/>
                <a:ext cx="25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39" name="AutoShape 875">
                <a:extLst>
                  <a:ext uri="{FF2B5EF4-FFF2-40B4-BE49-F238E27FC236}">
                    <a16:creationId xmlns:a16="http://schemas.microsoft.com/office/drawing/2014/main" id="{F9485D67-5E3D-42E5-813B-51BB0C37B0D1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7" y="912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40" name="AutoShape 876">
                <a:extLst>
                  <a:ext uri="{FF2B5EF4-FFF2-40B4-BE49-F238E27FC236}">
                    <a16:creationId xmlns:a16="http://schemas.microsoft.com/office/drawing/2014/main" id="{5599E9B0-DE62-4465-9331-70FA219C5691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5" y="884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41" name="AutoShape 877">
                <a:extLst>
                  <a:ext uri="{FF2B5EF4-FFF2-40B4-BE49-F238E27FC236}">
                    <a16:creationId xmlns:a16="http://schemas.microsoft.com/office/drawing/2014/main" id="{BBFF8D79-B060-4DE9-BF91-3DB05BB143D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856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42" name="AutoShape 878">
                <a:extLst>
                  <a:ext uri="{FF2B5EF4-FFF2-40B4-BE49-F238E27FC236}">
                    <a16:creationId xmlns:a16="http://schemas.microsoft.com/office/drawing/2014/main" id="{EF41F2DA-15F9-4AD0-99FF-8866B6B7CD1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49" y="833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43" name="AutoShape 879">
                <a:extLst>
                  <a:ext uri="{FF2B5EF4-FFF2-40B4-BE49-F238E27FC236}">
                    <a16:creationId xmlns:a16="http://schemas.microsoft.com/office/drawing/2014/main" id="{1CB98D54-BA3D-4C10-AADF-330378E22F4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6" y="805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44" name="AutoShape 880">
                <a:extLst>
                  <a:ext uri="{FF2B5EF4-FFF2-40B4-BE49-F238E27FC236}">
                    <a16:creationId xmlns:a16="http://schemas.microsoft.com/office/drawing/2014/main" id="{5F8220C0-49B3-47E1-ACD2-0E58BB3CECE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779"/>
                <a:ext cx="26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45" name="AutoShape 881">
                <a:extLst>
                  <a:ext uri="{FF2B5EF4-FFF2-40B4-BE49-F238E27FC236}">
                    <a16:creationId xmlns:a16="http://schemas.microsoft.com/office/drawing/2014/main" id="{DE0AB356-23DB-4E06-A991-2273B9D1B80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752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91" name="Rectangle 882">
              <a:extLst>
                <a:ext uri="{FF2B5EF4-FFF2-40B4-BE49-F238E27FC236}">
                  <a16:creationId xmlns:a16="http://schemas.microsoft.com/office/drawing/2014/main" id="{3ED15C2A-8A4B-43C9-8D6D-E04CBC5B1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" y="727"/>
              <a:ext cx="29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...</a:t>
              </a:r>
            </a:p>
          </p:txBody>
        </p:sp>
        <p:sp>
          <p:nvSpPr>
            <p:cNvPr id="48292" name="Rectangle 883">
              <a:extLst>
                <a:ext uri="{FF2B5EF4-FFF2-40B4-BE49-F238E27FC236}">
                  <a16:creationId xmlns:a16="http://schemas.microsoft.com/office/drawing/2014/main" id="{E3F6B5E8-52D8-43A0-91DC-31CFB41F0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134"/>
              <a:ext cx="343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48293" name="Rectangle 884">
              <a:extLst>
                <a:ext uri="{FF2B5EF4-FFF2-40B4-BE49-F238E27FC236}">
                  <a16:creationId xmlns:a16="http://schemas.microsoft.com/office/drawing/2014/main" id="{F3CB4774-D44A-4044-88EA-45D8BBD4E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" y="455"/>
              <a:ext cx="342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48294" name="Rectangle 885">
              <a:extLst>
                <a:ext uri="{FF2B5EF4-FFF2-40B4-BE49-F238E27FC236}">
                  <a16:creationId xmlns:a16="http://schemas.microsoft.com/office/drawing/2014/main" id="{170C6763-3808-4B71-952A-D7A5CC631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884"/>
              <a:ext cx="343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295" name="Group 886">
              <a:extLst>
                <a:ext uri="{FF2B5EF4-FFF2-40B4-BE49-F238E27FC236}">
                  <a16:creationId xmlns:a16="http://schemas.microsoft.com/office/drawing/2014/main" id="{258DACEF-63F0-4F1B-8D12-D819F35AD41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700" y="1085"/>
              <a:ext cx="50" cy="269"/>
              <a:chOff x="0" y="0"/>
              <a:chExt cx="50" cy="268"/>
            </a:xfrm>
          </p:grpSpPr>
          <p:sp>
            <p:nvSpPr>
              <p:cNvPr id="48806" name="Line 887">
                <a:extLst>
                  <a:ext uri="{FF2B5EF4-FFF2-40B4-BE49-F238E27FC236}">
                    <a16:creationId xmlns:a16="http://schemas.microsoft.com/office/drawing/2014/main" id="{8634774F-30C3-4E95-9812-B1451C1E6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07" name="Line 888">
                <a:extLst>
                  <a:ext uri="{FF2B5EF4-FFF2-40B4-BE49-F238E27FC236}">
                    <a16:creationId xmlns:a16="http://schemas.microsoft.com/office/drawing/2014/main" id="{D321CF25-2B39-4E0A-8E0A-E9D2BE4AA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08" name="Line 889">
                <a:extLst>
                  <a:ext uri="{FF2B5EF4-FFF2-40B4-BE49-F238E27FC236}">
                    <a16:creationId xmlns:a16="http://schemas.microsoft.com/office/drawing/2014/main" id="{DD54DF8F-FD80-4A57-A28D-E2AAECEE5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09" name="Line 890">
                <a:extLst>
                  <a:ext uri="{FF2B5EF4-FFF2-40B4-BE49-F238E27FC236}">
                    <a16:creationId xmlns:a16="http://schemas.microsoft.com/office/drawing/2014/main" id="{4BEFD846-73B5-41B7-B3F9-659051A7C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10" name="Line 891">
                <a:extLst>
                  <a:ext uri="{FF2B5EF4-FFF2-40B4-BE49-F238E27FC236}">
                    <a16:creationId xmlns:a16="http://schemas.microsoft.com/office/drawing/2014/main" id="{0997A9C4-CBF8-4838-98B8-A6A70B74D9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11" name="Line 892">
                <a:extLst>
                  <a:ext uri="{FF2B5EF4-FFF2-40B4-BE49-F238E27FC236}">
                    <a16:creationId xmlns:a16="http://schemas.microsoft.com/office/drawing/2014/main" id="{F969C284-96A2-498E-8020-18A98141F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12" name="Line 893">
                <a:extLst>
                  <a:ext uri="{FF2B5EF4-FFF2-40B4-BE49-F238E27FC236}">
                    <a16:creationId xmlns:a16="http://schemas.microsoft.com/office/drawing/2014/main" id="{28F61166-4995-42D7-8CE8-44CB379224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13" name="Line 894">
                <a:extLst>
                  <a:ext uri="{FF2B5EF4-FFF2-40B4-BE49-F238E27FC236}">
                    <a16:creationId xmlns:a16="http://schemas.microsoft.com/office/drawing/2014/main" id="{4A88274E-6FB3-4834-B396-69847213D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14" name="Line 895">
                <a:extLst>
                  <a:ext uri="{FF2B5EF4-FFF2-40B4-BE49-F238E27FC236}">
                    <a16:creationId xmlns:a16="http://schemas.microsoft.com/office/drawing/2014/main" id="{A7F38AF1-FF7A-40AD-A562-929F583F08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15" name="Line 896">
                <a:extLst>
                  <a:ext uri="{FF2B5EF4-FFF2-40B4-BE49-F238E27FC236}">
                    <a16:creationId xmlns:a16="http://schemas.microsoft.com/office/drawing/2014/main" id="{26EF455D-6D5B-4F22-A156-01524510F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16" name="Line 897">
                <a:extLst>
                  <a:ext uri="{FF2B5EF4-FFF2-40B4-BE49-F238E27FC236}">
                    <a16:creationId xmlns:a16="http://schemas.microsoft.com/office/drawing/2014/main" id="{578CB6B0-775F-4A56-BA0A-91F65049F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17" name="Line 898">
                <a:extLst>
                  <a:ext uri="{FF2B5EF4-FFF2-40B4-BE49-F238E27FC236}">
                    <a16:creationId xmlns:a16="http://schemas.microsoft.com/office/drawing/2014/main" id="{6B89F1CE-1DC1-4DD9-9560-3E445210A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18" name="Line 899">
                <a:extLst>
                  <a:ext uri="{FF2B5EF4-FFF2-40B4-BE49-F238E27FC236}">
                    <a16:creationId xmlns:a16="http://schemas.microsoft.com/office/drawing/2014/main" id="{EC9E7B92-95CE-4FAF-AF25-36A552349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19" name="Line 900">
                <a:extLst>
                  <a:ext uri="{FF2B5EF4-FFF2-40B4-BE49-F238E27FC236}">
                    <a16:creationId xmlns:a16="http://schemas.microsoft.com/office/drawing/2014/main" id="{0D8A08C2-F3B8-4834-9DC4-AD3104397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20" name="Line 901">
                <a:extLst>
                  <a:ext uri="{FF2B5EF4-FFF2-40B4-BE49-F238E27FC236}">
                    <a16:creationId xmlns:a16="http://schemas.microsoft.com/office/drawing/2014/main" id="{66886444-E460-4BE3-AC4F-89C192E7B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21" name="Line 902">
                <a:extLst>
                  <a:ext uri="{FF2B5EF4-FFF2-40B4-BE49-F238E27FC236}">
                    <a16:creationId xmlns:a16="http://schemas.microsoft.com/office/drawing/2014/main" id="{2D7D69B8-A398-4799-A621-DF41609B8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296" name="Rectangle 903">
              <a:extLst>
                <a:ext uri="{FF2B5EF4-FFF2-40B4-BE49-F238E27FC236}">
                  <a16:creationId xmlns:a16="http://schemas.microsoft.com/office/drawing/2014/main" id="{C1E92E8B-899B-4199-B347-3C81792903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482" y="0"/>
              <a:ext cx="390" cy="1393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CTA</a:t>
              </a:r>
              <a:r>
                <a:rPr lang="en-US" altLang="en-US" sz="6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2</a:t>
              </a:r>
            </a:p>
          </p:txBody>
        </p:sp>
        <p:grpSp>
          <p:nvGrpSpPr>
            <p:cNvPr id="48297" name="Group 904">
              <a:extLst>
                <a:ext uri="{FF2B5EF4-FFF2-40B4-BE49-F238E27FC236}">
                  <a16:creationId xmlns:a16="http://schemas.microsoft.com/office/drawing/2014/main" id="{E06DD370-FC87-47AC-9710-5F9A19D94698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2533" y="869"/>
              <a:ext cx="294" cy="269"/>
              <a:chOff x="0" y="0"/>
              <a:chExt cx="294" cy="268"/>
            </a:xfrm>
          </p:grpSpPr>
          <p:sp>
            <p:nvSpPr>
              <p:cNvPr id="48790" name="Line 905">
                <a:extLst>
                  <a:ext uri="{FF2B5EF4-FFF2-40B4-BE49-F238E27FC236}">
                    <a16:creationId xmlns:a16="http://schemas.microsoft.com/office/drawing/2014/main" id="{91DC41DA-ED6E-4F0B-B01D-3A75CA34D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91" name="Line 906">
                <a:extLst>
                  <a:ext uri="{FF2B5EF4-FFF2-40B4-BE49-F238E27FC236}">
                    <a16:creationId xmlns:a16="http://schemas.microsoft.com/office/drawing/2014/main" id="{CAB555D2-0B8F-4AA4-B4B2-7B88CA8AE8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92" name="Line 907">
                <a:extLst>
                  <a:ext uri="{FF2B5EF4-FFF2-40B4-BE49-F238E27FC236}">
                    <a16:creationId xmlns:a16="http://schemas.microsoft.com/office/drawing/2014/main" id="{90DF84B3-6282-47F8-B627-4C3E003A3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93" name="Line 908">
                <a:extLst>
                  <a:ext uri="{FF2B5EF4-FFF2-40B4-BE49-F238E27FC236}">
                    <a16:creationId xmlns:a16="http://schemas.microsoft.com/office/drawing/2014/main" id="{9E92022F-93FB-4D13-A9F0-59D275B46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94" name="Line 909">
                <a:extLst>
                  <a:ext uri="{FF2B5EF4-FFF2-40B4-BE49-F238E27FC236}">
                    <a16:creationId xmlns:a16="http://schemas.microsoft.com/office/drawing/2014/main" id="{D4585C6F-810C-45E9-ACC3-C882FCEBE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95" name="Line 910">
                <a:extLst>
                  <a:ext uri="{FF2B5EF4-FFF2-40B4-BE49-F238E27FC236}">
                    <a16:creationId xmlns:a16="http://schemas.microsoft.com/office/drawing/2014/main" id="{AB1DF01D-B737-4D51-A133-4AE53D6881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96" name="Line 911">
                <a:extLst>
                  <a:ext uri="{FF2B5EF4-FFF2-40B4-BE49-F238E27FC236}">
                    <a16:creationId xmlns:a16="http://schemas.microsoft.com/office/drawing/2014/main" id="{72025431-69C2-4C61-9FB6-78D530CF1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97" name="Line 912">
                <a:extLst>
                  <a:ext uri="{FF2B5EF4-FFF2-40B4-BE49-F238E27FC236}">
                    <a16:creationId xmlns:a16="http://schemas.microsoft.com/office/drawing/2014/main" id="{379C8E7B-E913-42B9-92EE-278DBBBA7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98" name="Line 913">
                <a:extLst>
                  <a:ext uri="{FF2B5EF4-FFF2-40B4-BE49-F238E27FC236}">
                    <a16:creationId xmlns:a16="http://schemas.microsoft.com/office/drawing/2014/main" id="{8924DBAB-129A-4623-89B7-2FFE221B7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99" name="Line 914">
                <a:extLst>
                  <a:ext uri="{FF2B5EF4-FFF2-40B4-BE49-F238E27FC236}">
                    <a16:creationId xmlns:a16="http://schemas.microsoft.com/office/drawing/2014/main" id="{D6C2E0D2-4A38-412D-B079-6CB82A706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00" name="Line 915">
                <a:extLst>
                  <a:ext uri="{FF2B5EF4-FFF2-40B4-BE49-F238E27FC236}">
                    <a16:creationId xmlns:a16="http://schemas.microsoft.com/office/drawing/2014/main" id="{0BE03F4A-0C87-4214-BF89-1C846BE56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01" name="Line 916">
                <a:extLst>
                  <a:ext uri="{FF2B5EF4-FFF2-40B4-BE49-F238E27FC236}">
                    <a16:creationId xmlns:a16="http://schemas.microsoft.com/office/drawing/2014/main" id="{BBB07606-F3F3-4954-95D7-82E7DA382E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02" name="Line 917">
                <a:extLst>
                  <a:ext uri="{FF2B5EF4-FFF2-40B4-BE49-F238E27FC236}">
                    <a16:creationId xmlns:a16="http://schemas.microsoft.com/office/drawing/2014/main" id="{370AFACC-0B98-4092-B44B-A0862F763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03" name="Line 918">
                <a:extLst>
                  <a:ext uri="{FF2B5EF4-FFF2-40B4-BE49-F238E27FC236}">
                    <a16:creationId xmlns:a16="http://schemas.microsoft.com/office/drawing/2014/main" id="{6E45905E-15D5-489B-8D5F-A86E9561B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04" name="Line 919">
                <a:extLst>
                  <a:ext uri="{FF2B5EF4-FFF2-40B4-BE49-F238E27FC236}">
                    <a16:creationId xmlns:a16="http://schemas.microsoft.com/office/drawing/2014/main" id="{3FAFD02C-F5D7-4895-81A6-FAA0970E1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805" name="Line 920">
                <a:extLst>
                  <a:ext uri="{FF2B5EF4-FFF2-40B4-BE49-F238E27FC236}">
                    <a16:creationId xmlns:a16="http://schemas.microsoft.com/office/drawing/2014/main" id="{EA256302-52D6-486C-A61E-0D93860E74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98" name="Group 921">
              <a:extLst>
                <a:ext uri="{FF2B5EF4-FFF2-40B4-BE49-F238E27FC236}">
                  <a16:creationId xmlns:a16="http://schemas.microsoft.com/office/drawing/2014/main" id="{FCB2E7AD-7156-4B1B-889B-A55EF08A524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2519" y="474"/>
              <a:ext cx="323" cy="269"/>
              <a:chOff x="0" y="0"/>
              <a:chExt cx="323" cy="268"/>
            </a:xfrm>
          </p:grpSpPr>
          <p:sp>
            <p:nvSpPr>
              <p:cNvPr id="48774" name="Line 922">
                <a:extLst>
                  <a:ext uri="{FF2B5EF4-FFF2-40B4-BE49-F238E27FC236}">
                    <a16:creationId xmlns:a16="http://schemas.microsoft.com/office/drawing/2014/main" id="{82E5579A-E7E7-4379-B2FD-5360134B7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75" name="Line 923">
                <a:extLst>
                  <a:ext uri="{FF2B5EF4-FFF2-40B4-BE49-F238E27FC236}">
                    <a16:creationId xmlns:a16="http://schemas.microsoft.com/office/drawing/2014/main" id="{44840870-100C-422E-A61B-518C7C36D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76" name="Line 924">
                <a:extLst>
                  <a:ext uri="{FF2B5EF4-FFF2-40B4-BE49-F238E27FC236}">
                    <a16:creationId xmlns:a16="http://schemas.microsoft.com/office/drawing/2014/main" id="{96FB5FFF-4E36-43F0-AEAE-66D0CE6D5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77" name="Line 925">
                <a:extLst>
                  <a:ext uri="{FF2B5EF4-FFF2-40B4-BE49-F238E27FC236}">
                    <a16:creationId xmlns:a16="http://schemas.microsoft.com/office/drawing/2014/main" id="{06D3A63F-50A7-4A6A-88D0-3D61FE0C4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78" name="Line 926">
                <a:extLst>
                  <a:ext uri="{FF2B5EF4-FFF2-40B4-BE49-F238E27FC236}">
                    <a16:creationId xmlns:a16="http://schemas.microsoft.com/office/drawing/2014/main" id="{D07D2E81-2B08-4F66-BF35-65F1EF7050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79" name="Line 927">
                <a:extLst>
                  <a:ext uri="{FF2B5EF4-FFF2-40B4-BE49-F238E27FC236}">
                    <a16:creationId xmlns:a16="http://schemas.microsoft.com/office/drawing/2014/main" id="{13B6316C-0601-4E68-94C8-D3A4CE74E9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80" name="Line 928">
                <a:extLst>
                  <a:ext uri="{FF2B5EF4-FFF2-40B4-BE49-F238E27FC236}">
                    <a16:creationId xmlns:a16="http://schemas.microsoft.com/office/drawing/2014/main" id="{A30A4897-64AB-497A-A554-FC9C61EE3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81" name="Line 929">
                <a:extLst>
                  <a:ext uri="{FF2B5EF4-FFF2-40B4-BE49-F238E27FC236}">
                    <a16:creationId xmlns:a16="http://schemas.microsoft.com/office/drawing/2014/main" id="{E4D5E53B-353C-46A5-9291-35CB101639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82" name="Line 930">
                <a:extLst>
                  <a:ext uri="{FF2B5EF4-FFF2-40B4-BE49-F238E27FC236}">
                    <a16:creationId xmlns:a16="http://schemas.microsoft.com/office/drawing/2014/main" id="{A50FF675-460B-4605-91D7-32E268FE41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83" name="Line 931">
                <a:extLst>
                  <a:ext uri="{FF2B5EF4-FFF2-40B4-BE49-F238E27FC236}">
                    <a16:creationId xmlns:a16="http://schemas.microsoft.com/office/drawing/2014/main" id="{34B979F3-9314-46A5-B2A3-DD460AACC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84" name="Line 932">
                <a:extLst>
                  <a:ext uri="{FF2B5EF4-FFF2-40B4-BE49-F238E27FC236}">
                    <a16:creationId xmlns:a16="http://schemas.microsoft.com/office/drawing/2014/main" id="{4E77F01B-BF7D-492A-A83D-B38C21BF2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85" name="Line 933">
                <a:extLst>
                  <a:ext uri="{FF2B5EF4-FFF2-40B4-BE49-F238E27FC236}">
                    <a16:creationId xmlns:a16="http://schemas.microsoft.com/office/drawing/2014/main" id="{E1D40822-9648-4B2F-AFF5-3F684B1AA4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86" name="Line 934">
                <a:extLst>
                  <a:ext uri="{FF2B5EF4-FFF2-40B4-BE49-F238E27FC236}">
                    <a16:creationId xmlns:a16="http://schemas.microsoft.com/office/drawing/2014/main" id="{784CC964-0501-4573-8ABE-05B0B904C9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87" name="Line 935">
                <a:extLst>
                  <a:ext uri="{FF2B5EF4-FFF2-40B4-BE49-F238E27FC236}">
                    <a16:creationId xmlns:a16="http://schemas.microsoft.com/office/drawing/2014/main" id="{F36F4965-A7B1-4169-A161-50287AB031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88" name="Line 936">
                <a:extLst>
                  <a:ext uri="{FF2B5EF4-FFF2-40B4-BE49-F238E27FC236}">
                    <a16:creationId xmlns:a16="http://schemas.microsoft.com/office/drawing/2014/main" id="{AEDA7A83-94BF-4820-9376-06A965C57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89" name="Line 937">
                <a:extLst>
                  <a:ext uri="{FF2B5EF4-FFF2-40B4-BE49-F238E27FC236}">
                    <a16:creationId xmlns:a16="http://schemas.microsoft.com/office/drawing/2014/main" id="{6261B197-368A-423A-A246-52DEBE2F8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299" name="Group 938">
              <a:extLst>
                <a:ext uri="{FF2B5EF4-FFF2-40B4-BE49-F238E27FC236}">
                  <a16:creationId xmlns:a16="http://schemas.microsoft.com/office/drawing/2014/main" id="{6DF37C9A-23ED-4C57-8BCB-067AB10780AB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2653" y="722"/>
              <a:ext cx="54" cy="269"/>
              <a:chOff x="0" y="0"/>
              <a:chExt cx="53" cy="268"/>
            </a:xfrm>
          </p:grpSpPr>
          <p:sp>
            <p:nvSpPr>
              <p:cNvPr id="48758" name="Line 939">
                <a:extLst>
                  <a:ext uri="{FF2B5EF4-FFF2-40B4-BE49-F238E27FC236}">
                    <a16:creationId xmlns:a16="http://schemas.microsoft.com/office/drawing/2014/main" id="{833BEFEA-D7B1-48B9-93FD-E432D8052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59" name="Line 940">
                <a:extLst>
                  <a:ext uri="{FF2B5EF4-FFF2-40B4-BE49-F238E27FC236}">
                    <a16:creationId xmlns:a16="http://schemas.microsoft.com/office/drawing/2014/main" id="{0561A625-3F72-4306-9268-91709EB44E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60" name="Line 941">
                <a:extLst>
                  <a:ext uri="{FF2B5EF4-FFF2-40B4-BE49-F238E27FC236}">
                    <a16:creationId xmlns:a16="http://schemas.microsoft.com/office/drawing/2014/main" id="{9A2A0EC8-53A5-43B9-90D6-7EB08A5092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61" name="Line 942">
                <a:extLst>
                  <a:ext uri="{FF2B5EF4-FFF2-40B4-BE49-F238E27FC236}">
                    <a16:creationId xmlns:a16="http://schemas.microsoft.com/office/drawing/2014/main" id="{C1E5AE21-F1E9-4A75-AD13-9FE32DC20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62" name="Line 943">
                <a:extLst>
                  <a:ext uri="{FF2B5EF4-FFF2-40B4-BE49-F238E27FC236}">
                    <a16:creationId xmlns:a16="http://schemas.microsoft.com/office/drawing/2014/main" id="{D3D695CF-D5DA-4781-A637-16B4FAB62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63" name="Line 944">
                <a:extLst>
                  <a:ext uri="{FF2B5EF4-FFF2-40B4-BE49-F238E27FC236}">
                    <a16:creationId xmlns:a16="http://schemas.microsoft.com/office/drawing/2014/main" id="{C830489F-47B2-4D37-BEA5-7ACD70D6BF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64" name="Line 945">
                <a:extLst>
                  <a:ext uri="{FF2B5EF4-FFF2-40B4-BE49-F238E27FC236}">
                    <a16:creationId xmlns:a16="http://schemas.microsoft.com/office/drawing/2014/main" id="{911B441E-6639-4E92-9A9A-8A64ADF3E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65" name="Line 946">
                <a:extLst>
                  <a:ext uri="{FF2B5EF4-FFF2-40B4-BE49-F238E27FC236}">
                    <a16:creationId xmlns:a16="http://schemas.microsoft.com/office/drawing/2014/main" id="{52059825-AAE3-4431-91C3-EF3C93A93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66" name="Line 947">
                <a:extLst>
                  <a:ext uri="{FF2B5EF4-FFF2-40B4-BE49-F238E27FC236}">
                    <a16:creationId xmlns:a16="http://schemas.microsoft.com/office/drawing/2014/main" id="{500384D8-4FF1-4D67-87CF-7B2D559D0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67" name="Line 948">
                <a:extLst>
                  <a:ext uri="{FF2B5EF4-FFF2-40B4-BE49-F238E27FC236}">
                    <a16:creationId xmlns:a16="http://schemas.microsoft.com/office/drawing/2014/main" id="{2D6BA0D1-7D57-43D5-A890-88B029424B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68" name="Line 949">
                <a:extLst>
                  <a:ext uri="{FF2B5EF4-FFF2-40B4-BE49-F238E27FC236}">
                    <a16:creationId xmlns:a16="http://schemas.microsoft.com/office/drawing/2014/main" id="{DF09CD81-51B0-4DA3-B665-D3BA4CDC21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69" name="Line 950">
                <a:extLst>
                  <a:ext uri="{FF2B5EF4-FFF2-40B4-BE49-F238E27FC236}">
                    <a16:creationId xmlns:a16="http://schemas.microsoft.com/office/drawing/2014/main" id="{B92B9306-F9D2-4B11-9260-5B506E800F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70" name="Line 951">
                <a:extLst>
                  <a:ext uri="{FF2B5EF4-FFF2-40B4-BE49-F238E27FC236}">
                    <a16:creationId xmlns:a16="http://schemas.microsoft.com/office/drawing/2014/main" id="{60F026D6-7FBE-4595-9E48-1F1F695DF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71" name="Line 952">
                <a:extLst>
                  <a:ext uri="{FF2B5EF4-FFF2-40B4-BE49-F238E27FC236}">
                    <a16:creationId xmlns:a16="http://schemas.microsoft.com/office/drawing/2014/main" id="{DC70D183-6F7C-4CA6-8BFE-071F69C43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72" name="Line 953">
                <a:extLst>
                  <a:ext uri="{FF2B5EF4-FFF2-40B4-BE49-F238E27FC236}">
                    <a16:creationId xmlns:a16="http://schemas.microsoft.com/office/drawing/2014/main" id="{DEE7430D-1FA8-4E77-98A5-73331BCB6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73" name="Line 954">
                <a:extLst>
                  <a:ext uri="{FF2B5EF4-FFF2-40B4-BE49-F238E27FC236}">
                    <a16:creationId xmlns:a16="http://schemas.microsoft.com/office/drawing/2014/main" id="{4465A0FA-345A-4ABF-A0E9-0414B12CE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300" name="AutoShape 955">
              <a:extLst>
                <a:ext uri="{FF2B5EF4-FFF2-40B4-BE49-F238E27FC236}">
                  <a16:creationId xmlns:a16="http://schemas.microsoft.com/office/drawing/2014/main" id="{F31F6B77-20EC-4BE1-B5D0-F75567682F0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81" y="-58"/>
              <a:ext cx="41" cy="4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01" name="AutoShape 956">
              <a:extLst>
                <a:ext uri="{FF2B5EF4-FFF2-40B4-BE49-F238E27FC236}">
                  <a16:creationId xmlns:a16="http://schemas.microsoft.com/office/drawing/2014/main" id="{ECD1288E-99D3-4C18-B7CF-B714B3F195F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44" y="30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02" name="AutoShape 957">
              <a:extLst>
                <a:ext uri="{FF2B5EF4-FFF2-40B4-BE49-F238E27FC236}">
                  <a16:creationId xmlns:a16="http://schemas.microsoft.com/office/drawing/2014/main" id="{F938B72A-6465-46A0-9F4B-5C5E1E3F101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463" y="219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03" name="AutoShape 958">
              <a:extLst>
                <a:ext uri="{FF2B5EF4-FFF2-40B4-BE49-F238E27FC236}">
                  <a16:creationId xmlns:a16="http://schemas.microsoft.com/office/drawing/2014/main" id="{CF1C409D-2633-4FFB-8522-C7EAC2FE17C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13" y="116"/>
              <a:ext cx="41" cy="2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04" name="AutoShape 959">
              <a:extLst>
                <a:ext uri="{FF2B5EF4-FFF2-40B4-BE49-F238E27FC236}">
                  <a16:creationId xmlns:a16="http://schemas.microsoft.com/office/drawing/2014/main" id="{221D0AC1-0D9D-43B2-8E47-BCA536BBD711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64" y="-16"/>
              <a:ext cx="41" cy="394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05" name="AutoShape 960">
              <a:extLst>
                <a:ext uri="{FF2B5EF4-FFF2-40B4-BE49-F238E27FC236}">
                  <a16:creationId xmlns:a16="http://schemas.microsoft.com/office/drawing/2014/main" id="{13F2478E-7360-4AD4-B260-14EEBF2CB1E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30" y="72"/>
              <a:ext cx="41" cy="3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06" name="AutoShape 961">
              <a:extLst>
                <a:ext uri="{FF2B5EF4-FFF2-40B4-BE49-F238E27FC236}">
                  <a16:creationId xmlns:a16="http://schemas.microsoft.com/office/drawing/2014/main" id="{090BE6A6-4ACF-42F3-B9A7-D383AB50DE3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450" y="259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07" name="AutoShape 962">
              <a:extLst>
                <a:ext uri="{FF2B5EF4-FFF2-40B4-BE49-F238E27FC236}">
                  <a16:creationId xmlns:a16="http://schemas.microsoft.com/office/drawing/2014/main" id="{E0664A83-6AEF-4CD9-8635-C63431C8CB2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00" y="154"/>
              <a:ext cx="41" cy="268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308" name="Group 963">
              <a:extLst>
                <a:ext uri="{FF2B5EF4-FFF2-40B4-BE49-F238E27FC236}">
                  <a16:creationId xmlns:a16="http://schemas.microsoft.com/office/drawing/2014/main" id="{7D310AAD-5DB9-4A51-A075-FB11F70BE5E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2539" y="180"/>
              <a:ext cx="282" cy="269"/>
              <a:chOff x="0" y="0"/>
              <a:chExt cx="281" cy="268"/>
            </a:xfrm>
          </p:grpSpPr>
          <p:sp>
            <p:nvSpPr>
              <p:cNvPr id="48742" name="Line 964">
                <a:extLst>
                  <a:ext uri="{FF2B5EF4-FFF2-40B4-BE49-F238E27FC236}">
                    <a16:creationId xmlns:a16="http://schemas.microsoft.com/office/drawing/2014/main" id="{C3E273E6-A341-4FE3-9B5D-16AA0E1DB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43" name="Line 965">
                <a:extLst>
                  <a:ext uri="{FF2B5EF4-FFF2-40B4-BE49-F238E27FC236}">
                    <a16:creationId xmlns:a16="http://schemas.microsoft.com/office/drawing/2014/main" id="{24958C09-4372-4AB1-B0C9-3452EEEA25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44" name="Line 966">
                <a:extLst>
                  <a:ext uri="{FF2B5EF4-FFF2-40B4-BE49-F238E27FC236}">
                    <a16:creationId xmlns:a16="http://schemas.microsoft.com/office/drawing/2014/main" id="{186AE3AA-CE56-4C57-A381-90E333FE27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45" name="Line 967">
                <a:extLst>
                  <a:ext uri="{FF2B5EF4-FFF2-40B4-BE49-F238E27FC236}">
                    <a16:creationId xmlns:a16="http://schemas.microsoft.com/office/drawing/2014/main" id="{DE6B511D-2704-459A-986C-5662B807B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46" name="Line 968">
                <a:extLst>
                  <a:ext uri="{FF2B5EF4-FFF2-40B4-BE49-F238E27FC236}">
                    <a16:creationId xmlns:a16="http://schemas.microsoft.com/office/drawing/2014/main" id="{E914927A-FF02-47E0-A34D-43A71F63F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47" name="Line 969">
                <a:extLst>
                  <a:ext uri="{FF2B5EF4-FFF2-40B4-BE49-F238E27FC236}">
                    <a16:creationId xmlns:a16="http://schemas.microsoft.com/office/drawing/2014/main" id="{42725FC9-4DBA-46EF-A480-67AC53875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48" name="Line 970">
                <a:extLst>
                  <a:ext uri="{FF2B5EF4-FFF2-40B4-BE49-F238E27FC236}">
                    <a16:creationId xmlns:a16="http://schemas.microsoft.com/office/drawing/2014/main" id="{3957AD41-7203-4ACD-A708-FF6CC7A1CE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49" name="Line 971">
                <a:extLst>
                  <a:ext uri="{FF2B5EF4-FFF2-40B4-BE49-F238E27FC236}">
                    <a16:creationId xmlns:a16="http://schemas.microsoft.com/office/drawing/2014/main" id="{7599CCFD-796A-4821-8EEF-71580221C9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50" name="Line 972">
                <a:extLst>
                  <a:ext uri="{FF2B5EF4-FFF2-40B4-BE49-F238E27FC236}">
                    <a16:creationId xmlns:a16="http://schemas.microsoft.com/office/drawing/2014/main" id="{33EF264A-C795-4A80-A141-9B4EA2E1D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51" name="Line 973">
                <a:extLst>
                  <a:ext uri="{FF2B5EF4-FFF2-40B4-BE49-F238E27FC236}">
                    <a16:creationId xmlns:a16="http://schemas.microsoft.com/office/drawing/2014/main" id="{69BF72AF-E9AA-4A97-BEF3-A0E6092C2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52" name="Line 974">
                <a:extLst>
                  <a:ext uri="{FF2B5EF4-FFF2-40B4-BE49-F238E27FC236}">
                    <a16:creationId xmlns:a16="http://schemas.microsoft.com/office/drawing/2014/main" id="{61DFEEAD-239B-423D-9350-719A610A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53" name="Line 975">
                <a:extLst>
                  <a:ext uri="{FF2B5EF4-FFF2-40B4-BE49-F238E27FC236}">
                    <a16:creationId xmlns:a16="http://schemas.microsoft.com/office/drawing/2014/main" id="{29A2CA99-2C57-47AF-9EC0-14E6A4765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54" name="Line 976">
                <a:extLst>
                  <a:ext uri="{FF2B5EF4-FFF2-40B4-BE49-F238E27FC236}">
                    <a16:creationId xmlns:a16="http://schemas.microsoft.com/office/drawing/2014/main" id="{6D5FF0E8-562B-45C4-B83E-D34BF580B5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55" name="Line 977">
                <a:extLst>
                  <a:ext uri="{FF2B5EF4-FFF2-40B4-BE49-F238E27FC236}">
                    <a16:creationId xmlns:a16="http://schemas.microsoft.com/office/drawing/2014/main" id="{AC3B8375-763A-4997-85AC-B640018F8D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56" name="Line 978">
                <a:extLst>
                  <a:ext uri="{FF2B5EF4-FFF2-40B4-BE49-F238E27FC236}">
                    <a16:creationId xmlns:a16="http://schemas.microsoft.com/office/drawing/2014/main" id="{3445E8DB-2E93-45BB-A745-CA7FE8C65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57" name="Line 979">
                <a:extLst>
                  <a:ext uri="{FF2B5EF4-FFF2-40B4-BE49-F238E27FC236}">
                    <a16:creationId xmlns:a16="http://schemas.microsoft.com/office/drawing/2014/main" id="{C73D01BF-8320-49D0-8D28-AF17537017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309" name="AutoShape 980">
              <a:extLst>
                <a:ext uri="{FF2B5EF4-FFF2-40B4-BE49-F238E27FC236}">
                  <a16:creationId xmlns:a16="http://schemas.microsoft.com/office/drawing/2014/main" id="{B66D4A4E-FACD-4DCA-B8A5-F8F5BBFAA1D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80" y="264"/>
              <a:ext cx="41" cy="42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10" name="AutoShape 981">
              <a:extLst>
                <a:ext uri="{FF2B5EF4-FFF2-40B4-BE49-F238E27FC236}">
                  <a16:creationId xmlns:a16="http://schemas.microsoft.com/office/drawing/2014/main" id="{DEFACD4D-C9E5-4B97-AA3E-18A3034A88F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44" y="353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11" name="AutoShape 982">
              <a:extLst>
                <a:ext uri="{FF2B5EF4-FFF2-40B4-BE49-F238E27FC236}">
                  <a16:creationId xmlns:a16="http://schemas.microsoft.com/office/drawing/2014/main" id="{167F1168-3B38-487C-9C65-15916441B4E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463" y="542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12" name="AutoShape 983">
              <a:extLst>
                <a:ext uri="{FF2B5EF4-FFF2-40B4-BE49-F238E27FC236}">
                  <a16:creationId xmlns:a16="http://schemas.microsoft.com/office/drawing/2014/main" id="{4360D919-4318-46F1-9379-29892678DEE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13" y="439"/>
              <a:ext cx="41" cy="2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13" name="AutoShape 984">
              <a:extLst>
                <a:ext uri="{FF2B5EF4-FFF2-40B4-BE49-F238E27FC236}">
                  <a16:creationId xmlns:a16="http://schemas.microsoft.com/office/drawing/2014/main" id="{E7B8E2A0-AA0D-4D43-91A5-6BF867992B9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65" y="306"/>
              <a:ext cx="41" cy="39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14" name="AutoShape 985">
              <a:extLst>
                <a:ext uri="{FF2B5EF4-FFF2-40B4-BE49-F238E27FC236}">
                  <a16:creationId xmlns:a16="http://schemas.microsoft.com/office/drawing/2014/main" id="{14CD69CC-16B4-4523-B596-D14684B957D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30" y="395"/>
              <a:ext cx="41" cy="3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15" name="AutoShape 986">
              <a:extLst>
                <a:ext uri="{FF2B5EF4-FFF2-40B4-BE49-F238E27FC236}">
                  <a16:creationId xmlns:a16="http://schemas.microsoft.com/office/drawing/2014/main" id="{A7961513-011E-43DB-981F-9717FC97053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450" y="582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16" name="AutoShape 987">
              <a:extLst>
                <a:ext uri="{FF2B5EF4-FFF2-40B4-BE49-F238E27FC236}">
                  <a16:creationId xmlns:a16="http://schemas.microsoft.com/office/drawing/2014/main" id="{736AE77B-5A35-417D-8CFA-7610CB1FE1D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00" y="477"/>
              <a:ext cx="41" cy="268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317" name="Group 988">
              <a:extLst>
                <a:ext uri="{FF2B5EF4-FFF2-40B4-BE49-F238E27FC236}">
                  <a16:creationId xmlns:a16="http://schemas.microsoft.com/office/drawing/2014/main" id="{08060565-E368-406D-BB85-82843A85AC7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2539" y="474"/>
              <a:ext cx="282" cy="269"/>
              <a:chOff x="0" y="0"/>
              <a:chExt cx="281" cy="268"/>
            </a:xfrm>
          </p:grpSpPr>
          <p:sp>
            <p:nvSpPr>
              <p:cNvPr id="48726" name="Line 989">
                <a:extLst>
                  <a:ext uri="{FF2B5EF4-FFF2-40B4-BE49-F238E27FC236}">
                    <a16:creationId xmlns:a16="http://schemas.microsoft.com/office/drawing/2014/main" id="{4200C15D-D2C3-4507-8957-0533B33F3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27" name="Line 990">
                <a:extLst>
                  <a:ext uri="{FF2B5EF4-FFF2-40B4-BE49-F238E27FC236}">
                    <a16:creationId xmlns:a16="http://schemas.microsoft.com/office/drawing/2014/main" id="{15DC2255-2518-460C-9C00-92AA54BB5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28" name="Line 991">
                <a:extLst>
                  <a:ext uri="{FF2B5EF4-FFF2-40B4-BE49-F238E27FC236}">
                    <a16:creationId xmlns:a16="http://schemas.microsoft.com/office/drawing/2014/main" id="{C4CDDF8F-E6C7-44D8-806B-FE303CFBF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29" name="Line 992">
                <a:extLst>
                  <a:ext uri="{FF2B5EF4-FFF2-40B4-BE49-F238E27FC236}">
                    <a16:creationId xmlns:a16="http://schemas.microsoft.com/office/drawing/2014/main" id="{BCD15B54-AA78-424A-8E03-C61B9A1DE4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30" name="Line 993">
                <a:extLst>
                  <a:ext uri="{FF2B5EF4-FFF2-40B4-BE49-F238E27FC236}">
                    <a16:creationId xmlns:a16="http://schemas.microsoft.com/office/drawing/2014/main" id="{47669DD8-5CD6-4C8D-84B8-5C5E3214BF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31" name="Line 994">
                <a:extLst>
                  <a:ext uri="{FF2B5EF4-FFF2-40B4-BE49-F238E27FC236}">
                    <a16:creationId xmlns:a16="http://schemas.microsoft.com/office/drawing/2014/main" id="{B5F18E3D-DDDD-456D-A51C-A6F281918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32" name="Line 995">
                <a:extLst>
                  <a:ext uri="{FF2B5EF4-FFF2-40B4-BE49-F238E27FC236}">
                    <a16:creationId xmlns:a16="http://schemas.microsoft.com/office/drawing/2014/main" id="{33070847-6375-4492-9B21-A2F5B3270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33" name="Line 996">
                <a:extLst>
                  <a:ext uri="{FF2B5EF4-FFF2-40B4-BE49-F238E27FC236}">
                    <a16:creationId xmlns:a16="http://schemas.microsoft.com/office/drawing/2014/main" id="{7809B0AA-098B-4122-B56A-D5517D0F8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34" name="Line 997">
                <a:extLst>
                  <a:ext uri="{FF2B5EF4-FFF2-40B4-BE49-F238E27FC236}">
                    <a16:creationId xmlns:a16="http://schemas.microsoft.com/office/drawing/2014/main" id="{4557A402-DDCD-4B4D-9F5A-4038E0DEE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35" name="Line 998">
                <a:extLst>
                  <a:ext uri="{FF2B5EF4-FFF2-40B4-BE49-F238E27FC236}">
                    <a16:creationId xmlns:a16="http://schemas.microsoft.com/office/drawing/2014/main" id="{1FFC9C8C-F9AD-4757-A52B-DEB84C4A2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36" name="Line 999">
                <a:extLst>
                  <a:ext uri="{FF2B5EF4-FFF2-40B4-BE49-F238E27FC236}">
                    <a16:creationId xmlns:a16="http://schemas.microsoft.com/office/drawing/2014/main" id="{5C2719A6-F965-481B-9FA5-5820BC072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37" name="Line 1000">
                <a:extLst>
                  <a:ext uri="{FF2B5EF4-FFF2-40B4-BE49-F238E27FC236}">
                    <a16:creationId xmlns:a16="http://schemas.microsoft.com/office/drawing/2014/main" id="{0DFD5ED2-599D-4C99-972F-B37BCDBB6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38" name="Line 1001">
                <a:extLst>
                  <a:ext uri="{FF2B5EF4-FFF2-40B4-BE49-F238E27FC236}">
                    <a16:creationId xmlns:a16="http://schemas.microsoft.com/office/drawing/2014/main" id="{DECB7035-4D59-43EB-821B-80B9E4685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39" name="Line 1002">
                <a:extLst>
                  <a:ext uri="{FF2B5EF4-FFF2-40B4-BE49-F238E27FC236}">
                    <a16:creationId xmlns:a16="http://schemas.microsoft.com/office/drawing/2014/main" id="{4A49FAC1-FBC1-4BB0-8A5B-A32EE1054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40" name="Line 1003">
                <a:extLst>
                  <a:ext uri="{FF2B5EF4-FFF2-40B4-BE49-F238E27FC236}">
                    <a16:creationId xmlns:a16="http://schemas.microsoft.com/office/drawing/2014/main" id="{3BAF0E69-9F23-444F-9A8D-F2B48476CC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41" name="Line 1004">
                <a:extLst>
                  <a:ext uri="{FF2B5EF4-FFF2-40B4-BE49-F238E27FC236}">
                    <a16:creationId xmlns:a16="http://schemas.microsoft.com/office/drawing/2014/main" id="{3DBD83A8-9D83-4E48-8320-EA1F48557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318" name="AutoShape 1005">
              <a:extLst>
                <a:ext uri="{FF2B5EF4-FFF2-40B4-BE49-F238E27FC236}">
                  <a16:creationId xmlns:a16="http://schemas.microsoft.com/office/drawing/2014/main" id="{FB68215F-6D10-46FC-A7BD-B26EDF317B8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80" y="693"/>
              <a:ext cx="41" cy="42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19" name="AutoShape 1006">
              <a:extLst>
                <a:ext uri="{FF2B5EF4-FFF2-40B4-BE49-F238E27FC236}">
                  <a16:creationId xmlns:a16="http://schemas.microsoft.com/office/drawing/2014/main" id="{5A934852-0E86-4173-8478-0D4A4ABE966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44" y="781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20" name="AutoShape 1007">
              <a:extLst>
                <a:ext uri="{FF2B5EF4-FFF2-40B4-BE49-F238E27FC236}">
                  <a16:creationId xmlns:a16="http://schemas.microsoft.com/office/drawing/2014/main" id="{56F85E6C-5EB0-413A-9BDC-936678213C3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463" y="971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21" name="AutoShape 1008">
              <a:extLst>
                <a:ext uri="{FF2B5EF4-FFF2-40B4-BE49-F238E27FC236}">
                  <a16:creationId xmlns:a16="http://schemas.microsoft.com/office/drawing/2014/main" id="{9F2DFFF4-D8BB-4D15-9B5E-5C150D83128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12" y="868"/>
              <a:ext cx="41" cy="290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22" name="AutoShape 1009">
              <a:extLst>
                <a:ext uri="{FF2B5EF4-FFF2-40B4-BE49-F238E27FC236}">
                  <a16:creationId xmlns:a16="http://schemas.microsoft.com/office/drawing/2014/main" id="{C909D0FB-CD5C-4DB8-AA0C-A1EF0F5A1AC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65" y="735"/>
              <a:ext cx="41" cy="39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23" name="AutoShape 1010">
              <a:extLst>
                <a:ext uri="{FF2B5EF4-FFF2-40B4-BE49-F238E27FC236}">
                  <a16:creationId xmlns:a16="http://schemas.microsoft.com/office/drawing/2014/main" id="{82E896AA-6828-4F23-8CBD-989AB8470B0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29" y="824"/>
              <a:ext cx="41" cy="324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24" name="AutoShape 1011">
              <a:extLst>
                <a:ext uri="{FF2B5EF4-FFF2-40B4-BE49-F238E27FC236}">
                  <a16:creationId xmlns:a16="http://schemas.microsoft.com/office/drawing/2014/main" id="{07210354-0F65-4BD3-B6AA-F344AF3E7CA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450" y="1011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25" name="AutoShape 1012">
              <a:extLst>
                <a:ext uri="{FF2B5EF4-FFF2-40B4-BE49-F238E27FC236}">
                  <a16:creationId xmlns:a16="http://schemas.microsoft.com/office/drawing/2014/main" id="{93111004-DCCC-4AAD-8A6D-87D3D7C44F5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01" y="906"/>
              <a:ext cx="41" cy="267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326" name="Group 1013">
              <a:extLst>
                <a:ext uri="{FF2B5EF4-FFF2-40B4-BE49-F238E27FC236}">
                  <a16:creationId xmlns:a16="http://schemas.microsoft.com/office/drawing/2014/main" id="{5BA4BB8C-DD97-4257-9818-5AB95A67D468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2539" y="932"/>
              <a:ext cx="282" cy="269"/>
              <a:chOff x="0" y="0"/>
              <a:chExt cx="281" cy="268"/>
            </a:xfrm>
          </p:grpSpPr>
          <p:sp>
            <p:nvSpPr>
              <p:cNvPr id="48710" name="Line 1014">
                <a:extLst>
                  <a:ext uri="{FF2B5EF4-FFF2-40B4-BE49-F238E27FC236}">
                    <a16:creationId xmlns:a16="http://schemas.microsoft.com/office/drawing/2014/main" id="{1E1933F4-72CC-49E1-A818-66744D019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11" name="Line 1015">
                <a:extLst>
                  <a:ext uri="{FF2B5EF4-FFF2-40B4-BE49-F238E27FC236}">
                    <a16:creationId xmlns:a16="http://schemas.microsoft.com/office/drawing/2014/main" id="{A0747A65-BED1-4F45-B345-EBB21098D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12" name="Line 1016">
                <a:extLst>
                  <a:ext uri="{FF2B5EF4-FFF2-40B4-BE49-F238E27FC236}">
                    <a16:creationId xmlns:a16="http://schemas.microsoft.com/office/drawing/2014/main" id="{7305BF50-7892-4A75-9990-90D25892B3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13" name="Line 1017">
                <a:extLst>
                  <a:ext uri="{FF2B5EF4-FFF2-40B4-BE49-F238E27FC236}">
                    <a16:creationId xmlns:a16="http://schemas.microsoft.com/office/drawing/2014/main" id="{979BDBBB-DBDF-46C1-87DF-E4B49F509E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14" name="Line 1018">
                <a:extLst>
                  <a:ext uri="{FF2B5EF4-FFF2-40B4-BE49-F238E27FC236}">
                    <a16:creationId xmlns:a16="http://schemas.microsoft.com/office/drawing/2014/main" id="{92741C85-608E-49D6-8E89-FEAEBC978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15" name="Line 1019">
                <a:extLst>
                  <a:ext uri="{FF2B5EF4-FFF2-40B4-BE49-F238E27FC236}">
                    <a16:creationId xmlns:a16="http://schemas.microsoft.com/office/drawing/2014/main" id="{C8DC068D-9592-44E9-84C4-317FD0A74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16" name="Line 1020">
                <a:extLst>
                  <a:ext uri="{FF2B5EF4-FFF2-40B4-BE49-F238E27FC236}">
                    <a16:creationId xmlns:a16="http://schemas.microsoft.com/office/drawing/2014/main" id="{C934CA09-4FE6-4322-BD7C-029FD16159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17" name="Line 1021">
                <a:extLst>
                  <a:ext uri="{FF2B5EF4-FFF2-40B4-BE49-F238E27FC236}">
                    <a16:creationId xmlns:a16="http://schemas.microsoft.com/office/drawing/2014/main" id="{B175C43A-AD2C-4904-8B9B-B9596838E2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18" name="Line 1022">
                <a:extLst>
                  <a:ext uri="{FF2B5EF4-FFF2-40B4-BE49-F238E27FC236}">
                    <a16:creationId xmlns:a16="http://schemas.microsoft.com/office/drawing/2014/main" id="{239A812B-C10F-4028-A3AA-A3CB7690F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19" name="Line 1023">
                <a:extLst>
                  <a:ext uri="{FF2B5EF4-FFF2-40B4-BE49-F238E27FC236}">
                    <a16:creationId xmlns:a16="http://schemas.microsoft.com/office/drawing/2014/main" id="{D163FBDD-8926-41CA-A2E1-40C21E5075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20" name="Line 1024">
                <a:extLst>
                  <a:ext uri="{FF2B5EF4-FFF2-40B4-BE49-F238E27FC236}">
                    <a16:creationId xmlns:a16="http://schemas.microsoft.com/office/drawing/2014/main" id="{21EF8616-28AF-4602-B403-6317A5257A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21" name="Line 1025">
                <a:extLst>
                  <a:ext uri="{FF2B5EF4-FFF2-40B4-BE49-F238E27FC236}">
                    <a16:creationId xmlns:a16="http://schemas.microsoft.com/office/drawing/2014/main" id="{1CBA2B68-B0D0-4A71-961D-A570226694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22" name="Line 1026">
                <a:extLst>
                  <a:ext uri="{FF2B5EF4-FFF2-40B4-BE49-F238E27FC236}">
                    <a16:creationId xmlns:a16="http://schemas.microsoft.com/office/drawing/2014/main" id="{4C4F9A2E-6234-46B3-9C44-23EFE66CC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23" name="Line 1027">
                <a:extLst>
                  <a:ext uri="{FF2B5EF4-FFF2-40B4-BE49-F238E27FC236}">
                    <a16:creationId xmlns:a16="http://schemas.microsoft.com/office/drawing/2014/main" id="{486D804C-25F6-475E-9F57-380F26985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24" name="Line 1028">
                <a:extLst>
                  <a:ext uri="{FF2B5EF4-FFF2-40B4-BE49-F238E27FC236}">
                    <a16:creationId xmlns:a16="http://schemas.microsoft.com/office/drawing/2014/main" id="{03BFAA15-C178-4463-B448-BC7B33226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25" name="Line 1029">
                <a:extLst>
                  <a:ext uri="{FF2B5EF4-FFF2-40B4-BE49-F238E27FC236}">
                    <a16:creationId xmlns:a16="http://schemas.microsoft.com/office/drawing/2014/main" id="{69BECF17-7208-4B56-9900-58FFDB16D9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327" name="Group 1030">
              <a:extLst>
                <a:ext uri="{FF2B5EF4-FFF2-40B4-BE49-F238E27FC236}">
                  <a16:creationId xmlns:a16="http://schemas.microsoft.com/office/drawing/2014/main" id="{CC9E63A6-8D6D-48D3-8EE0-D09601D912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5" y="165"/>
              <a:ext cx="286" cy="963"/>
              <a:chOff x="0" y="0"/>
              <a:chExt cx="286" cy="962"/>
            </a:xfrm>
          </p:grpSpPr>
          <p:sp>
            <p:nvSpPr>
              <p:cNvPr id="48686" name="AutoShape 1031">
                <a:extLst>
                  <a:ext uri="{FF2B5EF4-FFF2-40B4-BE49-F238E27FC236}">
                    <a16:creationId xmlns:a16="http://schemas.microsoft.com/office/drawing/2014/main" id="{68247F33-309B-43F2-81A8-CF4CF8352AC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0" y="185"/>
                <a:ext cx="25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87" name="AutoShape 1032">
                <a:extLst>
                  <a:ext uri="{FF2B5EF4-FFF2-40B4-BE49-F238E27FC236}">
                    <a16:creationId xmlns:a16="http://schemas.microsoft.com/office/drawing/2014/main" id="{9F0643D2-BCD9-4349-AF92-3B177270476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8" y="160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88" name="AutoShape 1033">
                <a:extLst>
                  <a:ext uri="{FF2B5EF4-FFF2-40B4-BE49-F238E27FC236}">
                    <a16:creationId xmlns:a16="http://schemas.microsoft.com/office/drawing/2014/main" id="{0BBFCC18-AB40-43BC-A560-CE1C42B0E13B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5" y="132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89" name="AutoShape 1034">
                <a:extLst>
                  <a:ext uri="{FF2B5EF4-FFF2-40B4-BE49-F238E27FC236}">
                    <a16:creationId xmlns:a16="http://schemas.microsoft.com/office/drawing/2014/main" id="{0A59476A-2E75-4650-8BC2-8C48999FD87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104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90" name="AutoShape 1035">
                <a:extLst>
                  <a:ext uri="{FF2B5EF4-FFF2-40B4-BE49-F238E27FC236}">
                    <a16:creationId xmlns:a16="http://schemas.microsoft.com/office/drawing/2014/main" id="{76ED9CDD-904E-43D4-B6CF-2E02337CBC7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50" y="81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91" name="AutoShape 1036">
                <a:extLst>
                  <a:ext uri="{FF2B5EF4-FFF2-40B4-BE49-F238E27FC236}">
                    <a16:creationId xmlns:a16="http://schemas.microsoft.com/office/drawing/2014/main" id="{BC72F380-893D-42BC-8ACF-C886F79D853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6" y="53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92" name="AutoShape 1037">
                <a:extLst>
                  <a:ext uri="{FF2B5EF4-FFF2-40B4-BE49-F238E27FC236}">
                    <a16:creationId xmlns:a16="http://schemas.microsoft.com/office/drawing/2014/main" id="{C3560D67-EBFC-4651-884C-C2752F8E9AA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27"/>
                <a:ext cx="26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93" name="AutoShape 1038">
                <a:extLst>
                  <a:ext uri="{FF2B5EF4-FFF2-40B4-BE49-F238E27FC236}">
                    <a16:creationId xmlns:a16="http://schemas.microsoft.com/office/drawing/2014/main" id="{44691196-ED22-40F2-B41E-82041583B0C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0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94" name="AutoShape 1039">
                <a:extLst>
                  <a:ext uri="{FF2B5EF4-FFF2-40B4-BE49-F238E27FC236}">
                    <a16:creationId xmlns:a16="http://schemas.microsoft.com/office/drawing/2014/main" id="{E0B63062-EB4D-484E-A419-CCAB500AB20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0" y="503"/>
                <a:ext cx="25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95" name="AutoShape 1040">
                <a:extLst>
                  <a:ext uri="{FF2B5EF4-FFF2-40B4-BE49-F238E27FC236}">
                    <a16:creationId xmlns:a16="http://schemas.microsoft.com/office/drawing/2014/main" id="{0A057847-2729-43F1-AB65-EF20918FE55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8" y="478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96" name="AutoShape 1041">
                <a:extLst>
                  <a:ext uri="{FF2B5EF4-FFF2-40B4-BE49-F238E27FC236}">
                    <a16:creationId xmlns:a16="http://schemas.microsoft.com/office/drawing/2014/main" id="{74D0E757-9E59-43D5-8B70-D73C202E2D1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" y="451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97" name="AutoShape 1042">
                <a:extLst>
                  <a:ext uri="{FF2B5EF4-FFF2-40B4-BE49-F238E27FC236}">
                    <a16:creationId xmlns:a16="http://schemas.microsoft.com/office/drawing/2014/main" id="{9EDECB14-DA0E-4440-A553-31F63ABB05BB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423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98" name="AutoShape 1043">
                <a:extLst>
                  <a:ext uri="{FF2B5EF4-FFF2-40B4-BE49-F238E27FC236}">
                    <a16:creationId xmlns:a16="http://schemas.microsoft.com/office/drawing/2014/main" id="{761FA9E0-4B69-4A0B-B361-82D67B74558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50" y="399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99" name="AutoShape 1044">
                <a:extLst>
                  <a:ext uri="{FF2B5EF4-FFF2-40B4-BE49-F238E27FC236}">
                    <a16:creationId xmlns:a16="http://schemas.microsoft.com/office/drawing/2014/main" id="{E549D9C3-01D5-4354-B9A4-2B5EA2FF28F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5" y="372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00" name="AutoShape 1045">
                <a:extLst>
                  <a:ext uri="{FF2B5EF4-FFF2-40B4-BE49-F238E27FC236}">
                    <a16:creationId xmlns:a16="http://schemas.microsoft.com/office/drawing/2014/main" id="{A23A0FC8-1BE3-44E2-B19E-2FE718523D1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347"/>
                <a:ext cx="26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01" name="AutoShape 1046">
                <a:extLst>
                  <a:ext uri="{FF2B5EF4-FFF2-40B4-BE49-F238E27FC236}">
                    <a16:creationId xmlns:a16="http://schemas.microsoft.com/office/drawing/2014/main" id="{BF03172F-DC49-4E34-B435-E4482F5A449B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319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02" name="AutoShape 1047">
                <a:extLst>
                  <a:ext uri="{FF2B5EF4-FFF2-40B4-BE49-F238E27FC236}">
                    <a16:creationId xmlns:a16="http://schemas.microsoft.com/office/drawing/2014/main" id="{730A1F1A-37A1-4CE1-A396-1376054FA70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-1" y="937"/>
                <a:ext cx="25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03" name="AutoShape 1048">
                <a:extLst>
                  <a:ext uri="{FF2B5EF4-FFF2-40B4-BE49-F238E27FC236}">
                    <a16:creationId xmlns:a16="http://schemas.microsoft.com/office/drawing/2014/main" id="{80F4B503-93AF-4985-B3A1-0403D0342B5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7" y="912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04" name="AutoShape 1049">
                <a:extLst>
                  <a:ext uri="{FF2B5EF4-FFF2-40B4-BE49-F238E27FC236}">
                    <a16:creationId xmlns:a16="http://schemas.microsoft.com/office/drawing/2014/main" id="{4DF25C6E-4F30-414A-A06C-75D7F43F9CA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5" y="884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05" name="AutoShape 1050">
                <a:extLst>
                  <a:ext uri="{FF2B5EF4-FFF2-40B4-BE49-F238E27FC236}">
                    <a16:creationId xmlns:a16="http://schemas.microsoft.com/office/drawing/2014/main" id="{E8A1671F-E08B-4DB8-9846-0C6C122B31A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856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06" name="AutoShape 1051">
                <a:extLst>
                  <a:ext uri="{FF2B5EF4-FFF2-40B4-BE49-F238E27FC236}">
                    <a16:creationId xmlns:a16="http://schemas.microsoft.com/office/drawing/2014/main" id="{EA681F08-3BF7-4ADF-BA6B-90046CAB921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49" y="833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07" name="AutoShape 1052">
                <a:extLst>
                  <a:ext uri="{FF2B5EF4-FFF2-40B4-BE49-F238E27FC236}">
                    <a16:creationId xmlns:a16="http://schemas.microsoft.com/office/drawing/2014/main" id="{4541CCF6-049F-4463-9C6F-9D3E421F2A8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6" y="805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08" name="AutoShape 1053">
                <a:extLst>
                  <a:ext uri="{FF2B5EF4-FFF2-40B4-BE49-F238E27FC236}">
                    <a16:creationId xmlns:a16="http://schemas.microsoft.com/office/drawing/2014/main" id="{C8F8D1F9-C4DF-47C4-A830-97949DE1A13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779"/>
                <a:ext cx="26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709" name="AutoShape 1054">
                <a:extLst>
                  <a:ext uri="{FF2B5EF4-FFF2-40B4-BE49-F238E27FC236}">
                    <a16:creationId xmlns:a16="http://schemas.microsoft.com/office/drawing/2014/main" id="{B9939481-6FBA-4360-892F-5A914791415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752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328" name="Rectangle 1055">
              <a:extLst>
                <a:ext uri="{FF2B5EF4-FFF2-40B4-BE49-F238E27FC236}">
                  <a16:creationId xmlns:a16="http://schemas.microsoft.com/office/drawing/2014/main" id="{9C5BF468-30FD-4211-B8F5-0CF0D4C3A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" y="727"/>
              <a:ext cx="29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...</a:t>
              </a:r>
            </a:p>
          </p:txBody>
        </p:sp>
        <p:sp>
          <p:nvSpPr>
            <p:cNvPr id="48329" name="Rectangle 1056">
              <a:extLst>
                <a:ext uri="{FF2B5EF4-FFF2-40B4-BE49-F238E27FC236}">
                  <a16:creationId xmlns:a16="http://schemas.microsoft.com/office/drawing/2014/main" id="{A29028BF-F52B-4B2D-8B24-A161EA939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134"/>
              <a:ext cx="342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48330" name="Rectangle 1057">
              <a:extLst>
                <a:ext uri="{FF2B5EF4-FFF2-40B4-BE49-F238E27FC236}">
                  <a16:creationId xmlns:a16="http://schemas.microsoft.com/office/drawing/2014/main" id="{D8038697-DC69-4C23-ADEE-5FABE3B06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455"/>
              <a:ext cx="342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48331" name="Rectangle 1058">
              <a:extLst>
                <a:ext uri="{FF2B5EF4-FFF2-40B4-BE49-F238E27FC236}">
                  <a16:creationId xmlns:a16="http://schemas.microsoft.com/office/drawing/2014/main" id="{1278AC42-5C94-44D5-ACA8-A25937899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884"/>
              <a:ext cx="342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332" name="Group 1059">
              <a:extLst>
                <a:ext uri="{FF2B5EF4-FFF2-40B4-BE49-F238E27FC236}">
                  <a16:creationId xmlns:a16="http://schemas.microsoft.com/office/drawing/2014/main" id="{7E0ABB24-B865-445D-BE9C-433EEF6B20C3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655" y="1085"/>
              <a:ext cx="50" cy="269"/>
              <a:chOff x="0" y="0"/>
              <a:chExt cx="50" cy="268"/>
            </a:xfrm>
          </p:grpSpPr>
          <p:sp>
            <p:nvSpPr>
              <p:cNvPr id="48670" name="Line 1060">
                <a:extLst>
                  <a:ext uri="{FF2B5EF4-FFF2-40B4-BE49-F238E27FC236}">
                    <a16:creationId xmlns:a16="http://schemas.microsoft.com/office/drawing/2014/main" id="{CFAC25FB-C4F4-4278-9F9F-931885CDE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71" name="Line 1061">
                <a:extLst>
                  <a:ext uri="{FF2B5EF4-FFF2-40B4-BE49-F238E27FC236}">
                    <a16:creationId xmlns:a16="http://schemas.microsoft.com/office/drawing/2014/main" id="{3B8F50FB-65F9-409F-A7AB-B5A33C560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72" name="Line 1062">
                <a:extLst>
                  <a:ext uri="{FF2B5EF4-FFF2-40B4-BE49-F238E27FC236}">
                    <a16:creationId xmlns:a16="http://schemas.microsoft.com/office/drawing/2014/main" id="{3580666C-5E62-4CDA-A972-D3FC3FC69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73" name="Line 1063">
                <a:extLst>
                  <a:ext uri="{FF2B5EF4-FFF2-40B4-BE49-F238E27FC236}">
                    <a16:creationId xmlns:a16="http://schemas.microsoft.com/office/drawing/2014/main" id="{03EE7D58-4232-4997-ABB5-CDAF79B29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74" name="Line 1064">
                <a:extLst>
                  <a:ext uri="{FF2B5EF4-FFF2-40B4-BE49-F238E27FC236}">
                    <a16:creationId xmlns:a16="http://schemas.microsoft.com/office/drawing/2014/main" id="{52A3FC27-D06F-4544-B941-DCB763A13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75" name="Line 1065">
                <a:extLst>
                  <a:ext uri="{FF2B5EF4-FFF2-40B4-BE49-F238E27FC236}">
                    <a16:creationId xmlns:a16="http://schemas.microsoft.com/office/drawing/2014/main" id="{B3663467-68AA-4B31-AF4C-BFCC515DC8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76" name="Line 1066">
                <a:extLst>
                  <a:ext uri="{FF2B5EF4-FFF2-40B4-BE49-F238E27FC236}">
                    <a16:creationId xmlns:a16="http://schemas.microsoft.com/office/drawing/2014/main" id="{BEF552C6-71A2-4ED2-82BF-D32934618E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77" name="Line 1067">
                <a:extLst>
                  <a:ext uri="{FF2B5EF4-FFF2-40B4-BE49-F238E27FC236}">
                    <a16:creationId xmlns:a16="http://schemas.microsoft.com/office/drawing/2014/main" id="{D11A1D3F-ACED-4429-A806-01F72B07E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78" name="Line 1068">
                <a:extLst>
                  <a:ext uri="{FF2B5EF4-FFF2-40B4-BE49-F238E27FC236}">
                    <a16:creationId xmlns:a16="http://schemas.microsoft.com/office/drawing/2014/main" id="{A16B4CAD-AFD1-4BC5-AC89-6426D4744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79" name="Line 1069">
                <a:extLst>
                  <a:ext uri="{FF2B5EF4-FFF2-40B4-BE49-F238E27FC236}">
                    <a16:creationId xmlns:a16="http://schemas.microsoft.com/office/drawing/2014/main" id="{83ED489D-D426-45AC-A047-55EE320D8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80" name="Line 1070">
                <a:extLst>
                  <a:ext uri="{FF2B5EF4-FFF2-40B4-BE49-F238E27FC236}">
                    <a16:creationId xmlns:a16="http://schemas.microsoft.com/office/drawing/2014/main" id="{A119B8CC-4B1F-4AB5-985D-BB5B6AC0E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81" name="Line 1071">
                <a:extLst>
                  <a:ext uri="{FF2B5EF4-FFF2-40B4-BE49-F238E27FC236}">
                    <a16:creationId xmlns:a16="http://schemas.microsoft.com/office/drawing/2014/main" id="{649BF798-A99B-4347-9DBC-5ED0BD173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82" name="Line 1072">
                <a:extLst>
                  <a:ext uri="{FF2B5EF4-FFF2-40B4-BE49-F238E27FC236}">
                    <a16:creationId xmlns:a16="http://schemas.microsoft.com/office/drawing/2014/main" id="{0AAE25EF-2975-4685-9593-4B9327E2B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83" name="Line 1073">
                <a:extLst>
                  <a:ext uri="{FF2B5EF4-FFF2-40B4-BE49-F238E27FC236}">
                    <a16:creationId xmlns:a16="http://schemas.microsoft.com/office/drawing/2014/main" id="{85A0BF25-4941-4146-A6A3-20A8272245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84" name="Line 1074">
                <a:extLst>
                  <a:ext uri="{FF2B5EF4-FFF2-40B4-BE49-F238E27FC236}">
                    <a16:creationId xmlns:a16="http://schemas.microsoft.com/office/drawing/2014/main" id="{577501DF-1519-4C13-A2A9-95920A319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85" name="Line 1075">
                <a:extLst>
                  <a:ext uri="{FF2B5EF4-FFF2-40B4-BE49-F238E27FC236}">
                    <a16:creationId xmlns:a16="http://schemas.microsoft.com/office/drawing/2014/main" id="{C3F80A45-8E01-4009-B33A-681FDE66C1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333" name="Rectangle 1076">
              <a:extLst>
                <a:ext uri="{FF2B5EF4-FFF2-40B4-BE49-F238E27FC236}">
                  <a16:creationId xmlns:a16="http://schemas.microsoft.com/office/drawing/2014/main" id="{A601D5C4-95C5-45C1-9D7D-3C2BF75AFDE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37" y="0"/>
              <a:ext cx="390" cy="1393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00">
                  <a:solidFill>
                    <a:prstClr val="black"/>
                  </a:solidFill>
                  <a:latin typeface="Arial Bold Italic" panose="020B0704020202090204" pitchFamily="34" charset="0"/>
                  <a:cs typeface="Arial Bold Italic" panose="020B0704020202090204" pitchFamily="34" charset="0"/>
                  <a:sym typeface="Arial Bold Italic" panose="020B0704020202090204" pitchFamily="34" charset="0"/>
                </a:rPr>
                <a:t>CTA</a:t>
              </a:r>
              <a:r>
                <a:rPr lang="en-US" altLang="en-US" sz="600" baseline="-250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3</a:t>
              </a:r>
            </a:p>
          </p:txBody>
        </p:sp>
        <p:grpSp>
          <p:nvGrpSpPr>
            <p:cNvPr id="48334" name="Group 1077">
              <a:extLst>
                <a:ext uri="{FF2B5EF4-FFF2-40B4-BE49-F238E27FC236}">
                  <a16:creationId xmlns:a16="http://schemas.microsoft.com/office/drawing/2014/main" id="{10EC949D-4396-45C1-9FFB-00B7E306A6C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488" y="870"/>
              <a:ext cx="295" cy="269"/>
              <a:chOff x="0" y="0"/>
              <a:chExt cx="294" cy="268"/>
            </a:xfrm>
          </p:grpSpPr>
          <p:sp>
            <p:nvSpPr>
              <p:cNvPr id="48654" name="Line 1078">
                <a:extLst>
                  <a:ext uri="{FF2B5EF4-FFF2-40B4-BE49-F238E27FC236}">
                    <a16:creationId xmlns:a16="http://schemas.microsoft.com/office/drawing/2014/main" id="{B5C25EC9-D113-49F0-8E18-F8527A3EBD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55" name="Line 1079">
                <a:extLst>
                  <a:ext uri="{FF2B5EF4-FFF2-40B4-BE49-F238E27FC236}">
                    <a16:creationId xmlns:a16="http://schemas.microsoft.com/office/drawing/2014/main" id="{A09909C5-9873-4465-A609-B2E9C6EBC2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56" name="Line 1080">
                <a:extLst>
                  <a:ext uri="{FF2B5EF4-FFF2-40B4-BE49-F238E27FC236}">
                    <a16:creationId xmlns:a16="http://schemas.microsoft.com/office/drawing/2014/main" id="{D4808F50-5BA2-4A81-8865-43236FAB66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57" name="Line 1081">
                <a:extLst>
                  <a:ext uri="{FF2B5EF4-FFF2-40B4-BE49-F238E27FC236}">
                    <a16:creationId xmlns:a16="http://schemas.microsoft.com/office/drawing/2014/main" id="{071CE599-A6DC-46D2-9AE1-5743C4109D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58" name="Line 1082">
                <a:extLst>
                  <a:ext uri="{FF2B5EF4-FFF2-40B4-BE49-F238E27FC236}">
                    <a16:creationId xmlns:a16="http://schemas.microsoft.com/office/drawing/2014/main" id="{D887927E-1877-4B84-BB05-2E0E0920E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59" name="Line 1083">
                <a:extLst>
                  <a:ext uri="{FF2B5EF4-FFF2-40B4-BE49-F238E27FC236}">
                    <a16:creationId xmlns:a16="http://schemas.microsoft.com/office/drawing/2014/main" id="{10E0AA0D-FE65-4E0A-A977-9793D732D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60" name="Line 1084">
                <a:extLst>
                  <a:ext uri="{FF2B5EF4-FFF2-40B4-BE49-F238E27FC236}">
                    <a16:creationId xmlns:a16="http://schemas.microsoft.com/office/drawing/2014/main" id="{CDC723DB-1706-41CB-950D-F8E992017F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61" name="Line 1085">
                <a:extLst>
                  <a:ext uri="{FF2B5EF4-FFF2-40B4-BE49-F238E27FC236}">
                    <a16:creationId xmlns:a16="http://schemas.microsoft.com/office/drawing/2014/main" id="{B46248B6-0B38-4C4A-B651-D4C109638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62" name="Line 1086">
                <a:extLst>
                  <a:ext uri="{FF2B5EF4-FFF2-40B4-BE49-F238E27FC236}">
                    <a16:creationId xmlns:a16="http://schemas.microsoft.com/office/drawing/2014/main" id="{42086677-E945-48C3-A114-7E0276093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63" name="Line 1087">
                <a:extLst>
                  <a:ext uri="{FF2B5EF4-FFF2-40B4-BE49-F238E27FC236}">
                    <a16:creationId xmlns:a16="http://schemas.microsoft.com/office/drawing/2014/main" id="{C931903F-85B5-4132-A726-0BD7DD8B1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64" name="Line 1088">
                <a:extLst>
                  <a:ext uri="{FF2B5EF4-FFF2-40B4-BE49-F238E27FC236}">
                    <a16:creationId xmlns:a16="http://schemas.microsoft.com/office/drawing/2014/main" id="{1932AD01-47CD-4078-AA1D-34CC7F718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65" name="Line 1089">
                <a:extLst>
                  <a:ext uri="{FF2B5EF4-FFF2-40B4-BE49-F238E27FC236}">
                    <a16:creationId xmlns:a16="http://schemas.microsoft.com/office/drawing/2014/main" id="{6E0E19DA-4FCC-404B-871E-41A81EB5B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66" name="Line 1090">
                <a:extLst>
                  <a:ext uri="{FF2B5EF4-FFF2-40B4-BE49-F238E27FC236}">
                    <a16:creationId xmlns:a16="http://schemas.microsoft.com/office/drawing/2014/main" id="{36A1C66F-53E6-4ECB-81FB-4CAE6795C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67" name="Line 1091">
                <a:extLst>
                  <a:ext uri="{FF2B5EF4-FFF2-40B4-BE49-F238E27FC236}">
                    <a16:creationId xmlns:a16="http://schemas.microsoft.com/office/drawing/2014/main" id="{F48D632E-69AC-48A1-8A6E-A9F3D46C8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68" name="Line 1092">
                <a:extLst>
                  <a:ext uri="{FF2B5EF4-FFF2-40B4-BE49-F238E27FC236}">
                    <a16:creationId xmlns:a16="http://schemas.microsoft.com/office/drawing/2014/main" id="{D72BF5E9-D4D7-4135-A138-E7BC50B70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69" name="Line 1093">
                <a:extLst>
                  <a:ext uri="{FF2B5EF4-FFF2-40B4-BE49-F238E27FC236}">
                    <a16:creationId xmlns:a16="http://schemas.microsoft.com/office/drawing/2014/main" id="{5DF1DF95-D454-4973-A097-84D574625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294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335" name="Group 1094">
              <a:extLst>
                <a:ext uri="{FF2B5EF4-FFF2-40B4-BE49-F238E27FC236}">
                  <a16:creationId xmlns:a16="http://schemas.microsoft.com/office/drawing/2014/main" id="{92AFE379-8E34-4E4B-85F5-1831C36EC83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474" y="474"/>
              <a:ext cx="323" cy="269"/>
              <a:chOff x="0" y="0"/>
              <a:chExt cx="323" cy="268"/>
            </a:xfrm>
          </p:grpSpPr>
          <p:sp>
            <p:nvSpPr>
              <p:cNvPr id="48638" name="Line 1095">
                <a:extLst>
                  <a:ext uri="{FF2B5EF4-FFF2-40B4-BE49-F238E27FC236}">
                    <a16:creationId xmlns:a16="http://schemas.microsoft.com/office/drawing/2014/main" id="{5DA380D9-088C-4196-96F6-0299985B8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39" name="Line 1096">
                <a:extLst>
                  <a:ext uri="{FF2B5EF4-FFF2-40B4-BE49-F238E27FC236}">
                    <a16:creationId xmlns:a16="http://schemas.microsoft.com/office/drawing/2014/main" id="{B5154220-7845-4036-AB6C-263840B6E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40" name="Line 1097">
                <a:extLst>
                  <a:ext uri="{FF2B5EF4-FFF2-40B4-BE49-F238E27FC236}">
                    <a16:creationId xmlns:a16="http://schemas.microsoft.com/office/drawing/2014/main" id="{BE11BA80-FCFB-4245-B140-A8F9F9CE0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41" name="Line 1098">
                <a:extLst>
                  <a:ext uri="{FF2B5EF4-FFF2-40B4-BE49-F238E27FC236}">
                    <a16:creationId xmlns:a16="http://schemas.microsoft.com/office/drawing/2014/main" id="{BD6173B7-193F-4F12-9E68-B500E27F2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42" name="Line 1099">
                <a:extLst>
                  <a:ext uri="{FF2B5EF4-FFF2-40B4-BE49-F238E27FC236}">
                    <a16:creationId xmlns:a16="http://schemas.microsoft.com/office/drawing/2014/main" id="{BEABD9F6-4328-4C89-BF82-C2C972F3A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43" name="Line 1100">
                <a:extLst>
                  <a:ext uri="{FF2B5EF4-FFF2-40B4-BE49-F238E27FC236}">
                    <a16:creationId xmlns:a16="http://schemas.microsoft.com/office/drawing/2014/main" id="{A208AA5A-4AE7-4674-8720-5D623D19D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44" name="Line 1101">
                <a:extLst>
                  <a:ext uri="{FF2B5EF4-FFF2-40B4-BE49-F238E27FC236}">
                    <a16:creationId xmlns:a16="http://schemas.microsoft.com/office/drawing/2014/main" id="{5D72E771-5416-42BC-AC65-FD9CA13BF6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45" name="Line 1102">
                <a:extLst>
                  <a:ext uri="{FF2B5EF4-FFF2-40B4-BE49-F238E27FC236}">
                    <a16:creationId xmlns:a16="http://schemas.microsoft.com/office/drawing/2014/main" id="{AB194F2B-B123-48FE-99B4-49D71FA02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46" name="Line 1103">
                <a:extLst>
                  <a:ext uri="{FF2B5EF4-FFF2-40B4-BE49-F238E27FC236}">
                    <a16:creationId xmlns:a16="http://schemas.microsoft.com/office/drawing/2014/main" id="{BCA42A56-2610-406D-88E5-5C1992806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47" name="Line 1104">
                <a:extLst>
                  <a:ext uri="{FF2B5EF4-FFF2-40B4-BE49-F238E27FC236}">
                    <a16:creationId xmlns:a16="http://schemas.microsoft.com/office/drawing/2014/main" id="{D4F13FC7-4272-4567-9708-8977436AC0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48" name="Line 1105">
                <a:extLst>
                  <a:ext uri="{FF2B5EF4-FFF2-40B4-BE49-F238E27FC236}">
                    <a16:creationId xmlns:a16="http://schemas.microsoft.com/office/drawing/2014/main" id="{C7750CEB-9E87-43BC-A011-9033FB88C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49" name="Line 1106">
                <a:extLst>
                  <a:ext uri="{FF2B5EF4-FFF2-40B4-BE49-F238E27FC236}">
                    <a16:creationId xmlns:a16="http://schemas.microsoft.com/office/drawing/2014/main" id="{E8F41EEA-8A86-4D1A-A8C3-A63A3636E4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50" name="Line 1107">
                <a:extLst>
                  <a:ext uri="{FF2B5EF4-FFF2-40B4-BE49-F238E27FC236}">
                    <a16:creationId xmlns:a16="http://schemas.microsoft.com/office/drawing/2014/main" id="{EBB74408-6B7C-48EB-A26C-5EF82612A9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51" name="Line 1108">
                <a:extLst>
                  <a:ext uri="{FF2B5EF4-FFF2-40B4-BE49-F238E27FC236}">
                    <a16:creationId xmlns:a16="http://schemas.microsoft.com/office/drawing/2014/main" id="{755F6717-90C7-4E6A-BF2E-58DCBC1026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52" name="Line 1109">
                <a:extLst>
                  <a:ext uri="{FF2B5EF4-FFF2-40B4-BE49-F238E27FC236}">
                    <a16:creationId xmlns:a16="http://schemas.microsoft.com/office/drawing/2014/main" id="{8A66E668-67E8-4CA0-A637-893DF3D57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53" name="Line 1110">
                <a:extLst>
                  <a:ext uri="{FF2B5EF4-FFF2-40B4-BE49-F238E27FC236}">
                    <a16:creationId xmlns:a16="http://schemas.microsoft.com/office/drawing/2014/main" id="{7CD3844B-5C38-4D87-ABE8-ED75AFC71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32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336" name="Group 1111">
              <a:extLst>
                <a:ext uri="{FF2B5EF4-FFF2-40B4-BE49-F238E27FC236}">
                  <a16:creationId xmlns:a16="http://schemas.microsoft.com/office/drawing/2014/main" id="{E94CBCA8-169F-4C2E-8BB1-49B864407D6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609" y="723"/>
              <a:ext cx="53" cy="269"/>
              <a:chOff x="0" y="0"/>
              <a:chExt cx="53" cy="268"/>
            </a:xfrm>
          </p:grpSpPr>
          <p:sp>
            <p:nvSpPr>
              <p:cNvPr id="48622" name="Line 1112">
                <a:extLst>
                  <a:ext uri="{FF2B5EF4-FFF2-40B4-BE49-F238E27FC236}">
                    <a16:creationId xmlns:a16="http://schemas.microsoft.com/office/drawing/2014/main" id="{81ED8F4F-2A16-430F-B358-BCB2FA6B2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23" name="Line 1113">
                <a:extLst>
                  <a:ext uri="{FF2B5EF4-FFF2-40B4-BE49-F238E27FC236}">
                    <a16:creationId xmlns:a16="http://schemas.microsoft.com/office/drawing/2014/main" id="{9A2CCC09-C00B-43F8-A7B1-642B1DD60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24" name="Line 1114">
                <a:extLst>
                  <a:ext uri="{FF2B5EF4-FFF2-40B4-BE49-F238E27FC236}">
                    <a16:creationId xmlns:a16="http://schemas.microsoft.com/office/drawing/2014/main" id="{5BEF36A1-7C94-4934-AD24-7C7BFE1DFA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25" name="Line 1115">
                <a:extLst>
                  <a:ext uri="{FF2B5EF4-FFF2-40B4-BE49-F238E27FC236}">
                    <a16:creationId xmlns:a16="http://schemas.microsoft.com/office/drawing/2014/main" id="{7858B76F-57CD-4CA7-9375-D345877C1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26" name="Line 1116">
                <a:extLst>
                  <a:ext uri="{FF2B5EF4-FFF2-40B4-BE49-F238E27FC236}">
                    <a16:creationId xmlns:a16="http://schemas.microsoft.com/office/drawing/2014/main" id="{2B2FBAB8-7E49-4033-AF81-D0061B07B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27" name="Line 1117">
                <a:extLst>
                  <a:ext uri="{FF2B5EF4-FFF2-40B4-BE49-F238E27FC236}">
                    <a16:creationId xmlns:a16="http://schemas.microsoft.com/office/drawing/2014/main" id="{5F23C8D5-E18E-4D86-A9E3-8D9A1D7EB7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28" name="Line 1118">
                <a:extLst>
                  <a:ext uri="{FF2B5EF4-FFF2-40B4-BE49-F238E27FC236}">
                    <a16:creationId xmlns:a16="http://schemas.microsoft.com/office/drawing/2014/main" id="{267FD5F2-376C-46E3-AF6B-49C1B48E24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29" name="Line 1119">
                <a:extLst>
                  <a:ext uri="{FF2B5EF4-FFF2-40B4-BE49-F238E27FC236}">
                    <a16:creationId xmlns:a16="http://schemas.microsoft.com/office/drawing/2014/main" id="{31C3796E-317B-48BA-B1FF-557001816F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30" name="Line 1120">
                <a:extLst>
                  <a:ext uri="{FF2B5EF4-FFF2-40B4-BE49-F238E27FC236}">
                    <a16:creationId xmlns:a16="http://schemas.microsoft.com/office/drawing/2014/main" id="{C24F56CE-EBBF-4D77-836D-0A5FC0361D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31" name="Line 1121">
                <a:extLst>
                  <a:ext uri="{FF2B5EF4-FFF2-40B4-BE49-F238E27FC236}">
                    <a16:creationId xmlns:a16="http://schemas.microsoft.com/office/drawing/2014/main" id="{74BEC76F-6D9C-4AD6-9915-04CE45C9E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32" name="Line 1122">
                <a:extLst>
                  <a:ext uri="{FF2B5EF4-FFF2-40B4-BE49-F238E27FC236}">
                    <a16:creationId xmlns:a16="http://schemas.microsoft.com/office/drawing/2014/main" id="{2238F681-0CDE-4FAC-9E93-9AA9CA0D5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33" name="Line 1123">
                <a:extLst>
                  <a:ext uri="{FF2B5EF4-FFF2-40B4-BE49-F238E27FC236}">
                    <a16:creationId xmlns:a16="http://schemas.microsoft.com/office/drawing/2014/main" id="{99F75AB8-773E-4458-942E-0E5BAC109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34" name="Line 1124">
                <a:extLst>
                  <a:ext uri="{FF2B5EF4-FFF2-40B4-BE49-F238E27FC236}">
                    <a16:creationId xmlns:a16="http://schemas.microsoft.com/office/drawing/2014/main" id="{AA90E9B1-6EFD-47D9-A4B6-9F05D6F98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35" name="Line 1125">
                <a:extLst>
                  <a:ext uri="{FF2B5EF4-FFF2-40B4-BE49-F238E27FC236}">
                    <a16:creationId xmlns:a16="http://schemas.microsoft.com/office/drawing/2014/main" id="{35D5A19A-3D58-4DBB-B6E6-9993B56F5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36" name="Line 1126">
                <a:extLst>
                  <a:ext uri="{FF2B5EF4-FFF2-40B4-BE49-F238E27FC236}">
                    <a16:creationId xmlns:a16="http://schemas.microsoft.com/office/drawing/2014/main" id="{AFE8B8A4-E458-465F-BD63-D299B3E59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37" name="Line 1127">
                <a:extLst>
                  <a:ext uri="{FF2B5EF4-FFF2-40B4-BE49-F238E27FC236}">
                    <a16:creationId xmlns:a16="http://schemas.microsoft.com/office/drawing/2014/main" id="{6070CE1C-A7DE-44AA-96BD-A5FBBFA1C1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5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 type="stealth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337" name="AutoShape 1128">
              <a:extLst>
                <a:ext uri="{FF2B5EF4-FFF2-40B4-BE49-F238E27FC236}">
                  <a16:creationId xmlns:a16="http://schemas.microsoft.com/office/drawing/2014/main" id="{39C3DB2C-D9D7-475C-8C13-07D47D36B8C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536" y="-58"/>
              <a:ext cx="41" cy="4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38" name="AutoShape 1129">
              <a:extLst>
                <a:ext uri="{FF2B5EF4-FFF2-40B4-BE49-F238E27FC236}">
                  <a16:creationId xmlns:a16="http://schemas.microsoft.com/office/drawing/2014/main" id="{CD0E803C-2250-437C-8F8D-33D484C04B8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500" y="30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39" name="AutoShape 1130">
              <a:extLst>
                <a:ext uri="{FF2B5EF4-FFF2-40B4-BE49-F238E27FC236}">
                  <a16:creationId xmlns:a16="http://schemas.microsoft.com/office/drawing/2014/main" id="{3C8C71F3-4F86-4AC7-89D9-981D76367B11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18" y="219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40" name="AutoShape 1131">
              <a:extLst>
                <a:ext uri="{FF2B5EF4-FFF2-40B4-BE49-F238E27FC236}">
                  <a16:creationId xmlns:a16="http://schemas.microsoft.com/office/drawing/2014/main" id="{291FB7C9-61D9-4194-8937-E8944584009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68" y="116"/>
              <a:ext cx="41" cy="2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41" name="AutoShape 1132">
              <a:extLst>
                <a:ext uri="{FF2B5EF4-FFF2-40B4-BE49-F238E27FC236}">
                  <a16:creationId xmlns:a16="http://schemas.microsoft.com/office/drawing/2014/main" id="{A9B25927-0EAE-4FD3-8A1C-D05E771E244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519" y="-16"/>
              <a:ext cx="41" cy="394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42" name="AutoShape 1133">
              <a:extLst>
                <a:ext uri="{FF2B5EF4-FFF2-40B4-BE49-F238E27FC236}">
                  <a16:creationId xmlns:a16="http://schemas.microsoft.com/office/drawing/2014/main" id="{610C391B-6DCC-47A8-B9E4-3BA1AF247D3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85" y="72"/>
              <a:ext cx="41" cy="3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43" name="AutoShape 1134">
              <a:extLst>
                <a:ext uri="{FF2B5EF4-FFF2-40B4-BE49-F238E27FC236}">
                  <a16:creationId xmlns:a16="http://schemas.microsoft.com/office/drawing/2014/main" id="{0C5B5235-E9C2-4C0B-AC49-B67D5B78423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05" y="259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44" name="AutoShape 1135">
              <a:extLst>
                <a:ext uri="{FF2B5EF4-FFF2-40B4-BE49-F238E27FC236}">
                  <a16:creationId xmlns:a16="http://schemas.microsoft.com/office/drawing/2014/main" id="{C747743A-BECF-4AA0-BA7C-714C3FADE94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55" y="154"/>
              <a:ext cx="41" cy="268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345" name="Group 1136">
              <a:extLst>
                <a:ext uri="{FF2B5EF4-FFF2-40B4-BE49-F238E27FC236}">
                  <a16:creationId xmlns:a16="http://schemas.microsoft.com/office/drawing/2014/main" id="{3CDF9196-E82C-4B4B-A154-988E3E60D0B1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494" y="180"/>
              <a:ext cx="282" cy="269"/>
              <a:chOff x="0" y="0"/>
              <a:chExt cx="281" cy="268"/>
            </a:xfrm>
          </p:grpSpPr>
          <p:sp>
            <p:nvSpPr>
              <p:cNvPr id="48606" name="Line 1137">
                <a:extLst>
                  <a:ext uri="{FF2B5EF4-FFF2-40B4-BE49-F238E27FC236}">
                    <a16:creationId xmlns:a16="http://schemas.microsoft.com/office/drawing/2014/main" id="{FF4E3B7A-3DF5-4D82-9BE1-E75F756418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07" name="Line 1138">
                <a:extLst>
                  <a:ext uri="{FF2B5EF4-FFF2-40B4-BE49-F238E27FC236}">
                    <a16:creationId xmlns:a16="http://schemas.microsoft.com/office/drawing/2014/main" id="{F76F6C26-DE61-49FD-AEC8-E8C937A0D4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08" name="Line 1139">
                <a:extLst>
                  <a:ext uri="{FF2B5EF4-FFF2-40B4-BE49-F238E27FC236}">
                    <a16:creationId xmlns:a16="http://schemas.microsoft.com/office/drawing/2014/main" id="{8559DCA7-57DA-4B31-B2E8-8119AC9F04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09" name="Line 1140">
                <a:extLst>
                  <a:ext uri="{FF2B5EF4-FFF2-40B4-BE49-F238E27FC236}">
                    <a16:creationId xmlns:a16="http://schemas.microsoft.com/office/drawing/2014/main" id="{4B72CEAE-86AB-47BD-B1B7-B7E28571A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10" name="Line 1141">
                <a:extLst>
                  <a:ext uri="{FF2B5EF4-FFF2-40B4-BE49-F238E27FC236}">
                    <a16:creationId xmlns:a16="http://schemas.microsoft.com/office/drawing/2014/main" id="{3F9C6B02-8195-4E27-B979-DBA606CE53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11" name="Line 1142">
                <a:extLst>
                  <a:ext uri="{FF2B5EF4-FFF2-40B4-BE49-F238E27FC236}">
                    <a16:creationId xmlns:a16="http://schemas.microsoft.com/office/drawing/2014/main" id="{F226B320-C912-407A-966B-2C9706D17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12" name="Line 1143">
                <a:extLst>
                  <a:ext uri="{FF2B5EF4-FFF2-40B4-BE49-F238E27FC236}">
                    <a16:creationId xmlns:a16="http://schemas.microsoft.com/office/drawing/2014/main" id="{6450F8AC-508F-48C6-AC24-1AA825496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13" name="Line 1144">
                <a:extLst>
                  <a:ext uri="{FF2B5EF4-FFF2-40B4-BE49-F238E27FC236}">
                    <a16:creationId xmlns:a16="http://schemas.microsoft.com/office/drawing/2014/main" id="{4A2EE280-0BC2-4ADC-B2D9-AE623A563D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14" name="Line 1145">
                <a:extLst>
                  <a:ext uri="{FF2B5EF4-FFF2-40B4-BE49-F238E27FC236}">
                    <a16:creationId xmlns:a16="http://schemas.microsoft.com/office/drawing/2014/main" id="{74519383-88CE-4030-BD33-D726963EB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15" name="Line 1146">
                <a:extLst>
                  <a:ext uri="{FF2B5EF4-FFF2-40B4-BE49-F238E27FC236}">
                    <a16:creationId xmlns:a16="http://schemas.microsoft.com/office/drawing/2014/main" id="{E313A042-7B7F-4E02-8CA5-C1D04A636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16" name="Line 1147">
                <a:extLst>
                  <a:ext uri="{FF2B5EF4-FFF2-40B4-BE49-F238E27FC236}">
                    <a16:creationId xmlns:a16="http://schemas.microsoft.com/office/drawing/2014/main" id="{29593391-2FF9-4EA0-B92E-248303F3B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17" name="Line 1148">
                <a:extLst>
                  <a:ext uri="{FF2B5EF4-FFF2-40B4-BE49-F238E27FC236}">
                    <a16:creationId xmlns:a16="http://schemas.microsoft.com/office/drawing/2014/main" id="{1C568016-8E5E-4153-B66F-09554011A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18" name="Line 1149">
                <a:extLst>
                  <a:ext uri="{FF2B5EF4-FFF2-40B4-BE49-F238E27FC236}">
                    <a16:creationId xmlns:a16="http://schemas.microsoft.com/office/drawing/2014/main" id="{C9EF9AD8-4E0A-40A9-A5C2-DEC99D772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19" name="Line 1150">
                <a:extLst>
                  <a:ext uri="{FF2B5EF4-FFF2-40B4-BE49-F238E27FC236}">
                    <a16:creationId xmlns:a16="http://schemas.microsoft.com/office/drawing/2014/main" id="{3FB7B971-DC0E-40FB-B903-6E387599C0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20" name="Line 1151">
                <a:extLst>
                  <a:ext uri="{FF2B5EF4-FFF2-40B4-BE49-F238E27FC236}">
                    <a16:creationId xmlns:a16="http://schemas.microsoft.com/office/drawing/2014/main" id="{5B3090D0-5B99-4F62-A87C-D4617F347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21" name="Line 1152">
                <a:extLst>
                  <a:ext uri="{FF2B5EF4-FFF2-40B4-BE49-F238E27FC236}">
                    <a16:creationId xmlns:a16="http://schemas.microsoft.com/office/drawing/2014/main" id="{6F6B5CF6-1ED1-4DD8-B995-87810E945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346" name="AutoShape 1153">
              <a:extLst>
                <a:ext uri="{FF2B5EF4-FFF2-40B4-BE49-F238E27FC236}">
                  <a16:creationId xmlns:a16="http://schemas.microsoft.com/office/drawing/2014/main" id="{FEB4A43E-4468-49C0-890A-887A2A3AF12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535" y="264"/>
              <a:ext cx="41" cy="42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47" name="AutoShape 1154">
              <a:extLst>
                <a:ext uri="{FF2B5EF4-FFF2-40B4-BE49-F238E27FC236}">
                  <a16:creationId xmlns:a16="http://schemas.microsoft.com/office/drawing/2014/main" id="{7A57DF7B-6EE8-4DF3-87FF-149FB4052DC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500" y="353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48" name="AutoShape 1155">
              <a:extLst>
                <a:ext uri="{FF2B5EF4-FFF2-40B4-BE49-F238E27FC236}">
                  <a16:creationId xmlns:a16="http://schemas.microsoft.com/office/drawing/2014/main" id="{6EF1C7A0-667E-4B75-8F09-EB5FA888EA3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18" y="542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49" name="AutoShape 1156">
              <a:extLst>
                <a:ext uri="{FF2B5EF4-FFF2-40B4-BE49-F238E27FC236}">
                  <a16:creationId xmlns:a16="http://schemas.microsoft.com/office/drawing/2014/main" id="{1EB2721B-ECBC-49F9-ACF8-32238C49016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68" y="439"/>
              <a:ext cx="41" cy="2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50" name="AutoShape 1157">
              <a:extLst>
                <a:ext uri="{FF2B5EF4-FFF2-40B4-BE49-F238E27FC236}">
                  <a16:creationId xmlns:a16="http://schemas.microsoft.com/office/drawing/2014/main" id="{53CBEB8B-F9C7-4B53-A832-3C811483E9C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520" y="306"/>
              <a:ext cx="41" cy="39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51" name="AutoShape 1158">
              <a:extLst>
                <a:ext uri="{FF2B5EF4-FFF2-40B4-BE49-F238E27FC236}">
                  <a16:creationId xmlns:a16="http://schemas.microsoft.com/office/drawing/2014/main" id="{A203F9BC-D524-4660-B140-977E316DD8E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85" y="395"/>
              <a:ext cx="41" cy="32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52" name="AutoShape 1159">
              <a:extLst>
                <a:ext uri="{FF2B5EF4-FFF2-40B4-BE49-F238E27FC236}">
                  <a16:creationId xmlns:a16="http://schemas.microsoft.com/office/drawing/2014/main" id="{95C9CCB8-C0DC-44BA-9D74-C8BD63FE6C0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05" y="582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53" name="AutoShape 1160">
              <a:extLst>
                <a:ext uri="{FF2B5EF4-FFF2-40B4-BE49-F238E27FC236}">
                  <a16:creationId xmlns:a16="http://schemas.microsoft.com/office/drawing/2014/main" id="{03ABAD13-580A-4233-A14B-23D764FB4CF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55" y="477"/>
              <a:ext cx="41" cy="268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354" name="Group 1161">
              <a:extLst>
                <a:ext uri="{FF2B5EF4-FFF2-40B4-BE49-F238E27FC236}">
                  <a16:creationId xmlns:a16="http://schemas.microsoft.com/office/drawing/2014/main" id="{499918A8-A628-4CE8-B0D5-B69F5AADE6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494" y="474"/>
              <a:ext cx="282" cy="269"/>
              <a:chOff x="0" y="0"/>
              <a:chExt cx="281" cy="268"/>
            </a:xfrm>
          </p:grpSpPr>
          <p:sp>
            <p:nvSpPr>
              <p:cNvPr id="48590" name="Line 1162">
                <a:extLst>
                  <a:ext uri="{FF2B5EF4-FFF2-40B4-BE49-F238E27FC236}">
                    <a16:creationId xmlns:a16="http://schemas.microsoft.com/office/drawing/2014/main" id="{7CA9C8EA-08AF-46A4-831E-ED1433B51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91" name="Line 1163">
                <a:extLst>
                  <a:ext uri="{FF2B5EF4-FFF2-40B4-BE49-F238E27FC236}">
                    <a16:creationId xmlns:a16="http://schemas.microsoft.com/office/drawing/2014/main" id="{CE5EDE05-C08D-4578-A3F0-8F728A5BF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92" name="Line 1164">
                <a:extLst>
                  <a:ext uri="{FF2B5EF4-FFF2-40B4-BE49-F238E27FC236}">
                    <a16:creationId xmlns:a16="http://schemas.microsoft.com/office/drawing/2014/main" id="{48E840BF-4267-41D6-9809-6A98FD0FB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93" name="Line 1165">
                <a:extLst>
                  <a:ext uri="{FF2B5EF4-FFF2-40B4-BE49-F238E27FC236}">
                    <a16:creationId xmlns:a16="http://schemas.microsoft.com/office/drawing/2014/main" id="{E60C0B3E-0FF4-4BD7-8988-DC69BFE36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94" name="Line 1166">
                <a:extLst>
                  <a:ext uri="{FF2B5EF4-FFF2-40B4-BE49-F238E27FC236}">
                    <a16:creationId xmlns:a16="http://schemas.microsoft.com/office/drawing/2014/main" id="{3D75761E-E77B-4E41-B5BF-50B6F3547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95" name="Line 1167">
                <a:extLst>
                  <a:ext uri="{FF2B5EF4-FFF2-40B4-BE49-F238E27FC236}">
                    <a16:creationId xmlns:a16="http://schemas.microsoft.com/office/drawing/2014/main" id="{A79C0E76-4878-482D-ACC1-A58DA08BC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96" name="Line 1168">
                <a:extLst>
                  <a:ext uri="{FF2B5EF4-FFF2-40B4-BE49-F238E27FC236}">
                    <a16:creationId xmlns:a16="http://schemas.microsoft.com/office/drawing/2014/main" id="{BEAE3393-483D-4B67-9FFF-22751C158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97" name="Line 1169">
                <a:extLst>
                  <a:ext uri="{FF2B5EF4-FFF2-40B4-BE49-F238E27FC236}">
                    <a16:creationId xmlns:a16="http://schemas.microsoft.com/office/drawing/2014/main" id="{06B50A54-EA80-46E1-967C-2B4C7DD97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98" name="Line 1170">
                <a:extLst>
                  <a:ext uri="{FF2B5EF4-FFF2-40B4-BE49-F238E27FC236}">
                    <a16:creationId xmlns:a16="http://schemas.microsoft.com/office/drawing/2014/main" id="{4EE576C0-EC27-4612-AF23-3C13D87E68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99" name="Line 1171">
                <a:extLst>
                  <a:ext uri="{FF2B5EF4-FFF2-40B4-BE49-F238E27FC236}">
                    <a16:creationId xmlns:a16="http://schemas.microsoft.com/office/drawing/2014/main" id="{3AACF667-46B9-4473-AAE1-22DCE3F5D6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00" name="Line 1172">
                <a:extLst>
                  <a:ext uri="{FF2B5EF4-FFF2-40B4-BE49-F238E27FC236}">
                    <a16:creationId xmlns:a16="http://schemas.microsoft.com/office/drawing/2014/main" id="{8D1F948F-9135-4569-852E-4FB62AF67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01" name="Line 1173">
                <a:extLst>
                  <a:ext uri="{FF2B5EF4-FFF2-40B4-BE49-F238E27FC236}">
                    <a16:creationId xmlns:a16="http://schemas.microsoft.com/office/drawing/2014/main" id="{9AA18F3E-44DF-4495-86D9-6E9321814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02" name="Line 1174">
                <a:extLst>
                  <a:ext uri="{FF2B5EF4-FFF2-40B4-BE49-F238E27FC236}">
                    <a16:creationId xmlns:a16="http://schemas.microsoft.com/office/drawing/2014/main" id="{208C658D-3888-4A36-BFA4-25D802F38B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03" name="Line 1175">
                <a:extLst>
                  <a:ext uri="{FF2B5EF4-FFF2-40B4-BE49-F238E27FC236}">
                    <a16:creationId xmlns:a16="http://schemas.microsoft.com/office/drawing/2014/main" id="{12DE033B-94E1-4225-AEE1-3A35B4619F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04" name="Line 1176">
                <a:extLst>
                  <a:ext uri="{FF2B5EF4-FFF2-40B4-BE49-F238E27FC236}">
                    <a16:creationId xmlns:a16="http://schemas.microsoft.com/office/drawing/2014/main" id="{87DA7BE9-C124-4368-82D0-0C2CEA7CE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605" name="Line 1177">
                <a:extLst>
                  <a:ext uri="{FF2B5EF4-FFF2-40B4-BE49-F238E27FC236}">
                    <a16:creationId xmlns:a16="http://schemas.microsoft.com/office/drawing/2014/main" id="{5EA7FBAD-F56F-4FAE-8FA4-6B3FAF5905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355" name="AutoShape 1178">
              <a:extLst>
                <a:ext uri="{FF2B5EF4-FFF2-40B4-BE49-F238E27FC236}">
                  <a16:creationId xmlns:a16="http://schemas.microsoft.com/office/drawing/2014/main" id="{505DDA53-C427-4F00-81D0-29FC2A42273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535" y="693"/>
              <a:ext cx="41" cy="42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76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76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56" name="AutoShape 1179">
              <a:extLst>
                <a:ext uri="{FF2B5EF4-FFF2-40B4-BE49-F238E27FC236}">
                  <a16:creationId xmlns:a16="http://schemas.microsoft.com/office/drawing/2014/main" id="{F23A9944-9649-4285-B2F3-56911BA3CC3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500" y="781"/>
              <a:ext cx="41" cy="356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31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31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57" name="AutoShape 1180">
              <a:extLst>
                <a:ext uri="{FF2B5EF4-FFF2-40B4-BE49-F238E27FC236}">
                  <a16:creationId xmlns:a16="http://schemas.microsoft.com/office/drawing/2014/main" id="{86272B95-A2FA-4E71-9331-F171ACD9920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18" y="971"/>
              <a:ext cx="41" cy="191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5171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5171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58" name="AutoShape 1181">
              <a:extLst>
                <a:ext uri="{FF2B5EF4-FFF2-40B4-BE49-F238E27FC236}">
                  <a16:creationId xmlns:a16="http://schemas.microsoft.com/office/drawing/2014/main" id="{641E7642-23C6-4292-AE16-44DE7A251B1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67" y="868"/>
              <a:ext cx="41" cy="290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054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054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59" name="AutoShape 1182">
              <a:extLst>
                <a:ext uri="{FF2B5EF4-FFF2-40B4-BE49-F238E27FC236}">
                  <a16:creationId xmlns:a16="http://schemas.microsoft.com/office/drawing/2014/main" id="{A771170F-976E-4F79-9227-F147E44AD5A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520" y="735"/>
              <a:ext cx="41" cy="39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298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298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60" name="AutoShape 1183">
              <a:extLst>
                <a:ext uri="{FF2B5EF4-FFF2-40B4-BE49-F238E27FC236}">
                  <a16:creationId xmlns:a16="http://schemas.microsoft.com/office/drawing/2014/main" id="{BFDAD656-EAF1-41EA-A55D-D1D335402D0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84" y="824"/>
              <a:ext cx="41" cy="324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635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635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61" name="AutoShape 1184">
              <a:extLst>
                <a:ext uri="{FF2B5EF4-FFF2-40B4-BE49-F238E27FC236}">
                  <a16:creationId xmlns:a16="http://schemas.microsoft.com/office/drawing/2014/main" id="{D2A30B58-35D6-4DE2-A024-76A146D8D9F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05" y="1011"/>
              <a:ext cx="41" cy="165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6009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6009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62" name="AutoShape 1185">
              <a:extLst>
                <a:ext uri="{FF2B5EF4-FFF2-40B4-BE49-F238E27FC236}">
                  <a16:creationId xmlns:a16="http://schemas.microsoft.com/office/drawing/2014/main" id="{07287154-B937-446B-8D7D-3FAFE100896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456" y="906"/>
              <a:ext cx="41" cy="267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4413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4413"/>
                  </a:lnTo>
                  <a:lnTo>
                    <a:pt x="0" y="21600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363" name="Group 1186">
              <a:extLst>
                <a:ext uri="{FF2B5EF4-FFF2-40B4-BE49-F238E27FC236}">
                  <a16:creationId xmlns:a16="http://schemas.microsoft.com/office/drawing/2014/main" id="{E438CD45-34E4-40AB-AB13-C11030DE883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495" y="933"/>
              <a:ext cx="281" cy="269"/>
              <a:chOff x="0" y="0"/>
              <a:chExt cx="281" cy="268"/>
            </a:xfrm>
          </p:grpSpPr>
          <p:sp>
            <p:nvSpPr>
              <p:cNvPr id="48574" name="Line 1187">
                <a:extLst>
                  <a:ext uri="{FF2B5EF4-FFF2-40B4-BE49-F238E27FC236}">
                    <a16:creationId xmlns:a16="http://schemas.microsoft.com/office/drawing/2014/main" id="{E84F2A69-9D34-4AE2-BD99-DCC8074D3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89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75" name="Line 1188">
                <a:extLst>
                  <a:ext uri="{FF2B5EF4-FFF2-40B4-BE49-F238E27FC236}">
                    <a16:creationId xmlns:a16="http://schemas.microsoft.com/office/drawing/2014/main" id="{3B97F89B-4FC7-41BC-A6CE-F82DF83E2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87" y="9"/>
                <a:ext cx="9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76" name="Line 1189">
                <a:extLst>
                  <a:ext uri="{FF2B5EF4-FFF2-40B4-BE49-F238E27FC236}">
                    <a16:creationId xmlns:a16="http://schemas.microsoft.com/office/drawing/2014/main" id="{6F01A2B3-0D35-409E-B827-D94F62A02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40" y="73"/>
                <a:ext cx="14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77" name="Line 1190">
                <a:extLst>
                  <a:ext uri="{FF2B5EF4-FFF2-40B4-BE49-F238E27FC236}">
                    <a16:creationId xmlns:a16="http://schemas.microsoft.com/office/drawing/2014/main" id="{91CBEB43-F46A-4979-B21A-057260FBDF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37" y="82"/>
                <a:ext cx="143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78" name="Line 1191">
                <a:extLst>
                  <a:ext uri="{FF2B5EF4-FFF2-40B4-BE49-F238E27FC236}">
                    <a16:creationId xmlns:a16="http://schemas.microsoft.com/office/drawing/2014/main" id="{D466D982-93E6-4772-BBBA-874053FA2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12" y="110"/>
                <a:ext cx="16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79" name="Line 1192">
                <a:extLst>
                  <a:ext uri="{FF2B5EF4-FFF2-40B4-BE49-F238E27FC236}">
                    <a16:creationId xmlns:a16="http://schemas.microsoft.com/office/drawing/2014/main" id="{1E1BFF60-1D3E-4E57-B305-8EE7F8AA08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05" y="119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80" name="Line 1193">
                <a:extLst>
                  <a:ext uri="{FF2B5EF4-FFF2-40B4-BE49-F238E27FC236}">
                    <a16:creationId xmlns:a16="http://schemas.microsoft.com/office/drawing/2014/main" id="{7EF8FE4B-5C34-4469-8A90-B02D1294C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7" y="37"/>
                <a:ext cx="11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81" name="Line 1194">
                <a:extLst>
                  <a:ext uri="{FF2B5EF4-FFF2-40B4-BE49-F238E27FC236}">
                    <a16:creationId xmlns:a16="http://schemas.microsoft.com/office/drawing/2014/main" id="{6B7E696E-F4B2-48E2-BDD0-1786B11048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160" y="46"/>
                <a:ext cx="121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82" name="Line 1195">
                <a:extLst>
                  <a:ext uri="{FF2B5EF4-FFF2-40B4-BE49-F238E27FC236}">
                    <a16:creationId xmlns:a16="http://schemas.microsoft.com/office/drawing/2014/main" id="{981363DE-4A54-4011-A0E4-209762E42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84" y="149"/>
                <a:ext cx="195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83" name="Line 1196">
                <a:extLst>
                  <a:ext uri="{FF2B5EF4-FFF2-40B4-BE49-F238E27FC236}">
                    <a16:creationId xmlns:a16="http://schemas.microsoft.com/office/drawing/2014/main" id="{0853667D-99C5-4C95-80DE-E66D1C7317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79" y="158"/>
                <a:ext cx="20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84" name="Line 1197">
                <a:extLst>
                  <a:ext uri="{FF2B5EF4-FFF2-40B4-BE49-F238E27FC236}">
                    <a16:creationId xmlns:a16="http://schemas.microsoft.com/office/drawing/2014/main" id="{7C7B1B76-427C-4B3B-AB33-00ABFABDB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31" y="223"/>
                <a:ext cx="248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85" name="Line 1198">
                <a:extLst>
                  <a:ext uri="{FF2B5EF4-FFF2-40B4-BE49-F238E27FC236}">
                    <a16:creationId xmlns:a16="http://schemas.microsoft.com/office/drawing/2014/main" id="{DCDC7096-7CD2-4360-AC58-CE237EB7F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24" y="232"/>
                <a:ext cx="255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86" name="Line 1199">
                <a:extLst>
                  <a:ext uri="{FF2B5EF4-FFF2-40B4-BE49-F238E27FC236}">
                    <a16:creationId xmlns:a16="http://schemas.microsoft.com/office/drawing/2014/main" id="{8C4901BC-569F-4505-949E-CFC390387E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" y="259"/>
                <a:ext cx="274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87" name="Line 1200">
                <a:extLst>
                  <a:ext uri="{FF2B5EF4-FFF2-40B4-BE49-F238E27FC236}">
                    <a16:creationId xmlns:a16="http://schemas.microsoft.com/office/drawing/2014/main" id="{2D40BCFF-E0E1-4869-B704-DE66822B7E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68"/>
                <a:ext cx="279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88" name="Line 1201">
                <a:extLst>
                  <a:ext uri="{FF2B5EF4-FFF2-40B4-BE49-F238E27FC236}">
                    <a16:creationId xmlns:a16="http://schemas.microsoft.com/office/drawing/2014/main" id="{2E28B1D5-7056-49E5-8417-9369AC0DD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8" y="186"/>
                <a:ext cx="222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89" name="Line 1202">
                <a:extLst>
                  <a:ext uri="{FF2B5EF4-FFF2-40B4-BE49-F238E27FC236}">
                    <a16:creationId xmlns:a16="http://schemas.microsoft.com/office/drawing/2014/main" id="{1D8B055A-928C-4FE7-9904-4E7FE6DC12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2" y="195"/>
                <a:ext cx="228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8364" name="Group 1203">
              <a:extLst>
                <a:ext uri="{FF2B5EF4-FFF2-40B4-BE49-F238E27FC236}">
                  <a16:creationId xmlns:a16="http://schemas.microsoft.com/office/drawing/2014/main" id="{69F85815-623C-4D69-A234-3105DA2FAF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0" y="165"/>
              <a:ext cx="286" cy="963"/>
              <a:chOff x="0" y="0"/>
              <a:chExt cx="286" cy="962"/>
            </a:xfrm>
          </p:grpSpPr>
          <p:sp>
            <p:nvSpPr>
              <p:cNvPr id="48550" name="AutoShape 1204">
                <a:extLst>
                  <a:ext uri="{FF2B5EF4-FFF2-40B4-BE49-F238E27FC236}">
                    <a16:creationId xmlns:a16="http://schemas.microsoft.com/office/drawing/2014/main" id="{53558B34-A2A8-4F78-A4A0-381BEFB4C66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0" y="185"/>
                <a:ext cx="25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51" name="AutoShape 1205">
                <a:extLst>
                  <a:ext uri="{FF2B5EF4-FFF2-40B4-BE49-F238E27FC236}">
                    <a16:creationId xmlns:a16="http://schemas.microsoft.com/office/drawing/2014/main" id="{5CAA1BF3-4027-4E57-B4CB-A512FBF5B570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8" y="160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52" name="AutoShape 1206">
                <a:extLst>
                  <a:ext uri="{FF2B5EF4-FFF2-40B4-BE49-F238E27FC236}">
                    <a16:creationId xmlns:a16="http://schemas.microsoft.com/office/drawing/2014/main" id="{F0A47889-7A56-4F28-BADC-2E3F4BCEE64B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5" y="132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53" name="AutoShape 1207">
                <a:extLst>
                  <a:ext uri="{FF2B5EF4-FFF2-40B4-BE49-F238E27FC236}">
                    <a16:creationId xmlns:a16="http://schemas.microsoft.com/office/drawing/2014/main" id="{B025D8C2-50C8-48E5-A9D1-89694959565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104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54" name="AutoShape 1208">
                <a:extLst>
                  <a:ext uri="{FF2B5EF4-FFF2-40B4-BE49-F238E27FC236}">
                    <a16:creationId xmlns:a16="http://schemas.microsoft.com/office/drawing/2014/main" id="{D0B97AE9-6747-411A-9AE0-37D1CDFFF1B1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50" y="81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55" name="AutoShape 1209">
                <a:extLst>
                  <a:ext uri="{FF2B5EF4-FFF2-40B4-BE49-F238E27FC236}">
                    <a16:creationId xmlns:a16="http://schemas.microsoft.com/office/drawing/2014/main" id="{FAED1861-496C-42DB-ADE6-3870FB495A7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6" y="53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56" name="AutoShape 1210">
                <a:extLst>
                  <a:ext uri="{FF2B5EF4-FFF2-40B4-BE49-F238E27FC236}">
                    <a16:creationId xmlns:a16="http://schemas.microsoft.com/office/drawing/2014/main" id="{69415BDE-6614-455F-AC26-1A59A2F848E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27"/>
                <a:ext cx="26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57" name="AutoShape 1211">
                <a:extLst>
                  <a:ext uri="{FF2B5EF4-FFF2-40B4-BE49-F238E27FC236}">
                    <a16:creationId xmlns:a16="http://schemas.microsoft.com/office/drawing/2014/main" id="{FF48DA06-43EF-4BF7-8FF8-EEB232679DA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0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58" name="AutoShape 1212">
                <a:extLst>
                  <a:ext uri="{FF2B5EF4-FFF2-40B4-BE49-F238E27FC236}">
                    <a16:creationId xmlns:a16="http://schemas.microsoft.com/office/drawing/2014/main" id="{0BC72539-3AB0-479C-9B46-70A5711C6C2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0" y="503"/>
                <a:ext cx="25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59" name="AutoShape 1213">
                <a:extLst>
                  <a:ext uri="{FF2B5EF4-FFF2-40B4-BE49-F238E27FC236}">
                    <a16:creationId xmlns:a16="http://schemas.microsoft.com/office/drawing/2014/main" id="{FE19547F-762E-441F-AEC5-CEB4A8E85541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8" y="478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60" name="AutoShape 1214">
                <a:extLst>
                  <a:ext uri="{FF2B5EF4-FFF2-40B4-BE49-F238E27FC236}">
                    <a16:creationId xmlns:a16="http://schemas.microsoft.com/office/drawing/2014/main" id="{E825A88D-389A-4658-919F-FAA36CE6725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4" y="451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61" name="AutoShape 1215">
                <a:extLst>
                  <a:ext uri="{FF2B5EF4-FFF2-40B4-BE49-F238E27FC236}">
                    <a16:creationId xmlns:a16="http://schemas.microsoft.com/office/drawing/2014/main" id="{44D38756-5F3A-40F0-8AA9-69A9F33B9266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423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62" name="AutoShape 1216">
                <a:extLst>
                  <a:ext uri="{FF2B5EF4-FFF2-40B4-BE49-F238E27FC236}">
                    <a16:creationId xmlns:a16="http://schemas.microsoft.com/office/drawing/2014/main" id="{B57E5CCD-9BEE-4108-8E68-4E17D373908B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50" y="399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63" name="AutoShape 1217">
                <a:extLst>
                  <a:ext uri="{FF2B5EF4-FFF2-40B4-BE49-F238E27FC236}">
                    <a16:creationId xmlns:a16="http://schemas.microsoft.com/office/drawing/2014/main" id="{543A786D-AAF0-416E-9FF5-5A6DC0652AFD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5" y="372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64" name="AutoShape 1218">
                <a:extLst>
                  <a:ext uri="{FF2B5EF4-FFF2-40B4-BE49-F238E27FC236}">
                    <a16:creationId xmlns:a16="http://schemas.microsoft.com/office/drawing/2014/main" id="{29B6D3C3-8B06-490B-B6F4-8D0CCE91EB16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347"/>
                <a:ext cx="26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65" name="AutoShape 1219">
                <a:extLst>
                  <a:ext uri="{FF2B5EF4-FFF2-40B4-BE49-F238E27FC236}">
                    <a16:creationId xmlns:a16="http://schemas.microsoft.com/office/drawing/2014/main" id="{2BF35FD7-9851-47A1-B86B-6E409197487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319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66" name="AutoShape 1220">
                <a:extLst>
                  <a:ext uri="{FF2B5EF4-FFF2-40B4-BE49-F238E27FC236}">
                    <a16:creationId xmlns:a16="http://schemas.microsoft.com/office/drawing/2014/main" id="{5A26CC96-3368-4435-B680-DE5825CBD95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-1" y="937"/>
                <a:ext cx="25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67" name="AutoShape 1221">
                <a:extLst>
                  <a:ext uri="{FF2B5EF4-FFF2-40B4-BE49-F238E27FC236}">
                    <a16:creationId xmlns:a16="http://schemas.microsoft.com/office/drawing/2014/main" id="{9BD66F04-BD1F-498C-93D0-4D2BBE7985C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7" y="912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68" name="AutoShape 1222">
                <a:extLst>
                  <a:ext uri="{FF2B5EF4-FFF2-40B4-BE49-F238E27FC236}">
                    <a16:creationId xmlns:a16="http://schemas.microsoft.com/office/drawing/2014/main" id="{A58496CE-32C0-4FCC-8CF5-AF0AF36A8045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5" y="884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69" name="AutoShape 1223">
                <a:extLst>
                  <a:ext uri="{FF2B5EF4-FFF2-40B4-BE49-F238E27FC236}">
                    <a16:creationId xmlns:a16="http://schemas.microsoft.com/office/drawing/2014/main" id="{12D24C99-060A-40DF-8046-D37BA3222BE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12" y="856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70" name="AutoShape 1224">
                <a:extLst>
                  <a:ext uri="{FF2B5EF4-FFF2-40B4-BE49-F238E27FC236}">
                    <a16:creationId xmlns:a16="http://schemas.microsoft.com/office/drawing/2014/main" id="{89E5ABF3-2CDF-462F-BEF5-4FB5E01C58E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49" y="833"/>
                <a:ext cx="27" cy="24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71" name="AutoShape 1225">
                <a:extLst>
                  <a:ext uri="{FF2B5EF4-FFF2-40B4-BE49-F238E27FC236}">
                    <a16:creationId xmlns:a16="http://schemas.microsoft.com/office/drawing/2014/main" id="{A56870EE-6820-4811-B45E-5E6E83EEE381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186" y="805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72" name="AutoShape 1226">
                <a:extLst>
                  <a:ext uri="{FF2B5EF4-FFF2-40B4-BE49-F238E27FC236}">
                    <a16:creationId xmlns:a16="http://schemas.microsoft.com/office/drawing/2014/main" id="{56A3C6D1-F817-4D05-962C-2BF8EC917B8E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5" y="779"/>
                <a:ext cx="26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73" name="AutoShape 1227">
                <a:extLst>
                  <a:ext uri="{FF2B5EF4-FFF2-40B4-BE49-F238E27FC236}">
                    <a16:creationId xmlns:a16="http://schemas.microsoft.com/office/drawing/2014/main" id="{14B3A3BB-9FB3-4DD2-B40B-5FA76805C1F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0" y="752"/>
                <a:ext cx="27" cy="25"/>
              </a:xfrm>
              <a:custGeom>
                <a:avLst/>
                <a:gdLst>
                  <a:gd name="T0" fmla="*/ 2882 w 19679"/>
                  <a:gd name="T1" fmla="*/ 2882 h 19679"/>
                  <a:gd name="T2" fmla="*/ 2882 w 19679"/>
                  <a:gd name="T3" fmla="*/ 16796 h 19679"/>
                  <a:gd name="T4" fmla="*/ 16796 w 19679"/>
                  <a:gd name="T5" fmla="*/ 16796 h 19679"/>
                  <a:gd name="T6" fmla="*/ 16796 w 19679"/>
                  <a:gd name="T7" fmla="*/ 2882 h 19679"/>
                  <a:gd name="T8" fmla="*/ 2882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2882" y="2882"/>
                    </a:moveTo>
                    <a:cubicBezTo>
                      <a:pt x="-961" y="6724"/>
                      <a:pt x="-961" y="12954"/>
                      <a:pt x="2882" y="16796"/>
                    </a:cubicBezTo>
                    <a:cubicBezTo>
                      <a:pt x="6724" y="20639"/>
                      <a:pt x="12954" y="20639"/>
                      <a:pt x="16796" y="16796"/>
                    </a:cubicBezTo>
                    <a:cubicBezTo>
                      <a:pt x="20639" y="12954"/>
                      <a:pt x="20639" y="6724"/>
                      <a:pt x="16796" y="2882"/>
                    </a:cubicBezTo>
                    <a:cubicBezTo>
                      <a:pt x="12954" y="-961"/>
                      <a:pt x="6724" y="-961"/>
                      <a:pt x="2882" y="2882"/>
                    </a:cubicBezTo>
                  </a:path>
                </a:pathLst>
              </a:custGeom>
              <a:solidFill>
                <a:srgbClr val="006600"/>
              </a:solidFill>
              <a:ln w="31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48365" name="Rectangle 1228">
              <a:extLst>
                <a:ext uri="{FF2B5EF4-FFF2-40B4-BE49-F238E27FC236}">
                  <a16:creationId xmlns:a16="http://schemas.microsoft.com/office/drawing/2014/main" id="{FA51FF08-74FC-482D-A5C8-A10AD0131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" y="727"/>
              <a:ext cx="294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700">
                  <a:solidFill>
                    <a:prstClr val="black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...</a:t>
              </a:r>
            </a:p>
          </p:txBody>
        </p:sp>
        <p:sp>
          <p:nvSpPr>
            <p:cNvPr id="48366" name="Rectangle 1229">
              <a:extLst>
                <a:ext uri="{FF2B5EF4-FFF2-40B4-BE49-F238E27FC236}">
                  <a16:creationId xmlns:a16="http://schemas.microsoft.com/office/drawing/2014/main" id="{C7C350B2-2FD5-4232-9EFB-AD35A70D6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134"/>
              <a:ext cx="342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48367" name="Rectangle 1230">
              <a:extLst>
                <a:ext uri="{FF2B5EF4-FFF2-40B4-BE49-F238E27FC236}">
                  <a16:creationId xmlns:a16="http://schemas.microsoft.com/office/drawing/2014/main" id="{BEC994E9-B4E9-4956-94AD-EC0AC0403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455"/>
              <a:ext cx="342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48368" name="Rectangle 1231">
              <a:extLst>
                <a:ext uri="{FF2B5EF4-FFF2-40B4-BE49-F238E27FC236}">
                  <a16:creationId xmlns:a16="http://schemas.microsoft.com/office/drawing/2014/main" id="{24740787-B380-4406-A7E4-AD39D2EF3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884"/>
              <a:ext cx="342" cy="268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369" name="Group 1232">
              <a:extLst>
                <a:ext uri="{FF2B5EF4-FFF2-40B4-BE49-F238E27FC236}">
                  <a16:creationId xmlns:a16="http://schemas.microsoft.com/office/drawing/2014/main" id="{5670DE5E-5D28-4DF4-9406-9ACB7224FC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" y="160"/>
              <a:ext cx="2927" cy="962"/>
              <a:chOff x="0" y="0"/>
              <a:chExt cx="2927" cy="961"/>
            </a:xfrm>
          </p:grpSpPr>
          <p:grpSp>
            <p:nvGrpSpPr>
              <p:cNvPr id="48514" name="Group 1233">
                <a:extLst>
                  <a:ext uri="{FF2B5EF4-FFF2-40B4-BE49-F238E27FC236}">
                    <a16:creationId xmlns:a16="http://schemas.microsoft.com/office/drawing/2014/main" id="{FFFC11A1-70A8-4125-AFB8-7BF28A479A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5" cy="210"/>
                <a:chOff x="0" y="0"/>
                <a:chExt cx="85" cy="210"/>
              </a:xfrm>
            </p:grpSpPr>
            <p:sp>
              <p:nvSpPr>
                <p:cNvPr id="48548" name="AutoShape 1234">
                  <a:extLst>
                    <a:ext uri="{FF2B5EF4-FFF2-40B4-BE49-F238E27FC236}">
                      <a16:creationId xmlns:a16="http://schemas.microsoft.com/office/drawing/2014/main" id="{95CB3158-8D8E-481C-B8DB-64C371279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49" name="AutoShape 1235">
                  <a:extLst>
                    <a:ext uri="{FF2B5EF4-FFF2-40B4-BE49-F238E27FC236}">
                      <a16:creationId xmlns:a16="http://schemas.microsoft.com/office/drawing/2014/main" id="{D62C1C3D-CFE7-4166-A1BF-5005B3AC2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8515" name="Group 1236">
                <a:extLst>
                  <a:ext uri="{FF2B5EF4-FFF2-40B4-BE49-F238E27FC236}">
                    <a16:creationId xmlns:a16="http://schemas.microsoft.com/office/drawing/2014/main" id="{A505A60D-C77F-44AA-A7C7-2C73939876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21"/>
                <a:ext cx="85" cy="211"/>
                <a:chOff x="0" y="0"/>
                <a:chExt cx="85" cy="210"/>
              </a:xfrm>
            </p:grpSpPr>
            <p:sp>
              <p:nvSpPr>
                <p:cNvPr id="48546" name="AutoShape 1237">
                  <a:extLst>
                    <a:ext uri="{FF2B5EF4-FFF2-40B4-BE49-F238E27FC236}">
                      <a16:creationId xmlns:a16="http://schemas.microsoft.com/office/drawing/2014/main" id="{D46320EE-2087-4A16-AE1F-57C67F933C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47" name="AutoShape 1238">
                  <a:extLst>
                    <a:ext uri="{FF2B5EF4-FFF2-40B4-BE49-F238E27FC236}">
                      <a16:creationId xmlns:a16="http://schemas.microsoft.com/office/drawing/2014/main" id="{A63D33DE-93F4-48B7-955F-0CC9E35E2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8516" name="Group 1239">
                <a:extLst>
                  <a:ext uri="{FF2B5EF4-FFF2-40B4-BE49-F238E27FC236}">
                    <a16:creationId xmlns:a16="http://schemas.microsoft.com/office/drawing/2014/main" id="{DF133841-F046-470D-BE3E-4B8AB0194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50"/>
                <a:ext cx="85" cy="211"/>
                <a:chOff x="0" y="0"/>
                <a:chExt cx="85" cy="210"/>
              </a:xfrm>
            </p:grpSpPr>
            <p:sp>
              <p:nvSpPr>
                <p:cNvPr id="48544" name="AutoShape 1240">
                  <a:extLst>
                    <a:ext uri="{FF2B5EF4-FFF2-40B4-BE49-F238E27FC236}">
                      <a16:creationId xmlns:a16="http://schemas.microsoft.com/office/drawing/2014/main" id="{A3906956-1C7B-48CB-AB68-E63D31DE6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45" name="AutoShape 1241">
                  <a:extLst>
                    <a:ext uri="{FF2B5EF4-FFF2-40B4-BE49-F238E27FC236}">
                      <a16:creationId xmlns:a16="http://schemas.microsoft.com/office/drawing/2014/main" id="{5A715AB1-4955-48B7-A0FC-2AEF4272C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8517" name="Group 1242">
                <a:extLst>
                  <a:ext uri="{FF2B5EF4-FFF2-40B4-BE49-F238E27FC236}">
                    <a16:creationId xmlns:a16="http://schemas.microsoft.com/office/drawing/2014/main" id="{2163D4F9-9C3A-402F-8759-9D5BE0D7CD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1" y="0"/>
                <a:ext cx="85" cy="210"/>
                <a:chOff x="0" y="0"/>
                <a:chExt cx="85" cy="210"/>
              </a:xfrm>
            </p:grpSpPr>
            <p:sp>
              <p:nvSpPr>
                <p:cNvPr id="48542" name="AutoShape 1243">
                  <a:extLst>
                    <a:ext uri="{FF2B5EF4-FFF2-40B4-BE49-F238E27FC236}">
                      <a16:creationId xmlns:a16="http://schemas.microsoft.com/office/drawing/2014/main" id="{FCD991B7-7229-4417-B0FE-1F0DDDEDD0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43" name="AutoShape 1244">
                  <a:extLst>
                    <a:ext uri="{FF2B5EF4-FFF2-40B4-BE49-F238E27FC236}">
                      <a16:creationId xmlns:a16="http://schemas.microsoft.com/office/drawing/2014/main" id="{39F48F32-0A3E-4087-A6BB-9D2FAF546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8518" name="Group 1245">
                <a:extLst>
                  <a:ext uri="{FF2B5EF4-FFF2-40B4-BE49-F238E27FC236}">
                    <a16:creationId xmlns:a16="http://schemas.microsoft.com/office/drawing/2014/main" id="{75096188-0478-4A6E-A143-787E8EEA24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1" y="321"/>
                <a:ext cx="85" cy="211"/>
                <a:chOff x="0" y="0"/>
                <a:chExt cx="85" cy="210"/>
              </a:xfrm>
            </p:grpSpPr>
            <p:sp>
              <p:nvSpPr>
                <p:cNvPr id="48540" name="AutoShape 1246">
                  <a:extLst>
                    <a:ext uri="{FF2B5EF4-FFF2-40B4-BE49-F238E27FC236}">
                      <a16:creationId xmlns:a16="http://schemas.microsoft.com/office/drawing/2014/main" id="{0691DACA-89F4-4C79-8961-95A24467A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41" name="AutoShape 1247">
                  <a:extLst>
                    <a:ext uri="{FF2B5EF4-FFF2-40B4-BE49-F238E27FC236}">
                      <a16:creationId xmlns:a16="http://schemas.microsoft.com/office/drawing/2014/main" id="{5CC37A3A-2AC7-4457-A35F-11C0B6FABD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8519" name="Group 1248">
                <a:extLst>
                  <a:ext uri="{FF2B5EF4-FFF2-40B4-BE49-F238E27FC236}">
                    <a16:creationId xmlns:a16="http://schemas.microsoft.com/office/drawing/2014/main" id="{99E80391-8ED0-4C85-9A61-F512052FB8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1" y="750"/>
                <a:ext cx="85" cy="211"/>
                <a:chOff x="0" y="0"/>
                <a:chExt cx="85" cy="210"/>
              </a:xfrm>
            </p:grpSpPr>
            <p:sp>
              <p:nvSpPr>
                <p:cNvPr id="48538" name="AutoShape 1249">
                  <a:extLst>
                    <a:ext uri="{FF2B5EF4-FFF2-40B4-BE49-F238E27FC236}">
                      <a16:creationId xmlns:a16="http://schemas.microsoft.com/office/drawing/2014/main" id="{56CF873C-BA2B-4B99-8744-2867CAD3CE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39" name="AutoShape 1250">
                  <a:extLst>
                    <a:ext uri="{FF2B5EF4-FFF2-40B4-BE49-F238E27FC236}">
                      <a16:creationId xmlns:a16="http://schemas.microsoft.com/office/drawing/2014/main" id="{8282C6C6-C69B-45E9-8E81-580872714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8520" name="Group 1251">
                <a:extLst>
                  <a:ext uri="{FF2B5EF4-FFF2-40B4-BE49-F238E27FC236}">
                    <a16:creationId xmlns:a16="http://schemas.microsoft.com/office/drawing/2014/main" id="{F5015092-EEA0-4BCF-B025-18AC2DB210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0"/>
                <a:ext cx="86" cy="210"/>
                <a:chOff x="0" y="0"/>
                <a:chExt cx="85" cy="210"/>
              </a:xfrm>
            </p:grpSpPr>
            <p:sp>
              <p:nvSpPr>
                <p:cNvPr id="48536" name="AutoShape 1252">
                  <a:extLst>
                    <a:ext uri="{FF2B5EF4-FFF2-40B4-BE49-F238E27FC236}">
                      <a16:creationId xmlns:a16="http://schemas.microsoft.com/office/drawing/2014/main" id="{262436A6-92F9-42C1-A1FF-D521BD8EC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37" name="AutoShape 1253">
                  <a:extLst>
                    <a:ext uri="{FF2B5EF4-FFF2-40B4-BE49-F238E27FC236}">
                      <a16:creationId xmlns:a16="http://schemas.microsoft.com/office/drawing/2014/main" id="{46C7F3EF-4E5B-4664-844A-58EC97FD6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8521" name="Group 1254">
                <a:extLst>
                  <a:ext uri="{FF2B5EF4-FFF2-40B4-BE49-F238E27FC236}">
                    <a16:creationId xmlns:a16="http://schemas.microsoft.com/office/drawing/2014/main" id="{3BB16790-D9DA-487F-89D5-4273058E4A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321"/>
                <a:ext cx="86" cy="211"/>
                <a:chOff x="0" y="0"/>
                <a:chExt cx="85" cy="210"/>
              </a:xfrm>
            </p:grpSpPr>
            <p:sp>
              <p:nvSpPr>
                <p:cNvPr id="48534" name="AutoShape 1255">
                  <a:extLst>
                    <a:ext uri="{FF2B5EF4-FFF2-40B4-BE49-F238E27FC236}">
                      <a16:creationId xmlns:a16="http://schemas.microsoft.com/office/drawing/2014/main" id="{60E07C9D-CCB9-4AB3-BF96-63D3B0EE8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35" name="AutoShape 1256">
                  <a:extLst>
                    <a:ext uri="{FF2B5EF4-FFF2-40B4-BE49-F238E27FC236}">
                      <a16:creationId xmlns:a16="http://schemas.microsoft.com/office/drawing/2014/main" id="{D6EC99CB-8EF8-4558-8D63-60A5EA301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8522" name="Group 1257">
                <a:extLst>
                  <a:ext uri="{FF2B5EF4-FFF2-40B4-BE49-F238E27FC236}">
                    <a16:creationId xmlns:a16="http://schemas.microsoft.com/office/drawing/2014/main" id="{A8C57CF9-9BAE-47AF-8BF2-43FA728613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750"/>
                <a:ext cx="86" cy="211"/>
                <a:chOff x="0" y="0"/>
                <a:chExt cx="85" cy="210"/>
              </a:xfrm>
            </p:grpSpPr>
            <p:sp>
              <p:nvSpPr>
                <p:cNvPr id="48532" name="AutoShape 1258">
                  <a:extLst>
                    <a:ext uri="{FF2B5EF4-FFF2-40B4-BE49-F238E27FC236}">
                      <a16:creationId xmlns:a16="http://schemas.microsoft.com/office/drawing/2014/main" id="{B56244F6-C211-4AC2-A9A2-56D830BDB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33" name="AutoShape 1259">
                  <a:extLst>
                    <a:ext uri="{FF2B5EF4-FFF2-40B4-BE49-F238E27FC236}">
                      <a16:creationId xmlns:a16="http://schemas.microsoft.com/office/drawing/2014/main" id="{35E05A14-9717-40A3-A6FB-F0DA48692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8523" name="Group 1260">
                <a:extLst>
                  <a:ext uri="{FF2B5EF4-FFF2-40B4-BE49-F238E27FC236}">
                    <a16:creationId xmlns:a16="http://schemas.microsoft.com/office/drawing/2014/main" id="{BC359A87-6601-4AE8-92C4-E5FFD5EA00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2" y="0"/>
                <a:ext cx="85" cy="210"/>
                <a:chOff x="0" y="0"/>
                <a:chExt cx="85" cy="210"/>
              </a:xfrm>
            </p:grpSpPr>
            <p:sp>
              <p:nvSpPr>
                <p:cNvPr id="48530" name="AutoShape 1261">
                  <a:extLst>
                    <a:ext uri="{FF2B5EF4-FFF2-40B4-BE49-F238E27FC236}">
                      <a16:creationId xmlns:a16="http://schemas.microsoft.com/office/drawing/2014/main" id="{6A95DF5D-88BA-4283-AA1A-182B65E88D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31" name="AutoShape 1262">
                  <a:extLst>
                    <a:ext uri="{FF2B5EF4-FFF2-40B4-BE49-F238E27FC236}">
                      <a16:creationId xmlns:a16="http://schemas.microsoft.com/office/drawing/2014/main" id="{51A03E31-B98B-4EF2-A818-342670E560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8524" name="Group 1263">
                <a:extLst>
                  <a:ext uri="{FF2B5EF4-FFF2-40B4-BE49-F238E27FC236}">
                    <a16:creationId xmlns:a16="http://schemas.microsoft.com/office/drawing/2014/main" id="{593D69D2-4B27-42BD-92EE-7AAB8709A1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2" y="321"/>
                <a:ext cx="85" cy="211"/>
                <a:chOff x="0" y="0"/>
                <a:chExt cx="85" cy="210"/>
              </a:xfrm>
            </p:grpSpPr>
            <p:sp>
              <p:nvSpPr>
                <p:cNvPr id="48528" name="AutoShape 1264">
                  <a:extLst>
                    <a:ext uri="{FF2B5EF4-FFF2-40B4-BE49-F238E27FC236}">
                      <a16:creationId xmlns:a16="http://schemas.microsoft.com/office/drawing/2014/main" id="{424C9227-C156-4CB9-A8DB-C6E4858B5F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29" name="AutoShape 1265">
                  <a:extLst>
                    <a:ext uri="{FF2B5EF4-FFF2-40B4-BE49-F238E27FC236}">
                      <a16:creationId xmlns:a16="http://schemas.microsoft.com/office/drawing/2014/main" id="{6D74F803-E0D7-4628-AF2D-BFC83CBE96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  <p:grpSp>
            <p:nvGrpSpPr>
              <p:cNvPr id="48525" name="Group 1266">
                <a:extLst>
                  <a:ext uri="{FF2B5EF4-FFF2-40B4-BE49-F238E27FC236}">
                    <a16:creationId xmlns:a16="http://schemas.microsoft.com/office/drawing/2014/main" id="{8DBABF92-F005-4AC3-B390-321C7D85AB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2" y="750"/>
                <a:ext cx="85" cy="211"/>
                <a:chOff x="0" y="0"/>
                <a:chExt cx="85" cy="210"/>
              </a:xfrm>
            </p:grpSpPr>
            <p:sp>
              <p:nvSpPr>
                <p:cNvPr id="48526" name="AutoShape 1267">
                  <a:extLst>
                    <a:ext uri="{FF2B5EF4-FFF2-40B4-BE49-F238E27FC236}">
                      <a16:creationId xmlns:a16="http://schemas.microsoft.com/office/drawing/2014/main" id="{ACAFC187-5D08-41FE-874C-2F9900B28B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" y="0"/>
                  <a:ext cx="48" cy="210"/>
                </a:xfrm>
                <a:prstGeom prst="roundRect">
                  <a:avLst>
                    <a:gd name="adj" fmla="val 17199"/>
                  </a:avLst>
                </a:prstGeom>
                <a:solidFill>
                  <a:srgbClr val="F2F29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527" name="AutoShape 1268">
                  <a:extLst>
                    <a:ext uri="{FF2B5EF4-FFF2-40B4-BE49-F238E27FC236}">
                      <a16:creationId xmlns:a16="http://schemas.microsoft.com/office/drawing/2014/main" id="{B2D4A865-15A8-458A-8F20-0A103F5840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>
                  <a:off x="-62" y="62"/>
                  <a:ext cx="209" cy="8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Binning</a:t>
                  </a:r>
                </a:p>
              </p:txBody>
            </p:sp>
          </p:grpSp>
        </p:grpSp>
        <p:grpSp>
          <p:nvGrpSpPr>
            <p:cNvPr id="48370" name="Group 1269">
              <a:extLst>
                <a:ext uri="{FF2B5EF4-FFF2-40B4-BE49-F238E27FC236}">
                  <a16:creationId xmlns:a16="http://schemas.microsoft.com/office/drawing/2014/main" id="{B861FF44-7DB5-4058-BC37-C0CFCD013FF8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3610" y="1086"/>
              <a:ext cx="51" cy="269"/>
              <a:chOff x="0" y="0"/>
              <a:chExt cx="50" cy="268"/>
            </a:xfrm>
          </p:grpSpPr>
          <p:sp>
            <p:nvSpPr>
              <p:cNvPr id="48498" name="Line 1270">
                <a:extLst>
                  <a:ext uri="{FF2B5EF4-FFF2-40B4-BE49-F238E27FC236}">
                    <a16:creationId xmlns:a16="http://schemas.microsoft.com/office/drawing/2014/main" id="{74F8D1AC-1467-4BBE-AB59-DD1937A4D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499" name="Line 1271">
                <a:extLst>
                  <a:ext uri="{FF2B5EF4-FFF2-40B4-BE49-F238E27FC236}">
                    <a16:creationId xmlns:a16="http://schemas.microsoft.com/office/drawing/2014/main" id="{02EA6021-B94D-43A9-8DD8-669415A75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00" name="Line 1272">
                <a:extLst>
                  <a:ext uri="{FF2B5EF4-FFF2-40B4-BE49-F238E27FC236}">
                    <a16:creationId xmlns:a16="http://schemas.microsoft.com/office/drawing/2014/main" id="{13B09063-6890-4CE3-A37B-41DC17264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73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01" name="Line 1273">
                <a:extLst>
                  <a:ext uri="{FF2B5EF4-FFF2-40B4-BE49-F238E27FC236}">
                    <a16:creationId xmlns:a16="http://schemas.microsoft.com/office/drawing/2014/main" id="{7FEFA22C-BCFD-4C84-BF99-E9612EF74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82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02" name="Line 1274">
                <a:extLst>
                  <a:ext uri="{FF2B5EF4-FFF2-40B4-BE49-F238E27FC236}">
                    <a16:creationId xmlns:a16="http://schemas.microsoft.com/office/drawing/2014/main" id="{FD1FFD63-50D7-46A8-9832-53DD32600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0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03" name="Line 1275">
                <a:extLst>
                  <a:ext uri="{FF2B5EF4-FFF2-40B4-BE49-F238E27FC236}">
                    <a16:creationId xmlns:a16="http://schemas.microsoft.com/office/drawing/2014/main" id="{4AE6045E-B6B8-4E24-9B49-B92EE3831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04" name="Line 1276">
                <a:extLst>
                  <a:ext uri="{FF2B5EF4-FFF2-40B4-BE49-F238E27FC236}">
                    <a16:creationId xmlns:a16="http://schemas.microsoft.com/office/drawing/2014/main" id="{8F7964F9-87D5-4710-A3CA-51093867B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7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05" name="Line 1277">
                <a:extLst>
                  <a:ext uri="{FF2B5EF4-FFF2-40B4-BE49-F238E27FC236}">
                    <a16:creationId xmlns:a16="http://schemas.microsoft.com/office/drawing/2014/main" id="{A523E1E1-D98A-488A-853E-19C416223D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46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06" name="Line 1278">
                <a:extLst>
                  <a:ext uri="{FF2B5EF4-FFF2-40B4-BE49-F238E27FC236}">
                    <a16:creationId xmlns:a16="http://schemas.microsoft.com/office/drawing/2014/main" id="{86BE21AE-7708-4690-9E80-4B490A018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4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07" name="Line 1279">
                <a:extLst>
                  <a:ext uri="{FF2B5EF4-FFF2-40B4-BE49-F238E27FC236}">
                    <a16:creationId xmlns:a16="http://schemas.microsoft.com/office/drawing/2014/main" id="{411AB2D7-F709-4F20-8A74-9EE1CA9F9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58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08" name="Line 1280">
                <a:extLst>
                  <a:ext uri="{FF2B5EF4-FFF2-40B4-BE49-F238E27FC236}">
                    <a16:creationId xmlns:a16="http://schemas.microsoft.com/office/drawing/2014/main" id="{87298360-04F5-4122-96FB-B7771D10E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23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09" name="Line 1281">
                <a:extLst>
                  <a:ext uri="{FF2B5EF4-FFF2-40B4-BE49-F238E27FC236}">
                    <a16:creationId xmlns:a16="http://schemas.microsoft.com/office/drawing/2014/main" id="{6C9DB885-A355-403E-A0C4-3FCDDA96F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32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10" name="Line 1282">
                <a:extLst>
                  <a:ext uri="{FF2B5EF4-FFF2-40B4-BE49-F238E27FC236}">
                    <a16:creationId xmlns:a16="http://schemas.microsoft.com/office/drawing/2014/main" id="{3A889722-B95C-4338-B29F-3610D50FA3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59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11" name="Line 1283">
                <a:extLst>
                  <a:ext uri="{FF2B5EF4-FFF2-40B4-BE49-F238E27FC236}">
                    <a16:creationId xmlns:a16="http://schemas.microsoft.com/office/drawing/2014/main" id="{C5F1953D-F6AB-4AC2-9229-9DC36928CB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12" name="Line 1284">
                <a:extLst>
                  <a:ext uri="{FF2B5EF4-FFF2-40B4-BE49-F238E27FC236}">
                    <a16:creationId xmlns:a16="http://schemas.microsoft.com/office/drawing/2014/main" id="{B0B820B1-AFF9-4F0C-913E-DA15C2605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86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7575D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513" name="Line 1285">
                <a:extLst>
                  <a:ext uri="{FF2B5EF4-FFF2-40B4-BE49-F238E27FC236}">
                    <a16:creationId xmlns:a16="http://schemas.microsoft.com/office/drawing/2014/main" id="{4024D676-D9B4-41E8-958B-85C47F029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95"/>
                <a:ext cx="50" cy="0"/>
              </a:xfrm>
              <a:prstGeom prst="line">
                <a:avLst/>
              </a:prstGeom>
              <a:noFill/>
              <a:ln w="9525">
                <a:solidFill>
                  <a:srgbClr val="26267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76038" name="Freeform 1286">
              <a:extLst>
                <a:ext uri="{FF2B5EF4-FFF2-40B4-BE49-F238E27FC236}">
                  <a16:creationId xmlns:a16="http://schemas.microsoft.com/office/drawing/2014/main" id="{9E6D7C8B-D429-41F7-8C8F-A853039E5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" y="1340"/>
              <a:ext cx="1170" cy="375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13886 h 21600"/>
                <a:gd name="T4" fmla="*/ 0 w 21600"/>
                <a:gd name="T5" fmla="*/ 13886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13886"/>
                  </a:lnTo>
                  <a:lnTo>
                    <a:pt x="0" y="13886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7575D1"/>
              </a:solidFill>
              <a:prstDash val="solid"/>
              <a:round/>
              <a:headEnd type="stealth" w="med" len="sm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76039" name="Freeform 1287">
              <a:extLst>
                <a:ext uri="{FF2B5EF4-FFF2-40B4-BE49-F238E27FC236}">
                  <a16:creationId xmlns:a16="http://schemas.microsoft.com/office/drawing/2014/main" id="{ADCCA019-16E2-4264-B1A9-DEEC0E2BD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1340"/>
              <a:ext cx="1337" cy="375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7855 h 21600"/>
                <a:gd name="T4" fmla="*/ 0 w 21600"/>
                <a:gd name="T5" fmla="*/ 7855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7855"/>
                  </a:lnTo>
                  <a:lnTo>
                    <a:pt x="0" y="7855"/>
                  </a:lnTo>
                  <a:cubicBezTo>
                    <a:pt x="0" y="5236"/>
                    <a:pt x="0" y="2618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62672"/>
              </a:solidFill>
              <a:prstDash val="solid"/>
              <a:round/>
              <a:headEnd type="stealth" w="med" len="sm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48373" name="Rectangle 1288">
              <a:extLst>
                <a:ext uri="{FF2B5EF4-FFF2-40B4-BE49-F238E27FC236}">
                  <a16:creationId xmlns:a16="http://schemas.microsoft.com/office/drawing/2014/main" id="{EFD73871-7AC5-4B2A-8080-A93D8C513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" y="1206"/>
              <a:ext cx="342" cy="160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76041" name="Freeform 1289">
              <a:extLst>
                <a:ext uri="{FF2B5EF4-FFF2-40B4-BE49-F238E27FC236}">
                  <a16:creationId xmlns:a16="http://schemas.microsoft.com/office/drawing/2014/main" id="{AF377DD0-A49B-469A-81D3-C96696AF9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" y="1340"/>
              <a:ext cx="287" cy="375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12343 h 21600"/>
                <a:gd name="T4" fmla="*/ 0 w 21600"/>
                <a:gd name="T5" fmla="*/ 12343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12343"/>
                  </a:lnTo>
                  <a:lnTo>
                    <a:pt x="0" y="12343"/>
                  </a:lnTo>
                  <a:cubicBezTo>
                    <a:pt x="0" y="8229"/>
                    <a:pt x="0" y="41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7575D1"/>
              </a:solidFill>
              <a:prstDash val="solid"/>
              <a:round/>
              <a:headEnd type="stealth" w="med" len="sm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76042" name="Freeform 1290">
              <a:extLst>
                <a:ext uri="{FF2B5EF4-FFF2-40B4-BE49-F238E27FC236}">
                  <a16:creationId xmlns:a16="http://schemas.microsoft.com/office/drawing/2014/main" id="{0538C2F6-A7DB-4DFD-85BC-BFB081B61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" y="1340"/>
              <a:ext cx="454" cy="375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6171 h 21600"/>
                <a:gd name="T4" fmla="*/ 0 w 21600"/>
                <a:gd name="T5" fmla="*/ 6171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6171"/>
                  </a:lnTo>
                  <a:lnTo>
                    <a:pt x="0" y="6171"/>
                  </a:lnTo>
                  <a:cubicBezTo>
                    <a:pt x="0" y="4114"/>
                    <a:pt x="0" y="2057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62672"/>
              </a:solidFill>
              <a:prstDash val="solid"/>
              <a:round/>
              <a:headEnd type="stealth" w="med" len="sm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48376" name="Rectangle 1291">
              <a:extLst>
                <a:ext uri="{FF2B5EF4-FFF2-40B4-BE49-F238E27FC236}">
                  <a16:creationId xmlns:a16="http://schemas.microsoft.com/office/drawing/2014/main" id="{4397D45E-4F1D-492D-A093-B88D29BEB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1206"/>
              <a:ext cx="343" cy="160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76044" name="Freeform 1292">
              <a:extLst>
                <a:ext uri="{FF2B5EF4-FFF2-40B4-BE49-F238E27FC236}">
                  <a16:creationId xmlns:a16="http://schemas.microsoft.com/office/drawing/2014/main" id="{0E9907EA-5230-453C-9BE2-03CB39B529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49" y="1340"/>
              <a:ext cx="621" cy="375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9360 h 21600"/>
                <a:gd name="T4" fmla="*/ 0 w 21600"/>
                <a:gd name="T5" fmla="*/ 9360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600" y="17520"/>
                    <a:pt x="21600" y="13440"/>
                    <a:pt x="21600" y="9360"/>
                  </a:cubicBezTo>
                  <a:lnTo>
                    <a:pt x="0" y="9360"/>
                  </a:lnTo>
                  <a:cubicBezTo>
                    <a:pt x="0" y="6240"/>
                    <a:pt x="0" y="312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7575D1"/>
              </a:solidFill>
              <a:prstDash val="solid"/>
              <a:round/>
              <a:headEnd type="stealth" w="med" len="sm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76045" name="Freeform 1293">
              <a:extLst>
                <a:ext uri="{FF2B5EF4-FFF2-40B4-BE49-F238E27FC236}">
                  <a16:creationId xmlns:a16="http://schemas.microsoft.com/office/drawing/2014/main" id="{89444850-A15E-4809-8404-C629067DD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41" y="1340"/>
              <a:ext cx="453" cy="375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12528 h 21600"/>
                <a:gd name="T4" fmla="*/ 0 w 21600"/>
                <a:gd name="T5" fmla="*/ 12528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12528"/>
                  </a:lnTo>
                  <a:lnTo>
                    <a:pt x="0" y="12528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262672"/>
              </a:solidFill>
              <a:prstDash val="solid"/>
              <a:round/>
              <a:headEnd type="stealth" w="med" len="sm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48379" name="Rectangle 1294">
              <a:extLst>
                <a:ext uri="{FF2B5EF4-FFF2-40B4-BE49-F238E27FC236}">
                  <a16:creationId xmlns:a16="http://schemas.microsoft.com/office/drawing/2014/main" id="{0C8EAE04-61DF-4F3D-93E9-273347CA0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1206"/>
              <a:ext cx="342" cy="160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76047" name="Freeform 1295">
              <a:extLst>
                <a:ext uri="{FF2B5EF4-FFF2-40B4-BE49-F238E27FC236}">
                  <a16:creationId xmlns:a16="http://schemas.microsoft.com/office/drawing/2014/main" id="{D464DEF1-6ED8-486F-B006-0C5491D2AB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97" y="1340"/>
              <a:ext cx="1529" cy="375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10800 h 21600"/>
                <a:gd name="T4" fmla="*/ 0 w 21600"/>
                <a:gd name="T5" fmla="*/ 10800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10800"/>
                  </a:lnTo>
                  <a:lnTo>
                    <a:pt x="0" y="10800"/>
                  </a:lnTo>
                  <a:cubicBezTo>
                    <a:pt x="0" y="7200"/>
                    <a:pt x="0" y="36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7575D1"/>
              </a:solidFill>
              <a:prstDash val="solid"/>
              <a:round/>
              <a:headEnd type="stealth" w="med" len="sm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76048" name="Freeform 1296">
              <a:extLst>
                <a:ext uri="{FF2B5EF4-FFF2-40B4-BE49-F238E27FC236}">
                  <a16:creationId xmlns:a16="http://schemas.microsoft.com/office/drawing/2014/main" id="{8A51AB4A-AAF4-4C01-B736-B8975BEB6E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88" y="1340"/>
              <a:ext cx="1362" cy="375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14242 h 21600"/>
                <a:gd name="T4" fmla="*/ 0 w 21600"/>
                <a:gd name="T5" fmla="*/ 14242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14242"/>
                  </a:lnTo>
                  <a:lnTo>
                    <a:pt x="0" y="14242"/>
                  </a:lnTo>
                  <a:cubicBezTo>
                    <a:pt x="0" y="11275"/>
                    <a:pt x="0" y="2967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62672"/>
              </a:solidFill>
              <a:prstDash val="solid"/>
              <a:round/>
              <a:headEnd type="stealth" w="med" len="sm"/>
              <a:tailEnd type="none" w="med" len="med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48382" name="Rectangle 1297">
              <a:extLst>
                <a:ext uri="{FF2B5EF4-FFF2-40B4-BE49-F238E27FC236}">
                  <a16:creationId xmlns:a16="http://schemas.microsoft.com/office/drawing/2014/main" id="{EA8897C0-0A2E-473A-8B4C-7C43C6735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1206"/>
              <a:ext cx="342" cy="160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383" name="Group 1298">
              <a:extLst>
                <a:ext uri="{FF2B5EF4-FFF2-40B4-BE49-F238E27FC236}">
                  <a16:creationId xmlns:a16="http://schemas.microsoft.com/office/drawing/2014/main" id="{31855109-F0EA-481C-9365-C063BD2B1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" y="214"/>
              <a:ext cx="3129" cy="1126"/>
              <a:chOff x="0" y="0"/>
              <a:chExt cx="3128" cy="1125"/>
            </a:xfrm>
          </p:grpSpPr>
          <p:grpSp>
            <p:nvGrpSpPr>
              <p:cNvPr id="48450" name="Group 1299">
                <a:extLst>
                  <a:ext uri="{FF2B5EF4-FFF2-40B4-BE49-F238E27FC236}">
                    <a16:creationId xmlns:a16="http://schemas.microsoft.com/office/drawing/2014/main" id="{C008D0B7-FD7F-406A-AC5E-26F9A69F74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" y="0"/>
                <a:ext cx="239" cy="107"/>
                <a:chOff x="0" y="0"/>
                <a:chExt cx="238" cy="107"/>
              </a:xfrm>
            </p:grpSpPr>
            <p:sp>
              <p:nvSpPr>
                <p:cNvPr id="48496" name="AutoShape 1300">
                  <a:extLst>
                    <a:ext uri="{FF2B5EF4-FFF2-40B4-BE49-F238E27FC236}">
                      <a16:creationId xmlns:a16="http://schemas.microsoft.com/office/drawing/2014/main" id="{8AEF8152-44B5-4892-984A-1F1F396E3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97" name="Rectangle 1301">
                  <a:extLst>
                    <a:ext uri="{FF2B5EF4-FFF2-40B4-BE49-F238E27FC236}">
                      <a16:creationId xmlns:a16="http://schemas.microsoft.com/office/drawing/2014/main" id="{54C1E355-6E3C-493D-8A0C-AB96D94F0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51" name="Group 1302">
                <a:extLst>
                  <a:ext uri="{FF2B5EF4-FFF2-40B4-BE49-F238E27FC236}">
                    <a16:creationId xmlns:a16="http://schemas.microsoft.com/office/drawing/2014/main" id="{859BCB2E-733D-40B4-88B7-875EEEA274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" y="321"/>
                <a:ext cx="239" cy="107"/>
                <a:chOff x="0" y="0"/>
                <a:chExt cx="238" cy="107"/>
              </a:xfrm>
            </p:grpSpPr>
            <p:sp>
              <p:nvSpPr>
                <p:cNvPr id="48494" name="AutoShape 1303">
                  <a:extLst>
                    <a:ext uri="{FF2B5EF4-FFF2-40B4-BE49-F238E27FC236}">
                      <a16:creationId xmlns:a16="http://schemas.microsoft.com/office/drawing/2014/main" id="{EAB113A0-9F9A-41E6-973E-9390D4977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95" name="Rectangle 1304">
                  <a:extLst>
                    <a:ext uri="{FF2B5EF4-FFF2-40B4-BE49-F238E27FC236}">
                      <a16:creationId xmlns:a16="http://schemas.microsoft.com/office/drawing/2014/main" id="{39D18A0C-3EF5-4DF3-97B0-29C416879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52" name="Group 1305">
                <a:extLst>
                  <a:ext uri="{FF2B5EF4-FFF2-40B4-BE49-F238E27FC236}">
                    <a16:creationId xmlns:a16="http://schemas.microsoft.com/office/drawing/2014/main" id="{244C1124-EDE4-4D86-B753-9A3472FFD8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" y="750"/>
                <a:ext cx="239" cy="107"/>
                <a:chOff x="0" y="0"/>
                <a:chExt cx="238" cy="107"/>
              </a:xfrm>
            </p:grpSpPr>
            <p:sp>
              <p:nvSpPr>
                <p:cNvPr id="48492" name="AutoShape 1306">
                  <a:extLst>
                    <a:ext uri="{FF2B5EF4-FFF2-40B4-BE49-F238E27FC236}">
                      <a16:creationId xmlns:a16="http://schemas.microsoft.com/office/drawing/2014/main" id="{1AD50AB5-E18C-42D9-AECC-2B6AC0BB2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93" name="Rectangle 1307">
                  <a:extLst>
                    <a:ext uri="{FF2B5EF4-FFF2-40B4-BE49-F238E27FC236}">
                      <a16:creationId xmlns:a16="http://schemas.microsoft.com/office/drawing/2014/main" id="{6C49DAEB-C96C-4176-8EDA-266AA689E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53" name="Group 1308">
                <a:extLst>
                  <a:ext uri="{FF2B5EF4-FFF2-40B4-BE49-F238E27FC236}">
                    <a16:creationId xmlns:a16="http://schemas.microsoft.com/office/drawing/2014/main" id="{C2CF76AE-FD9E-47DE-8F79-642991379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9" y="0"/>
                <a:ext cx="239" cy="107"/>
                <a:chOff x="0" y="0"/>
                <a:chExt cx="238" cy="107"/>
              </a:xfrm>
            </p:grpSpPr>
            <p:sp>
              <p:nvSpPr>
                <p:cNvPr id="48490" name="AutoShape 1309">
                  <a:extLst>
                    <a:ext uri="{FF2B5EF4-FFF2-40B4-BE49-F238E27FC236}">
                      <a16:creationId xmlns:a16="http://schemas.microsoft.com/office/drawing/2014/main" id="{5B9D9E3F-7DD5-442E-BB0A-7D29B208E8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91" name="Rectangle 1310">
                  <a:extLst>
                    <a:ext uri="{FF2B5EF4-FFF2-40B4-BE49-F238E27FC236}">
                      <a16:creationId xmlns:a16="http://schemas.microsoft.com/office/drawing/2014/main" id="{22CBB7F0-4B67-415B-8C53-EFB2ADB14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54" name="Group 1311">
                <a:extLst>
                  <a:ext uri="{FF2B5EF4-FFF2-40B4-BE49-F238E27FC236}">
                    <a16:creationId xmlns:a16="http://schemas.microsoft.com/office/drawing/2014/main" id="{AE31EBCA-2837-4BBE-81A2-18BACD6EC1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9" y="321"/>
                <a:ext cx="239" cy="107"/>
                <a:chOff x="0" y="0"/>
                <a:chExt cx="238" cy="107"/>
              </a:xfrm>
            </p:grpSpPr>
            <p:sp>
              <p:nvSpPr>
                <p:cNvPr id="48488" name="AutoShape 1312">
                  <a:extLst>
                    <a:ext uri="{FF2B5EF4-FFF2-40B4-BE49-F238E27FC236}">
                      <a16:creationId xmlns:a16="http://schemas.microsoft.com/office/drawing/2014/main" id="{10025941-A8C6-4025-B656-C3E1F2C5E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89" name="Rectangle 1313">
                  <a:extLst>
                    <a:ext uri="{FF2B5EF4-FFF2-40B4-BE49-F238E27FC236}">
                      <a16:creationId xmlns:a16="http://schemas.microsoft.com/office/drawing/2014/main" id="{3CEF9EF1-6FF3-47CD-AF09-E77C3AB2B5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55" name="Group 1314">
                <a:extLst>
                  <a:ext uri="{FF2B5EF4-FFF2-40B4-BE49-F238E27FC236}">
                    <a16:creationId xmlns:a16="http://schemas.microsoft.com/office/drawing/2014/main" id="{75F9DAE7-AB83-4767-8059-482A80FC54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9" y="750"/>
                <a:ext cx="239" cy="107"/>
                <a:chOff x="0" y="0"/>
                <a:chExt cx="238" cy="107"/>
              </a:xfrm>
            </p:grpSpPr>
            <p:sp>
              <p:nvSpPr>
                <p:cNvPr id="48486" name="AutoShape 1315">
                  <a:extLst>
                    <a:ext uri="{FF2B5EF4-FFF2-40B4-BE49-F238E27FC236}">
                      <a16:creationId xmlns:a16="http://schemas.microsoft.com/office/drawing/2014/main" id="{AD8E8D06-413D-41EF-9AE4-876F168B2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87" name="Rectangle 1316">
                  <a:extLst>
                    <a:ext uri="{FF2B5EF4-FFF2-40B4-BE49-F238E27FC236}">
                      <a16:creationId xmlns:a16="http://schemas.microsoft.com/office/drawing/2014/main" id="{399CF8AC-9519-4351-B13F-F1362C2E1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56" name="Group 1317">
                <a:extLst>
                  <a:ext uri="{FF2B5EF4-FFF2-40B4-BE49-F238E27FC236}">
                    <a16:creationId xmlns:a16="http://schemas.microsoft.com/office/drawing/2014/main" id="{1C9AA48F-29AA-4E33-B97B-062C6D11FF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4" y="0"/>
                <a:ext cx="239" cy="107"/>
                <a:chOff x="0" y="0"/>
                <a:chExt cx="238" cy="107"/>
              </a:xfrm>
            </p:grpSpPr>
            <p:sp>
              <p:nvSpPr>
                <p:cNvPr id="48484" name="AutoShape 1318">
                  <a:extLst>
                    <a:ext uri="{FF2B5EF4-FFF2-40B4-BE49-F238E27FC236}">
                      <a16:creationId xmlns:a16="http://schemas.microsoft.com/office/drawing/2014/main" id="{D576C473-2EAD-4884-978E-B9698E72CD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85" name="Rectangle 1319">
                  <a:extLst>
                    <a:ext uri="{FF2B5EF4-FFF2-40B4-BE49-F238E27FC236}">
                      <a16:creationId xmlns:a16="http://schemas.microsoft.com/office/drawing/2014/main" id="{99205189-C589-454B-9141-D914EA50B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57" name="Group 1320">
                <a:extLst>
                  <a:ext uri="{FF2B5EF4-FFF2-40B4-BE49-F238E27FC236}">
                    <a16:creationId xmlns:a16="http://schemas.microsoft.com/office/drawing/2014/main" id="{52B03770-94AF-4946-8290-9C26D1500D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4" y="321"/>
                <a:ext cx="239" cy="107"/>
                <a:chOff x="0" y="0"/>
                <a:chExt cx="238" cy="107"/>
              </a:xfrm>
            </p:grpSpPr>
            <p:sp>
              <p:nvSpPr>
                <p:cNvPr id="48482" name="AutoShape 1321">
                  <a:extLst>
                    <a:ext uri="{FF2B5EF4-FFF2-40B4-BE49-F238E27FC236}">
                      <a16:creationId xmlns:a16="http://schemas.microsoft.com/office/drawing/2014/main" id="{279462EC-31F3-4983-996E-8FFA62524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83" name="Rectangle 1322">
                  <a:extLst>
                    <a:ext uri="{FF2B5EF4-FFF2-40B4-BE49-F238E27FC236}">
                      <a16:creationId xmlns:a16="http://schemas.microsoft.com/office/drawing/2014/main" id="{71501A74-C72F-4929-B8E8-7F18BFA15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58" name="Group 1323">
                <a:extLst>
                  <a:ext uri="{FF2B5EF4-FFF2-40B4-BE49-F238E27FC236}">
                    <a16:creationId xmlns:a16="http://schemas.microsoft.com/office/drawing/2014/main" id="{41C52E7D-0626-45FF-B44D-65020FCF49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4" y="750"/>
                <a:ext cx="239" cy="107"/>
                <a:chOff x="0" y="0"/>
                <a:chExt cx="238" cy="107"/>
              </a:xfrm>
            </p:grpSpPr>
            <p:sp>
              <p:nvSpPr>
                <p:cNvPr id="48480" name="AutoShape 1324">
                  <a:extLst>
                    <a:ext uri="{FF2B5EF4-FFF2-40B4-BE49-F238E27FC236}">
                      <a16:creationId xmlns:a16="http://schemas.microsoft.com/office/drawing/2014/main" id="{0F0E8433-2CA6-47CD-B7F5-366E65B6E4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81" name="Rectangle 1325">
                  <a:extLst>
                    <a:ext uri="{FF2B5EF4-FFF2-40B4-BE49-F238E27FC236}">
                      <a16:creationId xmlns:a16="http://schemas.microsoft.com/office/drawing/2014/main" id="{978F3343-2CFA-477E-BDA3-E1F008EFBB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59" name="Group 1326">
                <a:extLst>
                  <a:ext uri="{FF2B5EF4-FFF2-40B4-BE49-F238E27FC236}">
                    <a16:creationId xmlns:a16="http://schemas.microsoft.com/office/drawing/2014/main" id="{C05A035F-DE71-4BE8-920F-A2207182A0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9" y="0"/>
                <a:ext cx="239" cy="107"/>
                <a:chOff x="0" y="0"/>
                <a:chExt cx="238" cy="107"/>
              </a:xfrm>
            </p:grpSpPr>
            <p:sp>
              <p:nvSpPr>
                <p:cNvPr id="48478" name="AutoShape 1327">
                  <a:extLst>
                    <a:ext uri="{FF2B5EF4-FFF2-40B4-BE49-F238E27FC236}">
                      <a16:creationId xmlns:a16="http://schemas.microsoft.com/office/drawing/2014/main" id="{1EE8813A-9BE1-425B-8477-B4AB097D5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79" name="Rectangle 1328">
                  <a:extLst>
                    <a:ext uri="{FF2B5EF4-FFF2-40B4-BE49-F238E27FC236}">
                      <a16:creationId xmlns:a16="http://schemas.microsoft.com/office/drawing/2014/main" id="{EF7C654B-0EBD-490F-9410-231FB00A5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60" name="Group 1329">
                <a:extLst>
                  <a:ext uri="{FF2B5EF4-FFF2-40B4-BE49-F238E27FC236}">
                    <a16:creationId xmlns:a16="http://schemas.microsoft.com/office/drawing/2014/main" id="{0530FFEC-E59B-4D98-91E4-4950037FD4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9" y="321"/>
                <a:ext cx="239" cy="107"/>
                <a:chOff x="0" y="0"/>
                <a:chExt cx="238" cy="107"/>
              </a:xfrm>
            </p:grpSpPr>
            <p:sp>
              <p:nvSpPr>
                <p:cNvPr id="48476" name="AutoShape 1330">
                  <a:extLst>
                    <a:ext uri="{FF2B5EF4-FFF2-40B4-BE49-F238E27FC236}">
                      <a16:creationId xmlns:a16="http://schemas.microsoft.com/office/drawing/2014/main" id="{8B712136-C8C7-430A-9AE7-8BC4A42B5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77" name="Rectangle 1331">
                  <a:extLst>
                    <a:ext uri="{FF2B5EF4-FFF2-40B4-BE49-F238E27FC236}">
                      <a16:creationId xmlns:a16="http://schemas.microsoft.com/office/drawing/2014/main" id="{06F4A671-825F-4101-B3F0-8362C2B91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61" name="Group 1332">
                <a:extLst>
                  <a:ext uri="{FF2B5EF4-FFF2-40B4-BE49-F238E27FC236}">
                    <a16:creationId xmlns:a16="http://schemas.microsoft.com/office/drawing/2014/main" id="{5AB49D6D-A748-43C9-B0AF-800EEDACE2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9" y="750"/>
                <a:ext cx="239" cy="107"/>
                <a:chOff x="0" y="0"/>
                <a:chExt cx="238" cy="107"/>
              </a:xfrm>
            </p:grpSpPr>
            <p:sp>
              <p:nvSpPr>
                <p:cNvPr id="48474" name="AutoShape 1333">
                  <a:extLst>
                    <a:ext uri="{FF2B5EF4-FFF2-40B4-BE49-F238E27FC236}">
                      <a16:creationId xmlns:a16="http://schemas.microsoft.com/office/drawing/2014/main" id="{25AFB319-028D-4611-A676-2397F4F86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38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75" name="Rectangle 1334">
                  <a:extLst>
                    <a:ext uri="{FF2B5EF4-FFF2-40B4-BE49-F238E27FC236}">
                      <a16:creationId xmlns:a16="http://schemas.microsoft.com/office/drawing/2014/main" id="{44CA0D21-A571-47F8-990A-4C53FA136B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" y="34"/>
                  <a:ext cx="224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Accumulate</a:t>
                  </a:r>
                </a:p>
              </p:txBody>
            </p:sp>
          </p:grpSp>
          <p:grpSp>
            <p:nvGrpSpPr>
              <p:cNvPr id="48462" name="Group 1335">
                <a:extLst>
                  <a:ext uri="{FF2B5EF4-FFF2-40B4-BE49-F238E27FC236}">
                    <a16:creationId xmlns:a16="http://schemas.microsoft.com/office/drawing/2014/main" id="{448DDEE4-A584-4CB6-A025-A80B993645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018"/>
                <a:ext cx="286" cy="107"/>
                <a:chOff x="0" y="0"/>
                <a:chExt cx="286" cy="107"/>
              </a:xfrm>
            </p:grpSpPr>
            <p:sp>
              <p:nvSpPr>
                <p:cNvPr id="48472" name="AutoShape 1336">
                  <a:extLst>
                    <a:ext uri="{FF2B5EF4-FFF2-40B4-BE49-F238E27FC236}">
                      <a16:creationId xmlns:a16="http://schemas.microsoft.com/office/drawing/2014/main" id="{50625BDB-C5B9-4FF4-AD09-DCF8A7D63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86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73" name="Rectangle 1337">
                  <a:extLst>
                    <a:ext uri="{FF2B5EF4-FFF2-40B4-BE49-F238E27FC236}">
                      <a16:creationId xmlns:a16="http://schemas.microsoft.com/office/drawing/2014/main" id="{78DB32BA-43FD-429A-A18A-94D225E732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" y="34"/>
                  <a:ext cx="279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Reduce</a:t>
                  </a:r>
                </a:p>
              </p:txBody>
            </p:sp>
          </p:grpSp>
          <p:grpSp>
            <p:nvGrpSpPr>
              <p:cNvPr id="48463" name="Group 1338">
                <a:extLst>
                  <a:ext uri="{FF2B5EF4-FFF2-40B4-BE49-F238E27FC236}">
                    <a16:creationId xmlns:a16="http://schemas.microsoft.com/office/drawing/2014/main" id="{711B1527-F65C-450D-A0F6-F7631BF556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1" y="1018"/>
                <a:ext cx="287" cy="107"/>
                <a:chOff x="0" y="0"/>
                <a:chExt cx="286" cy="107"/>
              </a:xfrm>
            </p:grpSpPr>
            <p:sp>
              <p:nvSpPr>
                <p:cNvPr id="48470" name="AutoShape 1339">
                  <a:extLst>
                    <a:ext uri="{FF2B5EF4-FFF2-40B4-BE49-F238E27FC236}">
                      <a16:creationId xmlns:a16="http://schemas.microsoft.com/office/drawing/2014/main" id="{19973021-B738-491D-8CFB-341D4600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86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71" name="Rectangle 1340">
                  <a:extLst>
                    <a:ext uri="{FF2B5EF4-FFF2-40B4-BE49-F238E27FC236}">
                      <a16:creationId xmlns:a16="http://schemas.microsoft.com/office/drawing/2014/main" id="{80576225-ECA3-4FA8-B076-271F8E5FDD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" y="34"/>
                  <a:ext cx="279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Reduce</a:t>
                  </a:r>
                </a:p>
              </p:txBody>
            </p:sp>
          </p:grpSp>
          <p:grpSp>
            <p:nvGrpSpPr>
              <p:cNvPr id="48464" name="Group 1341">
                <a:extLst>
                  <a:ext uri="{FF2B5EF4-FFF2-40B4-BE49-F238E27FC236}">
                    <a16:creationId xmlns:a16="http://schemas.microsoft.com/office/drawing/2014/main" id="{BDEE94E5-374F-4B36-B323-444A83303A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018"/>
                <a:ext cx="287" cy="107"/>
                <a:chOff x="0" y="0"/>
                <a:chExt cx="286" cy="107"/>
              </a:xfrm>
            </p:grpSpPr>
            <p:sp>
              <p:nvSpPr>
                <p:cNvPr id="48468" name="AutoShape 1342">
                  <a:extLst>
                    <a:ext uri="{FF2B5EF4-FFF2-40B4-BE49-F238E27FC236}">
                      <a16:creationId xmlns:a16="http://schemas.microsoft.com/office/drawing/2014/main" id="{E0B629A5-98CD-4AEF-9845-D5FCC6D3E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86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69" name="Rectangle 1343">
                  <a:extLst>
                    <a:ext uri="{FF2B5EF4-FFF2-40B4-BE49-F238E27FC236}">
                      <a16:creationId xmlns:a16="http://schemas.microsoft.com/office/drawing/2014/main" id="{BAD3002D-48B3-4073-9599-A380A32289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" y="34"/>
                  <a:ext cx="279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Reduce</a:t>
                  </a:r>
                </a:p>
              </p:txBody>
            </p:sp>
          </p:grpSp>
          <p:grpSp>
            <p:nvGrpSpPr>
              <p:cNvPr id="48465" name="Group 1344">
                <a:extLst>
                  <a:ext uri="{FF2B5EF4-FFF2-40B4-BE49-F238E27FC236}">
                    <a16:creationId xmlns:a16="http://schemas.microsoft.com/office/drawing/2014/main" id="{1293C472-AB88-4E84-80D9-253A7C5371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2" y="1018"/>
                <a:ext cx="286" cy="107"/>
                <a:chOff x="0" y="0"/>
                <a:chExt cx="286" cy="107"/>
              </a:xfrm>
            </p:grpSpPr>
            <p:sp>
              <p:nvSpPr>
                <p:cNvPr id="48466" name="AutoShape 1345">
                  <a:extLst>
                    <a:ext uri="{FF2B5EF4-FFF2-40B4-BE49-F238E27FC236}">
                      <a16:creationId xmlns:a16="http://schemas.microsoft.com/office/drawing/2014/main" id="{76BACA77-5A41-4F7C-8D4B-F25848CF9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86" cy="107"/>
                </a:xfrm>
                <a:prstGeom prst="roundRect">
                  <a:avLst>
                    <a:gd name="adj" fmla="val 17194"/>
                  </a:avLst>
                </a:prstGeom>
                <a:solidFill>
                  <a:srgbClr val="FFFFF3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/>
                </a:p>
              </p:txBody>
            </p:sp>
            <p:sp>
              <p:nvSpPr>
                <p:cNvPr id="48467" name="Rectangle 1346">
                  <a:extLst>
                    <a:ext uri="{FF2B5EF4-FFF2-40B4-BE49-F238E27FC236}">
                      <a16:creationId xmlns:a16="http://schemas.microsoft.com/office/drawing/2014/main" id="{B94AB1FA-775F-42D4-AB6F-68D7495A2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" y="34"/>
                  <a:ext cx="279" cy="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40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Local Reduce</a:t>
                  </a:r>
                </a:p>
              </p:txBody>
            </p:sp>
          </p:grpSp>
        </p:grpSp>
        <p:sp>
          <p:nvSpPr>
            <p:cNvPr id="76099" name="Freeform 1347">
              <a:extLst>
                <a:ext uri="{FF2B5EF4-FFF2-40B4-BE49-F238E27FC236}">
                  <a16:creationId xmlns:a16="http://schemas.microsoft.com/office/drawing/2014/main" id="{AAA0AC66-206C-4071-9618-55EBFAC27146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1648" y="1903"/>
              <a:ext cx="454" cy="402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12343 h 21600"/>
                <a:gd name="T4" fmla="*/ 0 w 21600"/>
                <a:gd name="T5" fmla="*/ 12343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12343"/>
                  </a:lnTo>
                  <a:lnTo>
                    <a:pt x="0" y="12343"/>
                  </a:lnTo>
                  <a:cubicBezTo>
                    <a:pt x="0" y="8229"/>
                    <a:pt x="0" y="41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7575D1"/>
              </a:solidFill>
              <a:prstDash val="solid"/>
              <a:round/>
              <a:headEnd type="none" w="med" len="med"/>
              <a:tailEnd type="stealth" w="med" len="sm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76100" name="Freeform 1348">
              <a:extLst>
                <a:ext uri="{FF2B5EF4-FFF2-40B4-BE49-F238E27FC236}">
                  <a16:creationId xmlns:a16="http://schemas.microsoft.com/office/drawing/2014/main" id="{9FBF9460-98F6-4DEB-AF49-4C98CF0D776F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1734" y="1903"/>
              <a:ext cx="559" cy="402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6171 h 21600"/>
                <a:gd name="T4" fmla="*/ 0 w 21600"/>
                <a:gd name="T5" fmla="*/ 6171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6171"/>
                  </a:lnTo>
                  <a:lnTo>
                    <a:pt x="0" y="6171"/>
                  </a:lnTo>
                  <a:cubicBezTo>
                    <a:pt x="0" y="4114"/>
                    <a:pt x="0" y="2057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62672"/>
              </a:solidFill>
              <a:prstDash val="solid"/>
              <a:round/>
              <a:headEnd type="none" w="med" len="med"/>
              <a:tailEnd type="stealth" w="med" len="sm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76101" name="Freeform 1349">
              <a:extLst>
                <a:ext uri="{FF2B5EF4-FFF2-40B4-BE49-F238E27FC236}">
                  <a16:creationId xmlns:a16="http://schemas.microsoft.com/office/drawing/2014/main" id="{DED8543D-306B-4997-BCD2-C750227BFC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49" y="1903"/>
              <a:ext cx="454" cy="402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9360 h 21600"/>
                <a:gd name="T4" fmla="*/ 0 w 21600"/>
                <a:gd name="T5" fmla="*/ 9360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600" y="17520"/>
                    <a:pt x="21600" y="13440"/>
                    <a:pt x="21600" y="9360"/>
                  </a:cubicBezTo>
                  <a:lnTo>
                    <a:pt x="0" y="9360"/>
                  </a:lnTo>
                  <a:cubicBezTo>
                    <a:pt x="0" y="6240"/>
                    <a:pt x="0" y="312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7575D1"/>
              </a:solidFill>
              <a:prstDash val="solid"/>
              <a:round/>
              <a:headEnd type="none" w="med" len="med"/>
              <a:tailEnd type="stealth" w="med" len="sm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76102" name="Freeform 1350">
              <a:extLst>
                <a:ext uri="{FF2B5EF4-FFF2-40B4-BE49-F238E27FC236}">
                  <a16:creationId xmlns:a16="http://schemas.microsoft.com/office/drawing/2014/main" id="{8A41EEAA-A84E-4F01-AEDB-81B1829220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41" y="1903"/>
              <a:ext cx="346" cy="402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12528 h 21600"/>
                <a:gd name="T4" fmla="*/ 0 w 21600"/>
                <a:gd name="T5" fmla="*/ 12528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12528"/>
                  </a:lnTo>
                  <a:lnTo>
                    <a:pt x="0" y="12528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262672"/>
              </a:solidFill>
              <a:prstDash val="solid"/>
              <a:round/>
              <a:headEnd type="none" w="med" len="med"/>
              <a:tailEnd type="stealth" w="med" len="sm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76103" name="Freeform 1351">
              <a:extLst>
                <a:ext uri="{FF2B5EF4-FFF2-40B4-BE49-F238E27FC236}">
                  <a16:creationId xmlns:a16="http://schemas.microsoft.com/office/drawing/2014/main" id="{FADD93EC-F070-480A-99FD-0D3E2EDCE2F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97" y="1903"/>
              <a:ext cx="1362" cy="402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10800 h 21600"/>
                <a:gd name="T4" fmla="*/ 0 w 21600"/>
                <a:gd name="T5" fmla="*/ 10800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10800"/>
                  </a:lnTo>
                  <a:lnTo>
                    <a:pt x="0" y="10800"/>
                  </a:lnTo>
                  <a:cubicBezTo>
                    <a:pt x="0" y="7200"/>
                    <a:pt x="0" y="36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7575D1"/>
              </a:solidFill>
              <a:prstDash val="solid"/>
              <a:round/>
              <a:headEnd type="none" w="med" len="med"/>
              <a:tailEnd type="stealth" w="med" len="sm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76104" name="Freeform 1352">
              <a:extLst>
                <a:ext uri="{FF2B5EF4-FFF2-40B4-BE49-F238E27FC236}">
                  <a16:creationId xmlns:a16="http://schemas.microsoft.com/office/drawing/2014/main" id="{AD10E490-5A91-4815-B579-155CBB849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90" y="1903"/>
              <a:ext cx="1252" cy="402"/>
            </a:xfrm>
            <a:custGeom>
              <a:avLst/>
              <a:gdLst>
                <a:gd name="T0" fmla="*/ 21600 w 21600"/>
                <a:gd name="T1" fmla="*/ 21600 h 21600"/>
                <a:gd name="T2" fmla="*/ 21600 w 21600"/>
                <a:gd name="T3" fmla="*/ 14242 h 21600"/>
                <a:gd name="T4" fmla="*/ 0 w 21600"/>
                <a:gd name="T5" fmla="*/ 14242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14242"/>
                  </a:lnTo>
                  <a:lnTo>
                    <a:pt x="0" y="14242"/>
                  </a:lnTo>
                  <a:cubicBezTo>
                    <a:pt x="0" y="11275"/>
                    <a:pt x="0" y="2967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62672"/>
              </a:solidFill>
              <a:prstDash val="solid"/>
              <a:round/>
              <a:headEnd type="none" w="med" len="med"/>
              <a:tailEnd type="stealth" w="med" len="sm"/>
            </a:ln>
            <a:effectLst>
              <a:outerShdw blurRad="508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  <p:sp>
          <p:nvSpPr>
            <p:cNvPr id="48390" name="Line 1353">
              <a:extLst>
                <a:ext uri="{FF2B5EF4-FFF2-40B4-BE49-F238E27FC236}">
                  <a16:creationId xmlns:a16="http://schemas.microsoft.com/office/drawing/2014/main" id="{BC4D1B33-50B8-490A-BD5F-AC09A9353F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4" y="1675"/>
              <a:ext cx="0" cy="187"/>
            </a:xfrm>
            <a:prstGeom prst="line">
              <a:avLst/>
            </a:prstGeom>
            <a:noFill/>
            <a:ln w="25400">
              <a:solidFill>
                <a:srgbClr val="7575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91" name="Line 1354">
              <a:extLst>
                <a:ext uri="{FF2B5EF4-FFF2-40B4-BE49-F238E27FC236}">
                  <a16:creationId xmlns:a16="http://schemas.microsoft.com/office/drawing/2014/main" id="{C18FDC60-B2DD-4FEF-A84C-D75EBE1A3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2" y="1675"/>
              <a:ext cx="0" cy="187"/>
            </a:xfrm>
            <a:prstGeom prst="line">
              <a:avLst/>
            </a:prstGeom>
            <a:noFill/>
            <a:ln w="25400">
              <a:solidFill>
                <a:srgbClr val="7575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92" name="Line 1355">
              <a:extLst>
                <a:ext uri="{FF2B5EF4-FFF2-40B4-BE49-F238E27FC236}">
                  <a16:creationId xmlns:a16="http://schemas.microsoft.com/office/drawing/2014/main" id="{E2B2BEB3-F445-4837-8D5B-89DE336B2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9" y="1675"/>
              <a:ext cx="0" cy="187"/>
            </a:xfrm>
            <a:prstGeom prst="line">
              <a:avLst/>
            </a:prstGeom>
            <a:noFill/>
            <a:ln w="25400">
              <a:solidFill>
                <a:srgbClr val="7575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93" name="Line 1356">
              <a:extLst>
                <a:ext uri="{FF2B5EF4-FFF2-40B4-BE49-F238E27FC236}">
                  <a16:creationId xmlns:a16="http://schemas.microsoft.com/office/drawing/2014/main" id="{4B9F707E-E8EC-4330-8F23-19D7199E9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" y="1675"/>
              <a:ext cx="0" cy="187"/>
            </a:xfrm>
            <a:prstGeom prst="line">
              <a:avLst/>
            </a:prstGeom>
            <a:noFill/>
            <a:ln w="25400">
              <a:solidFill>
                <a:srgbClr val="7575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94" name="Line 1357">
              <a:extLst>
                <a:ext uri="{FF2B5EF4-FFF2-40B4-BE49-F238E27FC236}">
                  <a16:creationId xmlns:a16="http://schemas.microsoft.com/office/drawing/2014/main" id="{8E0673C7-DBB1-4B6A-929B-7F9F7C539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5" y="1675"/>
              <a:ext cx="0" cy="187"/>
            </a:xfrm>
            <a:prstGeom prst="line">
              <a:avLst/>
            </a:prstGeom>
            <a:noFill/>
            <a:ln w="25400">
              <a:solidFill>
                <a:srgbClr val="26267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95" name="Line 1358">
              <a:extLst>
                <a:ext uri="{FF2B5EF4-FFF2-40B4-BE49-F238E27FC236}">
                  <a16:creationId xmlns:a16="http://schemas.microsoft.com/office/drawing/2014/main" id="{24AF8581-DC2A-4D74-8E68-2A55A19A5E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3" y="1675"/>
              <a:ext cx="0" cy="187"/>
            </a:xfrm>
            <a:prstGeom prst="line">
              <a:avLst/>
            </a:prstGeom>
            <a:noFill/>
            <a:ln w="25400">
              <a:solidFill>
                <a:srgbClr val="26267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96" name="Line 1359">
              <a:extLst>
                <a:ext uri="{FF2B5EF4-FFF2-40B4-BE49-F238E27FC236}">
                  <a16:creationId xmlns:a16="http://schemas.microsoft.com/office/drawing/2014/main" id="{CE94C0D7-3A48-4034-93D0-066BF2E22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1" y="1675"/>
              <a:ext cx="0" cy="187"/>
            </a:xfrm>
            <a:prstGeom prst="line">
              <a:avLst/>
            </a:prstGeom>
            <a:noFill/>
            <a:ln w="25400">
              <a:solidFill>
                <a:srgbClr val="26267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97" name="Line 1360">
              <a:extLst>
                <a:ext uri="{FF2B5EF4-FFF2-40B4-BE49-F238E27FC236}">
                  <a16:creationId xmlns:a16="http://schemas.microsoft.com/office/drawing/2014/main" id="{5F595F17-3E2F-47CD-B7B2-66D234C62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8" y="1675"/>
              <a:ext cx="0" cy="187"/>
            </a:xfrm>
            <a:prstGeom prst="line">
              <a:avLst/>
            </a:prstGeom>
            <a:noFill/>
            <a:ln w="25400">
              <a:solidFill>
                <a:srgbClr val="26267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398" name="Rectangle 1361">
              <a:extLst>
                <a:ext uri="{FF2B5EF4-FFF2-40B4-BE49-F238E27FC236}">
                  <a16:creationId xmlns:a16="http://schemas.microsoft.com/office/drawing/2014/main" id="{F6909A1C-60FA-4A0A-97D5-E63536A0E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75" y="1715"/>
              <a:ext cx="500" cy="248"/>
            </a:xfrm>
            <a:prstGeom prst="rect">
              <a:avLst/>
            </a:prstGeom>
            <a:solidFill>
              <a:schemeClr val="accent1">
                <a:alpha val="66666"/>
              </a:schemeClr>
            </a:solidFill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grpSp>
          <p:nvGrpSpPr>
            <p:cNvPr id="48399" name="Group 1362">
              <a:extLst>
                <a:ext uri="{FF2B5EF4-FFF2-40B4-BE49-F238E27FC236}">
                  <a16:creationId xmlns:a16="http://schemas.microsoft.com/office/drawing/2014/main" id="{AEAB7289-1BA4-4840-BB2C-F0A0AA794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154" y="1630"/>
              <a:ext cx="134" cy="409"/>
              <a:chOff x="0" y="0"/>
              <a:chExt cx="134" cy="409"/>
            </a:xfrm>
          </p:grpSpPr>
          <p:sp>
            <p:nvSpPr>
              <p:cNvPr id="48448" name="AutoShape 1363">
                <a:extLst>
                  <a:ext uri="{FF2B5EF4-FFF2-40B4-BE49-F238E27FC236}">
                    <a16:creationId xmlns:a16="http://schemas.microsoft.com/office/drawing/2014/main" id="{F0039710-C358-4ADD-A294-76108FDE8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34" cy="409"/>
              </a:xfrm>
              <a:prstGeom prst="roundRect">
                <a:avLst>
                  <a:gd name="adj" fmla="val 17194"/>
                </a:avLst>
              </a:prstGeom>
              <a:solidFill>
                <a:srgbClr val="FFFFF3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/>
              </a:p>
            </p:txBody>
          </p:sp>
          <p:sp>
            <p:nvSpPr>
              <p:cNvPr id="48449" name="AutoShape 1364">
                <a:extLst>
                  <a:ext uri="{FF2B5EF4-FFF2-40B4-BE49-F238E27FC236}">
                    <a16:creationId xmlns:a16="http://schemas.microsoft.com/office/drawing/2014/main" id="{C9F928EC-2109-4BE3-AA45-3DA0E004D8C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-130" y="157"/>
                <a:ext cx="394" cy="93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/>
                <a:rect l="T0" t="T1" r="T2" b="T3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600">
                    <a:solidFill>
                      <a:prstClr val="black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Local Scan</a:t>
                </a:r>
              </a:p>
            </p:txBody>
          </p:sp>
        </p:grpSp>
        <p:sp>
          <p:nvSpPr>
            <p:cNvPr id="48400" name="Line 1365">
              <a:extLst>
                <a:ext uri="{FF2B5EF4-FFF2-40B4-BE49-F238E27FC236}">
                  <a16:creationId xmlns:a16="http://schemas.microsoft.com/office/drawing/2014/main" id="{67A6B076-D86B-4544-AD58-3D31596629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0"/>
              <a:ext cx="40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8401" name="Line 1366">
              <a:extLst>
                <a:ext uri="{FF2B5EF4-FFF2-40B4-BE49-F238E27FC236}">
                  <a16:creationId xmlns:a16="http://schemas.microsoft.com/office/drawing/2014/main" id="{F375EF8A-A0E5-46EF-B6B4-CD2D398DD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224"/>
              <a:ext cx="40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grpSp>
          <p:nvGrpSpPr>
            <p:cNvPr id="48402" name="Group 1367">
              <a:extLst>
                <a:ext uri="{FF2B5EF4-FFF2-40B4-BE49-F238E27FC236}">
                  <a16:creationId xmlns:a16="http://schemas.microsoft.com/office/drawing/2014/main" id="{00D9D673-4A18-46DC-9ECE-ECF9B63C3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" y="106"/>
              <a:ext cx="239" cy="1260"/>
              <a:chOff x="0" y="0"/>
              <a:chExt cx="238" cy="1260"/>
            </a:xfrm>
          </p:grpSpPr>
          <p:sp>
            <p:nvSpPr>
              <p:cNvPr id="76120" name="AutoShape 1368">
                <a:extLst>
                  <a:ext uri="{FF2B5EF4-FFF2-40B4-BE49-F238E27FC236}">
                    <a16:creationId xmlns:a16="http://schemas.microsoft.com/office/drawing/2014/main" id="{77427D63-5E08-4919-A3FC-5FD2C3C32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38" cy="126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19552"/>
                    </a:moveTo>
                    <a:lnTo>
                      <a:pt x="5400" y="19552"/>
                    </a:lnTo>
                    <a:lnTo>
                      <a:pt x="5400" y="0"/>
                    </a:lnTo>
                    <a:lnTo>
                      <a:pt x="16200" y="0"/>
                    </a:lnTo>
                    <a:lnTo>
                      <a:pt x="16200" y="19552"/>
                    </a:lnTo>
                    <a:lnTo>
                      <a:pt x="21600" y="19552"/>
                    </a:lnTo>
                    <a:lnTo>
                      <a:pt x="10800" y="21600"/>
                    </a:lnTo>
                    <a:close/>
                    <a:moveTo>
                      <a:pt x="0" y="19552"/>
                    </a:moveTo>
                  </a:path>
                </a:pathLst>
              </a:custGeom>
              <a:solidFill>
                <a:srgbClr val="BBE0E3"/>
              </a:solidFill>
              <a:ln>
                <a:noFill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48447" name="AutoShape 1369">
                <a:extLst>
                  <a:ext uri="{FF2B5EF4-FFF2-40B4-BE49-F238E27FC236}">
                    <a16:creationId xmlns:a16="http://schemas.microsoft.com/office/drawing/2014/main" id="{0F95F6AD-F237-4194-9D23-0FE1B0677023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-481" y="534"/>
                <a:ext cx="1200" cy="132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/>
                <a:rect l="T0" t="T1" r="T2" b="T3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 Italic" panose="020B0604020202090204" pitchFamily="34" charset="0"/>
                    <a:cs typeface="Arial Italic" panose="020B0604020202090204" pitchFamily="34" charset="0"/>
                    <a:sym typeface="Arial Italic" panose="020B0604020202090204" pitchFamily="34" charset="0"/>
                  </a:rPr>
                  <a:t>Upsweep Reduction</a:t>
                </a:r>
              </a:p>
            </p:txBody>
          </p:sp>
        </p:grpSp>
        <p:grpSp>
          <p:nvGrpSpPr>
            <p:cNvPr id="48403" name="Group 1370">
              <a:extLst>
                <a:ext uri="{FF2B5EF4-FFF2-40B4-BE49-F238E27FC236}">
                  <a16:creationId xmlns:a16="http://schemas.microsoft.com/office/drawing/2014/main" id="{B9DCB963-995E-4F1C-B86E-9BE2BB4E6C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" y="1447"/>
              <a:ext cx="239" cy="750"/>
              <a:chOff x="0" y="0"/>
              <a:chExt cx="238" cy="750"/>
            </a:xfrm>
          </p:grpSpPr>
          <p:sp>
            <p:nvSpPr>
              <p:cNvPr id="76123" name="AutoShape 1371">
                <a:extLst>
                  <a:ext uri="{FF2B5EF4-FFF2-40B4-BE49-F238E27FC236}">
                    <a16:creationId xmlns:a16="http://schemas.microsoft.com/office/drawing/2014/main" id="{DFCB256C-92E5-4212-820E-04887C4D7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38" cy="75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18162"/>
                    </a:moveTo>
                    <a:lnTo>
                      <a:pt x="5400" y="18162"/>
                    </a:lnTo>
                    <a:lnTo>
                      <a:pt x="5400" y="0"/>
                    </a:lnTo>
                    <a:lnTo>
                      <a:pt x="16200" y="0"/>
                    </a:lnTo>
                    <a:lnTo>
                      <a:pt x="16200" y="18162"/>
                    </a:lnTo>
                    <a:lnTo>
                      <a:pt x="21600" y="18162"/>
                    </a:lnTo>
                    <a:lnTo>
                      <a:pt x="10800" y="21600"/>
                    </a:lnTo>
                    <a:close/>
                    <a:moveTo>
                      <a:pt x="0" y="18162"/>
                    </a:moveTo>
                  </a:path>
                </a:pathLst>
              </a:custGeom>
              <a:solidFill>
                <a:srgbClr val="BBE0E3"/>
              </a:solidFill>
              <a:ln>
                <a:noFill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48445" name="AutoShape 1372">
                <a:extLst>
                  <a:ext uri="{FF2B5EF4-FFF2-40B4-BE49-F238E27FC236}">
                    <a16:creationId xmlns:a16="http://schemas.microsoft.com/office/drawing/2014/main" id="{2D645872-0199-4C99-8BFE-E24AEB84EF7B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-226" y="279"/>
                <a:ext cx="689" cy="132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/>
                <a:rect l="T0" t="T1" r="T2" b="T3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 Italic" panose="020B0604020202090204" pitchFamily="34" charset="0"/>
                    <a:cs typeface="Arial Italic" panose="020B0604020202090204" pitchFamily="34" charset="0"/>
                    <a:sym typeface="Arial Italic" panose="020B0604020202090204" pitchFamily="34" charset="0"/>
                  </a:rPr>
                  <a:t>Top-level Scan</a:t>
                </a:r>
              </a:p>
            </p:txBody>
          </p:sp>
        </p:grpSp>
        <p:grpSp>
          <p:nvGrpSpPr>
            <p:cNvPr id="48404" name="Group 1373">
              <a:extLst>
                <a:ext uri="{FF2B5EF4-FFF2-40B4-BE49-F238E27FC236}">
                  <a16:creationId xmlns:a16="http://schemas.microsoft.com/office/drawing/2014/main" id="{56253EC2-1582-426A-8EDB-1CCCAAC51E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" y="2250"/>
              <a:ext cx="239" cy="1314"/>
              <a:chOff x="0" y="0"/>
              <a:chExt cx="238" cy="1314"/>
            </a:xfrm>
          </p:grpSpPr>
          <p:sp>
            <p:nvSpPr>
              <p:cNvPr id="76126" name="AutoShape 1374">
                <a:extLst>
                  <a:ext uri="{FF2B5EF4-FFF2-40B4-BE49-F238E27FC236}">
                    <a16:creationId xmlns:a16="http://schemas.microsoft.com/office/drawing/2014/main" id="{0E49D3A8-EB82-41C6-AE6A-72FEDA47F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"/>
                <a:ext cx="238" cy="131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19636"/>
                    </a:moveTo>
                    <a:lnTo>
                      <a:pt x="5400" y="19636"/>
                    </a:lnTo>
                    <a:lnTo>
                      <a:pt x="5400" y="0"/>
                    </a:lnTo>
                    <a:lnTo>
                      <a:pt x="16200" y="0"/>
                    </a:lnTo>
                    <a:lnTo>
                      <a:pt x="16200" y="19636"/>
                    </a:lnTo>
                    <a:lnTo>
                      <a:pt x="21600" y="19636"/>
                    </a:lnTo>
                    <a:lnTo>
                      <a:pt x="10800" y="21600"/>
                    </a:lnTo>
                    <a:close/>
                    <a:moveTo>
                      <a:pt x="0" y="19636"/>
                    </a:moveTo>
                  </a:path>
                </a:pathLst>
              </a:custGeom>
              <a:solidFill>
                <a:srgbClr val="BBE0E3"/>
              </a:solidFill>
              <a:ln>
                <a:noFill/>
              </a:ln>
              <a:effectLst>
                <a:outerShdw blurRad="50800" dist="38099" dir="2700000" algn="ctr" rotWithShape="0">
                  <a:schemeClr val="bg2">
                    <a:alpha val="39999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600">
                  <a:solidFill>
                    <a:srgbClr val="000000"/>
                  </a:solidFill>
                  <a:latin typeface="Gill Sans" charset="0"/>
                  <a:ea typeface="ヒラギノ角ゴ ProN W3" charset="0"/>
                  <a:sym typeface="Gill Sans" charset="0"/>
                </a:endParaRPr>
              </a:p>
            </p:txBody>
          </p:sp>
          <p:sp>
            <p:nvSpPr>
              <p:cNvPr id="48443" name="AutoShape 1375">
                <a:extLst>
                  <a:ext uri="{FF2B5EF4-FFF2-40B4-BE49-F238E27FC236}">
                    <a16:creationId xmlns:a16="http://schemas.microsoft.com/office/drawing/2014/main" id="{97318FB4-D24F-434A-A6A5-CDD17E779E6C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-508" y="562"/>
                <a:ext cx="1255" cy="131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/>
                <a:rect l="T0" t="T1" r="T2" b="T3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>
                    <a:solidFill>
                      <a:prstClr val="black"/>
                    </a:solidFill>
                    <a:latin typeface="Arial Italic" panose="020B0604020202090204" pitchFamily="34" charset="0"/>
                    <a:cs typeface="Arial Italic" panose="020B0604020202090204" pitchFamily="34" charset="0"/>
                    <a:sym typeface="Arial Italic" panose="020B0604020202090204" pitchFamily="34" charset="0"/>
                  </a:rPr>
                  <a:t>Downsweep Reduction</a:t>
                </a:r>
              </a:p>
            </p:txBody>
          </p:sp>
        </p:grpSp>
        <p:sp>
          <p:nvSpPr>
            <p:cNvPr id="48405" name="AutoShape 1376">
              <a:extLst>
                <a:ext uri="{FF2B5EF4-FFF2-40B4-BE49-F238E27FC236}">
                  <a16:creationId xmlns:a16="http://schemas.microsoft.com/office/drawing/2014/main" id="{56F4DC4E-5991-41E3-BF0E-8E4461D8C49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84" y="153"/>
              <a:ext cx="302" cy="15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r>
                <a:rPr lang="en-US" altLang="en-US" sz="5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: </a:t>
              </a:r>
              <a:endParaRPr lang="en-US" altLang="en-US" sz="2000">
                <a:solidFill>
                  <a:prstClr val="black"/>
                </a:solidFill>
                <a:latin typeface="Arial" panose="020B0604020202020204" pitchFamily="34" charset="0"/>
                <a:cs typeface="Lucida Grande" charset="0"/>
                <a:sym typeface="Arial" panose="020B0604020202020204" pitchFamily="34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      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48406" name="AutoShape 1377">
              <a:extLst>
                <a:ext uri="{FF2B5EF4-FFF2-40B4-BE49-F238E27FC236}">
                  <a16:creationId xmlns:a16="http://schemas.microsoft.com/office/drawing/2014/main" id="{75838304-F6E7-4AD9-92AA-3AB4FD58A88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84" y="474"/>
              <a:ext cx="302" cy="15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15</a:t>
              </a:r>
              <a:r>
                <a:rPr lang="en-US" altLang="en-US" sz="5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: </a:t>
              </a:r>
              <a:endParaRPr lang="en-US" altLang="en-US" sz="2000">
                <a:solidFill>
                  <a:prstClr val="black"/>
                </a:solidFill>
                <a:latin typeface="Arial" panose="020B0604020202020204" pitchFamily="34" charset="0"/>
                <a:cs typeface="Lucida Grande" charset="0"/>
                <a:sym typeface="Arial" panose="020B0604020202020204" pitchFamily="34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      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8</a:t>
              </a:r>
            </a:p>
          </p:txBody>
        </p:sp>
        <p:sp>
          <p:nvSpPr>
            <p:cNvPr id="48407" name="AutoShape 1378">
              <a:extLst>
                <a:ext uri="{FF2B5EF4-FFF2-40B4-BE49-F238E27FC236}">
                  <a16:creationId xmlns:a16="http://schemas.microsoft.com/office/drawing/2014/main" id="{0E9BD0B3-483A-4022-92F7-1F8C8A09EA9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115" y="893"/>
              <a:ext cx="325" cy="15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N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-1</a:t>
              </a:r>
              <a:r>
                <a:rPr lang="en-US" altLang="en-US" sz="5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: </a:t>
              </a:r>
              <a:endParaRPr lang="en-US" altLang="en-US" sz="2000">
                <a:solidFill>
                  <a:prstClr val="black"/>
                </a:solidFill>
                <a:latin typeface="Arial" panose="020B0604020202020204" pitchFamily="34" charset="0"/>
                <a:cs typeface="Lucida Grande" charset="0"/>
                <a:sym typeface="Arial" panose="020B0604020202020204" pitchFamily="34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      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N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-8</a:t>
              </a:r>
            </a:p>
          </p:txBody>
        </p:sp>
        <p:sp>
          <p:nvSpPr>
            <p:cNvPr id="48408" name="AutoShape 1379">
              <a:extLst>
                <a:ext uri="{FF2B5EF4-FFF2-40B4-BE49-F238E27FC236}">
                  <a16:creationId xmlns:a16="http://schemas.microsoft.com/office/drawing/2014/main" id="{37C3E319-D9AE-4130-A9F0-F144DD04CFB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36" y="2325"/>
              <a:ext cx="303" cy="15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r>
                <a:rPr lang="en-US" altLang="en-US" sz="5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: </a:t>
              </a:r>
              <a:endParaRPr lang="en-US" altLang="en-US" sz="2000">
                <a:solidFill>
                  <a:prstClr val="black"/>
                </a:solidFill>
                <a:latin typeface="Arial" panose="020B0604020202020204" pitchFamily="34" charset="0"/>
                <a:cs typeface="Lucida Grande" charset="0"/>
                <a:sym typeface="Arial" panose="020B0604020202020204" pitchFamily="34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      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48409" name="AutoShape 1380">
              <a:extLst>
                <a:ext uri="{FF2B5EF4-FFF2-40B4-BE49-F238E27FC236}">
                  <a16:creationId xmlns:a16="http://schemas.microsoft.com/office/drawing/2014/main" id="{DFF3653F-26C1-45D4-A509-F05E5B421A0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36" y="2727"/>
              <a:ext cx="303" cy="15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15</a:t>
              </a:r>
              <a:r>
                <a:rPr lang="en-US" altLang="en-US" sz="5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: </a:t>
              </a:r>
              <a:endParaRPr lang="en-US" altLang="en-US" sz="2000">
                <a:solidFill>
                  <a:prstClr val="black"/>
                </a:solidFill>
                <a:latin typeface="Arial" panose="020B0604020202020204" pitchFamily="34" charset="0"/>
                <a:cs typeface="Lucida Grande" charset="0"/>
                <a:sym typeface="Arial" panose="020B0604020202020204" pitchFamily="34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      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8</a:t>
              </a:r>
            </a:p>
          </p:txBody>
        </p:sp>
        <p:sp>
          <p:nvSpPr>
            <p:cNvPr id="48410" name="AutoShape 1381">
              <a:extLst>
                <a:ext uri="{FF2B5EF4-FFF2-40B4-BE49-F238E27FC236}">
                  <a16:creationId xmlns:a16="http://schemas.microsoft.com/office/drawing/2014/main" id="{F0335FCE-48CB-4D7B-B25B-2FC73F3ACC5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001" y="2431"/>
              <a:ext cx="302" cy="15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r>
                <a:rPr lang="en-US" altLang="en-US" sz="5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: </a:t>
              </a:r>
              <a:endParaRPr lang="en-US" altLang="en-US" sz="2000">
                <a:solidFill>
                  <a:prstClr val="black"/>
                </a:solidFill>
                <a:latin typeface="Arial" panose="020B0604020202020204" pitchFamily="34" charset="0"/>
                <a:cs typeface="Lucida Grande" charset="0"/>
                <a:sym typeface="Arial" panose="020B0604020202020204" pitchFamily="34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      outkeys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48411" name="AutoShape 1382">
              <a:extLst>
                <a:ext uri="{FF2B5EF4-FFF2-40B4-BE49-F238E27FC236}">
                  <a16:creationId xmlns:a16="http://schemas.microsoft.com/office/drawing/2014/main" id="{6472C3B4-9654-4108-9979-E1C4EED64C0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001" y="2806"/>
              <a:ext cx="302" cy="15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15</a:t>
              </a:r>
              <a:r>
                <a:rPr lang="en-US" altLang="en-US" sz="5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: </a:t>
              </a:r>
              <a:endParaRPr lang="en-US" altLang="en-US" sz="2000">
                <a:solidFill>
                  <a:prstClr val="black"/>
                </a:solidFill>
                <a:latin typeface="Arial" panose="020B0604020202020204" pitchFamily="34" charset="0"/>
                <a:cs typeface="Lucida Grande" charset="0"/>
                <a:sym typeface="Arial" panose="020B0604020202020204" pitchFamily="34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      outkeys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8</a:t>
              </a:r>
            </a:p>
          </p:txBody>
        </p:sp>
        <p:sp>
          <p:nvSpPr>
            <p:cNvPr id="48412" name="AutoShape 1383">
              <a:extLst>
                <a:ext uri="{FF2B5EF4-FFF2-40B4-BE49-F238E27FC236}">
                  <a16:creationId xmlns:a16="http://schemas.microsoft.com/office/drawing/2014/main" id="{54CFAB24-2BA7-450C-8F0A-99B77BAB0BF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067" y="3250"/>
              <a:ext cx="326" cy="15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N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-1</a:t>
              </a:r>
              <a:r>
                <a:rPr lang="en-US" altLang="en-US" sz="5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: </a:t>
              </a:r>
              <a:endParaRPr lang="en-US" altLang="en-US" sz="2000">
                <a:solidFill>
                  <a:prstClr val="black"/>
                </a:solidFill>
                <a:latin typeface="Arial" panose="020B0604020202020204" pitchFamily="34" charset="0"/>
                <a:cs typeface="Lucida Grande" charset="0"/>
                <a:sym typeface="Arial" panose="020B0604020202020204" pitchFamily="34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      inkeys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N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-8</a:t>
              </a:r>
            </a:p>
          </p:txBody>
        </p:sp>
        <p:sp>
          <p:nvSpPr>
            <p:cNvPr id="48413" name="AutoShape 1384">
              <a:extLst>
                <a:ext uri="{FF2B5EF4-FFF2-40B4-BE49-F238E27FC236}">
                  <a16:creationId xmlns:a16="http://schemas.microsoft.com/office/drawing/2014/main" id="{8B4F8A25-681E-4F4A-BDE4-A870789A85A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831" y="3331"/>
              <a:ext cx="326" cy="15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N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-1</a:t>
              </a:r>
              <a:r>
                <a:rPr lang="en-US" altLang="en-US" sz="5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: </a:t>
              </a:r>
              <a:endParaRPr lang="en-US" altLang="en-US" sz="2000">
                <a:solidFill>
                  <a:prstClr val="black"/>
                </a:solidFill>
                <a:latin typeface="Arial" panose="020B0604020202020204" pitchFamily="34" charset="0"/>
                <a:cs typeface="Lucida Grande" charset="0"/>
                <a:sym typeface="Arial" panose="020B0604020202020204" pitchFamily="34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      outkeys 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N</a:t>
              </a:r>
              <a:r>
                <a:rPr lang="en-US" altLang="en-US" sz="500" baseline="-250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-8</a:t>
              </a:r>
            </a:p>
          </p:txBody>
        </p:sp>
        <p:sp>
          <p:nvSpPr>
            <p:cNvPr id="48414" name="AutoShape 1385">
              <a:extLst>
                <a:ext uri="{FF2B5EF4-FFF2-40B4-BE49-F238E27FC236}">
                  <a16:creationId xmlns:a16="http://schemas.microsoft.com/office/drawing/2014/main" id="{6CBCB447-DA22-4D93-A821-26F31C7698B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970" y="3373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outkeys...</a:t>
              </a:r>
            </a:p>
          </p:txBody>
        </p:sp>
        <p:sp>
          <p:nvSpPr>
            <p:cNvPr id="48415" name="AutoShape 1386">
              <a:extLst>
                <a:ext uri="{FF2B5EF4-FFF2-40B4-BE49-F238E27FC236}">
                  <a16:creationId xmlns:a16="http://schemas.microsoft.com/office/drawing/2014/main" id="{189291DB-8222-4520-BA02-5B80F56F361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901" y="3373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outkeys...</a:t>
              </a:r>
            </a:p>
          </p:txBody>
        </p:sp>
        <p:sp>
          <p:nvSpPr>
            <p:cNvPr id="48416" name="AutoShape 1387">
              <a:extLst>
                <a:ext uri="{FF2B5EF4-FFF2-40B4-BE49-F238E27FC236}">
                  <a16:creationId xmlns:a16="http://schemas.microsoft.com/office/drawing/2014/main" id="{66D67551-C830-4AA6-B49A-7E1D729D7B7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901" y="2837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outkeys...</a:t>
              </a:r>
            </a:p>
          </p:txBody>
        </p:sp>
        <p:sp>
          <p:nvSpPr>
            <p:cNvPr id="48417" name="AutoShape 1388">
              <a:extLst>
                <a:ext uri="{FF2B5EF4-FFF2-40B4-BE49-F238E27FC236}">
                  <a16:creationId xmlns:a16="http://schemas.microsoft.com/office/drawing/2014/main" id="{6C8A4FEA-EB81-4E50-858F-051A6724B18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901" y="2462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outkeys...</a:t>
              </a:r>
            </a:p>
          </p:txBody>
        </p:sp>
        <p:sp>
          <p:nvSpPr>
            <p:cNvPr id="48418" name="AutoShape 1389">
              <a:extLst>
                <a:ext uri="{FF2B5EF4-FFF2-40B4-BE49-F238E27FC236}">
                  <a16:creationId xmlns:a16="http://schemas.microsoft.com/office/drawing/2014/main" id="{F12696C4-F80D-4EF1-9E81-D945C7C16F6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856" y="2838"/>
              <a:ext cx="303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outkeys...</a:t>
              </a:r>
            </a:p>
          </p:txBody>
        </p:sp>
        <p:sp>
          <p:nvSpPr>
            <p:cNvPr id="48419" name="AutoShape 1390">
              <a:extLst>
                <a:ext uri="{FF2B5EF4-FFF2-40B4-BE49-F238E27FC236}">
                  <a16:creationId xmlns:a16="http://schemas.microsoft.com/office/drawing/2014/main" id="{1C3DB545-9AED-4DAE-BC1F-5C5251DBFFF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856" y="3374"/>
              <a:ext cx="303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outkeys...</a:t>
              </a:r>
            </a:p>
          </p:txBody>
        </p:sp>
        <p:sp>
          <p:nvSpPr>
            <p:cNvPr id="48420" name="AutoShape 1391">
              <a:extLst>
                <a:ext uri="{FF2B5EF4-FFF2-40B4-BE49-F238E27FC236}">
                  <a16:creationId xmlns:a16="http://schemas.microsoft.com/office/drawing/2014/main" id="{D40F7211-8AE8-4F32-8A60-1565604987B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856" y="2463"/>
              <a:ext cx="303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outkeys...</a:t>
              </a:r>
            </a:p>
          </p:txBody>
        </p:sp>
        <p:sp>
          <p:nvSpPr>
            <p:cNvPr id="48421" name="AutoShape 1392">
              <a:extLst>
                <a:ext uri="{FF2B5EF4-FFF2-40B4-BE49-F238E27FC236}">
                  <a16:creationId xmlns:a16="http://schemas.microsoft.com/office/drawing/2014/main" id="{B6DF9209-23BE-4F28-90F2-5D6F27646C4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812" y="2837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outkeys...</a:t>
              </a:r>
            </a:p>
          </p:txBody>
        </p:sp>
        <p:sp>
          <p:nvSpPr>
            <p:cNvPr id="48422" name="AutoShape 1393">
              <a:extLst>
                <a:ext uri="{FF2B5EF4-FFF2-40B4-BE49-F238E27FC236}">
                  <a16:creationId xmlns:a16="http://schemas.microsoft.com/office/drawing/2014/main" id="{9E815C46-503D-45AE-B093-6DC55D909F7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812" y="2462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outkeys...</a:t>
              </a:r>
            </a:p>
          </p:txBody>
        </p:sp>
        <p:sp>
          <p:nvSpPr>
            <p:cNvPr id="48423" name="AutoShape 1394">
              <a:extLst>
                <a:ext uri="{FF2B5EF4-FFF2-40B4-BE49-F238E27FC236}">
                  <a16:creationId xmlns:a16="http://schemas.microsoft.com/office/drawing/2014/main" id="{C0FD9345-3AFC-4FD9-A869-0B8C2F49DC0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53" y="3293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24" name="AutoShape 1395">
              <a:extLst>
                <a:ext uri="{FF2B5EF4-FFF2-40B4-BE49-F238E27FC236}">
                  <a16:creationId xmlns:a16="http://schemas.microsoft.com/office/drawing/2014/main" id="{8C9C4924-9D73-4864-862E-9D6259BD8D6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185" y="2757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25" name="AutoShape 1396">
              <a:extLst>
                <a:ext uri="{FF2B5EF4-FFF2-40B4-BE49-F238E27FC236}">
                  <a16:creationId xmlns:a16="http://schemas.microsoft.com/office/drawing/2014/main" id="{891586B7-85AD-4CA6-B36B-F65665C4419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185" y="2382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26" name="AutoShape 1397">
              <a:extLst>
                <a:ext uri="{FF2B5EF4-FFF2-40B4-BE49-F238E27FC236}">
                  <a16:creationId xmlns:a16="http://schemas.microsoft.com/office/drawing/2014/main" id="{32F78B49-09B2-4620-94DA-C9295546C9C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185" y="3293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27" name="AutoShape 1398">
              <a:extLst>
                <a:ext uri="{FF2B5EF4-FFF2-40B4-BE49-F238E27FC236}">
                  <a16:creationId xmlns:a16="http://schemas.microsoft.com/office/drawing/2014/main" id="{F05D6841-17CB-4752-A4FF-A884A52233F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140" y="3293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28" name="AutoShape 1399">
              <a:extLst>
                <a:ext uri="{FF2B5EF4-FFF2-40B4-BE49-F238E27FC236}">
                  <a16:creationId xmlns:a16="http://schemas.microsoft.com/office/drawing/2014/main" id="{A4B9CE43-ABEC-4A65-810C-0D017761DE9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140" y="2757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29" name="AutoShape 1400">
              <a:extLst>
                <a:ext uri="{FF2B5EF4-FFF2-40B4-BE49-F238E27FC236}">
                  <a16:creationId xmlns:a16="http://schemas.microsoft.com/office/drawing/2014/main" id="{397948DB-A178-415D-A6A5-544FE3DC440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140" y="2382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30" name="AutoShape 1401">
              <a:extLst>
                <a:ext uri="{FF2B5EF4-FFF2-40B4-BE49-F238E27FC236}">
                  <a16:creationId xmlns:a16="http://schemas.microsoft.com/office/drawing/2014/main" id="{745A194A-848B-43A8-AA24-C6B1181CA39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095" y="2758"/>
              <a:ext cx="303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31" name="AutoShape 1402">
              <a:extLst>
                <a:ext uri="{FF2B5EF4-FFF2-40B4-BE49-F238E27FC236}">
                  <a16:creationId xmlns:a16="http://schemas.microsoft.com/office/drawing/2014/main" id="{7F8624DB-EDF1-48A9-9054-A22CCBEEB6A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095" y="2383"/>
              <a:ext cx="303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32" name="AutoShape 1403">
              <a:extLst>
                <a:ext uri="{FF2B5EF4-FFF2-40B4-BE49-F238E27FC236}">
                  <a16:creationId xmlns:a16="http://schemas.microsoft.com/office/drawing/2014/main" id="{6D90418E-9DFB-4A2E-9D7B-02152D70485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119" y="506"/>
              <a:ext cx="303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33" name="AutoShape 1404">
              <a:extLst>
                <a:ext uri="{FF2B5EF4-FFF2-40B4-BE49-F238E27FC236}">
                  <a16:creationId xmlns:a16="http://schemas.microsoft.com/office/drawing/2014/main" id="{E0F9BC7F-3B65-4B15-B030-8C514303653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119" y="185"/>
              <a:ext cx="303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34" name="AutoShape 1405">
              <a:extLst>
                <a:ext uri="{FF2B5EF4-FFF2-40B4-BE49-F238E27FC236}">
                  <a16:creationId xmlns:a16="http://schemas.microsoft.com/office/drawing/2014/main" id="{F1E79517-4076-4B4F-B134-C967CCE77D9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164" y="184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35" name="AutoShape 1406">
              <a:extLst>
                <a:ext uri="{FF2B5EF4-FFF2-40B4-BE49-F238E27FC236}">
                  <a16:creationId xmlns:a16="http://schemas.microsoft.com/office/drawing/2014/main" id="{0196FC27-9DC0-420A-8159-F84FE98D76A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164" y="505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36" name="AutoShape 1407">
              <a:extLst>
                <a:ext uri="{FF2B5EF4-FFF2-40B4-BE49-F238E27FC236}">
                  <a16:creationId xmlns:a16="http://schemas.microsoft.com/office/drawing/2014/main" id="{824F14C5-9F75-4465-AD7D-7DEDE8ABFF1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164" y="934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37" name="AutoShape 1408">
              <a:extLst>
                <a:ext uri="{FF2B5EF4-FFF2-40B4-BE49-F238E27FC236}">
                  <a16:creationId xmlns:a16="http://schemas.microsoft.com/office/drawing/2014/main" id="{99F40544-B67B-4E91-927C-6574DBAAD7F5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208" y="185"/>
              <a:ext cx="303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38" name="AutoShape 1409">
              <a:extLst>
                <a:ext uri="{FF2B5EF4-FFF2-40B4-BE49-F238E27FC236}">
                  <a16:creationId xmlns:a16="http://schemas.microsoft.com/office/drawing/2014/main" id="{9D26D9A3-FAC0-47CE-B2D2-45ADD26D1A7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208" y="506"/>
              <a:ext cx="303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39" name="AutoShape 1410">
              <a:extLst>
                <a:ext uri="{FF2B5EF4-FFF2-40B4-BE49-F238E27FC236}">
                  <a16:creationId xmlns:a16="http://schemas.microsoft.com/office/drawing/2014/main" id="{0FB89FD3-A267-4D2E-A440-BAE639407D1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208" y="935"/>
              <a:ext cx="303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40" name="AutoShape 1411">
              <a:extLst>
                <a:ext uri="{FF2B5EF4-FFF2-40B4-BE49-F238E27FC236}">
                  <a16:creationId xmlns:a16="http://schemas.microsoft.com/office/drawing/2014/main" id="{D7527F88-44F0-447D-B2A4-A1F95AF733E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77" y="934"/>
              <a:ext cx="302" cy="93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500">
                  <a:solidFill>
                    <a:prstClr val="black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inkeys...</a:t>
              </a:r>
            </a:p>
          </p:txBody>
        </p:sp>
        <p:sp>
          <p:nvSpPr>
            <p:cNvPr id="48441" name="Rectangle 1412">
              <a:extLst>
                <a:ext uri="{FF2B5EF4-FFF2-40B4-BE49-F238E27FC236}">
                  <a16:creationId xmlns:a16="http://schemas.microsoft.com/office/drawing/2014/main" id="{AD8C76CC-3510-43AA-9754-D25219D7C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" y="1630"/>
              <a:ext cx="1162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>
                  <a:solidFill>
                    <a:srgbClr val="A5A5A5"/>
                  </a:solidFill>
                  <a:latin typeface="Arial Italic" panose="020B0604020202090204" pitchFamily="34" charset="0"/>
                  <a:cs typeface="Arial Italic" panose="020B0604020202090204" pitchFamily="34" charset="0"/>
                  <a:sym typeface="Arial Italic" panose="020B0604020202090204" pitchFamily="34" charset="0"/>
                </a:rPr>
                <a:t>Global Device Memory</a:t>
              </a:r>
            </a:p>
          </p:txBody>
        </p:sp>
      </p:grpSp>
    </p:spTree>
  </p:cSld>
  <p:clrMapOvr>
    <a:masterClrMapping/>
  </p:clrMapOvr>
  <p:transition spd="slow"/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>
            <a:extLst>
              <a:ext uri="{FF2B5EF4-FFF2-40B4-BE49-F238E27FC236}">
                <a16:creationId xmlns:a16="http://schemas.microsoft.com/office/drawing/2014/main" id="{A1FFBA58-42B7-4C3D-8855-BE9F9296D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Merrill’s sort, costs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929B4463-7459-4687-8288-720B2D0390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36700" y="4824413"/>
            <a:ext cx="7226300" cy="18161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marL="615950" indent="-361950"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d</a:t>
            </a:r>
            <a:r>
              <a:rPr lang="en-US" altLang="en-US" sz="2000"/>
              <a:t>-bit radix digits</a:t>
            </a:r>
          </a:p>
          <a:p>
            <a:pPr marL="6159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/>
              <a:t>radix 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r</a:t>
            </a:r>
            <a:r>
              <a:rPr lang="en-US" altLang="en-US" sz="2000"/>
              <a:t> = 2^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d</a:t>
            </a:r>
            <a:endParaRPr lang="en-US" altLang="en-US" sz="2000"/>
          </a:p>
          <a:p>
            <a:pPr marL="6159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n</a:t>
            </a:r>
            <a:r>
              <a:rPr lang="en-US" altLang="en-US" sz="2000"/>
              <a:t>-element input sequence of </a:t>
            </a:r>
            <a:r>
              <a:rPr lang="en-US" altLang="en-US" sz="2000">
                <a:latin typeface="MetaPro-BookItalic" charset="0"/>
                <a:cs typeface="MetaPro-BookItalic" charset="0"/>
                <a:sym typeface="MetaPro-BookItalic" charset="0"/>
              </a:rPr>
              <a:t>k</a:t>
            </a:r>
            <a:r>
              <a:rPr lang="en-US" altLang="en-US" sz="2000"/>
              <a:t>-bit keys</a:t>
            </a:r>
          </a:p>
          <a:p>
            <a:pPr marL="615950" indent="-361950">
              <a:spcBef>
                <a:spcPts val="500"/>
              </a:spcBef>
              <a:buClr>
                <a:srgbClr val="99721E"/>
              </a:buClr>
              <a:buSzPct val="116000"/>
              <a:buFont typeface="MetaPro-Book" charset="0"/>
              <a:buChar char="•"/>
            </a:pPr>
            <a:r>
              <a:rPr lang="en-US" altLang="en-US" sz="2000"/>
              <a:t>Current GPUs use d=4 (higher values exhaust local storage)</a:t>
            </a:r>
          </a:p>
        </p:txBody>
      </p:sp>
      <p:pic>
        <p:nvPicPr>
          <p:cNvPr id="50180" name="Picture 0">
            <a:extLst>
              <a:ext uri="{FF2B5EF4-FFF2-40B4-BE49-F238E27FC236}">
                <a16:creationId xmlns:a16="http://schemas.microsoft.com/office/drawing/2014/main" id="{31FE3F3B-D822-4DDE-A4F6-CA2E7A629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828800"/>
            <a:ext cx="8582025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>
            <a:extLst>
              <a:ext uri="{FF2B5EF4-FFF2-40B4-BE49-F238E27FC236}">
                <a16:creationId xmlns:a16="http://schemas.microsoft.com/office/drawing/2014/main" id="{79A50062-0637-4B3C-AB81-53B4C0A5C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781164"/>
          </a:xfrm>
        </p:spPr>
        <p:txBody>
          <a:bodyPr/>
          <a:lstStyle/>
          <a:p>
            <a:r>
              <a:rPr lang="en-US" altLang="en-US" dirty="0"/>
              <a:t>Results (NVIDIA GTX 285)</a:t>
            </a:r>
          </a:p>
        </p:txBody>
      </p:sp>
      <p:pic>
        <p:nvPicPr>
          <p:cNvPr id="51203" name="Picture 4">
            <a:extLst>
              <a:ext uri="{FF2B5EF4-FFF2-40B4-BE49-F238E27FC236}">
                <a16:creationId xmlns:a16="http://schemas.microsoft.com/office/drawing/2014/main" id="{C58ACC62-6516-4349-9648-979316007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4" y="1152526"/>
            <a:ext cx="9012237" cy="532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56A91831-5DD2-4404-8678-7D4C13396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/>
          <a:lstStyle/>
          <a:p>
            <a:r>
              <a:rPr lang="en-US" altLang="en-US"/>
              <a:t>Merge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0355A-78D6-43BC-AA8A-467DF3207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36C1BB6-81D5-41D2-BFEB-ED84DDE00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F964D371-1CE2-4A9A-BB98-9066DAB43876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B085EBDF-2620-41CD-8B62-35A9CDD463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Arial" panose="020B0604020202020204" pitchFamily="34" charset="0"/>
              </a:rPr>
              <a:t>Merge Sort</a:t>
            </a:r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7E496622-0D91-427C-B6EC-DA2333E2F9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ym typeface="Arial" panose="020B0604020202020204" pitchFamily="34" charset="0"/>
              </a:rPr>
              <a:t>Divide input array into 256-element tiles</a:t>
            </a:r>
          </a:p>
          <a:p>
            <a:endParaRPr lang="en-US" altLang="en-US">
              <a:sym typeface="Arial" panose="020B0604020202020204" pitchFamily="34" charset="0"/>
            </a:endParaRPr>
          </a:p>
          <a:p>
            <a:r>
              <a:rPr lang="en-US" altLang="en-US">
                <a:sym typeface="Arial" panose="020B0604020202020204" pitchFamily="34" charset="0"/>
              </a:rPr>
              <a:t>Sort each tile independently</a:t>
            </a:r>
          </a:p>
          <a:p>
            <a:endParaRPr lang="en-US" altLang="en-US">
              <a:sym typeface="Arial" panose="020B0604020202020204" pitchFamily="34" charset="0"/>
            </a:endParaRPr>
          </a:p>
          <a:p>
            <a:r>
              <a:rPr lang="en-US" altLang="en-US">
                <a:sym typeface="Arial" panose="020B0604020202020204" pitchFamily="34" charset="0"/>
              </a:rPr>
              <a:t>Produce sorted output with tree of merges</a:t>
            </a:r>
          </a:p>
        </p:txBody>
      </p:sp>
      <p:grpSp>
        <p:nvGrpSpPr>
          <p:cNvPr id="53253" name="Group 5">
            <a:extLst>
              <a:ext uri="{FF2B5EF4-FFF2-40B4-BE49-F238E27FC236}">
                <a16:creationId xmlns:a16="http://schemas.microsoft.com/office/drawing/2014/main" id="{F61F0149-24E2-4931-B4D2-F26CC97C4396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352800"/>
            <a:ext cx="7251700" cy="533400"/>
            <a:chOff x="0" y="0"/>
            <a:chExt cx="4568" cy="336"/>
          </a:xfrm>
        </p:grpSpPr>
        <p:sp>
          <p:nvSpPr>
            <p:cNvPr id="78854" name="Rectangle 6">
              <a:extLst>
                <a:ext uri="{FF2B5EF4-FFF2-40B4-BE49-F238E27FC236}">
                  <a16:creationId xmlns:a16="http://schemas.microsoft.com/office/drawing/2014/main" id="{CABF1F72-928F-449E-AD76-261D469A3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78855" name="Rectangle 7">
              <a:extLst>
                <a:ext uri="{FF2B5EF4-FFF2-40B4-BE49-F238E27FC236}">
                  <a16:creationId xmlns:a16="http://schemas.microsoft.com/office/drawing/2014/main" id="{30FF3F78-87C8-44FE-8231-A8D23A95F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78856" name="Rectangle 8">
              <a:extLst>
                <a:ext uri="{FF2B5EF4-FFF2-40B4-BE49-F238E27FC236}">
                  <a16:creationId xmlns:a16="http://schemas.microsoft.com/office/drawing/2014/main" id="{C2A8AFD4-3A95-443B-A759-09752D696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78857" name="Rectangle 9">
              <a:extLst>
                <a:ext uri="{FF2B5EF4-FFF2-40B4-BE49-F238E27FC236}">
                  <a16:creationId xmlns:a16="http://schemas.microsoft.com/office/drawing/2014/main" id="{3245126E-E5B3-4E25-A7A8-E39FDA742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78858" name="Rectangle 10">
              <a:extLst>
                <a:ext uri="{FF2B5EF4-FFF2-40B4-BE49-F238E27FC236}">
                  <a16:creationId xmlns:a16="http://schemas.microsoft.com/office/drawing/2014/main" id="{5590A701-6D30-4798-929F-4E5A1BCA1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78859" name="Rectangle 11">
              <a:extLst>
                <a:ext uri="{FF2B5EF4-FFF2-40B4-BE49-F238E27FC236}">
                  <a16:creationId xmlns:a16="http://schemas.microsoft.com/office/drawing/2014/main" id="{F960A5C9-2A55-4CE4-9388-62D744720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78860" name="Rectangle 12">
              <a:extLst>
                <a:ext uri="{FF2B5EF4-FFF2-40B4-BE49-F238E27FC236}">
                  <a16:creationId xmlns:a16="http://schemas.microsoft.com/office/drawing/2014/main" id="{B5768530-62E0-4359-A2E0-10F0B9843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78861" name="Rectangle 13">
              <a:extLst>
                <a:ext uri="{FF2B5EF4-FFF2-40B4-BE49-F238E27FC236}">
                  <a16:creationId xmlns:a16="http://schemas.microsoft.com/office/drawing/2014/main" id="{E6A99074-2661-460B-BC30-DB5D4954C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</p:grpSp>
      <p:grpSp>
        <p:nvGrpSpPr>
          <p:cNvPr id="53254" name="Group 14">
            <a:extLst>
              <a:ext uri="{FF2B5EF4-FFF2-40B4-BE49-F238E27FC236}">
                <a16:creationId xmlns:a16="http://schemas.microsoft.com/office/drawing/2014/main" id="{2FECE6CB-EF68-4D66-999E-17B8FABC84BC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495800"/>
            <a:ext cx="7251700" cy="533400"/>
            <a:chOff x="0" y="0"/>
            <a:chExt cx="4568" cy="336"/>
          </a:xfrm>
        </p:grpSpPr>
        <p:sp>
          <p:nvSpPr>
            <p:cNvPr id="78863" name="Rectangle 15">
              <a:extLst>
                <a:ext uri="{FF2B5EF4-FFF2-40B4-BE49-F238E27FC236}">
                  <a16:creationId xmlns:a16="http://schemas.microsoft.com/office/drawing/2014/main" id="{57FC62C3-8770-4E83-9AA3-420F30D64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  <p:sp>
          <p:nvSpPr>
            <p:cNvPr id="78864" name="Rectangle 16">
              <a:extLst>
                <a:ext uri="{FF2B5EF4-FFF2-40B4-BE49-F238E27FC236}">
                  <a16:creationId xmlns:a16="http://schemas.microsoft.com/office/drawing/2014/main" id="{1A74873D-EC61-4B8A-929D-63494CD55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  <p:sp>
          <p:nvSpPr>
            <p:cNvPr id="78865" name="Rectangle 17">
              <a:extLst>
                <a:ext uri="{FF2B5EF4-FFF2-40B4-BE49-F238E27FC236}">
                  <a16:creationId xmlns:a16="http://schemas.microsoft.com/office/drawing/2014/main" id="{C4DEF047-292C-4232-BDA0-13055E3EE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  <p:sp>
          <p:nvSpPr>
            <p:cNvPr id="78866" name="Rectangle 18">
              <a:extLst>
                <a:ext uri="{FF2B5EF4-FFF2-40B4-BE49-F238E27FC236}">
                  <a16:creationId xmlns:a16="http://schemas.microsoft.com/office/drawing/2014/main" id="{956BF024-1BD1-4179-AEC6-7921D1212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</p:grpSp>
      <p:grpSp>
        <p:nvGrpSpPr>
          <p:cNvPr id="53255" name="Group 19">
            <a:extLst>
              <a:ext uri="{FF2B5EF4-FFF2-40B4-BE49-F238E27FC236}">
                <a16:creationId xmlns:a16="http://schemas.microsoft.com/office/drawing/2014/main" id="{9D7FBAE9-8AD7-4288-8220-EB1DEE8F8E02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5105400"/>
            <a:ext cx="7251700" cy="533400"/>
            <a:chOff x="0" y="0"/>
            <a:chExt cx="4568" cy="336"/>
          </a:xfrm>
        </p:grpSpPr>
        <p:sp>
          <p:nvSpPr>
            <p:cNvPr id="78868" name="Rectangle 20">
              <a:extLst>
                <a:ext uri="{FF2B5EF4-FFF2-40B4-BE49-F238E27FC236}">
                  <a16:creationId xmlns:a16="http://schemas.microsoft.com/office/drawing/2014/main" id="{7B6A6E72-DED1-4214-9B12-13A9663E2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64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  <p:sp>
          <p:nvSpPr>
            <p:cNvPr id="78869" name="Rectangle 21">
              <a:extLst>
                <a:ext uri="{FF2B5EF4-FFF2-40B4-BE49-F238E27FC236}">
                  <a16:creationId xmlns:a16="http://schemas.microsoft.com/office/drawing/2014/main" id="{B9A5DD85-4FB4-40BA-94F2-341538442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0"/>
              <a:ext cx="2264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</p:grpSp>
      <p:sp>
        <p:nvSpPr>
          <p:cNvPr id="78870" name="Rectangle 22">
            <a:extLst>
              <a:ext uri="{FF2B5EF4-FFF2-40B4-BE49-F238E27FC236}">
                <a16:creationId xmlns:a16="http://schemas.microsoft.com/office/drawing/2014/main" id="{2D6404AE-6377-4E1F-A564-D7CB4987CD31}"/>
              </a:ext>
            </a:extLst>
          </p:cNvPr>
          <p:cNvSpPr>
            <a:spLocks/>
          </p:cNvSpPr>
          <p:nvPr/>
        </p:nvSpPr>
        <p:spPr bwMode="auto">
          <a:xfrm>
            <a:off x="2819400" y="5715000"/>
            <a:ext cx="7251700" cy="533400"/>
          </a:xfrm>
          <a:prstGeom prst="rect">
            <a:avLst/>
          </a:prstGeom>
          <a:gradFill rotWithShape="0">
            <a:gsLst>
              <a:gs pos="0">
                <a:srgbClr val="FE942A"/>
              </a:gs>
              <a:gs pos="20001">
                <a:srgbClr val="FF9429"/>
              </a:gs>
              <a:gs pos="100000">
                <a:srgbClr val="D2700F"/>
              </a:gs>
            </a:gsLst>
            <a:lin ang="5400000" scaled="1"/>
          </a:gradFill>
          <a:ln w="9525" cap="flat">
            <a:solidFill>
              <a:srgbClr val="FE952C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merge</a:t>
            </a:r>
          </a:p>
        </p:txBody>
      </p:sp>
    </p:spTree>
  </p:cSld>
  <p:clrMapOvr>
    <a:masterClrMapping/>
  </p:clrMapOvr>
  <p:transition/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B6693C8-C3F0-4D87-825B-2F3E9D3F7ECF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E0143D2C-33F7-4892-8B27-0A39056EA8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Arial" panose="020B0604020202020204" pitchFamily="34" charset="0"/>
              </a:rPr>
              <a:t>Sorting a Tile</a:t>
            </a:r>
          </a:p>
        </p:txBody>
      </p:sp>
      <p:sp>
        <p:nvSpPr>
          <p:cNvPr id="79876" name="Rectangle 4">
            <a:extLst>
              <a:ext uri="{FF2B5EF4-FFF2-40B4-BE49-F238E27FC236}">
                <a16:creationId xmlns:a16="http://schemas.microsoft.com/office/drawing/2014/main" id="{C59A4A6B-797D-4170-8A51-AD5543FF8A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ym typeface="Arial" charset="0"/>
              </a:rPr>
              <a:t>Tiles are sized so that: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ym typeface="Arial" charset="0"/>
              </a:rPr>
              <a:t>a single thread block can sort them efficiently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ym typeface="Arial" charset="0"/>
              </a:rPr>
              <a:t>they fit comfortably in on-chip memory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 dirty="0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ym typeface="Arial" charset="0"/>
              </a:rPr>
              <a:t>Sorting networks are most efficient in this regime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ym typeface="Arial" charset="0"/>
              </a:rPr>
              <a:t>we use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sym typeface="Arial" charset="0"/>
              </a:rPr>
              <a:t>odd-even merge sort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ym typeface="Arial" charset="0"/>
              </a:rPr>
              <a:t>about 5-10% faster than comparable </a:t>
            </a:r>
            <a:r>
              <a:rPr lang="en-US" dirty="0" err="1">
                <a:sym typeface="Arial" charset="0"/>
              </a:rPr>
              <a:t>bitonic</a:t>
            </a:r>
            <a:r>
              <a:rPr lang="en-US" dirty="0">
                <a:sym typeface="Arial" charset="0"/>
              </a:rPr>
              <a:t> sort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 dirty="0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ym typeface="Arial" charset="0"/>
              </a:rPr>
              <a:t>Caveat: sorting networks may reorder equal keys</a:t>
            </a:r>
          </a:p>
        </p:txBody>
      </p:sp>
    </p:spTree>
  </p:cSld>
  <p:clrMapOvr>
    <a:masterClrMapping/>
  </p:clrMapOvr>
  <p:transition/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D9A5A1B-0884-4593-8925-CD1CC36A217F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892BE5A-D8E4-432A-BB81-F8BC67184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Arial" panose="020B0604020202020204" pitchFamily="34" charset="0"/>
              </a:rPr>
              <a:t>Merging Pairs of Sorted Tiles</a:t>
            </a: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CC027CFF-BB2A-421A-BF07-48C10B1E89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712913"/>
            <a:ext cx="8229600" cy="4525962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 dirty="0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US" dirty="0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ym typeface="Arial" charset="0"/>
              </a:rPr>
              <a:t>Launch 1 thread block to process each pair of tiles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ym typeface="Arial" charset="0"/>
              </a:rPr>
              <a:t>Load tiles into on-chip memory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ym typeface="Arial" charset="0"/>
              </a:rPr>
              <a:t>Perform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sym typeface="Arial" charset="0"/>
              </a:rPr>
              <a:t>counting merge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sym typeface="Arial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ym typeface="Arial" charset="0"/>
              </a:rPr>
              <a:t>Stored merged result to global memory</a:t>
            </a:r>
          </a:p>
        </p:txBody>
      </p:sp>
      <p:grpSp>
        <p:nvGrpSpPr>
          <p:cNvPr id="55301" name="Group 5">
            <a:extLst>
              <a:ext uri="{FF2B5EF4-FFF2-40B4-BE49-F238E27FC236}">
                <a16:creationId xmlns:a16="http://schemas.microsoft.com/office/drawing/2014/main" id="{B5CF713C-F315-4D19-9B36-B76E4517BC23}"/>
              </a:ext>
            </a:extLst>
          </p:cNvPr>
          <p:cNvGrpSpPr>
            <a:grpSpLocks/>
          </p:cNvGrpSpPr>
          <p:nvPr/>
        </p:nvGrpSpPr>
        <p:grpSpPr bwMode="auto">
          <a:xfrm>
            <a:off x="2476500" y="1676400"/>
            <a:ext cx="7251700" cy="533400"/>
            <a:chOff x="0" y="0"/>
            <a:chExt cx="4568" cy="336"/>
          </a:xfrm>
        </p:grpSpPr>
        <p:sp>
          <p:nvSpPr>
            <p:cNvPr id="80902" name="Rectangle 6">
              <a:extLst>
                <a:ext uri="{FF2B5EF4-FFF2-40B4-BE49-F238E27FC236}">
                  <a16:creationId xmlns:a16="http://schemas.microsoft.com/office/drawing/2014/main" id="{7D8C0E92-3801-4987-91F6-8DF06EC45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0903" name="Rectangle 7">
              <a:extLst>
                <a:ext uri="{FF2B5EF4-FFF2-40B4-BE49-F238E27FC236}">
                  <a16:creationId xmlns:a16="http://schemas.microsoft.com/office/drawing/2014/main" id="{AB1AB3BA-B145-466D-814B-651998828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0904" name="Rectangle 8">
              <a:extLst>
                <a:ext uri="{FF2B5EF4-FFF2-40B4-BE49-F238E27FC236}">
                  <a16:creationId xmlns:a16="http://schemas.microsoft.com/office/drawing/2014/main" id="{7644CE7A-7A33-487A-82AE-F9C2E597E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0905" name="Rectangle 9">
              <a:extLst>
                <a:ext uri="{FF2B5EF4-FFF2-40B4-BE49-F238E27FC236}">
                  <a16:creationId xmlns:a16="http://schemas.microsoft.com/office/drawing/2014/main" id="{A5928C22-C619-4E5D-8FD3-6314B4554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0906" name="Rectangle 10">
              <a:extLst>
                <a:ext uri="{FF2B5EF4-FFF2-40B4-BE49-F238E27FC236}">
                  <a16:creationId xmlns:a16="http://schemas.microsoft.com/office/drawing/2014/main" id="{9345330B-521C-4682-84D5-01ABE9A00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0907" name="Rectangle 11">
              <a:extLst>
                <a:ext uri="{FF2B5EF4-FFF2-40B4-BE49-F238E27FC236}">
                  <a16:creationId xmlns:a16="http://schemas.microsoft.com/office/drawing/2014/main" id="{58D9B662-3817-44F7-A7C7-2E0032AA1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0908" name="Rectangle 12">
              <a:extLst>
                <a:ext uri="{FF2B5EF4-FFF2-40B4-BE49-F238E27FC236}">
                  <a16:creationId xmlns:a16="http://schemas.microsoft.com/office/drawing/2014/main" id="{7839CCE5-F1CF-45BF-815C-F61154223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0909" name="Rectangle 13">
              <a:extLst>
                <a:ext uri="{FF2B5EF4-FFF2-40B4-BE49-F238E27FC236}">
                  <a16:creationId xmlns:a16="http://schemas.microsoft.com/office/drawing/2014/main" id="{A48B4BB8-724E-4EB5-9F9D-BC115C110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</p:grpSp>
      <p:grpSp>
        <p:nvGrpSpPr>
          <p:cNvPr id="55302" name="Group 14">
            <a:extLst>
              <a:ext uri="{FF2B5EF4-FFF2-40B4-BE49-F238E27FC236}">
                <a16:creationId xmlns:a16="http://schemas.microsoft.com/office/drawing/2014/main" id="{D869E5E0-9C81-47D8-8DB8-B13D7B84F8A0}"/>
              </a:ext>
            </a:extLst>
          </p:cNvPr>
          <p:cNvGrpSpPr>
            <a:grpSpLocks/>
          </p:cNvGrpSpPr>
          <p:nvPr/>
        </p:nvGrpSpPr>
        <p:grpSpPr bwMode="auto">
          <a:xfrm>
            <a:off x="2476500" y="2286000"/>
            <a:ext cx="7251700" cy="533400"/>
            <a:chOff x="0" y="0"/>
            <a:chExt cx="4568" cy="336"/>
          </a:xfrm>
        </p:grpSpPr>
        <p:sp>
          <p:nvSpPr>
            <p:cNvPr id="80911" name="Rectangle 15">
              <a:extLst>
                <a:ext uri="{FF2B5EF4-FFF2-40B4-BE49-F238E27FC236}">
                  <a16:creationId xmlns:a16="http://schemas.microsoft.com/office/drawing/2014/main" id="{1D8C43A3-ADC3-4D82-932A-92997D30C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  <p:sp>
          <p:nvSpPr>
            <p:cNvPr id="80912" name="Rectangle 16">
              <a:extLst>
                <a:ext uri="{FF2B5EF4-FFF2-40B4-BE49-F238E27FC236}">
                  <a16:creationId xmlns:a16="http://schemas.microsoft.com/office/drawing/2014/main" id="{3151B433-D6A5-4368-A739-F33648167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  <p:sp>
          <p:nvSpPr>
            <p:cNvPr id="80913" name="Rectangle 17">
              <a:extLst>
                <a:ext uri="{FF2B5EF4-FFF2-40B4-BE49-F238E27FC236}">
                  <a16:creationId xmlns:a16="http://schemas.microsoft.com/office/drawing/2014/main" id="{F5141B5A-18A7-4FCD-8449-3C8B1A6DD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  <p:sp>
          <p:nvSpPr>
            <p:cNvPr id="80914" name="Rectangle 18">
              <a:extLst>
                <a:ext uri="{FF2B5EF4-FFF2-40B4-BE49-F238E27FC236}">
                  <a16:creationId xmlns:a16="http://schemas.microsoft.com/office/drawing/2014/main" id="{8CC8269F-C14F-4D10-B4DC-B92C511B0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</p:grpSp>
    </p:spTree>
  </p:cSld>
  <p:clrMapOvr>
    <a:masterClrMapping/>
  </p:clrMapOvr>
  <p:transition/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>
            <a:extLst>
              <a:ext uri="{FF2B5EF4-FFF2-40B4-BE49-F238E27FC236}">
                <a16:creationId xmlns:a16="http://schemas.microsoft.com/office/drawing/2014/main" id="{DBEFCDBF-7D5D-432A-9EB3-202C909A4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837725"/>
          </a:xfrm>
        </p:spPr>
        <p:txBody>
          <a:bodyPr/>
          <a:lstStyle/>
          <a:p>
            <a:r>
              <a:rPr lang="en-US" altLang="en-US" dirty="0"/>
              <a:t>My grad-student-days merge</a:t>
            </a: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071BB7E3-CE58-4A41-A10F-5A341EF74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1219200"/>
            <a:ext cx="4178300" cy="554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C4B5985-B89D-43E2-9860-37B7D664149B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B177675B-6CA9-4210-8CF1-E6B604205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Counting Merge</a:t>
            </a:r>
            <a:endParaRPr lang="en-US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2A9A4F27-AE0B-42C4-9149-8A9BF0E0CC2C}"/>
              </a:ext>
            </a:extLst>
          </p:cNvPr>
          <p:cNvSpPr>
            <a:spLocks/>
          </p:cNvSpPr>
          <p:nvPr/>
        </p:nvSpPr>
        <p:spPr bwMode="auto">
          <a:xfrm>
            <a:off x="4953000" y="19812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A[i-1]</a:t>
            </a:r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E8B8B89D-7002-41A2-B5D8-7C9848B0E24E}"/>
              </a:ext>
            </a:extLst>
          </p:cNvPr>
          <p:cNvSpPr>
            <a:spLocks/>
          </p:cNvSpPr>
          <p:nvPr/>
        </p:nvSpPr>
        <p:spPr bwMode="auto">
          <a:xfrm>
            <a:off x="5791200" y="19812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A[i]</a:t>
            </a:r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629BA43B-40BC-4C0A-A5CE-630543971954}"/>
              </a:ext>
            </a:extLst>
          </p:cNvPr>
          <p:cNvSpPr>
            <a:spLocks/>
          </p:cNvSpPr>
          <p:nvPr/>
        </p:nvSpPr>
        <p:spPr bwMode="auto">
          <a:xfrm>
            <a:off x="6629400" y="19812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A[i+1]</a:t>
            </a:r>
          </a:p>
        </p:txBody>
      </p:sp>
      <p:sp>
        <p:nvSpPr>
          <p:cNvPr id="82951" name="Rectangle 7">
            <a:extLst>
              <a:ext uri="{FF2B5EF4-FFF2-40B4-BE49-F238E27FC236}">
                <a16:creationId xmlns:a16="http://schemas.microsoft.com/office/drawing/2014/main" id="{00B451F4-32AF-4858-B115-D578CD6B8C18}"/>
              </a:ext>
            </a:extLst>
          </p:cNvPr>
          <p:cNvSpPr>
            <a:spLocks/>
          </p:cNvSpPr>
          <p:nvPr/>
        </p:nvSpPr>
        <p:spPr bwMode="auto">
          <a:xfrm>
            <a:off x="7467600" y="1981200"/>
            <a:ext cx="26797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· · ·</a:t>
            </a:r>
          </a:p>
        </p:txBody>
      </p:sp>
      <p:sp>
        <p:nvSpPr>
          <p:cNvPr id="82952" name="Rectangle 8">
            <a:extLst>
              <a:ext uri="{FF2B5EF4-FFF2-40B4-BE49-F238E27FC236}">
                <a16:creationId xmlns:a16="http://schemas.microsoft.com/office/drawing/2014/main" id="{F7B9782B-7D20-44E0-AEE3-DE2F5548167F}"/>
              </a:ext>
            </a:extLst>
          </p:cNvPr>
          <p:cNvSpPr>
            <a:spLocks/>
          </p:cNvSpPr>
          <p:nvPr/>
        </p:nvSpPr>
        <p:spPr bwMode="auto">
          <a:xfrm>
            <a:off x="2284414" y="1981200"/>
            <a:ext cx="2681287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· · ·</a:t>
            </a:r>
          </a:p>
        </p:txBody>
      </p:sp>
      <p:sp>
        <p:nvSpPr>
          <p:cNvPr id="82953" name="Rectangle 9">
            <a:extLst>
              <a:ext uri="{FF2B5EF4-FFF2-40B4-BE49-F238E27FC236}">
                <a16:creationId xmlns:a16="http://schemas.microsoft.com/office/drawing/2014/main" id="{D2FD79B7-BF6B-474D-885F-98F04FBAA480}"/>
              </a:ext>
            </a:extLst>
          </p:cNvPr>
          <p:cNvSpPr>
            <a:spLocks/>
          </p:cNvSpPr>
          <p:nvPr/>
        </p:nvSpPr>
        <p:spPr bwMode="auto">
          <a:xfrm>
            <a:off x="3657600" y="40386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B[j-1]</a:t>
            </a:r>
          </a:p>
        </p:txBody>
      </p:sp>
      <p:sp>
        <p:nvSpPr>
          <p:cNvPr id="82954" name="Rectangle 10">
            <a:extLst>
              <a:ext uri="{FF2B5EF4-FFF2-40B4-BE49-F238E27FC236}">
                <a16:creationId xmlns:a16="http://schemas.microsoft.com/office/drawing/2014/main" id="{A0D7051B-85BD-49A1-99B5-1B3E2EDF0733}"/>
              </a:ext>
            </a:extLst>
          </p:cNvPr>
          <p:cNvSpPr>
            <a:spLocks/>
          </p:cNvSpPr>
          <p:nvPr/>
        </p:nvSpPr>
        <p:spPr bwMode="auto">
          <a:xfrm>
            <a:off x="4495800" y="40386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B[j]</a:t>
            </a:r>
          </a:p>
        </p:txBody>
      </p:sp>
      <p:sp>
        <p:nvSpPr>
          <p:cNvPr id="82955" name="Rectangle 11">
            <a:extLst>
              <a:ext uri="{FF2B5EF4-FFF2-40B4-BE49-F238E27FC236}">
                <a16:creationId xmlns:a16="http://schemas.microsoft.com/office/drawing/2014/main" id="{8AD845B7-D842-4BEF-BE64-33C8E32CA46D}"/>
              </a:ext>
            </a:extLst>
          </p:cNvPr>
          <p:cNvSpPr>
            <a:spLocks/>
          </p:cNvSpPr>
          <p:nvPr/>
        </p:nvSpPr>
        <p:spPr bwMode="auto">
          <a:xfrm>
            <a:off x="5334000" y="40386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B[j+1]</a:t>
            </a:r>
          </a:p>
        </p:txBody>
      </p:sp>
      <p:sp>
        <p:nvSpPr>
          <p:cNvPr id="82956" name="Rectangle 12">
            <a:extLst>
              <a:ext uri="{FF2B5EF4-FFF2-40B4-BE49-F238E27FC236}">
                <a16:creationId xmlns:a16="http://schemas.microsoft.com/office/drawing/2014/main" id="{20D39B7F-94FD-4256-83D8-BCA3CE0DE9A3}"/>
              </a:ext>
            </a:extLst>
          </p:cNvPr>
          <p:cNvSpPr>
            <a:spLocks/>
          </p:cNvSpPr>
          <p:nvPr/>
        </p:nvSpPr>
        <p:spPr bwMode="auto">
          <a:xfrm>
            <a:off x="6172200" y="4038600"/>
            <a:ext cx="39751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· · ·</a:t>
            </a:r>
          </a:p>
        </p:txBody>
      </p:sp>
      <p:sp>
        <p:nvSpPr>
          <p:cNvPr id="82957" name="Rectangle 13">
            <a:extLst>
              <a:ext uri="{FF2B5EF4-FFF2-40B4-BE49-F238E27FC236}">
                <a16:creationId xmlns:a16="http://schemas.microsoft.com/office/drawing/2014/main" id="{E0729520-E854-48CD-A328-57E4DAAE9C42}"/>
              </a:ext>
            </a:extLst>
          </p:cNvPr>
          <p:cNvSpPr>
            <a:spLocks/>
          </p:cNvSpPr>
          <p:nvPr/>
        </p:nvSpPr>
        <p:spPr bwMode="auto">
          <a:xfrm>
            <a:off x="2286000" y="4038600"/>
            <a:ext cx="13843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· · ·</a:t>
            </a:r>
          </a:p>
        </p:txBody>
      </p:sp>
      <p:cxnSp>
        <p:nvCxnSpPr>
          <p:cNvPr id="82958" name="AutoShape 14">
            <a:extLst>
              <a:ext uri="{FF2B5EF4-FFF2-40B4-BE49-F238E27FC236}">
                <a16:creationId xmlns:a16="http://schemas.microsoft.com/office/drawing/2014/main" id="{13FC7856-409F-4604-A568-C93D2B78933E}"/>
              </a:ext>
            </a:extLst>
          </p:cNvPr>
          <p:cNvCxnSpPr>
            <a:cxnSpLocks noChangeShapeType="1"/>
            <a:stCxn id="82949" idx="0"/>
            <a:endCxn id="82954" idx="0"/>
          </p:cNvCxnSpPr>
          <p:nvPr/>
        </p:nvCxnSpPr>
        <p:spPr bwMode="auto">
          <a:xfrm flipH="1">
            <a:off x="4921250" y="2247900"/>
            <a:ext cx="1295400" cy="2057400"/>
          </a:xfrm>
          <a:prstGeom prst="straightConnector1">
            <a:avLst/>
          </a:prstGeom>
          <a:noFill/>
          <a:ln w="38100" cap="rnd">
            <a:solidFill>
              <a:srgbClr val="FF9933"/>
            </a:solidFill>
            <a:prstDash val="solid"/>
            <a:round/>
            <a:headEnd type="none" w="med" len="med"/>
            <a:tailEnd type="arrow" w="lg" len="lg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9" name="Rectangle 15">
            <a:extLst>
              <a:ext uri="{FF2B5EF4-FFF2-40B4-BE49-F238E27FC236}">
                <a16:creationId xmlns:a16="http://schemas.microsoft.com/office/drawing/2014/main" id="{B9C368DE-974D-4B51-9ED7-5715201EDB23}"/>
              </a:ext>
            </a:extLst>
          </p:cNvPr>
          <p:cNvSpPr>
            <a:spLocks/>
          </p:cNvSpPr>
          <p:nvPr/>
        </p:nvSpPr>
        <p:spPr bwMode="auto">
          <a:xfrm>
            <a:off x="2362201" y="1524001"/>
            <a:ext cx="7271221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prstClr val="black"/>
                </a:solidFill>
                <a:latin typeface="Consolas" panose="020B0609020204030204" pitchFamily="49" charset="0"/>
                <a:sym typeface="Consolas" panose="020B0609020204030204" pitchFamily="49" charset="0"/>
              </a:rPr>
              <a:t>upper_bound(A[i], B) = count( j where A[i] ≤ B[j] )</a:t>
            </a:r>
          </a:p>
        </p:txBody>
      </p:sp>
      <p:sp>
        <p:nvSpPr>
          <p:cNvPr id="82960" name="Rectangle 16">
            <a:extLst>
              <a:ext uri="{FF2B5EF4-FFF2-40B4-BE49-F238E27FC236}">
                <a16:creationId xmlns:a16="http://schemas.microsoft.com/office/drawing/2014/main" id="{478EE481-297B-4D40-9118-692C80328118}"/>
              </a:ext>
            </a:extLst>
          </p:cNvPr>
          <p:cNvSpPr>
            <a:spLocks/>
          </p:cNvSpPr>
          <p:nvPr/>
        </p:nvSpPr>
        <p:spPr bwMode="auto">
          <a:xfrm>
            <a:off x="2362201" y="4648201"/>
            <a:ext cx="7271221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prstClr val="black"/>
                </a:solidFill>
                <a:latin typeface="Consolas" panose="020B0609020204030204" pitchFamily="49" charset="0"/>
                <a:sym typeface="Consolas" panose="020B0609020204030204" pitchFamily="49" charset="0"/>
              </a:rPr>
              <a:t>lower_bound(B[j], A) = count( i where B[j] &lt; A[i] )</a:t>
            </a:r>
          </a:p>
        </p:txBody>
      </p:sp>
      <p:cxnSp>
        <p:nvCxnSpPr>
          <p:cNvPr id="82961" name="AutoShape 17">
            <a:extLst>
              <a:ext uri="{FF2B5EF4-FFF2-40B4-BE49-F238E27FC236}">
                <a16:creationId xmlns:a16="http://schemas.microsoft.com/office/drawing/2014/main" id="{D96EB705-B98E-4290-A879-6304EB5C8B44}"/>
              </a:ext>
            </a:extLst>
          </p:cNvPr>
          <p:cNvCxnSpPr>
            <a:cxnSpLocks noChangeShapeType="1"/>
            <a:stCxn id="82954" idx="0"/>
            <a:endCxn id="82950" idx="0"/>
          </p:cNvCxnSpPr>
          <p:nvPr/>
        </p:nvCxnSpPr>
        <p:spPr bwMode="auto">
          <a:xfrm rot="10800000" flipH="1">
            <a:off x="4921250" y="2247900"/>
            <a:ext cx="2133600" cy="2057400"/>
          </a:xfrm>
          <a:prstGeom prst="straightConnector1">
            <a:avLst/>
          </a:prstGeom>
          <a:noFill/>
          <a:ln w="38100" cap="rnd">
            <a:solidFill>
              <a:srgbClr val="FF9933"/>
            </a:solidFill>
            <a:prstDash val="solid"/>
            <a:round/>
            <a:headEnd type="none" w="med" len="med"/>
            <a:tailEnd type="arrow" w="lg" len="lg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2" name="Rectangle 18">
            <a:extLst>
              <a:ext uri="{FF2B5EF4-FFF2-40B4-BE49-F238E27FC236}">
                <a16:creationId xmlns:a16="http://schemas.microsoft.com/office/drawing/2014/main" id="{389C8525-C148-4373-9C3B-75EA307E1238}"/>
              </a:ext>
            </a:extLst>
          </p:cNvPr>
          <p:cNvSpPr>
            <a:spLocks/>
          </p:cNvSpPr>
          <p:nvPr/>
        </p:nvSpPr>
        <p:spPr bwMode="auto">
          <a:xfrm>
            <a:off x="1524000" y="5791200"/>
            <a:ext cx="91567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B9E7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Arial Bold" panose="020B0704020202020204" pitchFamily="34" charset="0"/>
              </a:rPr>
              <a:t>Use binary search since A &amp; B are sorted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9" grpId="0" autoUpdateAnimBg="0"/>
      <p:bldP spid="82960" grpId="0" autoUpdateAnimBg="0"/>
      <p:bldP spid="82962" grpId="0" autoUpdateAnimBg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A6079A9B-E61B-4AFD-9678-A5180CD47B80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9AC9A47-38D5-40FD-86D3-702B3C4A10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Counting Merge</a:t>
            </a:r>
            <a:endParaRPr lang="en-US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9A7D9F21-3C3A-482D-B2CE-297B7C25A9A8}"/>
              </a:ext>
            </a:extLst>
          </p:cNvPr>
          <p:cNvSpPr>
            <a:spLocks/>
          </p:cNvSpPr>
          <p:nvPr/>
        </p:nvSpPr>
        <p:spPr bwMode="auto">
          <a:xfrm>
            <a:off x="4953000" y="19812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A[i-1]</a:t>
            </a:r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B3070443-B4B3-4C40-BC8F-372386A97CAB}"/>
              </a:ext>
            </a:extLst>
          </p:cNvPr>
          <p:cNvSpPr>
            <a:spLocks/>
          </p:cNvSpPr>
          <p:nvPr/>
        </p:nvSpPr>
        <p:spPr bwMode="auto">
          <a:xfrm>
            <a:off x="5791200" y="19812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A[i]</a:t>
            </a:r>
          </a:p>
        </p:txBody>
      </p:sp>
      <p:sp>
        <p:nvSpPr>
          <p:cNvPr id="83974" name="Rectangle 6">
            <a:extLst>
              <a:ext uri="{FF2B5EF4-FFF2-40B4-BE49-F238E27FC236}">
                <a16:creationId xmlns:a16="http://schemas.microsoft.com/office/drawing/2014/main" id="{38915B2D-F818-498D-9447-4FD4785630CD}"/>
              </a:ext>
            </a:extLst>
          </p:cNvPr>
          <p:cNvSpPr>
            <a:spLocks/>
          </p:cNvSpPr>
          <p:nvPr/>
        </p:nvSpPr>
        <p:spPr bwMode="auto">
          <a:xfrm>
            <a:off x="6629400" y="19812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A[i+1]</a:t>
            </a:r>
          </a:p>
        </p:txBody>
      </p:sp>
      <p:sp>
        <p:nvSpPr>
          <p:cNvPr id="83975" name="Rectangle 7">
            <a:extLst>
              <a:ext uri="{FF2B5EF4-FFF2-40B4-BE49-F238E27FC236}">
                <a16:creationId xmlns:a16="http://schemas.microsoft.com/office/drawing/2014/main" id="{CD7481BA-664E-4099-B568-EE26968AC346}"/>
              </a:ext>
            </a:extLst>
          </p:cNvPr>
          <p:cNvSpPr>
            <a:spLocks/>
          </p:cNvSpPr>
          <p:nvPr/>
        </p:nvSpPr>
        <p:spPr bwMode="auto">
          <a:xfrm>
            <a:off x="7467600" y="1981200"/>
            <a:ext cx="26797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· · ·</a:t>
            </a:r>
          </a:p>
        </p:txBody>
      </p:sp>
      <p:sp>
        <p:nvSpPr>
          <p:cNvPr id="83976" name="Rectangle 8">
            <a:extLst>
              <a:ext uri="{FF2B5EF4-FFF2-40B4-BE49-F238E27FC236}">
                <a16:creationId xmlns:a16="http://schemas.microsoft.com/office/drawing/2014/main" id="{02045059-B539-4E24-B6E7-03184DD4E1CD}"/>
              </a:ext>
            </a:extLst>
          </p:cNvPr>
          <p:cNvSpPr>
            <a:spLocks/>
          </p:cNvSpPr>
          <p:nvPr/>
        </p:nvSpPr>
        <p:spPr bwMode="auto">
          <a:xfrm>
            <a:off x="2284414" y="1981200"/>
            <a:ext cx="2681287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· · ·</a:t>
            </a:r>
          </a:p>
        </p:txBody>
      </p:sp>
      <p:sp>
        <p:nvSpPr>
          <p:cNvPr id="83977" name="Rectangle 9">
            <a:extLst>
              <a:ext uri="{FF2B5EF4-FFF2-40B4-BE49-F238E27FC236}">
                <a16:creationId xmlns:a16="http://schemas.microsoft.com/office/drawing/2014/main" id="{431D6C56-F41C-49F1-A8E5-746D8CE40BE6}"/>
              </a:ext>
            </a:extLst>
          </p:cNvPr>
          <p:cNvSpPr>
            <a:spLocks/>
          </p:cNvSpPr>
          <p:nvPr/>
        </p:nvSpPr>
        <p:spPr bwMode="auto">
          <a:xfrm>
            <a:off x="3657600" y="40386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B[j-1]</a:t>
            </a:r>
          </a:p>
        </p:txBody>
      </p:sp>
      <p:sp>
        <p:nvSpPr>
          <p:cNvPr id="83978" name="Rectangle 10">
            <a:extLst>
              <a:ext uri="{FF2B5EF4-FFF2-40B4-BE49-F238E27FC236}">
                <a16:creationId xmlns:a16="http://schemas.microsoft.com/office/drawing/2014/main" id="{B5B49780-E262-4279-B066-291CEA9F7791}"/>
              </a:ext>
            </a:extLst>
          </p:cNvPr>
          <p:cNvSpPr>
            <a:spLocks/>
          </p:cNvSpPr>
          <p:nvPr/>
        </p:nvSpPr>
        <p:spPr bwMode="auto">
          <a:xfrm>
            <a:off x="4495800" y="40386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B[j]</a:t>
            </a:r>
          </a:p>
        </p:txBody>
      </p:sp>
      <p:sp>
        <p:nvSpPr>
          <p:cNvPr id="83979" name="Rectangle 11">
            <a:extLst>
              <a:ext uri="{FF2B5EF4-FFF2-40B4-BE49-F238E27FC236}">
                <a16:creationId xmlns:a16="http://schemas.microsoft.com/office/drawing/2014/main" id="{7C1BED60-2306-4320-B198-4955A90DEE9F}"/>
              </a:ext>
            </a:extLst>
          </p:cNvPr>
          <p:cNvSpPr>
            <a:spLocks/>
          </p:cNvSpPr>
          <p:nvPr/>
        </p:nvSpPr>
        <p:spPr bwMode="auto">
          <a:xfrm>
            <a:off x="5334000" y="4038600"/>
            <a:ext cx="8509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B[j+1]</a:t>
            </a:r>
          </a:p>
        </p:txBody>
      </p:sp>
      <p:sp>
        <p:nvSpPr>
          <p:cNvPr id="83980" name="Rectangle 12">
            <a:extLst>
              <a:ext uri="{FF2B5EF4-FFF2-40B4-BE49-F238E27FC236}">
                <a16:creationId xmlns:a16="http://schemas.microsoft.com/office/drawing/2014/main" id="{1C735BDA-A6DD-4ADB-8D3B-000F16F948BA}"/>
              </a:ext>
            </a:extLst>
          </p:cNvPr>
          <p:cNvSpPr>
            <a:spLocks/>
          </p:cNvSpPr>
          <p:nvPr/>
        </p:nvSpPr>
        <p:spPr bwMode="auto">
          <a:xfrm>
            <a:off x="6172200" y="4038600"/>
            <a:ext cx="39751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· · ·</a:t>
            </a:r>
          </a:p>
        </p:txBody>
      </p:sp>
      <p:sp>
        <p:nvSpPr>
          <p:cNvPr id="83981" name="Rectangle 13">
            <a:extLst>
              <a:ext uri="{FF2B5EF4-FFF2-40B4-BE49-F238E27FC236}">
                <a16:creationId xmlns:a16="http://schemas.microsoft.com/office/drawing/2014/main" id="{1144C386-0A76-4107-BBE4-C19C0D8202D6}"/>
              </a:ext>
            </a:extLst>
          </p:cNvPr>
          <p:cNvSpPr>
            <a:spLocks/>
          </p:cNvSpPr>
          <p:nvPr/>
        </p:nvSpPr>
        <p:spPr bwMode="auto">
          <a:xfrm>
            <a:off x="2286000" y="4038600"/>
            <a:ext cx="1384300" cy="533400"/>
          </a:xfrm>
          <a:prstGeom prst="rect">
            <a:avLst/>
          </a:prstGeom>
          <a:gradFill rotWithShape="0">
            <a:gsLst>
              <a:gs pos="0">
                <a:srgbClr val="17E0E0"/>
              </a:gs>
              <a:gs pos="20001">
                <a:srgbClr val="1BDBDB"/>
              </a:gs>
              <a:gs pos="100000">
                <a:srgbClr val="14A7A7"/>
              </a:gs>
            </a:gsLst>
            <a:lin ang="5400000" scaled="1"/>
          </a:gradFill>
          <a:ln w="9525" cap="flat">
            <a:solidFill>
              <a:srgbClr val="2ECBC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· · ·</a:t>
            </a:r>
          </a:p>
        </p:txBody>
      </p:sp>
      <p:cxnSp>
        <p:nvCxnSpPr>
          <p:cNvPr id="83982" name="AutoShape 14">
            <a:extLst>
              <a:ext uri="{FF2B5EF4-FFF2-40B4-BE49-F238E27FC236}">
                <a16:creationId xmlns:a16="http://schemas.microsoft.com/office/drawing/2014/main" id="{1BB6B020-77FC-4637-B4D6-1BB47A426C4C}"/>
              </a:ext>
            </a:extLst>
          </p:cNvPr>
          <p:cNvCxnSpPr>
            <a:cxnSpLocks noChangeShapeType="1"/>
            <a:stCxn id="83973" idx="0"/>
            <a:endCxn id="83978" idx="0"/>
          </p:cNvCxnSpPr>
          <p:nvPr/>
        </p:nvCxnSpPr>
        <p:spPr bwMode="auto">
          <a:xfrm flipH="1">
            <a:off x="4921250" y="2247900"/>
            <a:ext cx="1295400" cy="2057400"/>
          </a:xfrm>
          <a:prstGeom prst="straightConnector1">
            <a:avLst/>
          </a:prstGeom>
          <a:noFill/>
          <a:ln w="38100" cap="rnd">
            <a:solidFill>
              <a:srgbClr val="FF9933"/>
            </a:solidFill>
            <a:prstDash val="solid"/>
            <a:round/>
            <a:headEnd type="none" w="med" len="med"/>
            <a:tailEnd type="arrow" w="lg" len="lg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83" name="Rectangle 15">
            <a:extLst>
              <a:ext uri="{FF2B5EF4-FFF2-40B4-BE49-F238E27FC236}">
                <a16:creationId xmlns:a16="http://schemas.microsoft.com/office/drawing/2014/main" id="{4E16BE19-AAE8-4CC9-98D1-C321327130BD}"/>
              </a:ext>
            </a:extLst>
          </p:cNvPr>
          <p:cNvSpPr>
            <a:spLocks/>
          </p:cNvSpPr>
          <p:nvPr/>
        </p:nvSpPr>
        <p:spPr bwMode="auto">
          <a:xfrm>
            <a:off x="2362201" y="1524001"/>
            <a:ext cx="7271221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7F7F7F"/>
                </a:solidFill>
                <a:latin typeface="Consolas" panose="020B0609020204030204" pitchFamily="49" charset="0"/>
                <a:sym typeface="Consolas" panose="020B0609020204030204" pitchFamily="49" charset="0"/>
              </a:rPr>
              <a:t>upper_bound(A[i], B) = count( j where A[i] ≤ B[j] )</a:t>
            </a:r>
          </a:p>
        </p:txBody>
      </p:sp>
      <p:sp>
        <p:nvSpPr>
          <p:cNvPr id="58384" name="Rectangle 16">
            <a:extLst>
              <a:ext uri="{FF2B5EF4-FFF2-40B4-BE49-F238E27FC236}">
                <a16:creationId xmlns:a16="http://schemas.microsoft.com/office/drawing/2014/main" id="{901F9CE2-32AC-4C9F-99F1-2D404C8CF263}"/>
              </a:ext>
            </a:extLst>
          </p:cNvPr>
          <p:cNvSpPr>
            <a:spLocks/>
          </p:cNvSpPr>
          <p:nvPr/>
        </p:nvSpPr>
        <p:spPr bwMode="auto">
          <a:xfrm>
            <a:off x="2362201" y="4648201"/>
            <a:ext cx="7271221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7F7F7F"/>
                </a:solidFill>
                <a:latin typeface="Consolas" panose="020B0609020204030204" pitchFamily="49" charset="0"/>
                <a:sym typeface="Consolas" panose="020B0609020204030204" pitchFamily="49" charset="0"/>
              </a:rPr>
              <a:t>lower_bound(B[j], A) = count( i where B[j] &lt; A[i] )</a:t>
            </a:r>
          </a:p>
        </p:txBody>
      </p:sp>
      <p:cxnSp>
        <p:nvCxnSpPr>
          <p:cNvPr id="83985" name="AutoShape 17">
            <a:extLst>
              <a:ext uri="{FF2B5EF4-FFF2-40B4-BE49-F238E27FC236}">
                <a16:creationId xmlns:a16="http://schemas.microsoft.com/office/drawing/2014/main" id="{A3CB1FE0-7005-4086-8FEA-D3A5C6A63AD9}"/>
              </a:ext>
            </a:extLst>
          </p:cNvPr>
          <p:cNvCxnSpPr>
            <a:cxnSpLocks noChangeShapeType="1"/>
            <a:stCxn id="83978" idx="0"/>
            <a:endCxn id="83974" idx="0"/>
          </p:cNvCxnSpPr>
          <p:nvPr/>
        </p:nvCxnSpPr>
        <p:spPr bwMode="auto">
          <a:xfrm rot="10800000" flipH="1">
            <a:off x="4921250" y="2247900"/>
            <a:ext cx="2133600" cy="2057400"/>
          </a:xfrm>
          <a:prstGeom prst="straightConnector1">
            <a:avLst/>
          </a:prstGeom>
          <a:noFill/>
          <a:ln w="38100" cap="rnd">
            <a:solidFill>
              <a:srgbClr val="FF9933"/>
            </a:solidFill>
            <a:prstDash val="solid"/>
            <a:round/>
            <a:headEnd type="none" w="med" len="med"/>
            <a:tailEnd type="arrow" w="lg" len="lg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86" name="Rectangle 18">
            <a:extLst>
              <a:ext uri="{FF2B5EF4-FFF2-40B4-BE49-F238E27FC236}">
                <a16:creationId xmlns:a16="http://schemas.microsoft.com/office/drawing/2014/main" id="{282B592F-D513-4480-99F4-55490BBDB3ED}"/>
              </a:ext>
            </a:extLst>
          </p:cNvPr>
          <p:cNvSpPr>
            <a:spLocks/>
          </p:cNvSpPr>
          <p:nvPr/>
        </p:nvSpPr>
        <p:spPr bwMode="auto">
          <a:xfrm>
            <a:off x="2759075" y="5562601"/>
            <a:ext cx="656590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8100" tIns="38100" rIns="38100" bIns="38100">
            <a:spAutoFit/>
          </a:bodyPr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prstClr val="black"/>
                </a:solidFill>
                <a:latin typeface="Consolas" panose="020B0609020204030204" pitchFamily="49" charset="0"/>
                <a:sym typeface="Consolas" panose="020B0609020204030204" pitchFamily="49" charset="0"/>
              </a:rPr>
              <a:t>scatter( A[i] -&gt; C[i + upper_bound(A[i], B)] )</a:t>
            </a: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  <a:cs typeface="Lucida Grande" charset="0"/>
              <a:sym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prstClr val="black"/>
                </a:solidFill>
                <a:latin typeface="Consolas" panose="020B0609020204030204" pitchFamily="49" charset="0"/>
                <a:sym typeface="Consolas" panose="020B0609020204030204" pitchFamily="49" charset="0"/>
              </a:rPr>
              <a:t>scatter( B[j] -&gt; C[lower_bound(B[j], A) + j] )</a:t>
            </a:r>
          </a:p>
        </p:txBody>
      </p:sp>
    </p:spTree>
  </p:cSld>
  <p:clrMapOvr>
    <a:masterClrMapping/>
  </p:clrMapOvr>
  <p:transition/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0D97022-9EC2-4138-ABF8-FA24506D5656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E4D51211-F20C-431D-A572-F846819A3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Merging Larger Subsequences</a:t>
            </a:r>
            <a:endParaRPr lang="en-US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FBE21525-500F-4056-87DA-EF08B0504B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3398838"/>
            <a:ext cx="8229600" cy="4525962"/>
          </a:xfrm>
        </p:spPr>
        <p:txBody>
          <a:bodyPr/>
          <a:lstStyle/>
          <a:p>
            <a:pPr marL="306388" indent="-306388">
              <a:buBlip>
                <a:blip r:embed="rId2"/>
              </a:buBlip>
            </a:pPr>
            <a:endParaRPr lang="en-US" altLang="en-US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306388" indent="-306388">
              <a:buBlip>
                <a:blip r:embed="rId2"/>
              </a:buBlip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Partition larger sequences into collections of tiles</a:t>
            </a:r>
            <a:endParaRPr lang="en-US" altLang="en-US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306388" indent="-306388">
              <a:buBlip>
                <a:blip r:embed="rId2"/>
              </a:buBlip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Apply counting merge to each pair of tiles</a:t>
            </a:r>
            <a:endParaRPr lang="en-US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9397" name="Group 5">
            <a:extLst>
              <a:ext uri="{FF2B5EF4-FFF2-40B4-BE49-F238E27FC236}">
                <a16:creationId xmlns:a16="http://schemas.microsoft.com/office/drawing/2014/main" id="{991FF19E-A734-49FB-AC1D-6A0008C7EB9B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447800"/>
            <a:ext cx="7251700" cy="533400"/>
            <a:chOff x="0" y="0"/>
            <a:chExt cx="4568" cy="336"/>
          </a:xfrm>
        </p:grpSpPr>
        <p:sp>
          <p:nvSpPr>
            <p:cNvPr id="84998" name="Rectangle 6">
              <a:extLst>
                <a:ext uri="{FF2B5EF4-FFF2-40B4-BE49-F238E27FC236}">
                  <a16:creationId xmlns:a16="http://schemas.microsoft.com/office/drawing/2014/main" id="{DA98E530-1CA6-488D-ABBD-50EBC62C3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4999" name="Rectangle 7">
              <a:extLst>
                <a:ext uri="{FF2B5EF4-FFF2-40B4-BE49-F238E27FC236}">
                  <a16:creationId xmlns:a16="http://schemas.microsoft.com/office/drawing/2014/main" id="{3D16F0CB-ECDD-485C-9FFA-8CBA05DAA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5000" name="Rectangle 8">
              <a:extLst>
                <a:ext uri="{FF2B5EF4-FFF2-40B4-BE49-F238E27FC236}">
                  <a16:creationId xmlns:a16="http://schemas.microsoft.com/office/drawing/2014/main" id="{A51729BF-C8DE-4248-B034-D1DD9427C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5001" name="Rectangle 9">
              <a:extLst>
                <a:ext uri="{FF2B5EF4-FFF2-40B4-BE49-F238E27FC236}">
                  <a16:creationId xmlns:a16="http://schemas.microsoft.com/office/drawing/2014/main" id="{0649C460-83C4-4027-84A0-90F98F900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5002" name="Rectangle 10">
              <a:extLst>
                <a:ext uri="{FF2B5EF4-FFF2-40B4-BE49-F238E27FC236}">
                  <a16:creationId xmlns:a16="http://schemas.microsoft.com/office/drawing/2014/main" id="{FAA52C1E-0726-4B07-AAEE-62F11B456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5003" name="Rectangle 11">
              <a:extLst>
                <a:ext uri="{FF2B5EF4-FFF2-40B4-BE49-F238E27FC236}">
                  <a16:creationId xmlns:a16="http://schemas.microsoft.com/office/drawing/2014/main" id="{0140E3CD-7509-4A7C-9A59-079D195EF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5004" name="Rectangle 12">
              <a:extLst>
                <a:ext uri="{FF2B5EF4-FFF2-40B4-BE49-F238E27FC236}">
                  <a16:creationId xmlns:a16="http://schemas.microsoft.com/office/drawing/2014/main" id="{9677E7ED-045C-46E5-96CA-940240DD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  <p:sp>
          <p:nvSpPr>
            <p:cNvPr id="85005" name="Rectangle 13">
              <a:extLst>
                <a:ext uri="{FF2B5EF4-FFF2-40B4-BE49-F238E27FC236}">
                  <a16:creationId xmlns:a16="http://schemas.microsoft.com/office/drawing/2014/main" id="{C29BA40D-11F2-4692-91AD-135C86DF4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0"/>
              <a:ext cx="536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sort</a:t>
              </a:r>
            </a:p>
          </p:txBody>
        </p:sp>
      </p:grpSp>
      <p:grpSp>
        <p:nvGrpSpPr>
          <p:cNvPr id="59398" name="Group 14">
            <a:extLst>
              <a:ext uri="{FF2B5EF4-FFF2-40B4-BE49-F238E27FC236}">
                <a16:creationId xmlns:a16="http://schemas.microsoft.com/office/drawing/2014/main" id="{38B136EE-FF2E-4AF9-B21B-A8ACDF6F9F2A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057400"/>
            <a:ext cx="7251700" cy="533400"/>
            <a:chOff x="0" y="0"/>
            <a:chExt cx="4568" cy="336"/>
          </a:xfrm>
        </p:grpSpPr>
        <p:sp>
          <p:nvSpPr>
            <p:cNvPr id="85007" name="Rectangle 15">
              <a:extLst>
                <a:ext uri="{FF2B5EF4-FFF2-40B4-BE49-F238E27FC236}">
                  <a16:creationId xmlns:a16="http://schemas.microsoft.com/office/drawing/2014/main" id="{7A066692-40E7-45C4-8AD4-5A78AC43E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  <p:sp>
          <p:nvSpPr>
            <p:cNvPr id="85008" name="Rectangle 16">
              <a:extLst>
                <a:ext uri="{FF2B5EF4-FFF2-40B4-BE49-F238E27FC236}">
                  <a16:creationId xmlns:a16="http://schemas.microsoft.com/office/drawing/2014/main" id="{9903360E-F66E-4CC3-BA31-3CC20155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  <p:sp>
          <p:nvSpPr>
            <p:cNvPr id="85009" name="Rectangle 17">
              <a:extLst>
                <a:ext uri="{FF2B5EF4-FFF2-40B4-BE49-F238E27FC236}">
                  <a16:creationId xmlns:a16="http://schemas.microsoft.com/office/drawing/2014/main" id="{B0768D2A-39C0-4FBD-B21E-784280270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  <p:sp>
          <p:nvSpPr>
            <p:cNvPr id="85010" name="Rectangle 18">
              <a:extLst>
                <a:ext uri="{FF2B5EF4-FFF2-40B4-BE49-F238E27FC236}">
                  <a16:creationId xmlns:a16="http://schemas.microsoft.com/office/drawing/2014/main" id="{13570219-6894-45B0-9908-493D77E29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0"/>
              <a:ext cx="1112" cy="336"/>
            </a:xfrm>
            <a:prstGeom prst="rect">
              <a:avLst/>
            </a:prstGeom>
            <a:gradFill rotWithShape="0">
              <a:gsLst>
                <a:gs pos="0">
                  <a:srgbClr val="D3D3D3"/>
                </a:gs>
                <a:gs pos="20001">
                  <a:srgbClr val="D2D2D2"/>
                </a:gs>
                <a:gs pos="100000">
                  <a:srgbClr val="A0A0A0"/>
                </a:gs>
              </a:gsLst>
              <a:lin ang="5400000" scaled="1"/>
            </a:gradFill>
            <a:ln w="9525" cap="flat">
              <a:solidFill>
                <a:srgbClr val="D4D4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</p:grpSp>
      <p:grpSp>
        <p:nvGrpSpPr>
          <p:cNvPr id="59399" name="Group 19">
            <a:extLst>
              <a:ext uri="{FF2B5EF4-FFF2-40B4-BE49-F238E27FC236}">
                <a16:creationId xmlns:a16="http://schemas.microsoft.com/office/drawing/2014/main" id="{A2C4ADB7-ED9F-4210-8317-9141483FD29B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667000"/>
            <a:ext cx="7251700" cy="533400"/>
            <a:chOff x="0" y="0"/>
            <a:chExt cx="4568" cy="336"/>
          </a:xfrm>
        </p:grpSpPr>
        <p:sp>
          <p:nvSpPr>
            <p:cNvPr id="85012" name="Rectangle 20">
              <a:extLst>
                <a:ext uri="{FF2B5EF4-FFF2-40B4-BE49-F238E27FC236}">
                  <a16:creationId xmlns:a16="http://schemas.microsoft.com/office/drawing/2014/main" id="{2C875796-040F-4527-BE3D-8B90B5659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64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  <p:sp>
          <p:nvSpPr>
            <p:cNvPr id="85013" name="Rectangle 21">
              <a:extLst>
                <a:ext uri="{FF2B5EF4-FFF2-40B4-BE49-F238E27FC236}">
                  <a16:creationId xmlns:a16="http://schemas.microsoft.com/office/drawing/2014/main" id="{AFA84030-EDF2-4F83-89C1-D86CE7642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0"/>
              <a:ext cx="2264" cy="336"/>
            </a:xfrm>
            <a:prstGeom prst="rect">
              <a:avLst/>
            </a:prstGeom>
            <a:gradFill rotWithShape="0">
              <a:gsLst>
                <a:gs pos="0">
                  <a:srgbClr val="FE942A"/>
                </a:gs>
                <a:gs pos="20001">
                  <a:srgbClr val="FF9429"/>
                </a:gs>
                <a:gs pos="100000">
                  <a:srgbClr val="D2700F"/>
                </a:gs>
              </a:gsLst>
              <a:lin ang="5400000" scaled="1"/>
            </a:gradFill>
            <a:ln w="9525" cap="flat">
              <a:solidFill>
                <a:srgbClr val="FE952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merge</a:t>
              </a:r>
            </a:p>
          </p:txBody>
        </p:sp>
      </p:grpSp>
      <p:sp>
        <p:nvSpPr>
          <p:cNvPr id="85014" name="Rectangle 22">
            <a:extLst>
              <a:ext uri="{FF2B5EF4-FFF2-40B4-BE49-F238E27FC236}">
                <a16:creationId xmlns:a16="http://schemas.microsoft.com/office/drawing/2014/main" id="{424992FC-84A7-473B-922A-29CA03F12E18}"/>
              </a:ext>
            </a:extLst>
          </p:cNvPr>
          <p:cNvSpPr>
            <a:spLocks/>
          </p:cNvSpPr>
          <p:nvPr/>
        </p:nvSpPr>
        <p:spPr bwMode="auto">
          <a:xfrm>
            <a:off x="2514600" y="3276600"/>
            <a:ext cx="7251700" cy="533400"/>
          </a:xfrm>
          <a:prstGeom prst="rect">
            <a:avLst/>
          </a:prstGeom>
          <a:gradFill rotWithShape="0">
            <a:gsLst>
              <a:gs pos="0">
                <a:srgbClr val="FE942A"/>
              </a:gs>
              <a:gs pos="20001">
                <a:srgbClr val="FF9429"/>
              </a:gs>
              <a:gs pos="100000">
                <a:srgbClr val="D2700F"/>
              </a:gs>
            </a:gsLst>
            <a:lin ang="5400000" scaled="1"/>
          </a:gradFill>
          <a:ln w="9525" cap="flat">
            <a:solidFill>
              <a:srgbClr val="FE952C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chemeClr val="bg2">
                <a:alpha val="34999"/>
              </a:schemeClr>
            </a:outerShdw>
          </a:effec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onsolas" charset="0"/>
                <a:ea typeface="ヒラギノ角ゴ ProN W3" charset="0"/>
                <a:cs typeface="Consolas" charset="0"/>
                <a:sym typeface="Consolas" charset="0"/>
              </a:rPr>
              <a:t>merge</a:t>
            </a:r>
          </a:p>
        </p:txBody>
      </p:sp>
    </p:spTree>
  </p:cSld>
  <p:clrMapOvr>
    <a:masterClrMapping/>
  </p:clrMapOvr>
  <p:transition/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F27373A9-22BF-4174-B183-A07F6D6BBC6F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936FC88F-44BB-4477-BDA8-4A21167FC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Two-way Partitioning Merge</a:t>
            </a:r>
            <a:endParaRPr lang="en-US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7FE4FE08-A55F-41F8-BD3A-2DF4DD91BA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06388" indent="-306388">
              <a:buBlip>
                <a:blip r:embed="rId2"/>
              </a:buBlip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Pick a splitting element from either A or B</a:t>
            </a:r>
            <a:endParaRPr lang="en-US" altLang="en-US" sz="28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306388" indent="-306388">
              <a:buBlip>
                <a:blip r:embed="rId2"/>
              </a:buBlip>
            </a:pPr>
            <a:endParaRPr lang="en-US" altLang="en-US" sz="28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306388" indent="-306388">
              <a:buBlip>
                <a:blip r:embed="rId2"/>
              </a:buBlip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Divide A and B into elements below/above splitter</a:t>
            </a:r>
            <a:endParaRPr lang="en-US" altLang="en-US" sz="28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306388" indent="-306388">
              <a:buBlip>
                <a:blip r:embed="rId2"/>
              </a:buBlip>
            </a:pPr>
            <a:endParaRPr lang="en-US" altLang="en-US" sz="28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306388" indent="-306388">
              <a:buBlip>
                <a:blip r:embed="rId2"/>
              </a:buBlip>
            </a:pPr>
            <a:endParaRPr lang="en-US" altLang="en-US" sz="28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306388" indent="-306388">
              <a:buBlip>
                <a:blip r:embed="rId2"/>
              </a:buBlip>
            </a:pPr>
            <a:endParaRPr lang="en-US" altLang="en-US" sz="28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306388" indent="-306388">
              <a:buBlip>
                <a:blip r:embed="rId2"/>
              </a:buBlip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Recurse</a:t>
            </a:r>
            <a:endParaRPr lang="en-US" altLang="en-US" sz="28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86021" name="Group 5">
            <a:extLst>
              <a:ext uri="{FF2B5EF4-FFF2-40B4-BE49-F238E27FC236}">
                <a16:creationId xmlns:a16="http://schemas.microsoft.com/office/drawing/2014/main" id="{C167AE4C-95E6-46F9-A24D-5F752052BE0E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286000"/>
            <a:ext cx="7861300" cy="304800"/>
            <a:chOff x="0" y="0"/>
            <a:chExt cx="4952" cy="192"/>
          </a:xfrm>
        </p:grpSpPr>
        <p:sp>
          <p:nvSpPr>
            <p:cNvPr id="86022" name="Rectangle 6">
              <a:extLst>
                <a:ext uri="{FF2B5EF4-FFF2-40B4-BE49-F238E27FC236}">
                  <a16:creationId xmlns:a16="http://schemas.microsoft.com/office/drawing/2014/main" id="{A7289A20-D42F-4D5C-AD7A-C48A0E47C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0"/>
              <a:ext cx="536" cy="192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A[i]</a:t>
              </a:r>
            </a:p>
          </p:txBody>
        </p:sp>
        <p:sp>
          <p:nvSpPr>
            <p:cNvPr id="86023" name="Rectangle 7">
              <a:extLst>
                <a:ext uri="{FF2B5EF4-FFF2-40B4-BE49-F238E27FC236}">
                  <a16:creationId xmlns:a16="http://schemas.microsoft.com/office/drawing/2014/main" id="{1B31DFCA-07CD-4468-B55F-948946B25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0"/>
              <a:ext cx="2216" cy="192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· · ·</a:t>
              </a:r>
            </a:p>
          </p:txBody>
        </p:sp>
        <p:sp>
          <p:nvSpPr>
            <p:cNvPr id="86024" name="Rectangle 8">
              <a:extLst>
                <a:ext uri="{FF2B5EF4-FFF2-40B4-BE49-F238E27FC236}">
                  <a16:creationId xmlns:a16="http://schemas.microsoft.com/office/drawing/2014/main" id="{8A5F2C35-E679-4BCA-B8C5-5F148001D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16" cy="192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· · ·</a:t>
              </a:r>
            </a:p>
          </p:txBody>
        </p:sp>
      </p:grpSp>
      <p:grpSp>
        <p:nvGrpSpPr>
          <p:cNvPr id="86025" name="Group 9">
            <a:extLst>
              <a:ext uri="{FF2B5EF4-FFF2-40B4-BE49-F238E27FC236}">
                <a16:creationId xmlns:a16="http://schemas.microsoft.com/office/drawing/2014/main" id="{A761C8AA-615A-4F90-AEA5-86BF6B8273A5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505200"/>
            <a:ext cx="7861300" cy="685800"/>
            <a:chOff x="0" y="0"/>
            <a:chExt cx="4952" cy="432"/>
          </a:xfrm>
        </p:grpSpPr>
        <p:grpSp>
          <p:nvGrpSpPr>
            <p:cNvPr id="60437" name="Group 10">
              <a:extLst>
                <a:ext uri="{FF2B5EF4-FFF2-40B4-BE49-F238E27FC236}">
                  <a16:creationId xmlns:a16="http://schemas.microsoft.com/office/drawing/2014/main" id="{19A0668E-599C-4BB0-A2C4-C3B3F542AA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952" cy="192"/>
              <a:chOff x="0" y="0"/>
              <a:chExt cx="4952" cy="192"/>
            </a:xfrm>
          </p:grpSpPr>
          <p:sp>
            <p:nvSpPr>
              <p:cNvPr id="86027" name="Rectangle 11">
                <a:extLst>
                  <a:ext uri="{FF2B5EF4-FFF2-40B4-BE49-F238E27FC236}">
                    <a16:creationId xmlns:a16="http://schemas.microsoft.com/office/drawing/2014/main" id="{C25B4C53-761E-4946-BBBF-5AD7F271C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8" y="0"/>
                <a:ext cx="536" cy="192"/>
              </a:xfrm>
              <a:prstGeom prst="rect">
                <a:avLst/>
              </a:prstGeom>
              <a:solidFill>
                <a:srgbClr val="269999"/>
              </a:solidFill>
              <a:ln w="9525" cap="flat">
                <a:solidFill>
                  <a:srgbClr val="2ECBCB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>
                    <a:solidFill>
                      <a:prstClr val="black"/>
                    </a:solidFill>
                    <a:latin typeface="Consolas" charset="0"/>
                    <a:ea typeface="ヒラギノ角ゴ ProN W3" charset="0"/>
                    <a:cs typeface="Consolas" charset="0"/>
                    <a:sym typeface="Consolas" charset="0"/>
                  </a:rPr>
                  <a:t>A[i]</a:t>
                </a:r>
              </a:p>
            </p:txBody>
          </p:sp>
          <p:sp>
            <p:nvSpPr>
              <p:cNvPr id="86028" name="Rectangle 12">
                <a:extLst>
                  <a:ext uri="{FF2B5EF4-FFF2-40B4-BE49-F238E27FC236}">
                    <a16:creationId xmlns:a16="http://schemas.microsoft.com/office/drawing/2014/main" id="{CBA91F09-1D25-47C6-94BC-16413C69F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" y="0"/>
                <a:ext cx="2216" cy="192"/>
              </a:xfrm>
              <a:prstGeom prst="rect">
                <a:avLst/>
              </a:prstGeom>
              <a:solidFill>
                <a:srgbClr val="E57200"/>
              </a:solidFill>
              <a:ln w="9525" cap="flat">
                <a:solidFill>
                  <a:srgbClr val="2ECBCB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>
                    <a:solidFill>
                      <a:prstClr val="black"/>
                    </a:solidFill>
                    <a:latin typeface="Consolas" charset="0"/>
                    <a:ea typeface="ヒラギノ角ゴ ProN W3" charset="0"/>
                    <a:cs typeface="Consolas" charset="0"/>
                    <a:sym typeface="Consolas" charset="0"/>
                  </a:rPr>
                  <a:t>A[j] &gt; A[i]</a:t>
                </a:r>
              </a:p>
            </p:txBody>
          </p:sp>
          <p:sp>
            <p:nvSpPr>
              <p:cNvPr id="86029" name="Rectangle 13">
                <a:extLst>
                  <a:ext uri="{FF2B5EF4-FFF2-40B4-BE49-F238E27FC236}">
                    <a16:creationId xmlns:a16="http://schemas.microsoft.com/office/drawing/2014/main" id="{2EBDE7AC-B218-4BDA-9D53-B8D3DD0A1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216" cy="192"/>
              </a:xfrm>
              <a:prstGeom prst="rect">
                <a:avLst/>
              </a:prstGeom>
              <a:solidFill>
                <a:srgbClr val="269999"/>
              </a:solidFill>
              <a:ln w="9525" cap="flat">
                <a:solidFill>
                  <a:srgbClr val="2ECBCB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800">
                    <a:solidFill>
                      <a:prstClr val="black"/>
                    </a:solidFill>
                    <a:latin typeface="Consolas" panose="020B0609020204030204" pitchFamily="49" charset="0"/>
                    <a:sym typeface="Consolas" panose="020B0609020204030204" pitchFamily="49" charset="0"/>
                  </a:rPr>
                  <a:t> A[j] ≤ A[i]</a:t>
                </a:r>
              </a:p>
            </p:txBody>
          </p:sp>
        </p:grpSp>
        <p:grpSp>
          <p:nvGrpSpPr>
            <p:cNvPr id="60438" name="Group 14">
              <a:extLst>
                <a:ext uri="{FF2B5EF4-FFF2-40B4-BE49-F238E27FC236}">
                  <a16:creationId xmlns:a16="http://schemas.microsoft.com/office/drawing/2014/main" id="{CF566423-9939-4DB4-9476-5E7705DB1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40"/>
              <a:ext cx="4952" cy="192"/>
              <a:chOff x="0" y="0"/>
              <a:chExt cx="4952" cy="192"/>
            </a:xfrm>
          </p:grpSpPr>
          <p:sp>
            <p:nvSpPr>
              <p:cNvPr id="86031" name="Rectangle 15">
                <a:extLst>
                  <a:ext uri="{FF2B5EF4-FFF2-40B4-BE49-F238E27FC236}">
                    <a16:creationId xmlns:a16="http://schemas.microsoft.com/office/drawing/2014/main" id="{4BCDAD3F-8368-4634-B667-9548966A7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0"/>
                <a:ext cx="3272" cy="192"/>
              </a:xfrm>
              <a:prstGeom prst="rect">
                <a:avLst/>
              </a:prstGeom>
              <a:solidFill>
                <a:srgbClr val="E57200"/>
              </a:solidFill>
              <a:ln w="9525" cap="flat">
                <a:solidFill>
                  <a:srgbClr val="2ECBCB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>
                    <a:solidFill>
                      <a:prstClr val="black"/>
                    </a:solidFill>
                    <a:latin typeface="Consolas" charset="0"/>
                    <a:ea typeface="ヒラギノ角ゴ ProN W3" charset="0"/>
                    <a:cs typeface="Consolas" charset="0"/>
                    <a:sym typeface="Consolas" charset="0"/>
                  </a:rPr>
                  <a:t>B[j] &gt; A[i]</a:t>
                </a:r>
              </a:p>
            </p:txBody>
          </p:sp>
          <p:sp>
            <p:nvSpPr>
              <p:cNvPr id="86032" name="Rectangle 16">
                <a:extLst>
                  <a:ext uri="{FF2B5EF4-FFF2-40B4-BE49-F238E27FC236}">
                    <a16:creationId xmlns:a16="http://schemas.microsoft.com/office/drawing/2014/main" id="{FF418BED-46A5-48A2-AEF3-D6E2B80DA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688" cy="192"/>
              </a:xfrm>
              <a:prstGeom prst="rect">
                <a:avLst/>
              </a:prstGeom>
              <a:solidFill>
                <a:srgbClr val="269999"/>
              </a:solidFill>
              <a:ln w="9525" cap="flat">
                <a:solidFill>
                  <a:srgbClr val="2ECBCB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800">
                    <a:solidFill>
                      <a:prstClr val="black"/>
                    </a:solidFill>
                    <a:latin typeface="Consolas" panose="020B0609020204030204" pitchFamily="49" charset="0"/>
                    <a:sym typeface="Consolas" panose="020B0609020204030204" pitchFamily="49" charset="0"/>
                  </a:rPr>
                  <a:t> B[j] ≤ A[i]</a:t>
                </a:r>
              </a:p>
            </p:txBody>
          </p:sp>
        </p:grpSp>
      </p:grpSp>
      <p:grpSp>
        <p:nvGrpSpPr>
          <p:cNvPr id="86033" name="Group 17">
            <a:extLst>
              <a:ext uri="{FF2B5EF4-FFF2-40B4-BE49-F238E27FC236}">
                <a16:creationId xmlns:a16="http://schemas.microsoft.com/office/drawing/2014/main" id="{1C360573-C999-4FAF-A2BB-571E40012E7E}"/>
              </a:ext>
            </a:extLst>
          </p:cNvPr>
          <p:cNvGrpSpPr>
            <a:grpSpLocks/>
          </p:cNvGrpSpPr>
          <p:nvPr/>
        </p:nvGrpSpPr>
        <p:grpSpPr bwMode="auto">
          <a:xfrm>
            <a:off x="4111626" y="4800600"/>
            <a:ext cx="6416675" cy="1676400"/>
            <a:chOff x="0" y="0"/>
            <a:chExt cx="4041" cy="1056"/>
          </a:xfrm>
        </p:grpSpPr>
        <p:grpSp>
          <p:nvGrpSpPr>
            <p:cNvPr id="60427" name="Group 18">
              <a:extLst>
                <a:ext uri="{FF2B5EF4-FFF2-40B4-BE49-F238E27FC236}">
                  <a16:creationId xmlns:a16="http://schemas.microsoft.com/office/drawing/2014/main" id="{FB375A98-1196-418E-ADF8-48EFE9A377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513" cy="432"/>
              <a:chOff x="0" y="0"/>
              <a:chExt cx="3513" cy="432"/>
            </a:xfrm>
          </p:grpSpPr>
          <p:grpSp>
            <p:nvGrpSpPr>
              <p:cNvPr id="60432" name="Group 19">
                <a:extLst>
                  <a:ext uri="{FF2B5EF4-FFF2-40B4-BE49-F238E27FC236}">
                    <a16:creationId xmlns:a16="http://schemas.microsoft.com/office/drawing/2014/main" id="{C6D7F2C6-9E12-45BB-9A36-48DBA925D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9" y="0"/>
                <a:ext cx="2744" cy="192"/>
                <a:chOff x="0" y="0"/>
                <a:chExt cx="2744" cy="192"/>
              </a:xfrm>
            </p:grpSpPr>
            <p:sp>
              <p:nvSpPr>
                <p:cNvPr id="86036" name="Rectangle 20">
                  <a:extLst>
                    <a:ext uri="{FF2B5EF4-FFF2-40B4-BE49-F238E27FC236}">
                      <a16:creationId xmlns:a16="http://schemas.microsoft.com/office/drawing/2014/main" id="{B2A9E982-2583-44EC-B4D6-4E9377538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8" y="0"/>
                  <a:ext cx="536" cy="192"/>
                </a:xfrm>
                <a:prstGeom prst="rect">
                  <a:avLst/>
                </a:prstGeom>
                <a:solidFill>
                  <a:srgbClr val="269999"/>
                </a:solidFill>
                <a:ln w="9525" cap="flat">
                  <a:solidFill>
                    <a:srgbClr val="2ECBC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>
                      <a:solidFill>
                        <a:prstClr val="black"/>
                      </a:solidFill>
                      <a:latin typeface="Consolas" charset="0"/>
                      <a:ea typeface="ヒラギノ角ゴ ProN W3" charset="0"/>
                      <a:cs typeface="Consolas" charset="0"/>
                      <a:sym typeface="Consolas" charset="0"/>
                    </a:rPr>
                    <a:t>A[i]</a:t>
                  </a:r>
                </a:p>
              </p:txBody>
            </p:sp>
            <p:sp>
              <p:nvSpPr>
                <p:cNvPr id="86037" name="Rectangle 21">
                  <a:extLst>
                    <a:ext uri="{FF2B5EF4-FFF2-40B4-BE49-F238E27FC236}">
                      <a16:creationId xmlns:a16="http://schemas.microsoft.com/office/drawing/2014/main" id="{A43E9C6F-AB69-4209-A106-06849E76D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216" cy="192"/>
                </a:xfrm>
                <a:prstGeom prst="rect">
                  <a:avLst/>
                </a:prstGeom>
                <a:solidFill>
                  <a:srgbClr val="269999"/>
                </a:solidFill>
                <a:ln w="9525" cap="flat">
                  <a:solidFill>
                    <a:srgbClr val="2ECBC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3000" dir="5400000" algn="ctr" rotWithShape="0">
                    <a:schemeClr val="bg2">
                      <a:alpha val="34999"/>
                    </a:schemeClr>
                  </a:outerShdw>
                </a:effectLst>
              </p:spPr>
              <p:txBody>
                <a:bodyPr lIns="0" tIns="0" rIns="0" bIns="0" anchor="ctr"/>
                <a:lstStyle>
                  <a:lvl1pPr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eaLnBrk="0" hangingPunct="0"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>
                      <a:solidFill>
                        <a:srgbClr val="000000"/>
                      </a:solidFill>
                      <a:latin typeface="Gill Sans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800">
                      <a:solidFill>
                        <a:prstClr val="black"/>
                      </a:solidFill>
                      <a:latin typeface="Consolas" panose="020B0609020204030204" pitchFamily="49" charset="0"/>
                      <a:sym typeface="Consolas" panose="020B0609020204030204" pitchFamily="49" charset="0"/>
                    </a:rPr>
                    <a:t>A[j] ≤ A[i]</a:t>
                  </a:r>
                </a:p>
              </p:txBody>
            </p:sp>
          </p:grpSp>
          <p:sp>
            <p:nvSpPr>
              <p:cNvPr id="86038" name="Rectangle 22">
                <a:extLst>
                  <a:ext uri="{FF2B5EF4-FFF2-40B4-BE49-F238E27FC236}">
                    <a16:creationId xmlns:a16="http://schemas.microsoft.com/office/drawing/2014/main" id="{7DCF2BEE-D77E-4487-B279-38B7C5C05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" y="240"/>
                <a:ext cx="1689" cy="192"/>
              </a:xfrm>
              <a:prstGeom prst="rect">
                <a:avLst/>
              </a:prstGeom>
              <a:solidFill>
                <a:srgbClr val="269999"/>
              </a:solidFill>
              <a:ln w="9525" cap="flat">
                <a:solidFill>
                  <a:srgbClr val="2ECBCB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 anchor="ctr"/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800">
                    <a:solidFill>
                      <a:prstClr val="black"/>
                    </a:solidFill>
                    <a:latin typeface="Consolas" panose="020B0609020204030204" pitchFamily="49" charset="0"/>
                    <a:sym typeface="Consolas" panose="020B0609020204030204" pitchFamily="49" charset="0"/>
                  </a:rPr>
                  <a:t>B[j] ≤ A[i]</a:t>
                </a:r>
              </a:p>
            </p:txBody>
          </p:sp>
          <p:sp>
            <p:nvSpPr>
              <p:cNvPr id="60434" name="Rectangle 23">
                <a:extLst>
                  <a:ext uri="{FF2B5EF4-FFF2-40B4-BE49-F238E27FC236}">
                    <a16:creationId xmlns:a16="http://schemas.microsoft.com/office/drawing/2014/main" id="{3FF42812-2B39-44D3-A798-FD032D18C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65"/>
                <a:ext cx="749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38100" tIns="38100" rIns="38100" bIns="38100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33CCCC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merge :</a:t>
                </a:r>
              </a:p>
            </p:txBody>
          </p:sp>
        </p:grpSp>
        <p:grpSp>
          <p:nvGrpSpPr>
            <p:cNvPr id="60428" name="Group 24">
              <a:extLst>
                <a:ext uri="{FF2B5EF4-FFF2-40B4-BE49-F238E27FC236}">
                  <a16:creationId xmlns:a16="http://schemas.microsoft.com/office/drawing/2014/main" id="{DDDACAAE-05D4-41E6-8F65-81A9F39AE2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24"/>
              <a:ext cx="4041" cy="432"/>
              <a:chOff x="0" y="0"/>
              <a:chExt cx="4041" cy="432"/>
            </a:xfrm>
          </p:grpSpPr>
          <p:sp>
            <p:nvSpPr>
              <p:cNvPr id="86041" name="Rectangle 25">
                <a:extLst>
                  <a:ext uri="{FF2B5EF4-FFF2-40B4-BE49-F238E27FC236}">
                    <a16:creationId xmlns:a16="http://schemas.microsoft.com/office/drawing/2014/main" id="{EB714742-395F-4FAA-BD24-040BE9D35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" y="0"/>
                <a:ext cx="2216" cy="192"/>
              </a:xfrm>
              <a:prstGeom prst="rect">
                <a:avLst/>
              </a:prstGeom>
              <a:solidFill>
                <a:srgbClr val="E57200"/>
              </a:solidFill>
              <a:ln w="9525" cap="flat">
                <a:solidFill>
                  <a:srgbClr val="2ECBCB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>
                    <a:solidFill>
                      <a:prstClr val="black"/>
                    </a:solidFill>
                    <a:latin typeface="Consolas" charset="0"/>
                    <a:ea typeface="ヒラギノ角ゴ ProN W3" charset="0"/>
                    <a:cs typeface="Consolas" charset="0"/>
                    <a:sym typeface="Consolas" charset="0"/>
                  </a:rPr>
                  <a:t>A[j] &gt; A[i]</a:t>
                </a:r>
              </a:p>
            </p:txBody>
          </p:sp>
          <p:sp>
            <p:nvSpPr>
              <p:cNvPr id="86042" name="Rectangle 26">
                <a:extLst>
                  <a:ext uri="{FF2B5EF4-FFF2-40B4-BE49-F238E27FC236}">
                    <a16:creationId xmlns:a16="http://schemas.microsoft.com/office/drawing/2014/main" id="{B7931384-4507-4873-B1C2-4E5F9039E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" y="240"/>
                <a:ext cx="3272" cy="192"/>
              </a:xfrm>
              <a:prstGeom prst="rect">
                <a:avLst/>
              </a:prstGeom>
              <a:solidFill>
                <a:srgbClr val="E57200"/>
              </a:solidFill>
              <a:ln w="9525" cap="flat">
                <a:solidFill>
                  <a:srgbClr val="2ECBCB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3000" dir="5400000" algn="ctr" rotWithShape="0">
                  <a:schemeClr val="bg2">
                    <a:alpha val="34999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>
                    <a:solidFill>
                      <a:prstClr val="black"/>
                    </a:solidFill>
                    <a:latin typeface="Consolas" charset="0"/>
                    <a:ea typeface="ヒラギノ角ゴ ProN W3" charset="0"/>
                    <a:cs typeface="Consolas" charset="0"/>
                    <a:sym typeface="Consolas" charset="0"/>
                  </a:rPr>
                  <a:t>B[j] &gt; A[i]</a:t>
                </a:r>
              </a:p>
            </p:txBody>
          </p:sp>
          <p:sp>
            <p:nvSpPr>
              <p:cNvPr id="60431" name="Rectangle 27">
                <a:extLst>
                  <a:ext uri="{FF2B5EF4-FFF2-40B4-BE49-F238E27FC236}">
                    <a16:creationId xmlns:a16="http://schemas.microsoft.com/office/drawing/2014/main" id="{49FF8378-65CA-4929-BED0-49979DAC0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72"/>
                <a:ext cx="749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38100" tIns="38100" rIns="38100" bIns="38100">
                <a:spAutoFit/>
              </a:bodyPr>
              <a:lstStyle>
                <a:lvl1pPr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1pPr>
                <a:lvl2pPr marL="742950" indent="-28575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2pPr>
                <a:lvl3pPr marL="11430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3pPr>
                <a:lvl4pPr marL="16002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4pPr>
                <a:lvl5pPr marL="2057400" indent="-228600" eaLnBrk="0" hangingPunct="0"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rgbClr val="000000"/>
                    </a:solidFill>
                    <a:latin typeface="Gill Sans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FF9933"/>
                    </a:solidFill>
                    <a:latin typeface="Arial Bold" panose="020B0704020202020204" pitchFamily="34" charset="0"/>
                    <a:cs typeface="Arial Bold" panose="020B0704020202020204" pitchFamily="34" charset="0"/>
                    <a:sym typeface="Arial Bold" panose="020B0704020202020204" pitchFamily="34" charset="0"/>
                  </a:rPr>
                  <a:t>merge :</a:t>
                </a:r>
              </a:p>
            </p:txBody>
          </p:sp>
        </p:grpSp>
      </p:grpSp>
      <p:grpSp>
        <p:nvGrpSpPr>
          <p:cNvPr id="86044" name="Group 28">
            <a:extLst>
              <a:ext uri="{FF2B5EF4-FFF2-40B4-BE49-F238E27FC236}">
                <a16:creationId xmlns:a16="http://schemas.microsoft.com/office/drawing/2014/main" id="{6F07799D-B496-47B5-B5E5-7EA8BB09F32C}"/>
              </a:ext>
            </a:extLst>
          </p:cNvPr>
          <p:cNvGrpSpPr>
            <a:grpSpLocks/>
          </p:cNvGrpSpPr>
          <p:nvPr/>
        </p:nvGrpSpPr>
        <p:grpSpPr bwMode="auto">
          <a:xfrm>
            <a:off x="5099050" y="4038601"/>
            <a:ext cx="3846520" cy="750947"/>
            <a:chOff x="0" y="0"/>
            <a:chExt cx="2422" cy="472"/>
          </a:xfrm>
        </p:grpSpPr>
        <p:sp>
          <p:nvSpPr>
            <p:cNvPr id="60425" name="Rectangle 29">
              <a:extLst>
                <a:ext uri="{FF2B5EF4-FFF2-40B4-BE49-F238E27FC236}">
                  <a16:creationId xmlns:a16="http://schemas.microsoft.com/office/drawing/2014/main" id="{BDDEEF0C-109C-4F92-A9DE-F9FC1BF10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191"/>
              <a:ext cx="2179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>
              <a:lvl1pPr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rgbClr val="000000"/>
                  </a:solidFill>
                  <a:latin typeface="Gill Sans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B9E700"/>
                  </a:solidFill>
                  <a:latin typeface="Arial Bold" panose="020B0704020202020204" pitchFamily="34" charset="0"/>
                  <a:cs typeface="Arial Bold" panose="020B0704020202020204" pitchFamily="34" charset="0"/>
                  <a:sym typeface="Arial Bold" panose="020B0704020202020204" pitchFamily="34" charset="0"/>
                </a:rPr>
                <a:t>found by binary search</a:t>
              </a:r>
            </a:p>
          </p:txBody>
        </p:sp>
        <p:sp>
          <p:nvSpPr>
            <p:cNvPr id="86046" name="AutoShape 30">
              <a:extLst>
                <a:ext uri="{FF2B5EF4-FFF2-40B4-BE49-F238E27FC236}">
                  <a16:creationId xmlns:a16="http://schemas.microsoft.com/office/drawing/2014/main" id="{C4D26C94-F6B4-40DC-83FE-F4E2B681B8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0" y="0"/>
              <a:ext cx="243" cy="33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21448" y="21600"/>
                    <a:pt x="21296" y="21600"/>
                  </a:cubicBezTo>
                </a:path>
              </a:pathLst>
            </a:custGeom>
            <a:noFill/>
            <a:ln w="38100" cap="rnd">
              <a:solidFill>
                <a:srgbClr val="B9E700"/>
              </a:solidFill>
              <a:prstDash val="solid"/>
              <a:round/>
              <a:headEnd type="none" w="med" len="med"/>
              <a:tailEnd type="arrow" w="lg" len="lg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>
                <a:solidFill>
                  <a:srgbClr val="000000"/>
                </a:solidFill>
                <a:latin typeface="Gill Sans" charset="0"/>
                <a:ea typeface="ヒラギノ角ゴ ProN W3" charset="0"/>
                <a:sym typeface="Gill Sans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build="p" autoUpdateAnimBg="0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7CD4360E-8A77-493A-98F8-19CB33201B1B}"/>
              </a:ext>
            </a:extLst>
          </p:cNvPr>
          <p:cNvSpPr>
            <a:spLocks/>
          </p:cNvSpPr>
          <p:nvPr/>
        </p:nvSpPr>
        <p:spPr bwMode="auto">
          <a:xfrm>
            <a:off x="1981200" y="6477000"/>
            <a:ext cx="207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fontAlgn="base" hangingPunct="1">
              <a:spcBef>
                <a:spcPts val="475"/>
              </a:spcBef>
              <a:spcAft>
                <a:spcPct val="0"/>
              </a:spcAft>
            </a:pPr>
            <a:r>
              <a:rPr lang="en-US" altLang="en-US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2009 NVIDIA Corporation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BF4A29CA-D7CD-4207-BEF6-3FF1C2C38B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Multi-way Partitioning Merge</a:t>
            </a:r>
            <a:endParaRPr lang="en-US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4F490C1A-02AB-4D5A-8A36-33AF6F1DE7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306388" indent="-306388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dirty="0">
                <a:latin typeface="Arial" charset="0"/>
                <a:cs typeface="Arial" charset="0"/>
                <a:sym typeface="Arial" charset="0"/>
              </a:rPr>
              <a:t>Pick every 256</a:t>
            </a:r>
            <a:r>
              <a:rPr lang="en-US" baseline="30000" dirty="0">
                <a:latin typeface="Arial" charset="0"/>
                <a:cs typeface="Arial" charset="0"/>
                <a:sym typeface="Arial" charset="0"/>
              </a:rPr>
              <a:t>th</a:t>
            </a:r>
            <a:r>
              <a:rPr lang="en-US" dirty="0">
                <a:latin typeface="Arial" charset="0"/>
                <a:cs typeface="Arial" charset="0"/>
                <a:sym typeface="Arial" charset="0"/>
              </a:rPr>
              <a:t> element of A &amp; B as splitter</a:t>
            </a:r>
            <a:endParaRPr lang="en-US" dirty="0">
              <a:latin typeface="Arial" charset="0"/>
              <a:sym typeface="Arial" charset="0"/>
            </a:endParaRPr>
          </a:p>
          <a:p>
            <a:pPr marL="306388" indent="-306388" fontAlgn="auto">
              <a:spcAft>
                <a:spcPts val="0"/>
              </a:spcAft>
              <a:buBlip>
                <a:blip r:embed="rId2"/>
              </a:buBlip>
              <a:defRPr/>
            </a:pPr>
            <a:endParaRPr lang="en-US" dirty="0">
              <a:latin typeface="Arial" charset="0"/>
              <a:sym typeface="Arial" charset="0"/>
            </a:endParaRPr>
          </a:p>
          <a:p>
            <a:pPr marL="306388" indent="-306388" fontAlgn="auto">
              <a:spcAft>
                <a:spcPts val="0"/>
              </a:spcAft>
              <a:defRPr/>
            </a:pPr>
            <a:endParaRPr lang="en-US" dirty="0">
              <a:latin typeface="Arial" charset="0"/>
              <a:sym typeface="Arial" charset="0"/>
            </a:endParaRPr>
          </a:p>
          <a:p>
            <a:pPr marL="306388" indent="-306388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dirty="0">
                <a:latin typeface="Arial" charset="0"/>
                <a:cs typeface="Arial" charset="0"/>
                <a:sym typeface="Arial" charset="0"/>
              </a:rPr>
              <a:t>Apply merge recursively to merge splitter sets</a:t>
            </a:r>
            <a:endParaRPr lang="en-US" dirty="0">
              <a:latin typeface="Arial" charset="0"/>
              <a:sym typeface="Arial" charset="0"/>
            </a:endParaRPr>
          </a:p>
          <a:p>
            <a:pPr lvl="1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dirty="0">
                <a:latin typeface="Arial" charset="0"/>
                <a:cs typeface="Arial" charset="0"/>
                <a:sym typeface="Arial" charset="0"/>
              </a:rPr>
              <a:t>recursively apply merge procedure</a:t>
            </a:r>
            <a:endParaRPr lang="en-US" dirty="0">
              <a:latin typeface="Arial" charset="0"/>
              <a:sym typeface="Arial" charset="0"/>
            </a:endParaRPr>
          </a:p>
          <a:p>
            <a:pPr marL="306388" indent="-306388" fontAlgn="auto">
              <a:spcAft>
                <a:spcPts val="0"/>
              </a:spcAft>
              <a:buBlip>
                <a:blip r:embed="rId2"/>
              </a:buBlip>
              <a:defRPr/>
            </a:pPr>
            <a:endParaRPr lang="en-US" dirty="0">
              <a:latin typeface="Arial" charset="0"/>
              <a:sym typeface="Arial" charset="0"/>
            </a:endParaRPr>
          </a:p>
          <a:p>
            <a:pPr marL="306388" indent="-306388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dirty="0">
                <a:latin typeface="Arial" charset="0"/>
                <a:cs typeface="Arial" charset="0"/>
                <a:sym typeface="Arial" charset="0"/>
              </a:rPr>
              <a:t>Split A &amp; B with merged splitters</a:t>
            </a:r>
            <a:endParaRPr lang="en-US" dirty="0">
              <a:latin typeface="Arial" charset="0"/>
              <a:sym typeface="Arial" charset="0"/>
            </a:endParaRPr>
          </a:p>
          <a:p>
            <a:pPr marL="306388" indent="-306388" fontAlgn="auto">
              <a:spcAft>
                <a:spcPts val="0"/>
              </a:spcAft>
              <a:buBlip>
                <a:blip r:embed="rId2"/>
              </a:buBlip>
              <a:defRPr/>
            </a:pPr>
            <a:endParaRPr lang="en-US" dirty="0">
              <a:latin typeface="Arial" charset="0"/>
              <a:sym typeface="Arial" charset="0"/>
            </a:endParaRPr>
          </a:p>
          <a:p>
            <a:pPr marL="306388" indent="-306388" fontAlgn="auto">
              <a:spcAft>
                <a:spcPts val="0"/>
              </a:spcAft>
              <a:buBlip>
                <a:blip r:embed="rId2"/>
              </a:buBlip>
              <a:defRPr/>
            </a:pPr>
            <a:endParaRPr lang="en-US" dirty="0">
              <a:latin typeface="Arial" charset="0"/>
              <a:sym typeface="Arial" charset="0"/>
            </a:endParaRPr>
          </a:p>
          <a:p>
            <a:pPr marL="306388" indent="-306388" fontAlgn="auto">
              <a:spcAft>
                <a:spcPts val="0"/>
              </a:spcAft>
              <a:buBlip>
                <a:blip r:embed="rId2"/>
              </a:buBlip>
              <a:defRPr/>
            </a:pPr>
            <a:endParaRPr lang="en-US" dirty="0">
              <a:latin typeface="Arial" charset="0"/>
              <a:sym typeface="Arial" charset="0"/>
            </a:endParaRPr>
          </a:p>
          <a:p>
            <a:pPr marL="306388" indent="-306388"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en-US" dirty="0">
                <a:latin typeface="Arial" charset="0"/>
                <a:cs typeface="Arial" charset="0"/>
                <a:sym typeface="Arial" charset="0"/>
              </a:rPr>
              <a:t>Merge resulting pairs of tiles (at most 256 elements)</a:t>
            </a:r>
            <a:endParaRPr lang="en-US" dirty="0">
              <a:latin typeface="Arial" charset="0"/>
              <a:sym typeface="Arial" charset="0"/>
            </a:endParaRPr>
          </a:p>
        </p:txBody>
      </p:sp>
      <p:grpSp>
        <p:nvGrpSpPr>
          <p:cNvPr id="87045" name="Group 5">
            <a:extLst>
              <a:ext uri="{FF2B5EF4-FFF2-40B4-BE49-F238E27FC236}">
                <a16:creationId xmlns:a16="http://schemas.microsoft.com/office/drawing/2014/main" id="{E2640059-BC7F-456F-B6B2-D8DE966D3DDD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286000"/>
            <a:ext cx="7785100" cy="304800"/>
            <a:chOff x="0" y="0"/>
            <a:chExt cx="4904" cy="192"/>
          </a:xfrm>
        </p:grpSpPr>
        <p:sp>
          <p:nvSpPr>
            <p:cNvPr id="87046" name="Rectangle 6">
              <a:extLst>
                <a:ext uri="{FF2B5EF4-FFF2-40B4-BE49-F238E27FC236}">
                  <a16:creationId xmlns:a16="http://schemas.microsoft.com/office/drawing/2014/main" id="{2E5EAEE3-441A-4D75-87DD-E56B5C21E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36" cy="192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256</a:t>
              </a: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3DECC981-21CE-4FE1-8E0B-6AF510521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0"/>
              <a:ext cx="536" cy="192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256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CCB0DC54-D88C-4F7D-8FAB-30544EB18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0"/>
              <a:ext cx="536" cy="192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256</a:t>
              </a:r>
            </a:p>
          </p:txBody>
        </p:sp>
        <p:sp>
          <p:nvSpPr>
            <p:cNvPr id="87049" name="Rectangle 9">
              <a:extLst>
                <a:ext uri="{FF2B5EF4-FFF2-40B4-BE49-F238E27FC236}">
                  <a16:creationId xmlns:a16="http://schemas.microsoft.com/office/drawing/2014/main" id="{3F17634B-3F48-49BE-908A-FB9C6570A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0"/>
              <a:ext cx="536" cy="192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256</a:t>
              </a:r>
            </a:p>
          </p:txBody>
        </p:sp>
        <p:sp>
          <p:nvSpPr>
            <p:cNvPr id="87050" name="Rectangle 10">
              <a:extLst>
                <a:ext uri="{FF2B5EF4-FFF2-40B4-BE49-F238E27FC236}">
                  <a16:creationId xmlns:a16="http://schemas.microsoft.com/office/drawing/2014/main" id="{536F48C3-E840-43DB-8DD8-5119D0927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0"/>
              <a:ext cx="2792" cy="192"/>
            </a:xfrm>
            <a:prstGeom prst="rect">
              <a:avLst/>
            </a:prstGeom>
            <a:gradFill rotWithShape="0">
              <a:gsLst>
                <a:gs pos="0">
                  <a:srgbClr val="17E0E0"/>
                </a:gs>
                <a:gs pos="20001">
                  <a:srgbClr val="1BDBDB"/>
                </a:gs>
                <a:gs pos="100000">
                  <a:srgbClr val="14A7A7"/>
                </a:gs>
              </a:gsLst>
              <a:lin ang="5400000" scaled="1"/>
            </a:gra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· · ·</a:t>
              </a:r>
            </a:p>
          </p:txBody>
        </p:sp>
      </p:grpSp>
      <p:grpSp>
        <p:nvGrpSpPr>
          <p:cNvPr id="87051" name="Group 11">
            <a:extLst>
              <a:ext uri="{FF2B5EF4-FFF2-40B4-BE49-F238E27FC236}">
                <a16:creationId xmlns:a16="http://schemas.microsoft.com/office/drawing/2014/main" id="{D97DD021-974D-4DFD-ACFD-F1D78EAF8051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419600"/>
            <a:ext cx="7785100" cy="685800"/>
            <a:chOff x="0" y="0"/>
            <a:chExt cx="4904" cy="432"/>
          </a:xfrm>
        </p:grpSpPr>
        <p:sp>
          <p:nvSpPr>
            <p:cNvPr id="87052" name="Rectangle 12">
              <a:extLst>
                <a:ext uri="{FF2B5EF4-FFF2-40B4-BE49-F238E27FC236}">
                  <a16:creationId xmlns:a16="http://schemas.microsoft.com/office/drawing/2014/main" id="{CDD732A1-CE46-46DD-8758-2A97EBDD7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40"/>
              <a:ext cx="392" cy="192"/>
            </a:xfrm>
            <a:prstGeom prst="rect">
              <a:avLst/>
            </a:prstGeom>
            <a:solidFill>
              <a:srgbClr val="E57200"/>
            </a:soli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B0</a:t>
              </a:r>
            </a:p>
          </p:txBody>
        </p:sp>
        <p:sp>
          <p:nvSpPr>
            <p:cNvPr id="87053" name="Rectangle 13">
              <a:extLst>
                <a:ext uri="{FF2B5EF4-FFF2-40B4-BE49-F238E27FC236}">
                  <a16:creationId xmlns:a16="http://schemas.microsoft.com/office/drawing/2014/main" id="{DFDDF9C7-8A97-45BF-ADED-1B9B9EA0C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36" cy="192"/>
            </a:xfrm>
            <a:prstGeom prst="rect">
              <a:avLst/>
            </a:prstGeom>
            <a:solidFill>
              <a:srgbClr val="269999"/>
            </a:soli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A0</a:t>
              </a:r>
            </a:p>
          </p:txBody>
        </p:sp>
        <p:sp>
          <p:nvSpPr>
            <p:cNvPr id="87054" name="Rectangle 14">
              <a:extLst>
                <a:ext uri="{FF2B5EF4-FFF2-40B4-BE49-F238E27FC236}">
                  <a16:creationId xmlns:a16="http://schemas.microsoft.com/office/drawing/2014/main" id="{BCB97AFE-59D1-4E53-B066-87A18C958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240"/>
              <a:ext cx="536" cy="192"/>
            </a:xfrm>
            <a:prstGeom prst="rect">
              <a:avLst/>
            </a:prstGeom>
            <a:solidFill>
              <a:srgbClr val="E57200"/>
            </a:soli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B1</a:t>
              </a:r>
            </a:p>
          </p:txBody>
        </p:sp>
        <p:sp>
          <p:nvSpPr>
            <p:cNvPr id="87055" name="Rectangle 15">
              <a:extLst>
                <a:ext uri="{FF2B5EF4-FFF2-40B4-BE49-F238E27FC236}">
                  <a16:creationId xmlns:a16="http://schemas.microsoft.com/office/drawing/2014/main" id="{B61E5A0C-F934-410D-A541-2EDE19C1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0"/>
              <a:ext cx="440" cy="192"/>
            </a:xfrm>
            <a:prstGeom prst="rect">
              <a:avLst/>
            </a:prstGeom>
            <a:solidFill>
              <a:srgbClr val="269999"/>
            </a:soli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A1</a:t>
              </a:r>
            </a:p>
          </p:txBody>
        </p:sp>
        <p:sp>
          <p:nvSpPr>
            <p:cNvPr id="87056" name="Rectangle 16">
              <a:extLst>
                <a:ext uri="{FF2B5EF4-FFF2-40B4-BE49-F238E27FC236}">
                  <a16:creationId xmlns:a16="http://schemas.microsoft.com/office/drawing/2014/main" id="{8404CF52-F1F7-4C67-ABBC-66595F6F3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0"/>
              <a:ext cx="536" cy="192"/>
            </a:xfrm>
            <a:prstGeom prst="rect">
              <a:avLst/>
            </a:prstGeom>
            <a:solidFill>
              <a:srgbClr val="269999"/>
            </a:soli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A2</a:t>
              </a:r>
            </a:p>
          </p:txBody>
        </p:sp>
        <p:sp>
          <p:nvSpPr>
            <p:cNvPr id="87057" name="Rectangle 17">
              <a:extLst>
                <a:ext uri="{FF2B5EF4-FFF2-40B4-BE49-F238E27FC236}">
                  <a16:creationId xmlns:a16="http://schemas.microsoft.com/office/drawing/2014/main" id="{FBC9944F-15EE-46AA-A41B-3D0BB9DF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240"/>
              <a:ext cx="536" cy="192"/>
            </a:xfrm>
            <a:prstGeom prst="rect">
              <a:avLst/>
            </a:prstGeom>
            <a:solidFill>
              <a:srgbClr val="E57200"/>
            </a:soli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B2</a:t>
              </a:r>
            </a:p>
          </p:txBody>
        </p:sp>
        <p:sp>
          <p:nvSpPr>
            <p:cNvPr id="87058" name="Rectangle 18">
              <a:extLst>
                <a:ext uri="{FF2B5EF4-FFF2-40B4-BE49-F238E27FC236}">
                  <a16:creationId xmlns:a16="http://schemas.microsoft.com/office/drawing/2014/main" id="{E511335F-6736-487A-A2E3-59CC677FC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0"/>
              <a:ext cx="3176" cy="192"/>
            </a:xfrm>
            <a:prstGeom prst="rect">
              <a:avLst/>
            </a:prstGeom>
            <a:solidFill>
              <a:srgbClr val="269999"/>
            </a:soli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· · ·</a:t>
              </a:r>
            </a:p>
          </p:txBody>
        </p:sp>
        <p:sp>
          <p:nvSpPr>
            <p:cNvPr id="87059" name="Rectangle 19">
              <a:extLst>
                <a:ext uri="{FF2B5EF4-FFF2-40B4-BE49-F238E27FC236}">
                  <a16:creationId xmlns:a16="http://schemas.microsoft.com/office/drawing/2014/main" id="{C37358AE-3912-447D-89A9-0D3463A2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240"/>
              <a:ext cx="3176" cy="192"/>
            </a:xfrm>
            <a:prstGeom prst="rect">
              <a:avLst/>
            </a:prstGeom>
            <a:solidFill>
              <a:srgbClr val="E57200"/>
            </a:solidFill>
            <a:ln w="9525" cap="flat">
              <a:solidFill>
                <a:srgbClr val="2ECBC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prstClr val="black"/>
                  </a:solidFill>
                  <a:latin typeface="Consolas" charset="0"/>
                  <a:ea typeface="ヒラギノ角ゴ ProN W3" charset="0"/>
                  <a:cs typeface="Consolas" charset="0"/>
                  <a:sym typeface="Consolas" charset="0"/>
                </a:rPr>
                <a:t>· · ·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 build="p" autoUpdateAnimBg="0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-9708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9BA21D-93BD-4239-8D83-08E8469FA0F0}"/>
              </a:ext>
            </a:extLst>
          </p:cNvPr>
          <p:cNvSpPr txBox="1"/>
          <p:nvPr/>
        </p:nvSpPr>
        <p:spPr>
          <a:xfrm>
            <a:off x="778214" y="5077838"/>
            <a:ext cx="81848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Get the updated training content from: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https://github.com/kbvis3d/toshiba-cuda-2021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33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7A6927-5D0F-4990-9FB3-B1B21FBAA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323919-F39D-4EE9-B116-12243653E917}"/>
              </a:ext>
            </a:extLst>
          </p:cNvPr>
          <p:cNvSpPr txBox="1"/>
          <p:nvPr/>
        </p:nvSpPr>
        <p:spPr>
          <a:xfrm>
            <a:off x="961535" y="2507534"/>
            <a:ext cx="10294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Advanced Topics: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Multi-GPU Programming</a:t>
            </a:r>
          </a:p>
        </p:txBody>
      </p:sp>
    </p:spTree>
    <p:extLst>
      <p:ext uri="{BB962C8B-B14F-4D97-AF65-F5344CB8AC3E}">
        <p14:creationId xmlns:p14="http://schemas.microsoft.com/office/powerpoint/2010/main" val="22034634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MOTIVATION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Why use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multiple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GPUs?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8812" y="6500368"/>
            <a:ext cx="162278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r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t>3</a:t>
            </a:r>
            <a:endParaRPr sz="944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1867" y="2331862"/>
            <a:ext cx="7879644" cy="147683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Need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compute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larger,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e.g. </a:t>
            </a:r>
            <a:r>
              <a:rPr sz="2222" dirty="0">
                <a:latin typeface="Trebuchet MS"/>
                <a:cs typeface="Trebuchet MS"/>
              </a:rPr>
              <a:t>bigger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networks,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car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models,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…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spc="-6" dirty="0">
                <a:latin typeface="Trebuchet MS"/>
                <a:cs typeface="Trebuchet MS"/>
              </a:rPr>
              <a:t>Need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compute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faster,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e.g. weather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prediction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28"/>
              </a:spcBef>
            </a:pPr>
            <a:r>
              <a:rPr sz="2222" dirty="0">
                <a:latin typeface="Trebuchet MS"/>
                <a:cs typeface="Trebuchet MS"/>
              </a:rPr>
              <a:t>Better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energy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efficiency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with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dense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nodes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with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multiple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GPUs</a:t>
            </a:r>
            <a:endParaRPr sz="2222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3473" y="675119"/>
            <a:ext cx="1484489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DG</a:t>
            </a:r>
            <a:r>
              <a:rPr spc="-11" dirty="0"/>
              <a:t>X</a:t>
            </a:r>
            <a:r>
              <a:rPr spc="-6" dirty="0"/>
              <a:t>-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4389967" cy="4092938"/>
          </a:xfrm>
          <a:prstGeom prst="rect">
            <a:avLst/>
          </a:prstGeom>
        </p:spPr>
        <p:txBody>
          <a:bodyPr vert="horz" wrap="square" lIns="0" tIns="52917" rIns="0" bIns="0" rtlCol="0">
            <a:spAutoFit/>
          </a:bodyPr>
          <a:lstStyle/>
          <a:p>
            <a:pPr marL="14111" marR="875586">
              <a:lnSpc>
                <a:spcPts val="2400"/>
              </a:lnSpc>
              <a:spcBef>
                <a:spcPts val="417"/>
              </a:spcBef>
            </a:pPr>
            <a:r>
              <a:rPr sz="2222" dirty="0">
                <a:latin typeface="Trebuchet MS"/>
                <a:cs typeface="Trebuchet MS"/>
              </a:rPr>
              <a:t>Two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fully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connected</a:t>
            </a:r>
            <a:r>
              <a:rPr sz="2222" spc="-6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quads, </a:t>
            </a:r>
            <a:r>
              <a:rPr sz="2222" spc="-650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connected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at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corners</a:t>
            </a:r>
            <a:endParaRPr sz="2222">
              <a:latin typeface="Trebuchet MS"/>
              <a:cs typeface="Trebuchet MS"/>
            </a:endParaRPr>
          </a:p>
          <a:p>
            <a:pPr marL="14111" marR="149576">
              <a:lnSpc>
                <a:spcPts val="2400"/>
              </a:lnSpc>
              <a:spcBef>
                <a:spcPts val="2000"/>
              </a:spcBef>
            </a:pPr>
            <a:r>
              <a:rPr sz="2222" dirty="0">
                <a:latin typeface="Trebuchet MS"/>
                <a:cs typeface="Trebuchet MS"/>
              </a:rPr>
              <a:t>160GB/s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per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bidirectional</a:t>
            </a:r>
            <a:r>
              <a:rPr sz="2222" spc="-6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 </a:t>
            </a:r>
            <a:r>
              <a:rPr sz="2222" spc="-65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Peers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00"/>
              </a:spcBef>
            </a:pPr>
            <a:r>
              <a:rPr sz="2222" dirty="0">
                <a:latin typeface="Trebuchet MS"/>
                <a:cs typeface="Trebuchet MS"/>
              </a:rPr>
              <a:t>Load/store</a:t>
            </a:r>
            <a:r>
              <a:rPr sz="2222" spc="-6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access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Peer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Memory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dirty="0">
                <a:latin typeface="Trebuchet MS"/>
                <a:cs typeface="Trebuchet MS"/>
              </a:rPr>
              <a:t>Full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atomics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to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Peer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GPUs</a:t>
            </a:r>
            <a:endParaRPr sz="2222">
              <a:latin typeface="Trebuchet MS"/>
              <a:cs typeface="Trebuchet MS"/>
            </a:endParaRPr>
          </a:p>
          <a:p>
            <a:pPr marL="14111" marR="206726">
              <a:lnSpc>
                <a:spcPts val="2400"/>
              </a:lnSpc>
              <a:spcBef>
                <a:spcPts val="2039"/>
              </a:spcBef>
            </a:pPr>
            <a:r>
              <a:rPr sz="2222" spc="-6" dirty="0">
                <a:latin typeface="Trebuchet MS"/>
                <a:cs typeface="Trebuchet MS"/>
              </a:rPr>
              <a:t>High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speed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copy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engines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for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bulk </a:t>
            </a:r>
            <a:r>
              <a:rPr sz="2222" spc="-650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data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copy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694"/>
              </a:spcBef>
            </a:pPr>
            <a:r>
              <a:rPr sz="2222" dirty="0">
                <a:latin typeface="Trebuchet MS"/>
                <a:cs typeface="Trebuchet MS"/>
              </a:rPr>
              <a:t>PCIe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to/from</a:t>
            </a:r>
            <a:r>
              <a:rPr sz="2222" spc="-6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CPU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9679" y="2672081"/>
            <a:ext cx="821267" cy="540747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117" rIns="0" bIns="0" rtlCol="0">
            <a:spAutoFit/>
          </a:bodyPr>
          <a:lstStyle/>
          <a:p>
            <a:pPr>
              <a:spcBef>
                <a:spcPts val="17"/>
              </a:spcBef>
            </a:pPr>
            <a:endParaRPr sz="1944">
              <a:latin typeface="Times New Roman"/>
              <a:cs typeface="Times New Roman"/>
            </a:endParaRPr>
          </a:p>
          <a:p>
            <a:pPr marL="172859">
              <a:spcBef>
                <a:spcPts val="6"/>
              </a:spcBef>
            </a:pPr>
            <a:r>
              <a:rPr sz="1556" spc="-6" dirty="0">
                <a:latin typeface="Trebuchet MS"/>
                <a:cs typeface="Trebuchet MS"/>
              </a:rPr>
              <a:t>GPU1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82079" y="2672081"/>
            <a:ext cx="819856" cy="540747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117" rIns="0" bIns="0" rtlCol="0">
            <a:spAutoFit/>
          </a:bodyPr>
          <a:lstStyle/>
          <a:p>
            <a:pPr>
              <a:spcBef>
                <a:spcPts val="17"/>
              </a:spcBef>
            </a:pPr>
            <a:endParaRPr sz="1944">
              <a:latin typeface="Times New Roman"/>
              <a:cs typeface="Times New Roman"/>
            </a:endParaRPr>
          </a:p>
          <a:p>
            <a:pPr marL="171448">
              <a:spcBef>
                <a:spcPts val="6"/>
              </a:spcBef>
            </a:pPr>
            <a:r>
              <a:rPr sz="1556" spc="-6" dirty="0">
                <a:latin typeface="Trebuchet MS"/>
                <a:cs typeface="Trebuchet MS"/>
              </a:rPr>
              <a:t>GPU0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9679" y="3781212"/>
            <a:ext cx="821267" cy="54145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822" rIns="0" bIns="0" rtlCol="0">
            <a:spAutoFit/>
          </a:bodyPr>
          <a:lstStyle/>
          <a:p>
            <a:pPr>
              <a:spcBef>
                <a:spcPts val="22"/>
              </a:spcBef>
            </a:pPr>
            <a:endParaRPr sz="1944">
              <a:latin typeface="Times New Roman"/>
              <a:cs typeface="Times New Roman"/>
            </a:endParaRPr>
          </a:p>
          <a:p>
            <a:pPr marL="172859"/>
            <a:r>
              <a:rPr sz="1556" spc="-6" dirty="0">
                <a:latin typeface="Trebuchet MS"/>
                <a:cs typeface="Trebuchet MS"/>
              </a:rPr>
              <a:t>GPU3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49532" y="3493345"/>
            <a:ext cx="84667" cy="289278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31750" y="183895"/>
                </a:moveTo>
                <a:lnTo>
                  <a:pt x="0" y="183895"/>
                </a:lnTo>
                <a:lnTo>
                  <a:pt x="38100" y="260095"/>
                </a:lnTo>
                <a:lnTo>
                  <a:pt x="69850" y="196595"/>
                </a:lnTo>
                <a:lnTo>
                  <a:pt x="31750" y="196595"/>
                </a:lnTo>
                <a:lnTo>
                  <a:pt x="31750" y="183895"/>
                </a:lnTo>
                <a:close/>
              </a:path>
              <a:path w="76200" h="260350">
                <a:moveTo>
                  <a:pt x="44450" y="63500"/>
                </a:moveTo>
                <a:lnTo>
                  <a:pt x="31750" y="63500"/>
                </a:lnTo>
                <a:lnTo>
                  <a:pt x="31750" y="196595"/>
                </a:lnTo>
                <a:lnTo>
                  <a:pt x="44450" y="196595"/>
                </a:lnTo>
                <a:lnTo>
                  <a:pt x="44450" y="63500"/>
                </a:lnTo>
                <a:close/>
              </a:path>
              <a:path w="76200" h="260350">
                <a:moveTo>
                  <a:pt x="76200" y="183895"/>
                </a:moveTo>
                <a:lnTo>
                  <a:pt x="44450" y="183895"/>
                </a:lnTo>
                <a:lnTo>
                  <a:pt x="44450" y="196595"/>
                </a:lnTo>
                <a:lnTo>
                  <a:pt x="69850" y="196595"/>
                </a:lnTo>
                <a:lnTo>
                  <a:pt x="76200" y="1838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03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6482079" y="3781212"/>
            <a:ext cx="819856" cy="54145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822" rIns="0" bIns="0" rtlCol="0">
            <a:spAutoFit/>
          </a:bodyPr>
          <a:lstStyle/>
          <a:p>
            <a:pPr>
              <a:spcBef>
                <a:spcPts val="22"/>
              </a:spcBef>
            </a:pPr>
            <a:endParaRPr sz="1944">
              <a:latin typeface="Times New Roman"/>
              <a:cs typeface="Times New Roman"/>
            </a:endParaRPr>
          </a:p>
          <a:p>
            <a:pPr marL="171448"/>
            <a:r>
              <a:rPr sz="1556" spc="-6" dirty="0">
                <a:latin typeface="Trebuchet MS"/>
                <a:cs typeface="Trebuchet MS"/>
              </a:rPr>
              <a:t>GPU2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01653" y="3041227"/>
            <a:ext cx="299156" cy="84667"/>
          </a:xfrm>
          <a:custGeom>
            <a:avLst/>
            <a:gdLst/>
            <a:ahLst/>
            <a:cxnLst/>
            <a:rect l="l" t="t" r="r" b="b"/>
            <a:pathLst>
              <a:path w="26924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69240" h="76200">
                <a:moveTo>
                  <a:pt x="192785" y="0"/>
                </a:moveTo>
                <a:lnTo>
                  <a:pt x="192785" y="76200"/>
                </a:lnTo>
                <a:lnTo>
                  <a:pt x="256285" y="44450"/>
                </a:lnTo>
                <a:lnTo>
                  <a:pt x="205485" y="44450"/>
                </a:lnTo>
                <a:lnTo>
                  <a:pt x="205485" y="31750"/>
                </a:lnTo>
                <a:lnTo>
                  <a:pt x="256285" y="31750"/>
                </a:lnTo>
                <a:lnTo>
                  <a:pt x="192785" y="0"/>
                </a:lnTo>
                <a:close/>
              </a:path>
              <a:path w="26924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69240" h="76200">
                <a:moveTo>
                  <a:pt x="19278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92785" y="44450"/>
                </a:lnTo>
                <a:lnTo>
                  <a:pt x="192785" y="31750"/>
                </a:lnTo>
                <a:close/>
              </a:path>
              <a:path w="269240" h="76200">
                <a:moveTo>
                  <a:pt x="256285" y="31750"/>
                </a:moveTo>
                <a:lnTo>
                  <a:pt x="205485" y="31750"/>
                </a:lnTo>
                <a:lnTo>
                  <a:pt x="205485" y="44450"/>
                </a:lnTo>
                <a:lnTo>
                  <a:pt x="256285" y="44450"/>
                </a:lnTo>
                <a:lnTo>
                  <a:pt x="268985" y="38100"/>
                </a:lnTo>
                <a:lnTo>
                  <a:pt x="256285" y="3175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" name="object 10"/>
          <p:cNvSpPr/>
          <p:nvPr/>
        </p:nvSpPr>
        <p:spPr>
          <a:xfrm>
            <a:off x="7967132" y="3493345"/>
            <a:ext cx="84667" cy="289278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31750" y="183895"/>
                </a:moveTo>
                <a:lnTo>
                  <a:pt x="0" y="183895"/>
                </a:lnTo>
                <a:lnTo>
                  <a:pt x="38100" y="260095"/>
                </a:lnTo>
                <a:lnTo>
                  <a:pt x="69850" y="196595"/>
                </a:lnTo>
                <a:lnTo>
                  <a:pt x="31750" y="196595"/>
                </a:lnTo>
                <a:lnTo>
                  <a:pt x="31750" y="183895"/>
                </a:lnTo>
                <a:close/>
              </a:path>
              <a:path w="76200" h="260350">
                <a:moveTo>
                  <a:pt x="44450" y="63500"/>
                </a:moveTo>
                <a:lnTo>
                  <a:pt x="31750" y="63500"/>
                </a:lnTo>
                <a:lnTo>
                  <a:pt x="31750" y="196595"/>
                </a:lnTo>
                <a:lnTo>
                  <a:pt x="44450" y="196595"/>
                </a:lnTo>
                <a:lnTo>
                  <a:pt x="44450" y="63500"/>
                </a:lnTo>
                <a:close/>
              </a:path>
              <a:path w="76200" h="260350">
                <a:moveTo>
                  <a:pt x="76200" y="183895"/>
                </a:moveTo>
                <a:lnTo>
                  <a:pt x="44450" y="183895"/>
                </a:lnTo>
                <a:lnTo>
                  <a:pt x="44450" y="196595"/>
                </a:lnTo>
                <a:lnTo>
                  <a:pt x="69850" y="196595"/>
                </a:lnTo>
                <a:lnTo>
                  <a:pt x="76200" y="1838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03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1" name="object 11"/>
          <p:cNvSpPr/>
          <p:nvPr/>
        </p:nvSpPr>
        <p:spPr>
          <a:xfrm>
            <a:off x="7301653" y="4150359"/>
            <a:ext cx="299156" cy="84667"/>
          </a:xfrm>
          <a:custGeom>
            <a:avLst/>
            <a:gdLst/>
            <a:ahLst/>
            <a:cxnLst/>
            <a:rect l="l" t="t" r="r" b="b"/>
            <a:pathLst>
              <a:path w="26924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69240" h="76200">
                <a:moveTo>
                  <a:pt x="192785" y="0"/>
                </a:moveTo>
                <a:lnTo>
                  <a:pt x="192785" y="76200"/>
                </a:lnTo>
                <a:lnTo>
                  <a:pt x="256285" y="44450"/>
                </a:lnTo>
                <a:lnTo>
                  <a:pt x="205485" y="44450"/>
                </a:lnTo>
                <a:lnTo>
                  <a:pt x="205485" y="31750"/>
                </a:lnTo>
                <a:lnTo>
                  <a:pt x="256285" y="31750"/>
                </a:lnTo>
                <a:lnTo>
                  <a:pt x="192785" y="0"/>
                </a:lnTo>
                <a:close/>
              </a:path>
              <a:path w="26924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69240" h="76200">
                <a:moveTo>
                  <a:pt x="19278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92785" y="44450"/>
                </a:lnTo>
                <a:lnTo>
                  <a:pt x="192785" y="31750"/>
                </a:lnTo>
                <a:close/>
              </a:path>
              <a:path w="269240" h="76200">
                <a:moveTo>
                  <a:pt x="256285" y="31750"/>
                </a:moveTo>
                <a:lnTo>
                  <a:pt x="205485" y="31750"/>
                </a:lnTo>
                <a:lnTo>
                  <a:pt x="205485" y="44450"/>
                </a:lnTo>
                <a:lnTo>
                  <a:pt x="256285" y="44450"/>
                </a:lnTo>
                <a:lnTo>
                  <a:pt x="268985" y="38100"/>
                </a:lnTo>
                <a:lnTo>
                  <a:pt x="256285" y="3175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12" name="object 12"/>
          <p:cNvGrpSpPr/>
          <p:nvPr/>
        </p:nvGrpSpPr>
        <p:grpSpPr>
          <a:xfrm>
            <a:off x="7301653" y="3517054"/>
            <a:ext cx="284338" cy="265994"/>
            <a:chOff x="6571488" y="3165348"/>
            <a:chExt cx="255904" cy="23939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1488" y="3165348"/>
              <a:ext cx="242823" cy="2388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71488" y="3165348"/>
              <a:ext cx="255904" cy="239395"/>
            </a:xfrm>
            <a:custGeom>
              <a:avLst/>
              <a:gdLst/>
              <a:ahLst/>
              <a:cxnLst/>
              <a:rect l="l" t="t" r="r" b="b"/>
              <a:pathLst>
                <a:path w="255904" h="239395">
                  <a:moveTo>
                    <a:pt x="29717" y="159003"/>
                  </a:moveTo>
                  <a:lnTo>
                    <a:pt x="0" y="238887"/>
                  </a:lnTo>
                  <a:lnTo>
                    <a:pt x="81660" y="214756"/>
                  </a:lnTo>
                  <a:lnTo>
                    <a:pt x="68054" y="200151"/>
                  </a:lnTo>
                  <a:lnTo>
                    <a:pt x="50800" y="200151"/>
                  </a:lnTo>
                  <a:lnTo>
                    <a:pt x="42036" y="190881"/>
                  </a:lnTo>
                  <a:lnTo>
                    <a:pt x="51334" y="182206"/>
                  </a:lnTo>
                  <a:lnTo>
                    <a:pt x="29717" y="159003"/>
                  </a:lnTo>
                  <a:close/>
                </a:path>
                <a:path w="255904" h="239395">
                  <a:moveTo>
                    <a:pt x="51334" y="182206"/>
                  </a:moveTo>
                  <a:lnTo>
                    <a:pt x="42036" y="190881"/>
                  </a:lnTo>
                  <a:lnTo>
                    <a:pt x="50800" y="200151"/>
                  </a:lnTo>
                  <a:lnTo>
                    <a:pt x="60027" y="191536"/>
                  </a:lnTo>
                  <a:lnTo>
                    <a:pt x="51334" y="182206"/>
                  </a:lnTo>
                  <a:close/>
                </a:path>
                <a:path w="255904" h="239395">
                  <a:moveTo>
                    <a:pt x="60027" y="191536"/>
                  </a:moveTo>
                  <a:lnTo>
                    <a:pt x="50800" y="200151"/>
                  </a:lnTo>
                  <a:lnTo>
                    <a:pt x="68054" y="200151"/>
                  </a:lnTo>
                  <a:lnTo>
                    <a:pt x="60027" y="191536"/>
                  </a:lnTo>
                  <a:close/>
                </a:path>
                <a:path w="255904" h="239395">
                  <a:moveTo>
                    <a:pt x="195874" y="47347"/>
                  </a:moveTo>
                  <a:lnTo>
                    <a:pt x="51334" y="182206"/>
                  </a:lnTo>
                  <a:lnTo>
                    <a:pt x="60027" y="191536"/>
                  </a:lnTo>
                  <a:lnTo>
                    <a:pt x="204514" y="56621"/>
                  </a:lnTo>
                  <a:lnTo>
                    <a:pt x="195874" y="47347"/>
                  </a:lnTo>
                  <a:close/>
                </a:path>
                <a:path w="255904" h="239395">
                  <a:moveTo>
                    <a:pt x="241494" y="38734"/>
                  </a:moveTo>
                  <a:lnTo>
                    <a:pt x="205104" y="38734"/>
                  </a:lnTo>
                  <a:lnTo>
                    <a:pt x="213740" y="48006"/>
                  </a:lnTo>
                  <a:lnTo>
                    <a:pt x="204514" y="56621"/>
                  </a:lnTo>
                  <a:lnTo>
                    <a:pt x="226186" y="79882"/>
                  </a:lnTo>
                  <a:lnTo>
                    <a:pt x="241494" y="38734"/>
                  </a:lnTo>
                  <a:close/>
                </a:path>
                <a:path w="255904" h="239395">
                  <a:moveTo>
                    <a:pt x="205104" y="38734"/>
                  </a:moveTo>
                  <a:lnTo>
                    <a:pt x="195874" y="47347"/>
                  </a:lnTo>
                  <a:lnTo>
                    <a:pt x="204514" y="56621"/>
                  </a:lnTo>
                  <a:lnTo>
                    <a:pt x="213740" y="48006"/>
                  </a:lnTo>
                  <a:lnTo>
                    <a:pt x="205104" y="38734"/>
                  </a:lnTo>
                  <a:close/>
                </a:path>
                <a:path w="255904" h="239395">
                  <a:moveTo>
                    <a:pt x="255904" y="0"/>
                  </a:moveTo>
                  <a:lnTo>
                    <a:pt x="174243" y="24129"/>
                  </a:lnTo>
                  <a:lnTo>
                    <a:pt x="195874" y="47347"/>
                  </a:lnTo>
                  <a:lnTo>
                    <a:pt x="205104" y="38734"/>
                  </a:lnTo>
                  <a:lnTo>
                    <a:pt x="241494" y="38734"/>
                  </a:lnTo>
                  <a:lnTo>
                    <a:pt x="25590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148145" y="2683933"/>
            <a:ext cx="819856" cy="540747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117" rIns="0" bIns="0" rtlCol="0">
            <a:spAutoFit/>
          </a:bodyPr>
          <a:lstStyle/>
          <a:p>
            <a:pPr>
              <a:spcBef>
                <a:spcPts val="17"/>
              </a:spcBef>
            </a:pPr>
            <a:endParaRPr sz="1944">
              <a:latin typeface="Times New Roman"/>
              <a:cs typeface="Times New Roman"/>
            </a:endParaRPr>
          </a:p>
          <a:p>
            <a:pPr marL="172154">
              <a:spcBef>
                <a:spcPts val="6"/>
              </a:spcBef>
            </a:pPr>
            <a:r>
              <a:rPr sz="1556" spc="-6" dirty="0">
                <a:latin typeface="Trebuchet MS"/>
                <a:cs typeface="Trebuchet MS"/>
              </a:rPr>
              <a:t>GPU4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28853" y="2683933"/>
            <a:ext cx="819856" cy="540747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117" rIns="0" bIns="0" rtlCol="0">
            <a:spAutoFit/>
          </a:bodyPr>
          <a:lstStyle/>
          <a:p>
            <a:pPr>
              <a:spcBef>
                <a:spcPts val="17"/>
              </a:spcBef>
            </a:pPr>
            <a:endParaRPr sz="1944">
              <a:latin typeface="Times New Roman"/>
              <a:cs typeface="Times New Roman"/>
            </a:endParaRPr>
          </a:p>
          <a:p>
            <a:pPr marL="172154">
              <a:spcBef>
                <a:spcPts val="6"/>
              </a:spcBef>
            </a:pPr>
            <a:r>
              <a:rPr sz="1556" spc="-6" dirty="0">
                <a:latin typeface="Trebuchet MS"/>
                <a:cs typeface="Trebuchet MS"/>
              </a:rPr>
              <a:t>GPU5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48145" y="3793066"/>
            <a:ext cx="819856" cy="54145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822" rIns="0" bIns="0" rtlCol="0">
            <a:spAutoFit/>
          </a:bodyPr>
          <a:lstStyle/>
          <a:p>
            <a:pPr>
              <a:spcBef>
                <a:spcPts val="22"/>
              </a:spcBef>
            </a:pPr>
            <a:endParaRPr sz="1944">
              <a:latin typeface="Times New Roman"/>
              <a:cs typeface="Times New Roman"/>
            </a:endParaRPr>
          </a:p>
          <a:p>
            <a:pPr marL="172154"/>
            <a:r>
              <a:rPr sz="1556" spc="-6" dirty="0">
                <a:latin typeface="Trebuchet MS"/>
                <a:cs typeface="Trebuchet MS"/>
              </a:rPr>
              <a:t>GPU6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396307" y="3505199"/>
            <a:ext cx="84667" cy="289278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31750" y="183895"/>
                </a:moveTo>
                <a:lnTo>
                  <a:pt x="0" y="183895"/>
                </a:lnTo>
                <a:lnTo>
                  <a:pt x="38100" y="260095"/>
                </a:lnTo>
                <a:lnTo>
                  <a:pt x="69850" y="196595"/>
                </a:lnTo>
                <a:lnTo>
                  <a:pt x="31750" y="196595"/>
                </a:lnTo>
                <a:lnTo>
                  <a:pt x="31750" y="183895"/>
                </a:lnTo>
                <a:close/>
              </a:path>
              <a:path w="76200" h="260350">
                <a:moveTo>
                  <a:pt x="44450" y="63500"/>
                </a:moveTo>
                <a:lnTo>
                  <a:pt x="31750" y="63500"/>
                </a:lnTo>
                <a:lnTo>
                  <a:pt x="31750" y="196595"/>
                </a:lnTo>
                <a:lnTo>
                  <a:pt x="44450" y="196595"/>
                </a:lnTo>
                <a:lnTo>
                  <a:pt x="44450" y="63500"/>
                </a:lnTo>
                <a:close/>
              </a:path>
              <a:path w="76200" h="260350">
                <a:moveTo>
                  <a:pt x="76200" y="183895"/>
                </a:moveTo>
                <a:lnTo>
                  <a:pt x="44450" y="183895"/>
                </a:lnTo>
                <a:lnTo>
                  <a:pt x="44450" y="196595"/>
                </a:lnTo>
                <a:lnTo>
                  <a:pt x="69850" y="196595"/>
                </a:lnTo>
                <a:lnTo>
                  <a:pt x="76200" y="1838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03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9" name="object 19"/>
          <p:cNvSpPr txBox="1"/>
          <p:nvPr/>
        </p:nvSpPr>
        <p:spPr>
          <a:xfrm>
            <a:off x="9028853" y="3793066"/>
            <a:ext cx="819856" cy="54145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822" rIns="0" bIns="0" rtlCol="0">
            <a:spAutoFit/>
          </a:bodyPr>
          <a:lstStyle/>
          <a:p>
            <a:pPr>
              <a:spcBef>
                <a:spcPts val="22"/>
              </a:spcBef>
            </a:pPr>
            <a:endParaRPr sz="1944">
              <a:latin typeface="Times New Roman"/>
              <a:cs typeface="Times New Roman"/>
            </a:endParaRPr>
          </a:p>
          <a:p>
            <a:pPr marL="172154"/>
            <a:r>
              <a:rPr sz="1556" spc="-6" dirty="0">
                <a:latin typeface="Trebuchet MS"/>
                <a:cs typeface="Trebuchet MS"/>
              </a:rPr>
              <a:t>GPU7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848425" y="3053080"/>
            <a:ext cx="299156" cy="84667"/>
          </a:xfrm>
          <a:custGeom>
            <a:avLst/>
            <a:gdLst/>
            <a:ahLst/>
            <a:cxnLst/>
            <a:rect l="l" t="t" r="r" b="b"/>
            <a:pathLst>
              <a:path w="26924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69240" h="76200">
                <a:moveTo>
                  <a:pt x="192786" y="0"/>
                </a:moveTo>
                <a:lnTo>
                  <a:pt x="192786" y="76200"/>
                </a:lnTo>
                <a:lnTo>
                  <a:pt x="256286" y="44450"/>
                </a:lnTo>
                <a:lnTo>
                  <a:pt x="205486" y="44450"/>
                </a:lnTo>
                <a:lnTo>
                  <a:pt x="205486" y="31750"/>
                </a:lnTo>
                <a:lnTo>
                  <a:pt x="256286" y="31750"/>
                </a:lnTo>
                <a:lnTo>
                  <a:pt x="192786" y="0"/>
                </a:lnTo>
                <a:close/>
              </a:path>
              <a:path w="26924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69240" h="76200">
                <a:moveTo>
                  <a:pt x="19278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92786" y="44450"/>
                </a:lnTo>
                <a:lnTo>
                  <a:pt x="192786" y="31750"/>
                </a:lnTo>
                <a:close/>
              </a:path>
              <a:path w="269240" h="76200">
                <a:moveTo>
                  <a:pt x="256286" y="31750"/>
                </a:moveTo>
                <a:lnTo>
                  <a:pt x="205486" y="31750"/>
                </a:lnTo>
                <a:lnTo>
                  <a:pt x="205486" y="44450"/>
                </a:lnTo>
                <a:lnTo>
                  <a:pt x="256286" y="44450"/>
                </a:lnTo>
                <a:lnTo>
                  <a:pt x="268986" y="38100"/>
                </a:lnTo>
                <a:lnTo>
                  <a:pt x="256286" y="3175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1" name="object 21"/>
          <p:cNvSpPr/>
          <p:nvPr/>
        </p:nvSpPr>
        <p:spPr>
          <a:xfrm>
            <a:off x="10515600" y="3505199"/>
            <a:ext cx="84667" cy="289278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31750" y="183895"/>
                </a:moveTo>
                <a:lnTo>
                  <a:pt x="0" y="183895"/>
                </a:lnTo>
                <a:lnTo>
                  <a:pt x="38100" y="260095"/>
                </a:lnTo>
                <a:lnTo>
                  <a:pt x="69850" y="196595"/>
                </a:lnTo>
                <a:lnTo>
                  <a:pt x="31750" y="196595"/>
                </a:lnTo>
                <a:lnTo>
                  <a:pt x="31750" y="183895"/>
                </a:lnTo>
                <a:close/>
              </a:path>
              <a:path w="76200" h="260350">
                <a:moveTo>
                  <a:pt x="44450" y="63500"/>
                </a:moveTo>
                <a:lnTo>
                  <a:pt x="31750" y="63500"/>
                </a:lnTo>
                <a:lnTo>
                  <a:pt x="31750" y="196595"/>
                </a:lnTo>
                <a:lnTo>
                  <a:pt x="44450" y="196595"/>
                </a:lnTo>
                <a:lnTo>
                  <a:pt x="44450" y="63500"/>
                </a:lnTo>
                <a:close/>
              </a:path>
              <a:path w="76200" h="260350">
                <a:moveTo>
                  <a:pt x="76200" y="183895"/>
                </a:moveTo>
                <a:lnTo>
                  <a:pt x="44450" y="183895"/>
                </a:lnTo>
                <a:lnTo>
                  <a:pt x="44450" y="196595"/>
                </a:lnTo>
                <a:lnTo>
                  <a:pt x="69850" y="196595"/>
                </a:lnTo>
                <a:lnTo>
                  <a:pt x="76200" y="1838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03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2" name="object 22"/>
          <p:cNvSpPr/>
          <p:nvPr/>
        </p:nvSpPr>
        <p:spPr>
          <a:xfrm>
            <a:off x="9848425" y="4160519"/>
            <a:ext cx="299156" cy="84667"/>
          </a:xfrm>
          <a:custGeom>
            <a:avLst/>
            <a:gdLst/>
            <a:ahLst/>
            <a:cxnLst/>
            <a:rect l="l" t="t" r="r" b="b"/>
            <a:pathLst>
              <a:path w="26924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269240" h="76200">
                <a:moveTo>
                  <a:pt x="192786" y="0"/>
                </a:moveTo>
                <a:lnTo>
                  <a:pt x="192786" y="76199"/>
                </a:lnTo>
                <a:lnTo>
                  <a:pt x="256286" y="44449"/>
                </a:lnTo>
                <a:lnTo>
                  <a:pt x="205486" y="44449"/>
                </a:lnTo>
                <a:lnTo>
                  <a:pt x="205486" y="31749"/>
                </a:lnTo>
                <a:lnTo>
                  <a:pt x="256286" y="31749"/>
                </a:lnTo>
                <a:lnTo>
                  <a:pt x="192786" y="0"/>
                </a:lnTo>
                <a:close/>
              </a:path>
              <a:path w="269240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269240" h="76200">
                <a:moveTo>
                  <a:pt x="192786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192786" y="44449"/>
                </a:lnTo>
                <a:lnTo>
                  <a:pt x="192786" y="31749"/>
                </a:lnTo>
                <a:close/>
              </a:path>
              <a:path w="269240" h="76200">
                <a:moveTo>
                  <a:pt x="256286" y="31749"/>
                </a:moveTo>
                <a:lnTo>
                  <a:pt x="205486" y="31749"/>
                </a:lnTo>
                <a:lnTo>
                  <a:pt x="205486" y="44449"/>
                </a:lnTo>
                <a:lnTo>
                  <a:pt x="256286" y="44449"/>
                </a:lnTo>
                <a:lnTo>
                  <a:pt x="268986" y="38099"/>
                </a:lnTo>
                <a:lnTo>
                  <a:pt x="256286" y="31749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23" name="object 23"/>
          <p:cNvGrpSpPr/>
          <p:nvPr/>
        </p:nvGrpSpPr>
        <p:grpSpPr>
          <a:xfrm>
            <a:off x="9848425" y="3528907"/>
            <a:ext cx="284338" cy="265994"/>
            <a:chOff x="8863583" y="3176016"/>
            <a:chExt cx="255904" cy="23939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3583" y="3176016"/>
              <a:ext cx="242824" cy="23888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863583" y="3176016"/>
              <a:ext cx="255904" cy="239395"/>
            </a:xfrm>
            <a:custGeom>
              <a:avLst/>
              <a:gdLst/>
              <a:ahLst/>
              <a:cxnLst/>
              <a:rect l="l" t="t" r="r" b="b"/>
              <a:pathLst>
                <a:path w="255904" h="239395">
                  <a:moveTo>
                    <a:pt x="29718" y="159003"/>
                  </a:moveTo>
                  <a:lnTo>
                    <a:pt x="0" y="238886"/>
                  </a:lnTo>
                  <a:lnTo>
                    <a:pt x="81661" y="214756"/>
                  </a:lnTo>
                  <a:lnTo>
                    <a:pt x="68054" y="200151"/>
                  </a:lnTo>
                  <a:lnTo>
                    <a:pt x="50800" y="200151"/>
                  </a:lnTo>
                  <a:lnTo>
                    <a:pt x="42037" y="190881"/>
                  </a:lnTo>
                  <a:lnTo>
                    <a:pt x="51334" y="182206"/>
                  </a:lnTo>
                  <a:lnTo>
                    <a:pt x="29718" y="159003"/>
                  </a:lnTo>
                  <a:close/>
                </a:path>
                <a:path w="255904" h="239395">
                  <a:moveTo>
                    <a:pt x="51334" y="182206"/>
                  </a:moveTo>
                  <a:lnTo>
                    <a:pt x="42037" y="190881"/>
                  </a:lnTo>
                  <a:lnTo>
                    <a:pt x="50800" y="200151"/>
                  </a:lnTo>
                  <a:lnTo>
                    <a:pt x="60027" y="191536"/>
                  </a:lnTo>
                  <a:lnTo>
                    <a:pt x="51334" y="182206"/>
                  </a:lnTo>
                  <a:close/>
                </a:path>
                <a:path w="255904" h="239395">
                  <a:moveTo>
                    <a:pt x="60027" y="191536"/>
                  </a:moveTo>
                  <a:lnTo>
                    <a:pt x="50800" y="200151"/>
                  </a:lnTo>
                  <a:lnTo>
                    <a:pt x="68054" y="200151"/>
                  </a:lnTo>
                  <a:lnTo>
                    <a:pt x="60027" y="191536"/>
                  </a:lnTo>
                  <a:close/>
                </a:path>
                <a:path w="255904" h="239395">
                  <a:moveTo>
                    <a:pt x="195874" y="47347"/>
                  </a:moveTo>
                  <a:lnTo>
                    <a:pt x="51334" y="182206"/>
                  </a:lnTo>
                  <a:lnTo>
                    <a:pt x="60027" y="191536"/>
                  </a:lnTo>
                  <a:lnTo>
                    <a:pt x="204514" y="56621"/>
                  </a:lnTo>
                  <a:lnTo>
                    <a:pt x="195874" y="47347"/>
                  </a:lnTo>
                  <a:close/>
                </a:path>
                <a:path w="255904" h="239395">
                  <a:moveTo>
                    <a:pt x="241494" y="38734"/>
                  </a:moveTo>
                  <a:lnTo>
                    <a:pt x="205105" y="38734"/>
                  </a:lnTo>
                  <a:lnTo>
                    <a:pt x="213741" y="48006"/>
                  </a:lnTo>
                  <a:lnTo>
                    <a:pt x="204514" y="56621"/>
                  </a:lnTo>
                  <a:lnTo>
                    <a:pt x="226187" y="79882"/>
                  </a:lnTo>
                  <a:lnTo>
                    <a:pt x="241494" y="38734"/>
                  </a:lnTo>
                  <a:close/>
                </a:path>
                <a:path w="255904" h="239395">
                  <a:moveTo>
                    <a:pt x="205105" y="38734"/>
                  </a:moveTo>
                  <a:lnTo>
                    <a:pt x="195874" y="47347"/>
                  </a:lnTo>
                  <a:lnTo>
                    <a:pt x="204514" y="56621"/>
                  </a:lnTo>
                  <a:lnTo>
                    <a:pt x="213741" y="48006"/>
                  </a:lnTo>
                  <a:lnTo>
                    <a:pt x="205105" y="38734"/>
                  </a:lnTo>
                  <a:close/>
                </a:path>
                <a:path w="255904" h="239395">
                  <a:moveTo>
                    <a:pt x="255905" y="0"/>
                  </a:moveTo>
                  <a:lnTo>
                    <a:pt x="174244" y="24129"/>
                  </a:lnTo>
                  <a:lnTo>
                    <a:pt x="195874" y="47347"/>
                  </a:lnTo>
                  <a:lnTo>
                    <a:pt x="205105" y="38734"/>
                  </a:lnTo>
                  <a:lnTo>
                    <a:pt x="241494" y="38734"/>
                  </a:lnTo>
                  <a:lnTo>
                    <a:pt x="25590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6" name="object 26"/>
          <p:cNvSpPr/>
          <p:nvPr/>
        </p:nvSpPr>
        <p:spPr>
          <a:xfrm>
            <a:off x="6849534" y="2411024"/>
            <a:ext cx="3751439" cy="273050"/>
          </a:xfrm>
          <a:custGeom>
            <a:avLst/>
            <a:gdLst/>
            <a:ahLst/>
            <a:cxnLst/>
            <a:rect l="l" t="t" r="r" b="b"/>
            <a:pathLst>
              <a:path w="3376295" h="245744">
                <a:moveTo>
                  <a:pt x="2367788" y="169418"/>
                </a:moveTo>
                <a:lnTo>
                  <a:pt x="2336038" y="169418"/>
                </a:lnTo>
                <a:lnTo>
                  <a:pt x="2336038" y="54610"/>
                </a:lnTo>
                <a:lnTo>
                  <a:pt x="2336038" y="48260"/>
                </a:lnTo>
                <a:lnTo>
                  <a:pt x="2336038" y="44831"/>
                </a:lnTo>
                <a:lnTo>
                  <a:pt x="2333244" y="41910"/>
                </a:lnTo>
                <a:lnTo>
                  <a:pt x="1040384" y="41910"/>
                </a:lnTo>
                <a:lnTo>
                  <a:pt x="1037590" y="44831"/>
                </a:lnTo>
                <a:lnTo>
                  <a:pt x="1037590" y="158750"/>
                </a:lnTo>
                <a:lnTo>
                  <a:pt x="1005840" y="158750"/>
                </a:lnTo>
                <a:lnTo>
                  <a:pt x="1043940" y="234950"/>
                </a:lnTo>
                <a:lnTo>
                  <a:pt x="1075690" y="171450"/>
                </a:lnTo>
                <a:lnTo>
                  <a:pt x="1082040" y="158750"/>
                </a:lnTo>
                <a:lnTo>
                  <a:pt x="1050290" y="158750"/>
                </a:lnTo>
                <a:lnTo>
                  <a:pt x="1050290" y="54610"/>
                </a:lnTo>
                <a:lnTo>
                  <a:pt x="2323338" y="54610"/>
                </a:lnTo>
                <a:lnTo>
                  <a:pt x="2323338" y="169418"/>
                </a:lnTo>
                <a:lnTo>
                  <a:pt x="2291588" y="169418"/>
                </a:lnTo>
                <a:lnTo>
                  <a:pt x="2329688" y="245618"/>
                </a:lnTo>
                <a:lnTo>
                  <a:pt x="2361438" y="182118"/>
                </a:lnTo>
                <a:lnTo>
                  <a:pt x="2367788" y="169418"/>
                </a:lnTo>
                <a:close/>
              </a:path>
              <a:path w="3376295" h="245744">
                <a:moveTo>
                  <a:pt x="3375914" y="169418"/>
                </a:moveTo>
                <a:lnTo>
                  <a:pt x="3344164" y="169418"/>
                </a:lnTo>
                <a:lnTo>
                  <a:pt x="3344164" y="12700"/>
                </a:lnTo>
                <a:lnTo>
                  <a:pt x="3344164" y="6350"/>
                </a:lnTo>
                <a:lnTo>
                  <a:pt x="3344164" y="2794"/>
                </a:lnTo>
                <a:lnTo>
                  <a:pt x="3341243" y="0"/>
                </a:lnTo>
                <a:lnTo>
                  <a:pt x="34544" y="0"/>
                </a:lnTo>
                <a:lnTo>
                  <a:pt x="31750" y="2794"/>
                </a:lnTo>
                <a:lnTo>
                  <a:pt x="31750" y="158750"/>
                </a:lnTo>
                <a:lnTo>
                  <a:pt x="0" y="158750"/>
                </a:lnTo>
                <a:lnTo>
                  <a:pt x="38100" y="234950"/>
                </a:lnTo>
                <a:lnTo>
                  <a:pt x="69850" y="171450"/>
                </a:lnTo>
                <a:lnTo>
                  <a:pt x="76200" y="158750"/>
                </a:lnTo>
                <a:lnTo>
                  <a:pt x="44450" y="158750"/>
                </a:lnTo>
                <a:lnTo>
                  <a:pt x="44450" y="12700"/>
                </a:lnTo>
                <a:lnTo>
                  <a:pt x="3331464" y="12700"/>
                </a:lnTo>
                <a:lnTo>
                  <a:pt x="3331464" y="169418"/>
                </a:lnTo>
                <a:lnTo>
                  <a:pt x="3299714" y="169418"/>
                </a:lnTo>
                <a:lnTo>
                  <a:pt x="3337814" y="245618"/>
                </a:lnTo>
                <a:lnTo>
                  <a:pt x="3369564" y="182118"/>
                </a:lnTo>
                <a:lnTo>
                  <a:pt x="3375914" y="169418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7" name="object 27"/>
          <p:cNvSpPr/>
          <p:nvPr/>
        </p:nvSpPr>
        <p:spPr>
          <a:xfrm>
            <a:off x="6849534" y="4602480"/>
            <a:ext cx="3751439" cy="319617"/>
          </a:xfrm>
          <a:custGeom>
            <a:avLst/>
            <a:gdLst/>
            <a:ahLst/>
            <a:cxnLst/>
            <a:rect l="l" t="t" r="r" b="b"/>
            <a:pathLst>
              <a:path w="3376295" h="287654">
                <a:moveTo>
                  <a:pt x="2367788" y="86868"/>
                </a:moveTo>
                <a:lnTo>
                  <a:pt x="2361438" y="74168"/>
                </a:lnTo>
                <a:lnTo>
                  <a:pt x="2329688" y="10668"/>
                </a:lnTo>
                <a:lnTo>
                  <a:pt x="2291588" y="86868"/>
                </a:lnTo>
                <a:lnTo>
                  <a:pt x="2323338" y="86868"/>
                </a:lnTo>
                <a:lnTo>
                  <a:pt x="2323338" y="199390"/>
                </a:lnTo>
                <a:lnTo>
                  <a:pt x="1050290" y="199390"/>
                </a:lnTo>
                <a:lnTo>
                  <a:pt x="1050290" y="76200"/>
                </a:lnTo>
                <a:lnTo>
                  <a:pt x="1082040" y="76200"/>
                </a:lnTo>
                <a:lnTo>
                  <a:pt x="1075690" y="63500"/>
                </a:lnTo>
                <a:lnTo>
                  <a:pt x="1043940" y="0"/>
                </a:lnTo>
                <a:lnTo>
                  <a:pt x="1005840" y="76200"/>
                </a:lnTo>
                <a:lnTo>
                  <a:pt x="1037590" y="76200"/>
                </a:lnTo>
                <a:lnTo>
                  <a:pt x="1037590" y="209169"/>
                </a:lnTo>
                <a:lnTo>
                  <a:pt x="1040384" y="212090"/>
                </a:lnTo>
                <a:lnTo>
                  <a:pt x="2333244" y="212090"/>
                </a:lnTo>
                <a:lnTo>
                  <a:pt x="2336038" y="209169"/>
                </a:lnTo>
                <a:lnTo>
                  <a:pt x="2336038" y="205740"/>
                </a:lnTo>
                <a:lnTo>
                  <a:pt x="2336038" y="199390"/>
                </a:lnTo>
                <a:lnTo>
                  <a:pt x="2336038" y="86868"/>
                </a:lnTo>
                <a:lnTo>
                  <a:pt x="2367788" y="86868"/>
                </a:lnTo>
                <a:close/>
              </a:path>
              <a:path w="3376295" h="287654">
                <a:moveTo>
                  <a:pt x="3375914" y="86868"/>
                </a:moveTo>
                <a:lnTo>
                  <a:pt x="3369564" y="74168"/>
                </a:lnTo>
                <a:lnTo>
                  <a:pt x="3337814" y="10668"/>
                </a:lnTo>
                <a:lnTo>
                  <a:pt x="3299714" y="86868"/>
                </a:lnTo>
                <a:lnTo>
                  <a:pt x="3331464" y="86868"/>
                </a:lnTo>
                <a:lnTo>
                  <a:pt x="3331464" y="274828"/>
                </a:lnTo>
                <a:lnTo>
                  <a:pt x="44450" y="274828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284734"/>
                </a:lnTo>
                <a:lnTo>
                  <a:pt x="34544" y="287528"/>
                </a:lnTo>
                <a:lnTo>
                  <a:pt x="3341243" y="287528"/>
                </a:lnTo>
                <a:lnTo>
                  <a:pt x="3344164" y="284734"/>
                </a:lnTo>
                <a:lnTo>
                  <a:pt x="3344164" y="281178"/>
                </a:lnTo>
                <a:lnTo>
                  <a:pt x="3344164" y="274828"/>
                </a:lnTo>
                <a:lnTo>
                  <a:pt x="3344164" y="86868"/>
                </a:lnTo>
                <a:lnTo>
                  <a:pt x="3375914" y="86868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8" name="object 28"/>
          <p:cNvSpPr txBox="1"/>
          <p:nvPr/>
        </p:nvSpPr>
        <p:spPr>
          <a:xfrm>
            <a:off x="7025640" y="5311987"/>
            <a:ext cx="821267" cy="64912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68628" rIns="0" bIns="0" rtlCol="0">
            <a:spAutoFit/>
          </a:bodyPr>
          <a:lstStyle/>
          <a:p>
            <a:pPr marL="150282">
              <a:spcBef>
                <a:spcPts val="1328"/>
              </a:spcBef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CPU</a:t>
            </a:r>
            <a:r>
              <a:rPr sz="1556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6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556">
              <a:latin typeface="Trebuchet MS"/>
              <a:cs typeface="Trebuchet MS"/>
            </a:endParaRPr>
          </a:p>
          <a:p>
            <a:pPr marL="159454"/>
            <a:r>
              <a:rPr sz="1556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556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6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556" spc="-5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19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87653" y="5311987"/>
            <a:ext cx="821267" cy="64912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68628" rIns="0" bIns="0" rtlCol="0">
            <a:spAutoFit/>
          </a:bodyPr>
          <a:lstStyle/>
          <a:p>
            <a:pPr marL="150987">
              <a:spcBef>
                <a:spcPts val="1328"/>
              </a:spcBef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CPU</a:t>
            </a:r>
            <a:r>
              <a:rPr sz="1556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6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556">
              <a:latin typeface="Trebuchet MS"/>
              <a:cs typeface="Trebuchet MS"/>
            </a:endParaRPr>
          </a:p>
          <a:p>
            <a:pPr marL="167921"/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20-39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221025" y="3041225"/>
            <a:ext cx="806450" cy="2724856"/>
          </a:xfrm>
          <a:custGeom>
            <a:avLst/>
            <a:gdLst/>
            <a:ahLst/>
            <a:cxnLst/>
            <a:rect l="l" t="t" r="r" b="b"/>
            <a:pathLst>
              <a:path w="725804" h="2452370">
                <a:moveTo>
                  <a:pt x="725297" y="2414054"/>
                </a:moveTo>
                <a:lnTo>
                  <a:pt x="712597" y="2407716"/>
                </a:lnTo>
                <a:lnTo>
                  <a:pt x="649097" y="2375954"/>
                </a:lnTo>
                <a:lnTo>
                  <a:pt x="649097" y="2407716"/>
                </a:lnTo>
                <a:lnTo>
                  <a:pt x="12700" y="2407716"/>
                </a:lnTo>
                <a:lnTo>
                  <a:pt x="12700" y="1042670"/>
                </a:lnTo>
                <a:lnTo>
                  <a:pt x="158750" y="1042670"/>
                </a:lnTo>
                <a:lnTo>
                  <a:pt x="158750" y="1074420"/>
                </a:lnTo>
                <a:lnTo>
                  <a:pt x="222250" y="1042670"/>
                </a:lnTo>
                <a:lnTo>
                  <a:pt x="234950" y="1036320"/>
                </a:lnTo>
                <a:lnTo>
                  <a:pt x="222250" y="1029970"/>
                </a:lnTo>
                <a:lnTo>
                  <a:pt x="158750" y="998220"/>
                </a:lnTo>
                <a:lnTo>
                  <a:pt x="158750" y="1029970"/>
                </a:lnTo>
                <a:lnTo>
                  <a:pt x="12700" y="1029970"/>
                </a:lnTo>
                <a:lnTo>
                  <a:pt x="12700" y="44450"/>
                </a:lnTo>
                <a:lnTo>
                  <a:pt x="158750" y="44450"/>
                </a:lnTo>
                <a:lnTo>
                  <a:pt x="158750" y="76200"/>
                </a:lnTo>
                <a:lnTo>
                  <a:pt x="222250" y="44450"/>
                </a:lnTo>
                <a:lnTo>
                  <a:pt x="234950" y="38100"/>
                </a:lnTo>
                <a:lnTo>
                  <a:pt x="222250" y="31750"/>
                </a:lnTo>
                <a:lnTo>
                  <a:pt x="158750" y="0"/>
                </a:lnTo>
                <a:lnTo>
                  <a:pt x="158750" y="31750"/>
                </a:lnTo>
                <a:lnTo>
                  <a:pt x="2794" y="31750"/>
                </a:lnTo>
                <a:lnTo>
                  <a:pt x="0" y="34544"/>
                </a:lnTo>
                <a:lnTo>
                  <a:pt x="0" y="1032764"/>
                </a:lnTo>
                <a:lnTo>
                  <a:pt x="0" y="2417559"/>
                </a:lnTo>
                <a:lnTo>
                  <a:pt x="2794" y="2420467"/>
                </a:lnTo>
                <a:lnTo>
                  <a:pt x="649097" y="2420467"/>
                </a:lnTo>
                <a:lnTo>
                  <a:pt x="649097" y="2452154"/>
                </a:lnTo>
                <a:lnTo>
                  <a:pt x="712597" y="2420467"/>
                </a:lnTo>
                <a:lnTo>
                  <a:pt x="725297" y="2414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1" name="object 31"/>
          <p:cNvSpPr/>
          <p:nvPr/>
        </p:nvSpPr>
        <p:spPr>
          <a:xfrm>
            <a:off x="7846907" y="3041225"/>
            <a:ext cx="835378" cy="2724856"/>
          </a:xfrm>
          <a:custGeom>
            <a:avLst/>
            <a:gdLst/>
            <a:ahLst/>
            <a:cxnLst/>
            <a:rect l="l" t="t" r="r" b="b"/>
            <a:pathLst>
              <a:path w="751840" h="2452370">
                <a:moveTo>
                  <a:pt x="751586" y="34544"/>
                </a:moveTo>
                <a:lnTo>
                  <a:pt x="748665" y="31750"/>
                </a:lnTo>
                <a:lnTo>
                  <a:pt x="592836" y="31750"/>
                </a:lnTo>
                <a:lnTo>
                  <a:pt x="592836" y="0"/>
                </a:lnTo>
                <a:lnTo>
                  <a:pt x="516636" y="38100"/>
                </a:lnTo>
                <a:lnTo>
                  <a:pt x="592836" y="76200"/>
                </a:lnTo>
                <a:lnTo>
                  <a:pt x="592836" y="44450"/>
                </a:lnTo>
                <a:lnTo>
                  <a:pt x="738886" y="44450"/>
                </a:lnTo>
                <a:lnTo>
                  <a:pt x="738886" y="1029970"/>
                </a:lnTo>
                <a:lnTo>
                  <a:pt x="592836" y="1029970"/>
                </a:lnTo>
                <a:lnTo>
                  <a:pt x="592836" y="998220"/>
                </a:lnTo>
                <a:lnTo>
                  <a:pt x="516636" y="1036320"/>
                </a:lnTo>
                <a:lnTo>
                  <a:pt x="592836" y="1074420"/>
                </a:lnTo>
                <a:lnTo>
                  <a:pt x="592836" y="1042670"/>
                </a:lnTo>
                <a:lnTo>
                  <a:pt x="738886" y="1042670"/>
                </a:lnTo>
                <a:lnTo>
                  <a:pt x="738886" y="2407716"/>
                </a:lnTo>
                <a:lnTo>
                  <a:pt x="76200" y="2407716"/>
                </a:lnTo>
                <a:lnTo>
                  <a:pt x="76200" y="2376017"/>
                </a:lnTo>
                <a:lnTo>
                  <a:pt x="0" y="2414054"/>
                </a:lnTo>
                <a:lnTo>
                  <a:pt x="76200" y="2452217"/>
                </a:lnTo>
                <a:lnTo>
                  <a:pt x="76200" y="2420467"/>
                </a:lnTo>
                <a:lnTo>
                  <a:pt x="748665" y="2420467"/>
                </a:lnTo>
                <a:lnTo>
                  <a:pt x="751586" y="2417622"/>
                </a:lnTo>
                <a:lnTo>
                  <a:pt x="751586" y="2414117"/>
                </a:lnTo>
                <a:lnTo>
                  <a:pt x="751586" y="38100"/>
                </a:lnTo>
                <a:lnTo>
                  <a:pt x="751586" y="34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2" name="object 32"/>
          <p:cNvSpPr/>
          <p:nvPr/>
        </p:nvSpPr>
        <p:spPr>
          <a:xfrm>
            <a:off x="10408921" y="3053080"/>
            <a:ext cx="820561" cy="2712861"/>
          </a:xfrm>
          <a:custGeom>
            <a:avLst/>
            <a:gdLst/>
            <a:ahLst/>
            <a:cxnLst/>
            <a:rect l="l" t="t" r="r" b="b"/>
            <a:pathLst>
              <a:path w="738504" h="2441575">
                <a:moveTo>
                  <a:pt x="738378" y="34544"/>
                </a:moveTo>
                <a:lnTo>
                  <a:pt x="735584" y="31750"/>
                </a:lnTo>
                <a:lnTo>
                  <a:pt x="579628" y="31750"/>
                </a:lnTo>
                <a:lnTo>
                  <a:pt x="579628" y="0"/>
                </a:lnTo>
                <a:lnTo>
                  <a:pt x="503428" y="38100"/>
                </a:lnTo>
                <a:lnTo>
                  <a:pt x="579628" y="76200"/>
                </a:lnTo>
                <a:lnTo>
                  <a:pt x="579628" y="44450"/>
                </a:lnTo>
                <a:lnTo>
                  <a:pt x="725678" y="44450"/>
                </a:lnTo>
                <a:lnTo>
                  <a:pt x="725678" y="1028446"/>
                </a:lnTo>
                <a:lnTo>
                  <a:pt x="579628" y="1028446"/>
                </a:lnTo>
                <a:lnTo>
                  <a:pt x="579628" y="996696"/>
                </a:lnTo>
                <a:lnTo>
                  <a:pt x="503428" y="1034796"/>
                </a:lnTo>
                <a:lnTo>
                  <a:pt x="579628" y="1072896"/>
                </a:lnTo>
                <a:lnTo>
                  <a:pt x="579628" y="1041146"/>
                </a:lnTo>
                <a:lnTo>
                  <a:pt x="725678" y="1041146"/>
                </a:lnTo>
                <a:lnTo>
                  <a:pt x="725678" y="2395601"/>
                </a:lnTo>
                <a:lnTo>
                  <a:pt x="76200" y="2395601"/>
                </a:lnTo>
                <a:lnTo>
                  <a:pt x="76200" y="2365298"/>
                </a:lnTo>
                <a:lnTo>
                  <a:pt x="76200" y="2363851"/>
                </a:lnTo>
                <a:lnTo>
                  <a:pt x="0" y="2401951"/>
                </a:lnTo>
                <a:lnTo>
                  <a:pt x="1447" y="2402675"/>
                </a:lnTo>
                <a:lnTo>
                  <a:pt x="0" y="2403398"/>
                </a:lnTo>
                <a:lnTo>
                  <a:pt x="76200" y="2441498"/>
                </a:lnTo>
                <a:lnTo>
                  <a:pt x="76200" y="2440051"/>
                </a:lnTo>
                <a:lnTo>
                  <a:pt x="76200" y="2409748"/>
                </a:lnTo>
                <a:lnTo>
                  <a:pt x="735584" y="2409748"/>
                </a:lnTo>
                <a:lnTo>
                  <a:pt x="738378" y="2406904"/>
                </a:lnTo>
                <a:lnTo>
                  <a:pt x="738378" y="2405456"/>
                </a:lnTo>
                <a:lnTo>
                  <a:pt x="738378" y="2403398"/>
                </a:lnTo>
                <a:lnTo>
                  <a:pt x="738378" y="38100"/>
                </a:lnTo>
                <a:lnTo>
                  <a:pt x="738378" y="34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3" name="object 33"/>
          <p:cNvSpPr/>
          <p:nvPr/>
        </p:nvSpPr>
        <p:spPr>
          <a:xfrm>
            <a:off x="8767798" y="3053080"/>
            <a:ext cx="820561" cy="2712861"/>
          </a:xfrm>
          <a:custGeom>
            <a:avLst/>
            <a:gdLst/>
            <a:ahLst/>
            <a:cxnLst/>
            <a:rect l="l" t="t" r="r" b="b"/>
            <a:pathLst>
              <a:path w="738504" h="2441575">
                <a:moveTo>
                  <a:pt x="738378" y="2401951"/>
                </a:moveTo>
                <a:lnTo>
                  <a:pt x="725678" y="2395601"/>
                </a:lnTo>
                <a:lnTo>
                  <a:pt x="662178" y="2363851"/>
                </a:lnTo>
                <a:lnTo>
                  <a:pt x="662178" y="2365298"/>
                </a:lnTo>
                <a:lnTo>
                  <a:pt x="662178" y="2395601"/>
                </a:lnTo>
                <a:lnTo>
                  <a:pt x="12700" y="2395601"/>
                </a:lnTo>
                <a:lnTo>
                  <a:pt x="12700" y="1041146"/>
                </a:lnTo>
                <a:lnTo>
                  <a:pt x="158750" y="1041146"/>
                </a:lnTo>
                <a:lnTo>
                  <a:pt x="158750" y="1072896"/>
                </a:lnTo>
                <a:lnTo>
                  <a:pt x="222250" y="1041146"/>
                </a:lnTo>
                <a:lnTo>
                  <a:pt x="234950" y="1034796"/>
                </a:lnTo>
                <a:lnTo>
                  <a:pt x="222250" y="1028446"/>
                </a:lnTo>
                <a:lnTo>
                  <a:pt x="158750" y="996696"/>
                </a:lnTo>
                <a:lnTo>
                  <a:pt x="158750" y="1028446"/>
                </a:lnTo>
                <a:lnTo>
                  <a:pt x="12700" y="1028446"/>
                </a:lnTo>
                <a:lnTo>
                  <a:pt x="12700" y="44450"/>
                </a:lnTo>
                <a:lnTo>
                  <a:pt x="158750" y="44450"/>
                </a:lnTo>
                <a:lnTo>
                  <a:pt x="158750" y="76200"/>
                </a:lnTo>
                <a:lnTo>
                  <a:pt x="222250" y="44450"/>
                </a:lnTo>
                <a:lnTo>
                  <a:pt x="234950" y="38100"/>
                </a:lnTo>
                <a:lnTo>
                  <a:pt x="222250" y="31750"/>
                </a:lnTo>
                <a:lnTo>
                  <a:pt x="158750" y="0"/>
                </a:lnTo>
                <a:lnTo>
                  <a:pt x="158750" y="31750"/>
                </a:lnTo>
                <a:lnTo>
                  <a:pt x="2794" y="31750"/>
                </a:lnTo>
                <a:lnTo>
                  <a:pt x="0" y="34544"/>
                </a:lnTo>
                <a:lnTo>
                  <a:pt x="0" y="1031240"/>
                </a:lnTo>
                <a:lnTo>
                  <a:pt x="0" y="2405456"/>
                </a:lnTo>
                <a:lnTo>
                  <a:pt x="0" y="2406904"/>
                </a:lnTo>
                <a:lnTo>
                  <a:pt x="2794" y="2409748"/>
                </a:lnTo>
                <a:lnTo>
                  <a:pt x="662178" y="2409748"/>
                </a:lnTo>
                <a:lnTo>
                  <a:pt x="662178" y="2440051"/>
                </a:lnTo>
                <a:lnTo>
                  <a:pt x="662178" y="2441498"/>
                </a:lnTo>
                <a:lnTo>
                  <a:pt x="725678" y="2409748"/>
                </a:lnTo>
                <a:lnTo>
                  <a:pt x="738378" y="2403398"/>
                </a:lnTo>
                <a:lnTo>
                  <a:pt x="736930" y="2402675"/>
                </a:lnTo>
                <a:lnTo>
                  <a:pt x="738378" y="2401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4" name="object 34"/>
          <p:cNvSpPr txBox="1"/>
          <p:nvPr/>
        </p:nvSpPr>
        <p:spPr>
          <a:xfrm>
            <a:off x="11098812" y="6500368"/>
            <a:ext cx="162278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r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t>4</a:t>
            </a:r>
            <a:endParaRPr sz="944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6353" y="675119"/>
            <a:ext cx="6201128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EXAMPLE:</a:t>
            </a:r>
            <a:r>
              <a:rPr spc="-56" dirty="0"/>
              <a:t> </a:t>
            </a:r>
            <a:r>
              <a:rPr dirty="0"/>
              <a:t>JACOBI</a:t>
            </a:r>
            <a:r>
              <a:rPr spc="-61" dirty="0"/>
              <a:t> </a:t>
            </a:r>
            <a:r>
              <a:rPr spc="-6" dirty="0"/>
              <a:t>SOLVER</a:t>
            </a:r>
          </a:p>
        </p:txBody>
      </p:sp>
      <p:sp>
        <p:nvSpPr>
          <p:cNvPr id="3" name="object 3"/>
          <p:cNvSpPr/>
          <p:nvPr/>
        </p:nvSpPr>
        <p:spPr>
          <a:xfrm>
            <a:off x="4523316" y="2846633"/>
            <a:ext cx="560917" cy="235656"/>
          </a:xfrm>
          <a:custGeom>
            <a:avLst/>
            <a:gdLst/>
            <a:ahLst/>
            <a:cxnLst/>
            <a:rect l="l" t="t" r="r" b="b"/>
            <a:pathLst>
              <a:path w="504825" h="212089">
                <a:moveTo>
                  <a:pt x="436752" y="0"/>
                </a:moveTo>
                <a:lnTo>
                  <a:pt x="433704" y="8636"/>
                </a:lnTo>
                <a:lnTo>
                  <a:pt x="445990" y="13946"/>
                </a:lnTo>
                <a:lnTo>
                  <a:pt x="456549" y="21304"/>
                </a:lnTo>
                <a:lnTo>
                  <a:pt x="477940" y="55449"/>
                </a:lnTo>
                <a:lnTo>
                  <a:pt x="485013" y="104901"/>
                </a:lnTo>
                <a:lnTo>
                  <a:pt x="484227" y="123571"/>
                </a:lnTo>
                <a:lnTo>
                  <a:pt x="472439" y="169290"/>
                </a:lnTo>
                <a:lnTo>
                  <a:pt x="446133" y="197865"/>
                </a:lnTo>
                <a:lnTo>
                  <a:pt x="434086" y="203200"/>
                </a:lnTo>
                <a:lnTo>
                  <a:pt x="436752" y="211836"/>
                </a:lnTo>
                <a:lnTo>
                  <a:pt x="477222" y="187707"/>
                </a:lnTo>
                <a:lnTo>
                  <a:pt x="499951" y="143382"/>
                </a:lnTo>
                <a:lnTo>
                  <a:pt x="504316" y="105917"/>
                </a:lnTo>
                <a:lnTo>
                  <a:pt x="503221" y="86538"/>
                </a:lnTo>
                <a:lnTo>
                  <a:pt x="486790" y="37211"/>
                </a:lnTo>
                <a:lnTo>
                  <a:pt x="452108" y="5546"/>
                </a:lnTo>
                <a:lnTo>
                  <a:pt x="436752" y="0"/>
                </a:lnTo>
                <a:close/>
              </a:path>
              <a:path w="504825" h="212089">
                <a:moveTo>
                  <a:pt x="67563" y="0"/>
                </a:moveTo>
                <a:lnTo>
                  <a:pt x="27166" y="24163"/>
                </a:lnTo>
                <a:lnTo>
                  <a:pt x="4381" y="68611"/>
                </a:lnTo>
                <a:lnTo>
                  <a:pt x="0" y="105917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53" y="206238"/>
                </a:lnTo>
                <a:lnTo>
                  <a:pt x="67563" y="211836"/>
                </a:lnTo>
                <a:lnTo>
                  <a:pt x="70230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44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5881370" y="2846633"/>
            <a:ext cx="560917" cy="235656"/>
          </a:xfrm>
          <a:custGeom>
            <a:avLst/>
            <a:gdLst/>
            <a:ahLst/>
            <a:cxnLst/>
            <a:rect l="l" t="t" r="r" b="b"/>
            <a:pathLst>
              <a:path w="504825" h="212089">
                <a:moveTo>
                  <a:pt x="436752" y="0"/>
                </a:moveTo>
                <a:lnTo>
                  <a:pt x="433704" y="8636"/>
                </a:lnTo>
                <a:lnTo>
                  <a:pt x="445990" y="13946"/>
                </a:lnTo>
                <a:lnTo>
                  <a:pt x="456549" y="21304"/>
                </a:lnTo>
                <a:lnTo>
                  <a:pt x="477940" y="55449"/>
                </a:lnTo>
                <a:lnTo>
                  <a:pt x="485013" y="104901"/>
                </a:lnTo>
                <a:lnTo>
                  <a:pt x="484227" y="123571"/>
                </a:lnTo>
                <a:lnTo>
                  <a:pt x="472439" y="169290"/>
                </a:lnTo>
                <a:lnTo>
                  <a:pt x="446133" y="197865"/>
                </a:lnTo>
                <a:lnTo>
                  <a:pt x="434086" y="203200"/>
                </a:lnTo>
                <a:lnTo>
                  <a:pt x="436752" y="211836"/>
                </a:lnTo>
                <a:lnTo>
                  <a:pt x="477222" y="187707"/>
                </a:lnTo>
                <a:lnTo>
                  <a:pt x="499951" y="143382"/>
                </a:lnTo>
                <a:lnTo>
                  <a:pt x="504316" y="105917"/>
                </a:lnTo>
                <a:lnTo>
                  <a:pt x="503221" y="86538"/>
                </a:lnTo>
                <a:lnTo>
                  <a:pt x="486790" y="37211"/>
                </a:lnTo>
                <a:lnTo>
                  <a:pt x="452108" y="5546"/>
                </a:lnTo>
                <a:lnTo>
                  <a:pt x="436752" y="0"/>
                </a:lnTo>
                <a:close/>
              </a:path>
              <a:path w="504825" h="212089">
                <a:moveTo>
                  <a:pt x="67563" y="0"/>
                </a:moveTo>
                <a:lnTo>
                  <a:pt x="27166" y="24163"/>
                </a:lnTo>
                <a:lnTo>
                  <a:pt x="4381" y="68611"/>
                </a:lnTo>
                <a:lnTo>
                  <a:pt x="0" y="105917"/>
                </a:lnTo>
                <a:lnTo>
                  <a:pt x="1093" y="125424"/>
                </a:lnTo>
                <a:lnTo>
                  <a:pt x="17399" y="174751"/>
                </a:lnTo>
                <a:lnTo>
                  <a:pt x="52153" y="206238"/>
                </a:lnTo>
                <a:lnTo>
                  <a:pt x="67563" y="211836"/>
                </a:lnTo>
                <a:lnTo>
                  <a:pt x="70230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44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661867" y="2223271"/>
            <a:ext cx="10007600" cy="2295457"/>
          </a:xfrm>
          <a:prstGeom prst="rect">
            <a:avLst/>
          </a:prstGeom>
        </p:spPr>
        <p:txBody>
          <a:bodyPr vert="horz" wrap="square" lIns="0" tIns="122766" rIns="0" bIns="0" rtlCol="0">
            <a:spAutoFit/>
          </a:bodyPr>
          <a:lstStyle/>
          <a:p>
            <a:pPr marL="14111">
              <a:spcBef>
                <a:spcPts val="966"/>
              </a:spcBef>
            </a:pPr>
            <a:r>
              <a:rPr sz="2222" dirty="0">
                <a:latin typeface="Trebuchet MS"/>
                <a:cs typeface="Trebuchet MS"/>
              </a:rPr>
              <a:t>Solves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2D-Laplace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Equation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on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rectangle</a:t>
            </a:r>
            <a:endParaRPr sz="2222">
              <a:latin typeface="Trebuchet MS"/>
              <a:cs typeface="Trebuchet MS"/>
            </a:endParaRPr>
          </a:p>
          <a:p>
            <a:pPr marL="235653" algn="ctr">
              <a:spcBef>
                <a:spcPts val="772"/>
              </a:spcBef>
              <a:tabLst>
                <a:tab pos="1226243" algn="l"/>
                <a:tab pos="2015752" algn="l"/>
                <a:tab pos="2586541" algn="l"/>
              </a:tabLst>
            </a:pPr>
            <a:r>
              <a:rPr sz="2000" dirty="0">
                <a:latin typeface="Cambria Math"/>
                <a:cs typeface="Cambria Math"/>
              </a:rPr>
              <a:t>∆𝒖</a:t>
            </a:r>
            <a:r>
              <a:rPr sz="2000" spc="383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𝒙,</a:t>
            </a:r>
            <a:r>
              <a:rPr sz="2000" spc="-10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𝒚	=</a:t>
            </a:r>
            <a:r>
              <a:rPr sz="2000" spc="117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𝟎 ∀	𝒙,</a:t>
            </a:r>
            <a:r>
              <a:rPr sz="2000" spc="-106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𝒚	∈</a:t>
            </a:r>
            <a:r>
              <a:rPr sz="2000" spc="67" dirty="0">
                <a:latin typeface="Cambria Math"/>
                <a:cs typeface="Cambria Math"/>
              </a:rPr>
              <a:t> </a:t>
            </a:r>
            <a:r>
              <a:rPr sz="2000" spc="-6" dirty="0">
                <a:latin typeface="Cambria Math"/>
                <a:cs typeface="Cambria Math"/>
              </a:rPr>
              <a:t>Ω\𝜹Ω</a:t>
            </a:r>
            <a:endParaRPr sz="2000">
              <a:latin typeface="Cambria Math"/>
              <a:cs typeface="Cambria Math"/>
            </a:endParaRPr>
          </a:p>
          <a:p>
            <a:pPr marL="14111">
              <a:lnSpc>
                <a:spcPts val="2533"/>
              </a:lnSpc>
              <a:spcBef>
                <a:spcPts val="1722"/>
              </a:spcBef>
            </a:pPr>
            <a:r>
              <a:rPr sz="2222" spc="-6" dirty="0">
                <a:latin typeface="Trebuchet MS"/>
                <a:cs typeface="Trebuchet MS"/>
              </a:rPr>
              <a:t>Dirichlet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boundary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conditions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(constant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values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on</a:t>
            </a:r>
            <a:r>
              <a:rPr sz="2222" spc="-6" dirty="0">
                <a:latin typeface="Trebuchet MS"/>
                <a:cs typeface="Trebuchet MS"/>
              </a:rPr>
              <a:t> boundaries)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on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left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and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right</a:t>
            </a:r>
            <a:endParaRPr sz="2222">
              <a:latin typeface="Trebuchet MS"/>
              <a:cs typeface="Trebuchet MS"/>
            </a:endParaRPr>
          </a:p>
          <a:p>
            <a:pPr marL="14111">
              <a:lnSpc>
                <a:spcPts val="2533"/>
              </a:lnSpc>
            </a:pPr>
            <a:r>
              <a:rPr sz="2222" spc="-6" dirty="0">
                <a:latin typeface="Trebuchet MS"/>
                <a:cs typeface="Trebuchet MS"/>
              </a:rPr>
              <a:t>boundary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dirty="0">
                <a:latin typeface="Trebuchet MS"/>
                <a:cs typeface="Trebuchet MS"/>
              </a:rPr>
              <a:t>Periodic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boundary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conditions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on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top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and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bottom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boundary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8812" y="6500368"/>
            <a:ext cx="162278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r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t>5</a:t>
            </a:r>
            <a:endParaRPr sz="944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721" y="3202093"/>
            <a:ext cx="11084983" cy="1916994"/>
          </a:xfrm>
          <a:custGeom>
            <a:avLst/>
            <a:gdLst/>
            <a:ahLst/>
            <a:cxnLst/>
            <a:rect l="l" t="t" r="r" b="b"/>
            <a:pathLst>
              <a:path w="9976485" h="1725295">
                <a:moveTo>
                  <a:pt x="9976104" y="0"/>
                </a:moveTo>
                <a:lnTo>
                  <a:pt x="0" y="0"/>
                </a:lnTo>
                <a:lnTo>
                  <a:pt x="0" y="1725167"/>
                </a:lnTo>
                <a:lnTo>
                  <a:pt x="9976104" y="1725167"/>
                </a:lnTo>
                <a:lnTo>
                  <a:pt x="99761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" algn="ctr">
              <a:lnSpc>
                <a:spcPts val="4761"/>
              </a:lnSpc>
              <a:spcBef>
                <a:spcPts val="111"/>
              </a:spcBef>
            </a:pPr>
            <a:r>
              <a:rPr dirty="0"/>
              <a:t>EXAMPLE:</a:t>
            </a:r>
            <a:r>
              <a:rPr spc="-56" dirty="0"/>
              <a:t> </a:t>
            </a:r>
            <a:r>
              <a:rPr dirty="0"/>
              <a:t>JACOBI</a:t>
            </a:r>
            <a:r>
              <a:rPr spc="-61" dirty="0"/>
              <a:t> </a:t>
            </a:r>
            <a:r>
              <a:rPr spc="-6" dirty="0"/>
              <a:t>SOLVER</a:t>
            </a:r>
          </a:p>
          <a:p>
            <a:pPr marL="1411"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Single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GPU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1867" y="2343715"/>
            <a:ext cx="1847849" cy="73323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algn="ctr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While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not</a:t>
            </a:r>
            <a:r>
              <a:rPr sz="1556" spc="-33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converged</a:t>
            </a:r>
            <a:endParaRPr sz="1556">
              <a:latin typeface="Trebuchet MS"/>
              <a:cs typeface="Trebuchet MS"/>
            </a:endParaRPr>
          </a:p>
          <a:p>
            <a:pPr>
              <a:spcBef>
                <a:spcPts val="6"/>
              </a:spcBef>
            </a:pPr>
            <a:endParaRPr sz="1556">
              <a:latin typeface="Trebuchet MS"/>
              <a:cs typeface="Trebuchet MS"/>
            </a:endParaRPr>
          </a:p>
          <a:p>
            <a:pPr marL="23283" algn="ctr"/>
            <a:r>
              <a:rPr sz="1556" spc="-6" dirty="0">
                <a:latin typeface="Trebuchet MS"/>
                <a:cs typeface="Trebuchet MS"/>
              </a:rPr>
              <a:t>Do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dirty="0">
                <a:latin typeface="Trebuchet MS"/>
                <a:cs typeface="Trebuchet MS"/>
              </a:rPr>
              <a:t>Jacobi</a:t>
            </a:r>
            <a:r>
              <a:rPr sz="1556" spc="-44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step:</a:t>
            </a:r>
            <a:endParaRPr sz="1556">
              <a:latin typeface="Trebuchet MS"/>
              <a:cs typeface="Trebuchet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77767" y="3484618"/>
          <a:ext cx="6213826" cy="1675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1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056">
                <a:tc>
                  <a:txBody>
                    <a:bodyPr/>
                    <a:lstStyle/>
                    <a:p>
                      <a:pPr marR="45085" algn="r">
                        <a:lnSpc>
                          <a:spcPts val="1450"/>
                        </a:lnSpc>
                      </a:pPr>
                      <a:r>
                        <a:rPr sz="1600" b="1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b="1" spc="-4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solidFill>
                            <a:srgbClr val="8000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600" spc="-35" dirty="0">
                          <a:solidFill>
                            <a:srgbClr val="8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iy</a:t>
                      </a:r>
                      <a:r>
                        <a:rPr sz="16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ny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600" spc="-10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iy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++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50"/>
                        </a:lnSpc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744"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b="1" spc="-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8000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600" spc="-25" dirty="0">
                          <a:solidFill>
                            <a:srgbClr val="8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600" b="1" spc="-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ny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600" spc="-10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++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744"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a_new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600" spc="-10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0.25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0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-(</a:t>
                      </a:r>
                      <a:r>
                        <a:rPr sz="1600" b="1" spc="-6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iy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+(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spc="-5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)]</a:t>
                      </a:r>
                      <a:r>
                        <a:rPr sz="1600" b="1" spc="-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b="1" spc="-3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600" b="1" spc="-2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5" dirty="0">
                          <a:latin typeface="Courier New"/>
                          <a:cs typeface="Courier New"/>
                        </a:rPr>
                        <a:t>iy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617100" y="4629996"/>
            <a:ext cx="20390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b="1" spc="-5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[(</a:t>
            </a:r>
            <a:r>
              <a:rPr sz="1556" spc="-6" dirty="0">
                <a:latin typeface="Courier New"/>
                <a:cs typeface="Courier New"/>
              </a:rPr>
              <a:t>iy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b="1" spc="-5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ix</a:t>
            </a:r>
            <a:endParaRPr sz="1556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1276" y="4271687"/>
            <a:ext cx="2865261" cy="618489"/>
          </a:xfrm>
          <a:prstGeom prst="rect">
            <a:avLst/>
          </a:prstGeom>
        </p:spPr>
        <p:txBody>
          <a:bodyPr vert="horz" wrap="square" lIns="0" tIns="74789" rIns="0" bIns="0" rtlCol="0">
            <a:spAutoFit/>
          </a:bodyPr>
          <a:lstStyle/>
          <a:p>
            <a:pPr marL="1430852">
              <a:spcBef>
                <a:spcPts val="589"/>
              </a:spcBef>
            </a:pP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latin typeface="Courier New"/>
                <a:cs typeface="Courier New"/>
              </a:rPr>
              <a:t>ix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</a:t>
            </a:r>
            <a:endParaRPr sz="1556">
              <a:latin typeface="Courier New"/>
              <a:cs typeface="Courier New"/>
            </a:endParaRPr>
          </a:p>
          <a:p>
            <a:pPr marL="14111">
              <a:spcBef>
                <a:spcPts val="478"/>
              </a:spcBef>
              <a:tabLst>
                <a:tab pos="2377698" algn="l"/>
              </a:tabLst>
            </a:pP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] +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[(</a:t>
            </a:r>
            <a:r>
              <a:rPr sz="1556" spc="-6" dirty="0">
                <a:latin typeface="Courier New"/>
                <a:cs typeface="Courier New"/>
              </a:rPr>
              <a:t>iy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latin typeface="Courier New"/>
                <a:cs typeface="Courier New"/>
              </a:rPr>
              <a:t>ix	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]</a:t>
            </a:r>
            <a:r>
              <a:rPr sz="1556" b="1" spc="-1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320" y="5238271"/>
            <a:ext cx="3143956" cy="115994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Trebuchet MS"/>
                <a:cs typeface="Trebuchet MS"/>
              </a:rPr>
              <a:t>Apply</a:t>
            </a:r>
            <a:r>
              <a:rPr sz="1556" spc="-44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periodic</a:t>
            </a:r>
            <a:r>
              <a:rPr sz="1556" spc="-28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boundary</a:t>
            </a:r>
            <a:r>
              <a:rPr sz="1556" spc="-28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conditions</a:t>
            </a:r>
            <a:endParaRPr sz="1556">
              <a:latin typeface="Trebuchet MS"/>
              <a:cs typeface="Trebuchet MS"/>
            </a:endParaRPr>
          </a:p>
          <a:p>
            <a:pPr marL="14111">
              <a:spcBef>
                <a:spcPts val="1428"/>
              </a:spcBef>
            </a:pPr>
            <a:r>
              <a:rPr sz="1556" dirty="0">
                <a:latin typeface="Trebuchet MS"/>
                <a:cs typeface="Trebuchet MS"/>
              </a:rPr>
              <a:t>Sw</a:t>
            </a:r>
            <a:r>
              <a:rPr sz="1556" spc="-11" dirty="0">
                <a:latin typeface="Trebuchet MS"/>
                <a:cs typeface="Trebuchet MS"/>
              </a:rPr>
              <a:t>a</a:t>
            </a:r>
            <a:r>
              <a:rPr sz="1556" dirty="0">
                <a:latin typeface="Trebuchet MS"/>
                <a:cs typeface="Trebuchet MS"/>
              </a:rPr>
              <a:t>p</a:t>
            </a:r>
            <a:r>
              <a:rPr sz="1556" spc="-11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a_ne</a:t>
            </a:r>
            <a:r>
              <a:rPr sz="1556" dirty="0">
                <a:latin typeface="Courier New"/>
                <a:cs typeface="Courier New"/>
              </a:rPr>
              <a:t>w</a:t>
            </a:r>
            <a:r>
              <a:rPr sz="1556" spc="-482" dirty="0">
                <a:latin typeface="Courier New"/>
                <a:cs typeface="Courier New"/>
              </a:rPr>
              <a:t> </a:t>
            </a:r>
            <a:r>
              <a:rPr sz="1556" spc="-11" dirty="0">
                <a:latin typeface="Trebuchet MS"/>
                <a:cs typeface="Trebuchet MS"/>
              </a:rPr>
              <a:t>a</a:t>
            </a:r>
            <a:r>
              <a:rPr sz="1556" spc="-6" dirty="0">
                <a:latin typeface="Trebuchet MS"/>
                <a:cs typeface="Trebuchet MS"/>
              </a:rPr>
              <a:t>n</a:t>
            </a:r>
            <a:r>
              <a:rPr sz="1556" dirty="0">
                <a:latin typeface="Trebuchet MS"/>
                <a:cs typeface="Trebuchet MS"/>
              </a:rPr>
              <a:t>d</a:t>
            </a:r>
            <a:r>
              <a:rPr sz="1556" spc="-6" dirty="0">
                <a:latin typeface="Trebuchet MS"/>
                <a:cs typeface="Trebuchet MS"/>
              </a:rPr>
              <a:t> </a:t>
            </a:r>
            <a:r>
              <a:rPr sz="1556" dirty="0">
                <a:latin typeface="Courier New"/>
                <a:cs typeface="Courier New"/>
              </a:rPr>
              <a:t>a</a:t>
            </a:r>
            <a:endParaRPr sz="1556">
              <a:latin typeface="Courier New"/>
              <a:cs typeface="Courier New"/>
            </a:endParaRPr>
          </a:p>
          <a:p>
            <a:pPr>
              <a:spcBef>
                <a:spcPts val="44"/>
              </a:spcBef>
            </a:pPr>
            <a:endParaRPr sz="1611">
              <a:latin typeface="Courier New"/>
              <a:cs typeface="Courier New"/>
            </a:endParaRPr>
          </a:p>
          <a:p>
            <a:pPr marL="14111"/>
            <a:r>
              <a:rPr sz="1556" dirty="0">
                <a:latin typeface="Trebuchet MS"/>
                <a:cs typeface="Trebuchet MS"/>
              </a:rPr>
              <a:t>Next</a:t>
            </a:r>
            <a:r>
              <a:rPr sz="1556" spc="-72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iteration</a:t>
            </a:r>
            <a:endParaRPr sz="1556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3090" y="3779519"/>
            <a:ext cx="2395220" cy="19574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098812" y="6500368"/>
            <a:ext cx="162278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r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t>6</a:t>
            </a:r>
            <a:endParaRPr sz="944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7035" y="6493030"/>
            <a:ext cx="91722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t>7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82680" y="6517641"/>
            <a:ext cx="646994" cy="120650"/>
            <a:chOff x="10154411" y="5865876"/>
            <a:chExt cx="582295" cy="108585"/>
          </a:xfrm>
        </p:grpSpPr>
        <p:sp>
          <p:nvSpPr>
            <p:cNvPr id="4" name="object 4"/>
            <p:cNvSpPr/>
            <p:nvPr/>
          </p:nvSpPr>
          <p:spPr>
            <a:xfrm>
              <a:off x="10343388" y="5887212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1" y="5865876"/>
              <a:ext cx="161544" cy="1082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4233" algn="ctr">
              <a:lnSpc>
                <a:spcPts val="4778"/>
              </a:lnSpc>
              <a:spcBef>
                <a:spcPts val="111"/>
              </a:spcBef>
            </a:pPr>
            <a:r>
              <a:rPr dirty="0"/>
              <a:t>DOMAIN</a:t>
            </a:r>
            <a:r>
              <a:rPr spc="-44" dirty="0"/>
              <a:t> </a:t>
            </a:r>
            <a:r>
              <a:rPr dirty="0"/>
              <a:t>DECOMPOSITION</a:t>
            </a:r>
          </a:p>
          <a:p>
            <a:pPr algn="ctr">
              <a:lnSpc>
                <a:spcPts val="3178"/>
              </a:lnSpc>
            </a:pPr>
            <a:r>
              <a:rPr sz="2667" b="0" spc="-6" dirty="0">
                <a:solidFill>
                  <a:srgbClr val="76B800"/>
                </a:solidFill>
              </a:rPr>
              <a:t>Different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Ways</a:t>
            </a:r>
            <a:r>
              <a:rPr sz="2667" b="0" spc="22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to</a:t>
            </a:r>
            <a:r>
              <a:rPr sz="2667" b="0" spc="-11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split the</a:t>
            </a:r>
            <a:r>
              <a:rPr sz="2667" b="0" spc="6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work between</a:t>
            </a:r>
            <a:r>
              <a:rPr sz="2667" b="0" dirty="0">
                <a:solidFill>
                  <a:srgbClr val="76B800"/>
                </a:solidFill>
              </a:rPr>
              <a:t> </a:t>
            </a:r>
            <a:r>
              <a:rPr sz="2667" b="0" spc="-6" dirty="0">
                <a:solidFill>
                  <a:srgbClr val="76B800"/>
                </a:solidFill>
              </a:rPr>
              <a:t>processes:</a:t>
            </a:r>
            <a:endParaRPr sz="2667"/>
          </a:p>
        </p:txBody>
      </p:sp>
      <p:sp>
        <p:nvSpPr>
          <p:cNvPr id="7" name="object 7"/>
          <p:cNvSpPr txBox="1"/>
          <p:nvPr/>
        </p:nvSpPr>
        <p:spPr>
          <a:xfrm>
            <a:off x="641208" y="2346395"/>
            <a:ext cx="4839406" cy="134794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Minimize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number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of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neighbors:</a:t>
            </a:r>
            <a:endParaRPr sz="2000">
              <a:latin typeface="Trebuchet MS"/>
              <a:cs typeface="Trebuchet MS"/>
            </a:endParaRPr>
          </a:p>
          <a:p>
            <a:pPr marL="14111">
              <a:spcBef>
                <a:spcPts val="1428"/>
              </a:spcBef>
            </a:pPr>
            <a:r>
              <a:rPr sz="2000" spc="-6" dirty="0">
                <a:latin typeface="Trebuchet MS"/>
                <a:cs typeface="Trebuchet MS"/>
              </a:rPr>
              <a:t>Communicate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to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less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neighbors</a:t>
            </a:r>
            <a:endParaRPr sz="2000">
              <a:latin typeface="Trebuchet MS"/>
              <a:cs typeface="Trebuchet MS"/>
            </a:endParaRPr>
          </a:p>
          <a:p>
            <a:pPr marL="14111">
              <a:spcBef>
                <a:spcPts val="1761"/>
              </a:spcBef>
            </a:pPr>
            <a:r>
              <a:rPr sz="2000" dirty="0">
                <a:latin typeface="Trebuchet MS"/>
                <a:cs typeface="Trebuchet MS"/>
              </a:rPr>
              <a:t>Optimal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for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latency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bound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communication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1890" y="2346395"/>
            <a:ext cx="5196417" cy="139924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Minimize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surface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area/volume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ratio:</a:t>
            </a:r>
            <a:endParaRPr sz="2000">
              <a:latin typeface="Trebuchet MS"/>
              <a:cs typeface="Trebuchet MS"/>
            </a:endParaRPr>
          </a:p>
          <a:p>
            <a:pPr marL="14111">
              <a:spcBef>
                <a:spcPts val="1761"/>
              </a:spcBef>
            </a:pPr>
            <a:r>
              <a:rPr sz="2000" spc="-6" dirty="0">
                <a:latin typeface="Trebuchet MS"/>
                <a:cs typeface="Trebuchet MS"/>
              </a:rPr>
              <a:t>Communicate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less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data</a:t>
            </a:r>
            <a:endParaRPr sz="2000">
              <a:latin typeface="Trebuchet MS"/>
              <a:cs typeface="Trebuchet MS"/>
            </a:endParaRPr>
          </a:p>
          <a:p>
            <a:pPr marL="14111">
              <a:spcBef>
                <a:spcPts val="1761"/>
              </a:spcBef>
            </a:pPr>
            <a:r>
              <a:rPr sz="2000" dirty="0">
                <a:latin typeface="Trebuchet MS"/>
                <a:cs typeface="Trebuchet MS"/>
              </a:rPr>
              <a:t>Optimal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for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bandwidth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bound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communication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6094" y="4239182"/>
            <a:ext cx="1551709" cy="200890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89473" y="4103793"/>
            <a:ext cx="1815394" cy="2752998"/>
          </a:xfrm>
          <a:prstGeom prst="rect">
            <a:avLst/>
          </a:prstGeom>
          <a:ln w="25908">
            <a:solidFill>
              <a:srgbClr val="76B8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2444">
              <a:latin typeface="Times New Roman"/>
              <a:cs typeface="Times New Roman"/>
            </a:endParaRPr>
          </a:p>
          <a:p>
            <a:pPr marL="101599">
              <a:lnSpc>
                <a:spcPts val="1772"/>
              </a:lnSpc>
            </a:pPr>
            <a:r>
              <a:rPr sz="1556" dirty="0">
                <a:latin typeface="Trebuchet MS"/>
                <a:cs typeface="Trebuchet MS"/>
              </a:rPr>
              <a:t>Contiguous</a:t>
            </a:r>
            <a:r>
              <a:rPr sz="1556" spc="-78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if</a:t>
            </a:r>
            <a:r>
              <a:rPr sz="1556" spc="-33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data</a:t>
            </a:r>
            <a:endParaRPr sz="1556">
              <a:latin typeface="Trebuchet MS"/>
              <a:cs typeface="Trebuchet MS"/>
            </a:endParaRPr>
          </a:p>
          <a:p>
            <a:pPr marL="101599">
              <a:lnSpc>
                <a:spcPts val="1772"/>
              </a:lnSpc>
            </a:pPr>
            <a:r>
              <a:rPr sz="1556" spc="-6" dirty="0">
                <a:latin typeface="Trebuchet MS"/>
                <a:cs typeface="Trebuchet MS"/>
              </a:rPr>
              <a:t>is</a:t>
            </a:r>
            <a:r>
              <a:rPr sz="1556" spc="-33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row-major</a:t>
            </a:r>
            <a:endParaRPr sz="1556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6073" y="4243801"/>
            <a:ext cx="1956894" cy="200890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595793" y="6268832"/>
            <a:ext cx="1638300" cy="47662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lnSpc>
                <a:spcPts val="1772"/>
              </a:lnSpc>
              <a:spcBef>
                <a:spcPts val="117"/>
              </a:spcBef>
            </a:pPr>
            <a:r>
              <a:rPr sz="1556" dirty="0">
                <a:latin typeface="Trebuchet MS"/>
                <a:cs typeface="Trebuchet MS"/>
              </a:rPr>
              <a:t>Contiguous</a:t>
            </a:r>
            <a:r>
              <a:rPr sz="1556" spc="-8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if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data</a:t>
            </a:r>
            <a:endParaRPr sz="1556">
              <a:latin typeface="Trebuchet MS"/>
              <a:cs typeface="Trebuchet MS"/>
            </a:endParaRPr>
          </a:p>
          <a:p>
            <a:pPr marL="14111">
              <a:lnSpc>
                <a:spcPts val="1772"/>
              </a:lnSpc>
            </a:pPr>
            <a:r>
              <a:rPr sz="1556" spc="-6" dirty="0">
                <a:latin typeface="Trebuchet MS"/>
                <a:cs typeface="Trebuchet MS"/>
              </a:rPr>
              <a:t>is</a:t>
            </a:r>
            <a:r>
              <a:rPr sz="1556" spc="-28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column-major</a:t>
            </a:r>
            <a:endParaRPr sz="1556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70838" y="4239182"/>
            <a:ext cx="1760887" cy="2008909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7035" y="6493030"/>
            <a:ext cx="91722" cy="15954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t>8</a:t>
            </a:r>
            <a:endParaRPr sz="944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720" y="3313852"/>
            <a:ext cx="11376378" cy="3324578"/>
            <a:chOff x="498348" y="2982467"/>
            <a:chExt cx="10238740" cy="2992120"/>
          </a:xfrm>
        </p:grpSpPr>
        <p:sp>
          <p:nvSpPr>
            <p:cNvPr id="4" name="object 4"/>
            <p:cNvSpPr/>
            <p:nvPr/>
          </p:nvSpPr>
          <p:spPr>
            <a:xfrm>
              <a:off x="10343388" y="5887211"/>
              <a:ext cx="393700" cy="73660"/>
            </a:xfrm>
            <a:custGeom>
              <a:avLst/>
              <a:gdLst/>
              <a:ahLst/>
              <a:cxnLst/>
              <a:rect l="l" t="t" r="r" b="b"/>
              <a:pathLst>
                <a:path w="393700" h="73660">
                  <a:moveTo>
                    <a:pt x="70866" y="31343"/>
                  </a:moveTo>
                  <a:lnTo>
                    <a:pt x="35687" y="0"/>
                  </a:lnTo>
                  <a:lnTo>
                    <a:pt x="0" y="0"/>
                  </a:lnTo>
                  <a:lnTo>
                    <a:pt x="0" y="70104"/>
                  </a:lnTo>
                  <a:lnTo>
                    <a:pt x="20066" y="70104"/>
                  </a:lnTo>
                  <a:lnTo>
                    <a:pt x="20066" y="15595"/>
                  </a:lnTo>
                  <a:lnTo>
                    <a:pt x="35687" y="15748"/>
                  </a:lnTo>
                  <a:lnTo>
                    <a:pt x="40767" y="15748"/>
                  </a:lnTo>
                  <a:lnTo>
                    <a:pt x="44323" y="16929"/>
                  </a:lnTo>
                  <a:lnTo>
                    <a:pt x="46863" y="19608"/>
                  </a:lnTo>
                  <a:lnTo>
                    <a:pt x="50038" y="22872"/>
                  </a:lnTo>
                  <a:lnTo>
                    <a:pt x="51435" y="28371"/>
                  </a:lnTo>
                  <a:lnTo>
                    <a:pt x="51435" y="70104"/>
                  </a:lnTo>
                  <a:lnTo>
                    <a:pt x="70866" y="70104"/>
                  </a:lnTo>
                  <a:lnTo>
                    <a:pt x="70866" y="31343"/>
                  </a:lnTo>
                  <a:close/>
                </a:path>
                <a:path w="393700" h="73660">
                  <a:moveTo>
                    <a:pt x="148209" y="0"/>
                  </a:moveTo>
                  <a:lnTo>
                    <a:pt x="127889" y="0"/>
                  </a:lnTo>
                  <a:lnTo>
                    <a:pt x="111252" y="55549"/>
                  </a:lnTo>
                  <a:lnTo>
                    <a:pt x="95250" y="0"/>
                  </a:lnTo>
                  <a:lnTo>
                    <a:pt x="73787" y="0"/>
                  </a:lnTo>
                  <a:lnTo>
                    <a:pt x="96520" y="70104"/>
                  </a:lnTo>
                  <a:lnTo>
                    <a:pt x="125222" y="70104"/>
                  </a:lnTo>
                  <a:lnTo>
                    <a:pt x="129984" y="55549"/>
                  </a:lnTo>
                  <a:lnTo>
                    <a:pt x="148209" y="0"/>
                  </a:lnTo>
                  <a:close/>
                </a:path>
                <a:path w="393700" h="73660">
                  <a:moveTo>
                    <a:pt x="176403" y="0"/>
                  </a:moveTo>
                  <a:lnTo>
                    <a:pt x="156591" y="0"/>
                  </a:lnTo>
                  <a:lnTo>
                    <a:pt x="156591" y="70104"/>
                  </a:lnTo>
                  <a:lnTo>
                    <a:pt x="176403" y="70104"/>
                  </a:lnTo>
                  <a:lnTo>
                    <a:pt x="176403" y="0"/>
                  </a:lnTo>
                  <a:close/>
                </a:path>
                <a:path w="393700" h="73660">
                  <a:moveTo>
                    <a:pt x="256794" y="25996"/>
                  </a:moveTo>
                  <a:lnTo>
                    <a:pt x="254508" y="17233"/>
                  </a:lnTo>
                  <a:lnTo>
                    <a:pt x="253034" y="15303"/>
                  </a:lnTo>
                  <a:lnTo>
                    <a:pt x="250317" y="11734"/>
                  </a:lnTo>
                  <a:lnTo>
                    <a:pt x="244208" y="5765"/>
                  </a:lnTo>
                  <a:lnTo>
                    <a:pt x="237363" y="2540"/>
                  </a:lnTo>
                  <a:lnTo>
                    <a:pt x="237363" y="35204"/>
                  </a:lnTo>
                  <a:lnTo>
                    <a:pt x="235889" y="44411"/>
                  </a:lnTo>
                  <a:lnTo>
                    <a:pt x="231749" y="50634"/>
                  </a:lnTo>
                  <a:lnTo>
                    <a:pt x="225298" y="54140"/>
                  </a:lnTo>
                  <a:lnTo>
                    <a:pt x="216916" y="55245"/>
                  </a:lnTo>
                  <a:lnTo>
                    <a:pt x="208407" y="55245"/>
                  </a:lnTo>
                  <a:lnTo>
                    <a:pt x="208407" y="15303"/>
                  </a:lnTo>
                  <a:lnTo>
                    <a:pt x="216916" y="15303"/>
                  </a:lnTo>
                  <a:lnTo>
                    <a:pt x="225298" y="16395"/>
                  </a:lnTo>
                  <a:lnTo>
                    <a:pt x="231749" y="19850"/>
                  </a:lnTo>
                  <a:lnTo>
                    <a:pt x="235889" y="26022"/>
                  </a:lnTo>
                  <a:lnTo>
                    <a:pt x="237363" y="35204"/>
                  </a:lnTo>
                  <a:lnTo>
                    <a:pt x="237363" y="2540"/>
                  </a:lnTo>
                  <a:lnTo>
                    <a:pt x="236639" y="2197"/>
                  </a:lnTo>
                  <a:lnTo>
                    <a:pt x="227431" y="457"/>
                  </a:lnTo>
                  <a:lnTo>
                    <a:pt x="216408" y="0"/>
                  </a:lnTo>
                  <a:lnTo>
                    <a:pt x="188468" y="0"/>
                  </a:lnTo>
                  <a:lnTo>
                    <a:pt x="188468" y="70104"/>
                  </a:lnTo>
                  <a:lnTo>
                    <a:pt x="220980" y="70104"/>
                  </a:lnTo>
                  <a:lnTo>
                    <a:pt x="253225" y="55245"/>
                  </a:lnTo>
                  <a:lnTo>
                    <a:pt x="254914" y="50761"/>
                  </a:lnTo>
                  <a:lnTo>
                    <a:pt x="256298" y="43726"/>
                  </a:lnTo>
                  <a:lnTo>
                    <a:pt x="256794" y="35941"/>
                  </a:lnTo>
                  <a:lnTo>
                    <a:pt x="256794" y="25996"/>
                  </a:lnTo>
                  <a:close/>
                </a:path>
                <a:path w="393700" h="73660">
                  <a:moveTo>
                    <a:pt x="286004" y="0"/>
                  </a:moveTo>
                  <a:lnTo>
                    <a:pt x="266065" y="0"/>
                  </a:lnTo>
                  <a:lnTo>
                    <a:pt x="266065" y="70104"/>
                  </a:lnTo>
                  <a:lnTo>
                    <a:pt x="286004" y="70104"/>
                  </a:lnTo>
                  <a:lnTo>
                    <a:pt x="286004" y="0"/>
                  </a:lnTo>
                  <a:close/>
                </a:path>
                <a:path w="393700" h="73660">
                  <a:moveTo>
                    <a:pt x="376428" y="70104"/>
                  </a:moveTo>
                  <a:lnTo>
                    <a:pt x="371500" y="57772"/>
                  </a:lnTo>
                  <a:lnTo>
                    <a:pt x="366636" y="45593"/>
                  </a:lnTo>
                  <a:lnTo>
                    <a:pt x="353580" y="12915"/>
                  </a:lnTo>
                  <a:lnTo>
                    <a:pt x="348488" y="152"/>
                  </a:lnTo>
                  <a:lnTo>
                    <a:pt x="346837" y="152"/>
                  </a:lnTo>
                  <a:lnTo>
                    <a:pt x="346837" y="45593"/>
                  </a:lnTo>
                  <a:lnTo>
                    <a:pt x="322326" y="45593"/>
                  </a:lnTo>
                  <a:lnTo>
                    <a:pt x="334772" y="12915"/>
                  </a:lnTo>
                  <a:lnTo>
                    <a:pt x="346837" y="45593"/>
                  </a:lnTo>
                  <a:lnTo>
                    <a:pt x="346837" y="152"/>
                  </a:lnTo>
                  <a:lnTo>
                    <a:pt x="321945" y="152"/>
                  </a:lnTo>
                  <a:lnTo>
                    <a:pt x="294132" y="70104"/>
                  </a:lnTo>
                  <a:lnTo>
                    <a:pt x="313690" y="70104"/>
                  </a:lnTo>
                  <a:lnTo>
                    <a:pt x="318135" y="57772"/>
                  </a:lnTo>
                  <a:lnTo>
                    <a:pt x="351028" y="57772"/>
                  </a:lnTo>
                  <a:lnTo>
                    <a:pt x="355219" y="70104"/>
                  </a:lnTo>
                  <a:lnTo>
                    <a:pt x="376428" y="70104"/>
                  </a:lnTo>
                  <a:close/>
                </a:path>
                <a:path w="393700" h="73660">
                  <a:moveTo>
                    <a:pt x="389890" y="63068"/>
                  </a:moveTo>
                  <a:lnTo>
                    <a:pt x="388874" y="62572"/>
                  </a:lnTo>
                  <a:lnTo>
                    <a:pt x="388239" y="62572"/>
                  </a:lnTo>
                  <a:lnTo>
                    <a:pt x="388239" y="63893"/>
                  </a:lnTo>
                  <a:lnTo>
                    <a:pt x="388239" y="65379"/>
                  </a:lnTo>
                  <a:lnTo>
                    <a:pt x="387985" y="65544"/>
                  </a:lnTo>
                  <a:lnTo>
                    <a:pt x="386080" y="65544"/>
                  </a:lnTo>
                  <a:lnTo>
                    <a:pt x="386080" y="63728"/>
                  </a:lnTo>
                  <a:lnTo>
                    <a:pt x="387604" y="63728"/>
                  </a:lnTo>
                  <a:lnTo>
                    <a:pt x="388239" y="63893"/>
                  </a:lnTo>
                  <a:lnTo>
                    <a:pt x="388239" y="62572"/>
                  </a:lnTo>
                  <a:lnTo>
                    <a:pt x="384683" y="62572"/>
                  </a:lnTo>
                  <a:lnTo>
                    <a:pt x="384683" y="69850"/>
                  </a:lnTo>
                  <a:lnTo>
                    <a:pt x="386080" y="69850"/>
                  </a:lnTo>
                  <a:lnTo>
                    <a:pt x="386080" y="66878"/>
                  </a:lnTo>
                  <a:lnTo>
                    <a:pt x="386715" y="66878"/>
                  </a:lnTo>
                  <a:lnTo>
                    <a:pt x="388239" y="69850"/>
                  </a:lnTo>
                  <a:lnTo>
                    <a:pt x="389890" y="69850"/>
                  </a:lnTo>
                  <a:lnTo>
                    <a:pt x="388315" y="66878"/>
                  </a:lnTo>
                  <a:lnTo>
                    <a:pt x="388239" y="66713"/>
                  </a:lnTo>
                  <a:lnTo>
                    <a:pt x="389128" y="66535"/>
                  </a:lnTo>
                  <a:lnTo>
                    <a:pt x="389890" y="66205"/>
                  </a:lnTo>
                  <a:lnTo>
                    <a:pt x="389890" y="65544"/>
                  </a:lnTo>
                  <a:lnTo>
                    <a:pt x="389890" y="63728"/>
                  </a:lnTo>
                  <a:lnTo>
                    <a:pt x="389890" y="63068"/>
                  </a:lnTo>
                  <a:close/>
                </a:path>
                <a:path w="393700" h="73660">
                  <a:moveTo>
                    <a:pt x="393192" y="61912"/>
                  </a:moveTo>
                  <a:lnTo>
                    <a:pt x="392023" y="60921"/>
                  </a:lnTo>
                  <a:lnTo>
                    <a:pt x="391414" y="60413"/>
                  </a:lnTo>
                  <a:lnTo>
                    <a:pt x="391414" y="63068"/>
                  </a:lnTo>
                  <a:lnTo>
                    <a:pt x="391414" y="69354"/>
                  </a:lnTo>
                  <a:lnTo>
                    <a:pt x="389382" y="71501"/>
                  </a:lnTo>
                  <a:lnTo>
                    <a:pt x="384683" y="71501"/>
                  </a:lnTo>
                  <a:lnTo>
                    <a:pt x="382778" y="69354"/>
                  </a:lnTo>
                  <a:lnTo>
                    <a:pt x="382778" y="63068"/>
                  </a:lnTo>
                  <a:lnTo>
                    <a:pt x="384683" y="60921"/>
                  </a:lnTo>
                  <a:lnTo>
                    <a:pt x="389382" y="60921"/>
                  </a:lnTo>
                  <a:lnTo>
                    <a:pt x="391414" y="63068"/>
                  </a:lnTo>
                  <a:lnTo>
                    <a:pt x="391414" y="60413"/>
                  </a:lnTo>
                  <a:lnTo>
                    <a:pt x="390271" y="59436"/>
                  </a:lnTo>
                  <a:lnTo>
                    <a:pt x="383921" y="59436"/>
                  </a:lnTo>
                  <a:lnTo>
                    <a:pt x="381000" y="61912"/>
                  </a:lnTo>
                  <a:lnTo>
                    <a:pt x="381000" y="70510"/>
                  </a:lnTo>
                  <a:lnTo>
                    <a:pt x="383921" y="73152"/>
                  </a:lnTo>
                  <a:lnTo>
                    <a:pt x="390271" y="73152"/>
                  </a:lnTo>
                  <a:lnTo>
                    <a:pt x="392087" y="71501"/>
                  </a:lnTo>
                  <a:lnTo>
                    <a:pt x="393192" y="70510"/>
                  </a:lnTo>
                  <a:lnTo>
                    <a:pt x="393192" y="61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4412" y="5865875"/>
              <a:ext cx="161544" cy="1082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8348" y="2982467"/>
              <a:ext cx="9976485" cy="1536700"/>
            </a:xfrm>
            <a:custGeom>
              <a:avLst/>
              <a:gdLst/>
              <a:ahLst/>
              <a:cxnLst/>
              <a:rect l="l" t="t" r="r" b="b"/>
              <a:pathLst>
                <a:path w="9976485" h="1536700">
                  <a:moveTo>
                    <a:pt x="9976104" y="0"/>
                  </a:moveTo>
                  <a:lnTo>
                    <a:pt x="0" y="0"/>
                  </a:lnTo>
                  <a:lnTo>
                    <a:pt x="0" y="1536191"/>
                  </a:lnTo>
                  <a:lnTo>
                    <a:pt x="9976104" y="1536191"/>
                  </a:lnTo>
                  <a:lnTo>
                    <a:pt x="99761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61867" y="2343715"/>
            <a:ext cx="1847849" cy="73323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algn="ctr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While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not</a:t>
            </a:r>
            <a:r>
              <a:rPr sz="1556" spc="-33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converged</a:t>
            </a:r>
            <a:endParaRPr sz="1556">
              <a:latin typeface="Trebuchet MS"/>
              <a:cs typeface="Trebuchet MS"/>
            </a:endParaRPr>
          </a:p>
          <a:p>
            <a:pPr>
              <a:spcBef>
                <a:spcPts val="6"/>
              </a:spcBef>
            </a:pPr>
            <a:endParaRPr sz="1556">
              <a:latin typeface="Trebuchet MS"/>
              <a:cs typeface="Trebuchet MS"/>
            </a:endParaRPr>
          </a:p>
          <a:p>
            <a:pPr marL="23283" algn="ctr"/>
            <a:r>
              <a:rPr sz="1556" spc="-6" dirty="0">
                <a:latin typeface="Trebuchet MS"/>
                <a:cs typeface="Trebuchet MS"/>
              </a:rPr>
              <a:t>Do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dirty="0">
                <a:latin typeface="Trebuchet MS"/>
                <a:cs typeface="Trebuchet MS"/>
              </a:rPr>
              <a:t>Jacobi</a:t>
            </a:r>
            <a:r>
              <a:rPr sz="1556" spc="-44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step: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8934" y="3376668"/>
            <a:ext cx="6172906" cy="1226290"/>
          </a:xfrm>
          <a:prstGeom prst="rect">
            <a:avLst/>
          </a:prstGeom>
        </p:spPr>
        <p:txBody>
          <a:bodyPr vert="horz" wrap="square" lIns="0" tIns="75494" rIns="0" bIns="0" rtlCol="0">
            <a:spAutoFit/>
          </a:bodyPr>
          <a:lstStyle/>
          <a:p>
            <a:pPr marL="14111">
              <a:spcBef>
                <a:spcPts val="594"/>
              </a:spcBef>
            </a:pPr>
            <a:r>
              <a:rPr sz="1556" b="1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556" b="1" spc="-17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1556" spc="-28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latin typeface="Courier New"/>
                <a:cs typeface="Courier New"/>
              </a:rPr>
              <a:t>iy</a:t>
            </a:r>
            <a:r>
              <a:rPr sz="1556" spc="-28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latin typeface="Courier New"/>
                <a:cs typeface="Courier New"/>
              </a:rPr>
              <a:t>iy_start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556" b="1" spc="-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latin typeface="Courier New"/>
                <a:cs typeface="Courier New"/>
              </a:rPr>
              <a:t>iy</a:t>
            </a:r>
            <a:r>
              <a:rPr sz="1556" spc="-28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&lt;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latin typeface="Courier New"/>
                <a:cs typeface="Courier New"/>
              </a:rPr>
              <a:t>iy_end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556" b="1" spc="-3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iy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++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1556">
              <a:latin typeface="Courier New"/>
              <a:cs typeface="Courier New"/>
            </a:endParaRPr>
          </a:p>
          <a:p>
            <a:pPr marL="14111">
              <a:spcBef>
                <a:spcPts val="482"/>
              </a:spcBef>
            </a:pPr>
            <a:r>
              <a:rPr sz="1556" b="1" spc="-6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1556" spc="-17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ix</a:t>
            </a:r>
            <a:r>
              <a:rPr sz="1556" spc="-17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; </a:t>
            </a:r>
            <a:r>
              <a:rPr sz="1556" spc="-6" dirty="0">
                <a:latin typeface="Courier New"/>
                <a:cs typeface="Courier New"/>
              </a:rPr>
              <a:t>ix</a:t>
            </a:r>
            <a:r>
              <a:rPr sz="1556" spc="-17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&lt;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ny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spc="-11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ix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++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1556">
              <a:latin typeface="Courier New"/>
              <a:cs typeface="Courier New"/>
            </a:endParaRPr>
          </a:p>
          <a:p>
            <a:pPr marL="488240">
              <a:spcBef>
                <a:spcPts val="478"/>
              </a:spcBef>
            </a:pP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iy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latin typeface="Courier New"/>
                <a:cs typeface="Courier New"/>
              </a:rPr>
              <a:t>ix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</a:t>
            </a:r>
            <a:r>
              <a:rPr sz="1556" b="1" spc="-3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spc="-11" dirty="0">
                <a:solidFill>
                  <a:srgbClr val="FF8000"/>
                </a:solidFill>
                <a:latin typeface="Courier New"/>
                <a:cs typeface="Courier New"/>
              </a:rPr>
              <a:t>0.25</a:t>
            </a:r>
            <a:r>
              <a:rPr sz="1556" spc="-28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endParaRPr sz="1556">
              <a:latin typeface="Courier New"/>
              <a:cs typeface="Courier New"/>
            </a:endParaRPr>
          </a:p>
          <a:p>
            <a:pPr marL="2614763">
              <a:spcBef>
                <a:spcPts val="478"/>
              </a:spcBef>
              <a:tabLst>
                <a:tab pos="3913678" algn="l"/>
              </a:tabLst>
            </a:pP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-(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a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iy	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+(</a:t>
            </a:r>
            <a:r>
              <a:rPr sz="1556" spc="-6" dirty="0">
                <a:latin typeface="Courier New"/>
                <a:cs typeface="Courier New"/>
              </a:rPr>
              <a:t>ix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)]</a:t>
            </a:r>
            <a:r>
              <a:rPr sz="1556" b="1" spc="-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b="1" spc="-4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b="1" spc="-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7" dirty="0">
                <a:latin typeface="Courier New"/>
                <a:cs typeface="Courier New"/>
              </a:rPr>
              <a:t>iy</a:t>
            </a:r>
            <a:endParaRPr sz="1556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98596" y="4331970"/>
            <a:ext cx="1094317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latin typeface="Courier New"/>
                <a:cs typeface="Courier New"/>
              </a:rPr>
              <a:t>i</a:t>
            </a:r>
            <a:r>
              <a:rPr sz="1556" spc="-17" dirty="0">
                <a:latin typeface="Courier New"/>
                <a:cs typeface="Courier New"/>
              </a:rPr>
              <a:t>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]</a:t>
            </a:r>
            <a:endParaRPr sz="1556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17100" y="4635077"/>
            <a:ext cx="52295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  <a:tabLst>
                <a:tab pos="2377698" algn="l"/>
                <a:tab pos="4741991" algn="l"/>
              </a:tabLst>
            </a:pP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+ </a:t>
            </a:r>
            <a:r>
              <a:rPr sz="1556" spc="-6" dirty="0">
                <a:latin typeface="Courier New"/>
                <a:cs typeface="Courier New"/>
              </a:rPr>
              <a:t>a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[(</a:t>
            </a:r>
            <a:r>
              <a:rPr sz="1556" spc="-6" dirty="0">
                <a:latin typeface="Courier New"/>
                <a:cs typeface="Courier New"/>
              </a:rPr>
              <a:t>iy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ix	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] +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[(</a:t>
            </a:r>
            <a:r>
              <a:rPr sz="1556" spc="-6" dirty="0">
                <a:latin typeface="Courier New"/>
                <a:cs typeface="Courier New"/>
              </a:rPr>
              <a:t>iy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latin typeface="Courier New"/>
                <a:cs typeface="Courier New"/>
              </a:rPr>
              <a:t>ix	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]</a:t>
            </a:r>
            <a:r>
              <a:rPr sz="1556" b="1" spc="-10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9207" y="5031740"/>
            <a:ext cx="3369733" cy="768857"/>
          </a:xfrm>
          <a:prstGeom prst="rect">
            <a:avLst/>
          </a:prstGeom>
          <a:ln w="25907">
            <a:solidFill>
              <a:srgbClr val="76B800"/>
            </a:solidFill>
          </a:ln>
        </p:spPr>
        <p:txBody>
          <a:bodyPr vert="horz" wrap="square" lIns="0" tIns="50094" rIns="0" bIns="0" rtlCol="0">
            <a:spAutoFit/>
          </a:bodyPr>
          <a:lstStyle/>
          <a:p>
            <a:pPr marL="67027">
              <a:spcBef>
                <a:spcPts val="394"/>
              </a:spcBef>
            </a:pPr>
            <a:r>
              <a:rPr sz="1556" dirty="0">
                <a:latin typeface="Trebuchet MS"/>
                <a:cs typeface="Trebuchet MS"/>
              </a:rPr>
              <a:t>Apply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periodic</a:t>
            </a:r>
            <a:r>
              <a:rPr sz="1556" spc="-28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boundary</a:t>
            </a:r>
            <a:r>
              <a:rPr sz="1556" spc="-28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conditions</a:t>
            </a:r>
            <a:endParaRPr sz="1556">
              <a:latin typeface="Trebuchet MS"/>
              <a:cs typeface="Trebuchet MS"/>
            </a:endParaRPr>
          </a:p>
          <a:p>
            <a:pPr>
              <a:spcBef>
                <a:spcPts val="6"/>
              </a:spcBef>
            </a:pPr>
            <a:endParaRPr sz="1556">
              <a:latin typeface="Trebuchet MS"/>
              <a:cs typeface="Trebuchet MS"/>
            </a:endParaRPr>
          </a:p>
          <a:p>
            <a:pPr marL="67027"/>
            <a:r>
              <a:rPr sz="1556" spc="-6" dirty="0">
                <a:latin typeface="Trebuchet MS"/>
                <a:cs typeface="Trebuchet MS"/>
              </a:rPr>
              <a:t>Exchange</a:t>
            </a:r>
            <a:r>
              <a:rPr sz="1556" spc="-17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halo</a:t>
            </a:r>
            <a:r>
              <a:rPr sz="1556" spc="-17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with</a:t>
            </a:r>
            <a:r>
              <a:rPr sz="1556" spc="-39" dirty="0">
                <a:latin typeface="Trebuchet MS"/>
                <a:cs typeface="Trebuchet MS"/>
              </a:rPr>
              <a:t> </a:t>
            </a:r>
            <a:r>
              <a:rPr sz="1556" dirty="0">
                <a:latin typeface="Trebuchet MS"/>
                <a:cs typeface="Trebuchet MS"/>
              </a:rPr>
              <a:t>2</a:t>
            </a:r>
            <a:r>
              <a:rPr sz="1556" spc="-11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neighbors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2320" y="5995191"/>
            <a:ext cx="1693333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Trebuchet MS"/>
                <a:cs typeface="Trebuchet MS"/>
              </a:rPr>
              <a:t>Sw</a:t>
            </a:r>
            <a:r>
              <a:rPr sz="1556" spc="-11" dirty="0">
                <a:latin typeface="Trebuchet MS"/>
                <a:cs typeface="Trebuchet MS"/>
              </a:rPr>
              <a:t>a</a:t>
            </a:r>
            <a:r>
              <a:rPr sz="1556" dirty="0">
                <a:latin typeface="Trebuchet MS"/>
                <a:cs typeface="Trebuchet MS"/>
              </a:rPr>
              <a:t>p</a:t>
            </a:r>
            <a:r>
              <a:rPr sz="1556" spc="-11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a_ne</a:t>
            </a:r>
            <a:r>
              <a:rPr sz="1556" dirty="0">
                <a:latin typeface="Courier New"/>
                <a:cs typeface="Courier New"/>
              </a:rPr>
              <a:t>w</a:t>
            </a:r>
            <a:r>
              <a:rPr sz="1556" spc="-482" dirty="0">
                <a:latin typeface="Courier New"/>
                <a:cs typeface="Courier New"/>
              </a:rPr>
              <a:t> </a:t>
            </a:r>
            <a:r>
              <a:rPr sz="1556" spc="-11" dirty="0">
                <a:latin typeface="Trebuchet MS"/>
                <a:cs typeface="Trebuchet MS"/>
              </a:rPr>
              <a:t>a</a:t>
            </a:r>
            <a:r>
              <a:rPr sz="1556" spc="-6" dirty="0">
                <a:latin typeface="Trebuchet MS"/>
                <a:cs typeface="Trebuchet MS"/>
              </a:rPr>
              <a:t>n</a:t>
            </a:r>
            <a:r>
              <a:rPr sz="1556" dirty="0">
                <a:latin typeface="Trebuchet MS"/>
                <a:cs typeface="Trebuchet MS"/>
              </a:rPr>
              <a:t>d</a:t>
            </a:r>
            <a:r>
              <a:rPr sz="1556" spc="-6" dirty="0">
                <a:latin typeface="Trebuchet MS"/>
                <a:cs typeface="Trebuchet MS"/>
              </a:rPr>
              <a:t> </a:t>
            </a:r>
            <a:r>
              <a:rPr sz="1556" dirty="0">
                <a:latin typeface="Courier New"/>
                <a:cs typeface="Courier New"/>
              </a:rPr>
              <a:t>a</a:t>
            </a:r>
            <a:endParaRPr sz="1556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2320" y="6469663"/>
            <a:ext cx="12671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dirty="0">
                <a:latin typeface="Trebuchet MS"/>
                <a:cs typeface="Trebuchet MS"/>
              </a:rPr>
              <a:t>Next</a:t>
            </a:r>
            <a:r>
              <a:rPr sz="1556" spc="-106" dirty="0">
                <a:latin typeface="Trebuchet MS"/>
                <a:cs typeface="Trebuchet MS"/>
              </a:rPr>
              <a:t> </a:t>
            </a:r>
            <a:r>
              <a:rPr sz="1556" spc="-6" dirty="0">
                <a:latin typeface="Trebuchet MS"/>
                <a:cs typeface="Trebuchet MS"/>
              </a:rPr>
              <a:t>iteration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" algn="ctr">
              <a:lnSpc>
                <a:spcPts val="4761"/>
              </a:lnSpc>
              <a:spcBef>
                <a:spcPts val="111"/>
              </a:spcBef>
            </a:pPr>
            <a:r>
              <a:rPr dirty="0"/>
              <a:t>EXAMPLE:</a:t>
            </a:r>
            <a:r>
              <a:rPr spc="-56" dirty="0"/>
              <a:t> </a:t>
            </a:r>
            <a:r>
              <a:rPr dirty="0"/>
              <a:t>JACOBI</a:t>
            </a:r>
            <a:r>
              <a:rPr spc="-61" dirty="0"/>
              <a:t> </a:t>
            </a:r>
            <a:r>
              <a:rPr spc="-6" dirty="0"/>
              <a:t>SOLVER</a:t>
            </a:r>
          </a:p>
          <a:p>
            <a:pPr marL="1411"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Multi</a:t>
            </a:r>
            <a:r>
              <a:rPr sz="2667" spc="-5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GPU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93306" y="2590800"/>
            <a:ext cx="7723717" cy="4282017"/>
            <a:chOff x="3863975" y="2331720"/>
            <a:chExt cx="6951345" cy="38538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6734" y="4317492"/>
              <a:ext cx="2146808" cy="18676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3017" y="2331720"/>
              <a:ext cx="2161921" cy="19095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76928" y="4568190"/>
              <a:ext cx="4734560" cy="725805"/>
            </a:xfrm>
            <a:custGeom>
              <a:avLst/>
              <a:gdLst/>
              <a:ahLst/>
              <a:cxnLst/>
              <a:rect l="l" t="t" r="r" b="b"/>
              <a:pathLst>
                <a:path w="4734559" h="725804">
                  <a:moveTo>
                    <a:pt x="2936113" y="0"/>
                  </a:moveTo>
                  <a:lnTo>
                    <a:pt x="3235832" y="0"/>
                  </a:lnTo>
                  <a:lnTo>
                    <a:pt x="3685413" y="0"/>
                  </a:lnTo>
                  <a:lnTo>
                    <a:pt x="4734433" y="0"/>
                  </a:lnTo>
                  <a:lnTo>
                    <a:pt x="4734433" y="423164"/>
                  </a:lnTo>
                  <a:lnTo>
                    <a:pt x="4734433" y="604520"/>
                  </a:lnTo>
                  <a:lnTo>
                    <a:pt x="4734433" y="725424"/>
                  </a:lnTo>
                  <a:lnTo>
                    <a:pt x="3685413" y="725424"/>
                  </a:lnTo>
                  <a:lnTo>
                    <a:pt x="3235832" y="725424"/>
                  </a:lnTo>
                  <a:lnTo>
                    <a:pt x="2936113" y="725424"/>
                  </a:lnTo>
                  <a:lnTo>
                    <a:pt x="2936113" y="604520"/>
                  </a:lnTo>
                  <a:lnTo>
                    <a:pt x="0" y="385495"/>
                  </a:lnTo>
                  <a:lnTo>
                    <a:pt x="2936113" y="423164"/>
                  </a:lnTo>
                  <a:lnTo>
                    <a:pt x="2936113" y="0"/>
                  </a:lnTo>
                  <a:close/>
                </a:path>
              </a:pathLst>
            </a:custGeom>
            <a:ln w="25907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664873" y="5118100"/>
            <a:ext cx="1809750" cy="698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3989" marR="5644" indent="-10583">
              <a:spcBef>
                <a:spcPts val="111"/>
              </a:spcBef>
            </a:pPr>
            <a:r>
              <a:rPr sz="2222" dirty="0">
                <a:solidFill>
                  <a:srgbClr val="535353"/>
                </a:solidFill>
                <a:latin typeface="Trebuchet MS"/>
                <a:cs typeface="Trebuchet MS"/>
              </a:rPr>
              <a:t>One-step</a:t>
            </a:r>
            <a:r>
              <a:rPr sz="2222" spc="-117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srgbClr val="535353"/>
                </a:solidFill>
                <a:latin typeface="Trebuchet MS"/>
                <a:cs typeface="Trebuchet MS"/>
              </a:rPr>
              <a:t>with </a:t>
            </a:r>
            <a:r>
              <a:rPr sz="2222" spc="-656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solidFill>
                  <a:srgbClr val="535353"/>
                </a:solidFill>
                <a:latin typeface="Trebuchet MS"/>
                <a:cs typeface="Trebuchet MS"/>
              </a:rPr>
              <a:t>ring</a:t>
            </a:r>
            <a:r>
              <a:rPr sz="2222" spc="-89" dirty="0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srgbClr val="535353"/>
                </a:solidFill>
                <a:latin typeface="Trebuchet MS"/>
                <a:cs typeface="Trebuchet MS"/>
              </a:rPr>
              <a:t>exchange</a:t>
            </a:r>
            <a:endParaRPr sz="2222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344" y="675119"/>
            <a:ext cx="10768189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11" dirty="0"/>
              <a:t>SINGLE </a:t>
            </a:r>
            <a:r>
              <a:rPr dirty="0"/>
              <a:t>THREADED</a:t>
            </a:r>
            <a:r>
              <a:rPr spc="-17" dirty="0"/>
              <a:t> </a:t>
            </a: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PROGRAMMING</a:t>
            </a:r>
          </a:p>
        </p:txBody>
      </p:sp>
      <p:sp>
        <p:nvSpPr>
          <p:cNvPr id="3" name="object 3"/>
          <p:cNvSpPr/>
          <p:nvPr/>
        </p:nvSpPr>
        <p:spPr>
          <a:xfrm>
            <a:off x="553720" y="1314027"/>
            <a:ext cx="11054644" cy="5082117"/>
          </a:xfrm>
          <a:custGeom>
            <a:avLst/>
            <a:gdLst/>
            <a:ahLst/>
            <a:cxnLst/>
            <a:rect l="l" t="t" r="r" b="b"/>
            <a:pathLst>
              <a:path w="9949180" h="4573905">
                <a:moveTo>
                  <a:pt x="9948672" y="0"/>
                </a:moveTo>
                <a:lnTo>
                  <a:pt x="0" y="0"/>
                </a:lnTo>
                <a:lnTo>
                  <a:pt x="0" y="4573524"/>
                </a:lnTo>
                <a:lnTo>
                  <a:pt x="9948672" y="4573524"/>
                </a:lnTo>
                <a:lnTo>
                  <a:pt x="99486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641208" y="1319191"/>
            <a:ext cx="4143022" cy="20302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222" b="1" spc="-6" dirty="0">
                <a:solidFill>
                  <a:srgbClr val="0000FF"/>
                </a:solidFill>
                <a:latin typeface="Courier New"/>
                <a:cs typeface="Courier New"/>
              </a:rPr>
              <a:t>while</a:t>
            </a:r>
            <a:r>
              <a:rPr sz="1222" b="1" spc="-1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222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dirty="0">
                <a:latin typeface="Courier New"/>
                <a:cs typeface="Courier New"/>
              </a:rPr>
              <a:t>l2_norm</a:t>
            </a:r>
            <a:r>
              <a:rPr sz="1222" spc="6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&gt; </a:t>
            </a:r>
            <a:r>
              <a:rPr sz="1222" dirty="0">
                <a:latin typeface="Courier New"/>
                <a:cs typeface="Courier New"/>
              </a:rPr>
              <a:t>tol</a:t>
            </a:r>
            <a:r>
              <a:rPr sz="1222" spc="-6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&amp;&amp; </a:t>
            </a:r>
            <a:r>
              <a:rPr sz="1222" dirty="0">
                <a:latin typeface="Courier New"/>
                <a:cs typeface="Courier New"/>
              </a:rPr>
              <a:t>iter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&lt;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dirty="0">
                <a:latin typeface="Courier New"/>
                <a:cs typeface="Courier New"/>
              </a:rPr>
              <a:t>iter_max</a:t>
            </a:r>
            <a:r>
              <a:rPr sz="1222" spc="-11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1222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1222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347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81287" y="1519766"/>
            <a:ext cx="5395383" cy="255747"/>
          </a:xfrm>
          <a:prstGeom prst="rect">
            <a:avLst/>
          </a:prstGeom>
          <a:solidFill>
            <a:srgbClr val="F1F1F1"/>
          </a:solidFill>
          <a:ln w="25907">
            <a:solidFill>
              <a:srgbClr val="76B800"/>
            </a:solidFill>
          </a:ln>
        </p:spPr>
        <p:txBody>
          <a:bodyPr vert="horz" wrap="square" lIns="0" tIns="67028" rIns="0" bIns="0" rtlCol="0">
            <a:spAutoFit/>
          </a:bodyPr>
          <a:lstStyle/>
          <a:p>
            <a:pPr marL="45861">
              <a:spcBef>
                <a:spcPts val="528"/>
              </a:spcBef>
            </a:pPr>
            <a:r>
              <a:rPr sz="1222" b="1" spc="-6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222" b="1" spc="1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222" dirty="0">
                <a:solidFill>
                  <a:srgbClr val="8000FF"/>
                </a:solidFill>
                <a:latin typeface="Courier New"/>
                <a:cs typeface="Courier New"/>
              </a:rPr>
              <a:t>int </a:t>
            </a:r>
            <a:r>
              <a:rPr sz="1222" dirty="0">
                <a:latin typeface="Courier New"/>
                <a:cs typeface="Courier New"/>
              </a:rPr>
              <a:t>dev_id</a:t>
            </a:r>
            <a:r>
              <a:rPr sz="1222" spc="-6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= </a:t>
            </a:r>
            <a:r>
              <a:rPr sz="1222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222" b="1" spc="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dev_id</a:t>
            </a:r>
            <a:r>
              <a:rPr sz="1222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&lt;</a:t>
            </a:r>
            <a:r>
              <a:rPr sz="1222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num_devices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222" b="1" spc="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++</a:t>
            </a:r>
            <a:r>
              <a:rPr sz="1222" dirty="0">
                <a:latin typeface="Courier New"/>
                <a:cs typeface="Courier New"/>
              </a:rPr>
              <a:t>dev_id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) {</a:t>
            </a:r>
            <a:endParaRPr sz="1222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8307" y="1824567"/>
            <a:ext cx="9475611" cy="20302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222" dirty="0">
                <a:solidFill>
                  <a:srgbClr val="8000FF"/>
                </a:solidFill>
                <a:latin typeface="Courier New"/>
                <a:cs typeface="Courier New"/>
              </a:rPr>
              <a:t>const int</a:t>
            </a:r>
            <a:r>
              <a:rPr sz="1222" spc="17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top</a:t>
            </a:r>
            <a:r>
              <a:rPr sz="1222" spc="6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= </a:t>
            </a:r>
            <a:r>
              <a:rPr sz="1222" spc="-6" dirty="0">
                <a:latin typeface="Courier New"/>
                <a:cs typeface="Courier New"/>
              </a:rPr>
              <a:t>dev_id</a:t>
            </a:r>
            <a:r>
              <a:rPr sz="1222" spc="11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&gt; </a:t>
            </a:r>
            <a:r>
              <a:rPr sz="1222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222" spc="17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?</a:t>
            </a:r>
            <a:r>
              <a:rPr sz="1222" b="1" spc="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dev_id</a:t>
            </a:r>
            <a:r>
              <a:rPr sz="1222" spc="17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- </a:t>
            </a:r>
            <a:r>
              <a:rPr sz="1222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222" spc="11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222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222" spc="-6" dirty="0">
                <a:latin typeface="Courier New"/>
                <a:cs typeface="Courier New"/>
              </a:rPr>
              <a:t>num_devices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222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r>
              <a:rPr sz="1222" b="1" spc="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dirty="0">
                <a:solidFill>
                  <a:srgbClr val="8000FF"/>
                </a:solidFill>
                <a:latin typeface="Courier New"/>
                <a:cs typeface="Courier New"/>
              </a:rPr>
              <a:t>const</a:t>
            </a:r>
            <a:r>
              <a:rPr sz="1222" spc="11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1222" spc="6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bottom</a:t>
            </a:r>
            <a:r>
              <a:rPr sz="1222" spc="11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= (</a:t>
            </a:r>
            <a:r>
              <a:rPr sz="1222" dirty="0">
                <a:latin typeface="Courier New"/>
                <a:cs typeface="Courier New"/>
              </a:rPr>
              <a:t>dev_id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222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)%</a:t>
            </a:r>
            <a:r>
              <a:rPr sz="1222" dirty="0">
                <a:latin typeface="Courier New"/>
                <a:cs typeface="Courier New"/>
              </a:rPr>
              <a:t>num_devices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endParaRPr sz="1222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19106" y="2052320"/>
          <a:ext cx="9788875" cy="1789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6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2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333"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b="1" spc="-5" dirty="0">
                          <a:latin typeface="Courier New"/>
                          <a:cs typeface="Courier New"/>
                        </a:rPr>
                        <a:t>cudaSetDevice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4694" marB="0">
                    <a:lnL w="28575">
                      <a:solidFill>
                        <a:srgbClr val="76B800"/>
                      </a:solidFill>
                      <a:prstDash val="solid"/>
                    </a:lnL>
                    <a:lnR w="28575">
                      <a:solidFill>
                        <a:srgbClr val="76B800"/>
                      </a:solidFill>
                      <a:prstDash val="solid"/>
                    </a:lnR>
                    <a:lnT w="28575">
                      <a:solidFill>
                        <a:srgbClr val="76B800"/>
                      </a:solidFill>
                      <a:prstDash val="solid"/>
                    </a:lnT>
                    <a:lnB w="57150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8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132">
                <a:tc gridSpan="2">
                  <a:txBody>
                    <a:bodyPr/>
                    <a:lstStyle/>
                    <a:p>
                      <a:pPr marL="61594">
                        <a:lnSpc>
                          <a:spcPts val="1185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cudaMemsetAsync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l2_norm_d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r>
                        <a:rPr sz="1200" b="1" spc="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200" spc="10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200" b="1" spc="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sizeof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real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200" b="1" spc="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jacobi_kernel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&lt;&lt;&lt;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dim_grid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dim_block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&gt;&gt;&gt;(</a:t>
                      </a:r>
                      <a:r>
                        <a:rPr sz="1200" b="1" spc="4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a_new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r>
                        <a:rPr sz="1200" b="1" spc="6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r>
                        <a:rPr sz="1200" b="1" spc="6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l2_norm_d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33432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iy_start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r>
                        <a:rPr sz="1200" b="1" spc="-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iy_end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r>
                        <a:rPr sz="1200" b="1" spc="-2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2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cudaMemcpyAsync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00" b="1" spc="5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l2_norm_h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r>
                        <a:rPr sz="1200" b="1" spc="5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l2_norm_d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r>
                        <a:rPr sz="1200" b="1" spc="4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sizeof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real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),</a:t>
                      </a:r>
                      <a:r>
                        <a:rPr sz="1200" b="1" spc="4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cudaMemcpyDeviceToHost</a:t>
                      </a:r>
                      <a:r>
                        <a:rPr sz="1200" spc="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76B800"/>
                      </a:solidFill>
                      <a:prstDash val="solid"/>
                    </a:lnL>
                    <a:lnR w="28575">
                      <a:solidFill>
                        <a:srgbClr val="76B800"/>
                      </a:solidFill>
                      <a:prstDash val="solid"/>
                    </a:lnR>
                    <a:lnT w="57150">
                      <a:solidFill>
                        <a:srgbClr val="76B800"/>
                      </a:solidFill>
                      <a:prstDash val="solid"/>
                    </a:lnT>
                    <a:lnB w="57150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6B800"/>
                      </a:solidFill>
                      <a:prstDash val="solid"/>
                    </a:lnL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22">
                <a:tc gridSpan="3"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cudaMemcpyAsync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00" b="1" spc="8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a_new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top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]+(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iy_end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top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]*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),</a:t>
                      </a:r>
                      <a:r>
                        <a:rPr sz="1200" b="1" spc="8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a_new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]+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iy_start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]*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200" b="1" spc="8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200" b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sizeof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real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),</a:t>
                      </a:r>
                      <a:r>
                        <a:rPr sz="1200" b="1" spc="8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5" dirty="0">
                          <a:latin typeface="Courier New"/>
                          <a:cs typeface="Courier New"/>
                        </a:rPr>
                        <a:t>...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cudaMemcpyAsync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00" b="1" spc="3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a_new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bottom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r>
                        <a:rPr sz="1200" b="1" spc="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a_new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]+(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iy_end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dev_id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]-</a:t>
                      </a:r>
                      <a:r>
                        <a:rPr sz="1200" spc="-5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)*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2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200" b="1" spc="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200" b="1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sizeof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real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),</a:t>
                      </a:r>
                      <a:r>
                        <a:rPr sz="1200" b="1" spc="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...</a:t>
                      </a:r>
                      <a:r>
                        <a:rPr sz="12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7761" marB="0">
                    <a:lnL w="28575">
                      <a:solidFill>
                        <a:srgbClr val="76B800"/>
                      </a:solidFill>
                      <a:prstDash val="solid"/>
                    </a:lnL>
                    <a:lnR w="28575">
                      <a:solidFill>
                        <a:srgbClr val="76B800"/>
                      </a:solidFill>
                      <a:prstDash val="solid"/>
                    </a:lnR>
                    <a:lnT w="57150">
                      <a:solidFill>
                        <a:srgbClr val="76B800"/>
                      </a:solidFill>
                      <a:prstDash val="solid"/>
                    </a:lnT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41208" y="3778419"/>
            <a:ext cx="8818033" cy="2555471"/>
          </a:xfrm>
          <a:prstGeom prst="rect">
            <a:avLst/>
          </a:prstGeom>
        </p:spPr>
        <p:txBody>
          <a:bodyPr vert="horz" wrap="square" lIns="0" tIns="79022" rIns="0" bIns="0" rtlCol="0">
            <a:spAutoFit/>
          </a:bodyPr>
          <a:lstStyle/>
          <a:p>
            <a:pPr marL="386641">
              <a:spcBef>
                <a:spcPts val="622"/>
              </a:spcBef>
            </a:pP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222">
              <a:latin typeface="Courier New"/>
              <a:cs typeface="Courier New"/>
            </a:endParaRPr>
          </a:p>
          <a:p>
            <a:pPr marL="386641">
              <a:spcBef>
                <a:spcPts val="522"/>
              </a:spcBef>
            </a:pPr>
            <a:r>
              <a:rPr sz="1222" dirty="0">
                <a:latin typeface="Courier New"/>
                <a:cs typeface="Courier New"/>
              </a:rPr>
              <a:t>l2_norm</a:t>
            </a:r>
            <a:r>
              <a:rPr sz="1222" spc="-33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222" b="1" spc="-3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dirty="0">
                <a:solidFill>
                  <a:srgbClr val="FF8000"/>
                </a:solidFill>
                <a:latin typeface="Courier New"/>
                <a:cs typeface="Courier New"/>
              </a:rPr>
              <a:t>0.0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endParaRPr sz="1222">
              <a:latin typeface="Courier New"/>
              <a:cs typeface="Courier New"/>
            </a:endParaRPr>
          </a:p>
          <a:p>
            <a:pPr marL="760581" marR="3185551" indent="-374646">
              <a:lnSpc>
                <a:spcPct val="135500"/>
              </a:lnSpc>
            </a:pPr>
            <a:r>
              <a:rPr sz="1222" b="1" spc="-6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222" b="1" spc="1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222" dirty="0">
                <a:solidFill>
                  <a:srgbClr val="8000FF"/>
                </a:solidFill>
                <a:latin typeface="Courier New"/>
                <a:cs typeface="Courier New"/>
              </a:rPr>
              <a:t>int </a:t>
            </a:r>
            <a:r>
              <a:rPr sz="1222" dirty="0">
                <a:latin typeface="Courier New"/>
                <a:cs typeface="Courier New"/>
              </a:rPr>
              <a:t>dev_id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222" b="1" spc="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dev_id</a:t>
            </a:r>
            <a:r>
              <a:rPr sz="1222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&lt;</a:t>
            </a:r>
            <a:r>
              <a:rPr sz="1222" b="1" spc="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num_devices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222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++</a:t>
            </a:r>
            <a:r>
              <a:rPr sz="1222" dirty="0">
                <a:latin typeface="Courier New"/>
                <a:cs typeface="Courier New"/>
              </a:rPr>
              <a:t>dev_id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) { </a:t>
            </a:r>
            <a:r>
              <a:rPr sz="1222" b="1" spc="-7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b="1" spc="-6" dirty="0">
                <a:latin typeface="Courier New"/>
                <a:cs typeface="Courier New"/>
              </a:rPr>
              <a:t>cudaSetDevice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222" spc="-6" dirty="0">
                <a:latin typeface="Courier New"/>
                <a:cs typeface="Courier New"/>
              </a:rPr>
              <a:t>dev_id</a:t>
            </a:r>
            <a:r>
              <a:rPr sz="1222" spc="6" dirty="0">
                <a:latin typeface="Courier New"/>
                <a:cs typeface="Courier New"/>
              </a:rPr>
              <a:t> 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dirty="0">
                <a:latin typeface="Courier New"/>
                <a:cs typeface="Courier New"/>
              </a:rPr>
              <a:t>cudaDeviceSynchronize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(); </a:t>
            </a:r>
            <a:r>
              <a:rPr sz="1222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l2_norm</a:t>
            </a:r>
            <a:r>
              <a:rPr sz="1222" spc="6" dirty="0">
                <a:latin typeface="Courier New"/>
                <a:cs typeface="Courier New"/>
              </a:rPr>
              <a:t> 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+=</a:t>
            </a:r>
            <a:r>
              <a:rPr sz="1222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*(</a:t>
            </a:r>
            <a:r>
              <a:rPr sz="1222" spc="-6" dirty="0">
                <a:latin typeface="Courier New"/>
                <a:cs typeface="Courier New"/>
              </a:rPr>
              <a:t>l2_norm_h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222" spc="-6" dirty="0">
                <a:latin typeface="Courier New"/>
                <a:cs typeface="Courier New"/>
              </a:rPr>
              <a:t>dev_id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]);</a:t>
            </a:r>
            <a:endParaRPr sz="1222">
              <a:latin typeface="Courier New"/>
              <a:cs typeface="Courier New"/>
            </a:endParaRPr>
          </a:p>
          <a:p>
            <a:pPr marL="386641">
              <a:spcBef>
                <a:spcPts val="522"/>
              </a:spcBef>
            </a:pP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222">
              <a:latin typeface="Courier New"/>
              <a:cs typeface="Courier New"/>
            </a:endParaRPr>
          </a:p>
          <a:p>
            <a:pPr marL="386641">
              <a:spcBef>
                <a:spcPts val="522"/>
              </a:spcBef>
            </a:pPr>
            <a:r>
              <a:rPr sz="1222" spc="-6" dirty="0">
                <a:latin typeface="Courier New"/>
                <a:cs typeface="Courier New"/>
              </a:rPr>
              <a:t>l2_norm</a:t>
            </a:r>
            <a:r>
              <a:rPr sz="1222" spc="6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= </a:t>
            </a:r>
            <a:r>
              <a:rPr sz="1222" spc="-6" dirty="0">
                <a:latin typeface="Courier New"/>
                <a:cs typeface="Courier New"/>
              </a:rPr>
              <a:t>std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::</a:t>
            </a:r>
            <a:r>
              <a:rPr sz="1222" spc="-6" dirty="0">
                <a:latin typeface="Courier New"/>
                <a:cs typeface="Courier New"/>
              </a:rPr>
              <a:t>sqrt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222" b="1" spc="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l2_norm</a:t>
            </a:r>
            <a:r>
              <a:rPr sz="1222" dirty="0">
                <a:latin typeface="Courier New"/>
                <a:cs typeface="Courier New"/>
              </a:rPr>
              <a:t> </a:t>
            </a:r>
            <a:r>
              <a:rPr sz="1222" b="1" spc="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222">
              <a:latin typeface="Courier New"/>
              <a:cs typeface="Courier New"/>
            </a:endParaRPr>
          </a:p>
          <a:p>
            <a:pPr marL="386641" marR="5644">
              <a:lnSpc>
                <a:spcPct val="135500"/>
              </a:lnSpc>
            </a:pPr>
            <a:r>
              <a:rPr sz="1222" b="1" spc="-6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222" b="1" spc="28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222" b="1" spc="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1222" spc="11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222" dirty="0">
                <a:latin typeface="Courier New"/>
                <a:cs typeface="Courier New"/>
              </a:rPr>
              <a:t>dev_id</a:t>
            </a:r>
            <a:r>
              <a:rPr sz="1222" spc="17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222" b="1" spc="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222" b="1" spc="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dev_id</a:t>
            </a:r>
            <a:r>
              <a:rPr sz="1222" spc="17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&lt;</a:t>
            </a:r>
            <a:r>
              <a:rPr sz="1222" b="1" spc="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num_devices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222" b="1" spc="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++</a:t>
            </a:r>
            <a:r>
              <a:rPr sz="1222" dirty="0">
                <a:latin typeface="Courier New"/>
                <a:cs typeface="Courier New"/>
              </a:rPr>
              <a:t>dev_id</a:t>
            </a:r>
            <a:r>
              <a:rPr sz="1222" spc="17" dirty="0">
                <a:latin typeface="Courier New"/>
                <a:cs typeface="Courier New"/>
              </a:rPr>
              <a:t> </a:t>
            </a: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1222" b="1" spc="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std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::</a:t>
            </a:r>
            <a:r>
              <a:rPr sz="1222" spc="-6" dirty="0">
                <a:latin typeface="Courier New"/>
                <a:cs typeface="Courier New"/>
              </a:rPr>
              <a:t>swap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222" spc="-6" dirty="0">
                <a:latin typeface="Courier New"/>
                <a:cs typeface="Courier New"/>
              </a:rPr>
              <a:t>a_new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222" spc="-6" dirty="0">
                <a:latin typeface="Courier New"/>
                <a:cs typeface="Courier New"/>
              </a:rPr>
              <a:t>dev_id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222" spc="-6" dirty="0">
                <a:latin typeface="Courier New"/>
                <a:cs typeface="Courier New"/>
              </a:rPr>
              <a:t>a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222" spc="-6" dirty="0">
                <a:latin typeface="Courier New"/>
                <a:cs typeface="Courier New"/>
              </a:rPr>
              <a:t>dev_id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]); </a:t>
            </a:r>
            <a:r>
              <a:rPr sz="1222" b="1" spc="-7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222" spc="-6" dirty="0">
                <a:latin typeface="Courier New"/>
                <a:cs typeface="Courier New"/>
              </a:rPr>
              <a:t>iter</a:t>
            </a:r>
            <a:r>
              <a:rPr sz="1222" b="1" spc="-6" dirty="0">
                <a:solidFill>
                  <a:srgbClr val="000080"/>
                </a:solidFill>
                <a:latin typeface="Courier New"/>
                <a:cs typeface="Courier New"/>
              </a:rPr>
              <a:t>++;</a:t>
            </a:r>
            <a:endParaRPr sz="1222">
              <a:latin typeface="Courier New"/>
              <a:cs typeface="Courier New"/>
            </a:endParaRPr>
          </a:p>
          <a:p>
            <a:pPr marL="14111">
              <a:spcBef>
                <a:spcPts val="533"/>
              </a:spcBef>
            </a:pPr>
            <a:r>
              <a:rPr sz="1222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222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30373" y="6211147"/>
            <a:ext cx="899583" cy="426861"/>
            <a:chOff x="9927335" y="5590032"/>
            <a:chExt cx="809625" cy="384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7335" y="5590032"/>
              <a:ext cx="242315" cy="2407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1467" y="5590032"/>
              <a:ext cx="242315" cy="2407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2117" algn="ctr">
              <a:lnSpc>
                <a:spcPts val="4761"/>
              </a:lnSpc>
              <a:spcBef>
                <a:spcPts val="111"/>
              </a:spcBef>
            </a:pPr>
            <a:r>
              <a:rPr dirty="0"/>
              <a:t>EXAMPLE</a:t>
            </a:r>
            <a:r>
              <a:rPr spc="-83" dirty="0"/>
              <a:t> </a:t>
            </a:r>
            <a:r>
              <a:rPr dirty="0"/>
              <a:t>JACOBI</a:t>
            </a:r>
          </a:p>
          <a:p>
            <a:pPr marL="2117" algn="ctr">
              <a:lnSpc>
                <a:spcPts val="3161"/>
              </a:lnSpc>
            </a:pP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Top/Bottom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Halo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8359" y="3053081"/>
            <a:ext cx="269239" cy="269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1785" y="3053081"/>
            <a:ext cx="267547" cy="2692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8600" y="3053081"/>
            <a:ext cx="267546" cy="2692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08640" y="3053081"/>
            <a:ext cx="269240" cy="2692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2066" y="3053081"/>
            <a:ext cx="269239" cy="2692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58881" y="3053081"/>
            <a:ext cx="269239" cy="2692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0053" y="3376506"/>
            <a:ext cx="269239" cy="2692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3479" y="3376506"/>
            <a:ext cx="269240" cy="2692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90294" y="3376506"/>
            <a:ext cx="269239" cy="2692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12026" y="3376506"/>
            <a:ext cx="267546" cy="2692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33759" y="3376506"/>
            <a:ext cx="269239" cy="2692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0574" y="3376506"/>
            <a:ext cx="269239" cy="2692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38359" y="3725333"/>
            <a:ext cx="269239" cy="26754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61785" y="3725333"/>
            <a:ext cx="267547" cy="26754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88600" y="3725333"/>
            <a:ext cx="267546" cy="26754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708640" y="3725333"/>
            <a:ext cx="269240" cy="26754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032066" y="3725333"/>
            <a:ext cx="269239" cy="26754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58881" y="3725333"/>
            <a:ext cx="269239" cy="26754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3479" y="4370493"/>
            <a:ext cx="269240" cy="26924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38359" y="4048760"/>
            <a:ext cx="269239" cy="26754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61785" y="4048760"/>
            <a:ext cx="267547" cy="26754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88600" y="4048760"/>
            <a:ext cx="267546" cy="26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708640" y="4048760"/>
            <a:ext cx="269240" cy="26754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032066" y="4048760"/>
            <a:ext cx="269239" cy="26754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58881" y="4048760"/>
            <a:ext cx="269239" cy="26754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0053" y="4370493"/>
            <a:ext cx="269239" cy="26924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90294" y="4370493"/>
            <a:ext cx="269239" cy="26924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12026" y="4370493"/>
            <a:ext cx="267546" cy="26924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33759" y="4370493"/>
            <a:ext cx="269239" cy="26924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0574" y="4370493"/>
            <a:ext cx="269239" cy="26924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8359" y="4719320"/>
            <a:ext cx="269239" cy="26924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8600" y="4719320"/>
            <a:ext cx="267546" cy="26924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1785" y="4719320"/>
            <a:ext cx="267547" cy="26924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08640" y="4719320"/>
            <a:ext cx="269240" cy="26924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2066" y="4719320"/>
            <a:ext cx="269239" cy="26924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58881" y="4719320"/>
            <a:ext cx="269239" cy="26924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063479" y="2009987"/>
            <a:ext cx="269240" cy="26754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8359" y="1686559"/>
            <a:ext cx="269239" cy="26923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61785" y="1686559"/>
            <a:ext cx="267547" cy="26923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88600" y="1686559"/>
            <a:ext cx="267546" cy="26923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08640" y="1686559"/>
            <a:ext cx="269240" cy="26923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32066" y="1686559"/>
            <a:ext cx="269239" cy="26923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58881" y="1686559"/>
            <a:ext cx="269239" cy="26923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740053" y="2009987"/>
            <a:ext cx="269239" cy="26754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90294" y="2009987"/>
            <a:ext cx="269239" cy="26754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712026" y="2009987"/>
            <a:ext cx="267546" cy="26754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33759" y="2009987"/>
            <a:ext cx="269239" cy="267546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360574" y="2009987"/>
            <a:ext cx="269239" cy="267546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8359" y="2357119"/>
            <a:ext cx="269239" cy="26923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1785" y="2357119"/>
            <a:ext cx="267547" cy="26923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8600" y="2357119"/>
            <a:ext cx="267546" cy="26923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08640" y="2357119"/>
            <a:ext cx="269240" cy="26923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2066" y="2357119"/>
            <a:ext cx="269239" cy="26923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58881" y="2357119"/>
            <a:ext cx="269239" cy="26923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36667" y="5538893"/>
            <a:ext cx="267547" cy="26923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058399" y="5538893"/>
            <a:ext cx="269239" cy="26923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85214" y="5538893"/>
            <a:ext cx="269239" cy="26923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706947" y="5538893"/>
            <a:ext cx="269240" cy="26923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030373" y="5538893"/>
            <a:ext cx="269239" cy="26923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357187" y="5538893"/>
            <a:ext cx="269239" cy="26923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738359" y="5862320"/>
            <a:ext cx="269239" cy="269240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061785" y="5862320"/>
            <a:ext cx="267547" cy="26924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388600" y="5862320"/>
            <a:ext cx="267546" cy="26924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708640" y="5862320"/>
            <a:ext cx="269240" cy="26924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032066" y="5862320"/>
            <a:ext cx="269239" cy="26924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358881" y="5862320"/>
            <a:ext cx="269239" cy="26924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736667" y="6211147"/>
            <a:ext cx="267547" cy="26754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399" y="6211147"/>
            <a:ext cx="269239" cy="267547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385214" y="6211147"/>
            <a:ext cx="269239" cy="267547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6947" y="6211147"/>
            <a:ext cx="269240" cy="267547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824652" y="1996439"/>
            <a:ext cx="8676922" cy="1668598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611">
              <a:latin typeface="Times New Roman"/>
              <a:cs typeface="Times New Roman"/>
            </a:endParaRPr>
          </a:p>
          <a:p>
            <a:pPr marL="340780" marR="5017861" indent="-237064">
              <a:lnSpc>
                <a:spcPct val="135700"/>
              </a:lnSpc>
            </a:pPr>
            <a:r>
              <a:rPr sz="1556" spc="-6" dirty="0">
                <a:solidFill>
                  <a:srgbClr val="FF0000"/>
                </a:solidFill>
                <a:latin typeface="Courier New"/>
                <a:cs typeface="Courier New"/>
              </a:rPr>
              <a:t>cudaMemcpyAsync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a_ne</a:t>
            </a:r>
            <a:r>
              <a:rPr sz="1556" spc="-17" dirty="0">
                <a:latin typeface="Courier New"/>
                <a:cs typeface="Courier New"/>
              </a:rPr>
              <a:t>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to</a:t>
            </a:r>
            <a:r>
              <a:rPr sz="1556" spc="-17" dirty="0">
                <a:latin typeface="Courier New"/>
                <a:cs typeface="Courier New"/>
              </a:rPr>
              <a:t>p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]+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iy_end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top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]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6" dirty="0">
                <a:latin typeface="Courier New"/>
                <a:cs typeface="Courier New"/>
              </a:rPr>
              <a:t>n</a:t>
            </a:r>
            <a:r>
              <a:rPr sz="1556" spc="-17" dirty="0">
                <a:latin typeface="Courier New"/>
                <a:cs typeface="Courier New"/>
              </a:rPr>
              <a:t>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endParaRPr sz="1556">
              <a:latin typeface="Courier New"/>
              <a:cs typeface="Courier New"/>
            </a:endParaRPr>
          </a:p>
          <a:p>
            <a:pPr marL="340780">
              <a:spcBef>
                <a:spcPts val="694"/>
              </a:spcBef>
            </a:pP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]+</a:t>
            </a:r>
            <a:r>
              <a:rPr sz="1556" spc="-6" dirty="0">
                <a:latin typeface="Courier New"/>
                <a:cs typeface="Courier New"/>
              </a:rPr>
              <a:t>iy_start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3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b="1" spc="-6" dirty="0">
                <a:solidFill>
                  <a:srgbClr val="0000FF"/>
                </a:solidFill>
                <a:latin typeface="Courier New"/>
                <a:cs typeface="Courier New"/>
              </a:rPr>
              <a:t>sizeof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real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556" b="1" spc="-4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11" dirty="0">
                <a:latin typeface="Courier New"/>
                <a:cs typeface="Courier New"/>
              </a:rPr>
              <a:t>...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348</a:t>
            </a:fld>
            <a:endParaRPr dirty="0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36667" y="4370494"/>
            <a:ext cx="2192867" cy="2267654"/>
            <a:chOff x="8763000" y="3933444"/>
            <a:chExt cx="1973580" cy="20408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7336" y="5590032"/>
              <a:ext cx="242315" cy="2407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1467" y="5590032"/>
              <a:ext cx="242315" cy="240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2559" y="4985004"/>
              <a:ext cx="242315" cy="2423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6691" y="4985004"/>
              <a:ext cx="242315" cy="2423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6252" y="4985004"/>
              <a:ext cx="242316" cy="242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7336" y="4985004"/>
              <a:ext cx="242315" cy="242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5608" y="5276088"/>
              <a:ext cx="240792" cy="2423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9740" y="5276088"/>
              <a:ext cx="240791" cy="2423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7775" y="5276088"/>
              <a:ext cx="242316" cy="2423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8860" y="5276088"/>
              <a:ext cx="242315" cy="2423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2559" y="5590032"/>
              <a:ext cx="242315" cy="2407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6691" y="5590032"/>
              <a:ext cx="242315" cy="2407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6252" y="5590032"/>
              <a:ext cx="242316" cy="2407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065513" y="5266182"/>
              <a:ext cx="1091565" cy="271780"/>
            </a:xfrm>
            <a:custGeom>
              <a:avLst/>
              <a:gdLst/>
              <a:ahLst/>
              <a:cxnLst/>
              <a:rect l="l" t="t" r="r" b="b"/>
              <a:pathLst>
                <a:path w="1091565" h="271779">
                  <a:moveTo>
                    <a:pt x="0" y="271272"/>
                  </a:moveTo>
                  <a:lnTo>
                    <a:pt x="1091183" y="271272"/>
                  </a:lnTo>
                  <a:lnTo>
                    <a:pt x="1091183" y="0"/>
                  </a:lnTo>
                  <a:lnTo>
                    <a:pt x="0" y="0"/>
                  </a:lnTo>
                  <a:lnTo>
                    <a:pt x="0" y="271272"/>
                  </a:lnTo>
                  <a:close/>
                </a:path>
              </a:pathLst>
            </a:custGeom>
            <a:ln w="25908">
              <a:solidFill>
                <a:srgbClr val="4548F5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7131" y="3933444"/>
              <a:ext cx="242316" cy="2423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1263" y="3933444"/>
              <a:ext cx="242315" cy="2423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0824" y="3933444"/>
              <a:ext cx="240791" cy="2423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30383" y="3933444"/>
              <a:ext cx="242315" cy="2423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9740" y="4247388"/>
              <a:ext cx="240791" cy="2423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5608" y="4247388"/>
              <a:ext cx="240792" cy="2423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7775" y="4247388"/>
              <a:ext cx="242316" cy="2423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28860" y="4247388"/>
              <a:ext cx="242315" cy="2423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068561" y="4219194"/>
              <a:ext cx="1089660" cy="289560"/>
            </a:xfrm>
            <a:custGeom>
              <a:avLst/>
              <a:gdLst/>
              <a:ahLst/>
              <a:cxnLst/>
              <a:rect l="l" t="t" r="r" b="b"/>
              <a:pathLst>
                <a:path w="1089659" h="289560">
                  <a:moveTo>
                    <a:pt x="0" y="289559"/>
                  </a:moveTo>
                  <a:lnTo>
                    <a:pt x="1089659" y="289559"/>
                  </a:lnTo>
                  <a:lnTo>
                    <a:pt x="1089659" y="0"/>
                  </a:lnTo>
                  <a:lnTo>
                    <a:pt x="0" y="0"/>
                  </a:lnTo>
                  <a:lnTo>
                    <a:pt x="0" y="289559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4523" y="4247388"/>
              <a:ext cx="242315" cy="2423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3000" y="4985004"/>
              <a:ext cx="240792" cy="2423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4523" y="5276088"/>
              <a:ext cx="242315" cy="242316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2117" algn="ctr">
              <a:lnSpc>
                <a:spcPts val="4761"/>
              </a:lnSpc>
              <a:spcBef>
                <a:spcPts val="111"/>
              </a:spcBef>
            </a:pPr>
            <a:r>
              <a:rPr dirty="0"/>
              <a:t>EXAMPLE</a:t>
            </a:r>
            <a:r>
              <a:rPr spc="-83" dirty="0"/>
              <a:t> </a:t>
            </a:r>
            <a:r>
              <a:rPr dirty="0"/>
              <a:t>JACOBI</a:t>
            </a:r>
          </a:p>
          <a:p>
            <a:pPr marL="2117" algn="ctr">
              <a:lnSpc>
                <a:spcPts val="3161"/>
              </a:lnSpc>
            </a:pP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Top/Bottom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Halo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24653" y="1996440"/>
            <a:ext cx="8676922" cy="4262261"/>
          </a:xfrm>
          <a:custGeom>
            <a:avLst/>
            <a:gdLst/>
            <a:ahLst/>
            <a:cxnLst/>
            <a:rect l="l" t="t" r="r" b="b"/>
            <a:pathLst>
              <a:path w="7809230" h="3836035">
                <a:moveTo>
                  <a:pt x="7808963" y="1865376"/>
                </a:moveTo>
                <a:lnTo>
                  <a:pt x="0" y="1865376"/>
                </a:lnTo>
                <a:lnTo>
                  <a:pt x="0" y="3835908"/>
                </a:lnTo>
                <a:lnTo>
                  <a:pt x="7808963" y="3835908"/>
                </a:lnTo>
                <a:lnTo>
                  <a:pt x="7808963" y="1865376"/>
                </a:lnTo>
                <a:close/>
              </a:path>
              <a:path w="7809230" h="3836035">
                <a:moveTo>
                  <a:pt x="7808963" y="0"/>
                </a:moveTo>
                <a:lnTo>
                  <a:pt x="0" y="0"/>
                </a:lnTo>
                <a:lnTo>
                  <a:pt x="0" y="1859280"/>
                </a:lnTo>
                <a:lnTo>
                  <a:pt x="7808963" y="1859280"/>
                </a:lnTo>
                <a:lnTo>
                  <a:pt x="780896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31" name="object 31"/>
          <p:cNvGrpSpPr/>
          <p:nvPr/>
        </p:nvGrpSpPr>
        <p:grpSpPr>
          <a:xfrm>
            <a:off x="9738359" y="2009987"/>
            <a:ext cx="1564922" cy="1983317"/>
            <a:chOff x="8764523" y="1808988"/>
            <a:chExt cx="1408430" cy="1784985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4523" y="2747772"/>
              <a:ext cx="242315" cy="2423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5607" y="2747772"/>
              <a:ext cx="240792" cy="2423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9739" y="2747772"/>
              <a:ext cx="240791" cy="2423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7775" y="2747772"/>
              <a:ext cx="242316" cy="2423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28859" y="2747772"/>
              <a:ext cx="242315" cy="24231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7131" y="3038855"/>
              <a:ext cx="242316" cy="2423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1263" y="3038855"/>
              <a:ext cx="242315" cy="2423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0823" y="3038855"/>
              <a:ext cx="240791" cy="2423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30383" y="3038855"/>
              <a:ext cx="242315" cy="2423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5607" y="3352800"/>
              <a:ext cx="240792" cy="2407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49739" y="3352800"/>
              <a:ext cx="240791" cy="2407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37775" y="3352800"/>
              <a:ext cx="242316" cy="2407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28859" y="3352800"/>
              <a:ext cx="242315" cy="24079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068561" y="3028950"/>
              <a:ext cx="1089660" cy="271780"/>
            </a:xfrm>
            <a:custGeom>
              <a:avLst/>
              <a:gdLst/>
              <a:ahLst/>
              <a:cxnLst/>
              <a:rect l="l" t="t" r="r" b="b"/>
              <a:pathLst>
                <a:path w="1089659" h="271779">
                  <a:moveTo>
                    <a:pt x="0" y="271272"/>
                  </a:moveTo>
                  <a:lnTo>
                    <a:pt x="1089659" y="271272"/>
                  </a:lnTo>
                  <a:lnTo>
                    <a:pt x="1089659" y="0"/>
                  </a:lnTo>
                  <a:lnTo>
                    <a:pt x="0" y="0"/>
                  </a:lnTo>
                  <a:lnTo>
                    <a:pt x="0" y="271272"/>
                  </a:lnTo>
                  <a:close/>
                </a:path>
              </a:pathLst>
            </a:custGeom>
            <a:ln w="25908">
              <a:solidFill>
                <a:srgbClr val="4548F5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6047" y="3038855"/>
              <a:ext cx="242315" cy="2423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57131" y="1808988"/>
              <a:ext cx="242316" cy="24079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51263" y="1808988"/>
              <a:ext cx="242315" cy="24079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40823" y="1808988"/>
              <a:ext cx="240791" cy="2407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30383" y="1808988"/>
              <a:ext cx="242315" cy="24079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5607" y="2121408"/>
              <a:ext cx="240792" cy="2423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9739" y="2121408"/>
              <a:ext cx="240791" cy="24231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7775" y="2121408"/>
              <a:ext cx="242316" cy="24231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28859" y="2121408"/>
              <a:ext cx="242315" cy="24231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068561" y="2093214"/>
              <a:ext cx="1089660" cy="291465"/>
            </a:xfrm>
            <a:custGeom>
              <a:avLst/>
              <a:gdLst/>
              <a:ahLst/>
              <a:cxnLst/>
              <a:rect l="l" t="t" r="r" b="b"/>
              <a:pathLst>
                <a:path w="1089659" h="291464">
                  <a:moveTo>
                    <a:pt x="0" y="291084"/>
                  </a:moveTo>
                  <a:lnTo>
                    <a:pt x="1089659" y="291084"/>
                  </a:lnTo>
                  <a:lnTo>
                    <a:pt x="1089659" y="0"/>
                  </a:lnTo>
                  <a:lnTo>
                    <a:pt x="0" y="0"/>
                  </a:lnTo>
                  <a:lnTo>
                    <a:pt x="0" y="291084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4523" y="2121408"/>
              <a:ext cx="242315" cy="24231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867139" y="2241804"/>
              <a:ext cx="212725" cy="928369"/>
            </a:xfrm>
            <a:custGeom>
              <a:avLst/>
              <a:gdLst/>
              <a:ahLst/>
              <a:cxnLst/>
              <a:rect l="l" t="t" r="r" b="b"/>
              <a:pathLst>
                <a:path w="212725" h="928369">
                  <a:moveTo>
                    <a:pt x="130841" y="30980"/>
                  </a:moveTo>
                  <a:lnTo>
                    <a:pt x="99059" y="68961"/>
                  </a:lnTo>
                  <a:lnTo>
                    <a:pt x="75564" y="110362"/>
                  </a:lnTo>
                  <a:lnTo>
                    <a:pt x="54355" y="158369"/>
                  </a:lnTo>
                  <a:lnTo>
                    <a:pt x="36194" y="212217"/>
                  </a:lnTo>
                  <a:lnTo>
                    <a:pt x="25653" y="250571"/>
                  </a:lnTo>
                  <a:lnTo>
                    <a:pt x="16763" y="290703"/>
                  </a:lnTo>
                  <a:lnTo>
                    <a:pt x="9651" y="332105"/>
                  </a:lnTo>
                  <a:lnTo>
                    <a:pt x="4444" y="374523"/>
                  </a:lnTo>
                  <a:lnTo>
                    <a:pt x="1142" y="417703"/>
                  </a:lnTo>
                  <a:lnTo>
                    <a:pt x="0" y="461137"/>
                  </a:lnTo>
                  <a:lnTo>
                    <a:pt x="253" y="482726"/>
                  </a:lnTo>
                  <a:lnTo>
                    <a:pt x="4699" y="547751"/>
                  </a:lnTo>
                  <a:lnTo>
                    <a:pt x="10286" y="590296"/>
                  </a:lnTo>
                  <a:lnTo>
                    <a:pt x="17906" y="631571"/>
                  </a:lnTo>
                  <a:lnTo>
                    <a:pt x="27177" y="671703"/>
                  </a:lnTo>
                  <a:lnTo>
                    <a:pt x="38353" y="710057"/>
                  </a:lnTo>
                  <a:lnTo>
                    <a:pt x="50926" y="746506"/>
                  </a:lnTo>
                  <a:lnTo>
                    <a:pt x="72262" y="796544"/>
                  </a:lnTo>
                  <a:lnTo>
                    <a:pt x="96519" y="840359"/>
                  </a:lnTo>
                  <a:lnTo>
                    <a:pt x="122935" y="876681"/>
                  </a:lnTo>
                  <a:lnTo>
                    <a:pt x="151256" y="904240"/>
                  </a:lnTo>
                  <a:lnTo>
                    <a:pt x="191515" y="925449"/>
                  </a:lnTo>
                  <a:lnTo>
                    <a:pt x="211708" y="928243"/>
                  </a:lnTo>
                  <a:lnTo>
                    <a:pt x="212470" y="915543"/>
                  </a:lnTo>
                  <a:lnTo>
                    <a:pt x="202945" y="914908"/>
                  </a:lnTo>
                  <a:lnTo>
                    <a:pt x="194182" y="913003"/>
                  </a:lnTo>
                  <a:lnTo>
                    <a:pt x="158623" y="894080"/>
                  </a:lnTo>
                  <a:lnTo>
                    <a:pt x="123698" y="857504"/>
                  </a:lnTo>
                  <a:lnTo>
                    <a:pt x="99059" y="819912"/>
                  </a:lnTo>
                  <a:lnTo>
                    <a:pt x="76453" y="775208"/>
                  </a:lnTo>
                  <a:lnTo>
                    <a:pt x="56260" y="724154"/>
                  </a:lnTo>
                  <a:lnTo>
                    <a:pt x="39369" y="668274"/>
                  </a:lnTo>
                  <a:lnTo>
                    <a:pt x="30225" y="628776"/>
                  </a:lnTo>
                  <a:lnTo>
                    <a:pt x="22732" y="588010"/>
                  </a:lnTo>
                  <a:lnTo>
                    <a:pt x="17271" y="546100"/>
                  </a:lnTo>
                  <a:lnTo>
                    <a:pt x="13842" y="503682"/>
                  </a:lnTo>
                  <a:lnTo>
                    <a:pt x="12700" y="460883"/>
                  </a:lnTo>
                  <a:lnTo>
                    <a:pt x="13842" y="418084"/>
                  </a:lnTo>
                  <a:lnTo>
                    <a:pt x="17017" y="375538"/>
                  </a:lnTo>
                  <a:lnTo>
                    <a:pt x="22225" y="333629"/>
                  </a:lnTo>
                  <a:lnTo>
                    <a:pt x="29336" y="292862"/>
                  </a:lnTo>
                  <a:lnTo>
                    <a:pt x="38100" y="253365"/>
                  </a:lnTo>
                  <a:lnTo>
                    <a:pt x="48386" y="215519"/>
                  </a:lnTo>
                  <a:lnTo>
                    <a:pt x="66293" y="162813"/>
                  </a:lnTo>
                  <a:lnTo>
                    <a:pt x="86994" y="115824"/>
                  </a:lnTo>
                  <a:lnTo>
                    <a:pt x="109854" y="75819"/>
                  </a:lnTo>
                  <a:lnTo>
                    <a:pt x="133121" y="44958"/>
                  </a:lnTo>
                  <a:lnTo>
                    <a:pt x="132841" y="44958"/>
                  </a:lnTo>
                  <a:lnTo>
                    <a:pt x="134111" y="43815"/>
                  </a:lnTo>
                  <a:lnTo>
                    <a:pt x="134563" y="43815"/>
                  </a:lnTo>
                  <a:lnTo>
                    <a:pt x="136819" y="42317"/>
                  </a:lnTo>
                  <a:lnTo>
                    <a:pt x="130841" y="30980"/>
                  </a:lnTo>
                  <a:close/>
                </a:path>
                <a:path w="212725" h="928369">
                  <a:moveTo>
                    <a:pt x="183257" y="24257"/>
                  </a:moveTo>
                  <a:lnTo>
                    <a:pt x="140969" y="24257"/>
                  </a:lnTo>
                  <a:lnTo>
                    <a:pt x="147954" y="34925"/>
                  </a:lnTo>
                  <a:lnTo>
                    <a:pt x="136819" y="42317"/>
                  </a:lnTo>
                  <a:lnTo>
                    <a:pt x="151002" y="69215"/>
                  </a:lnTo>
                  <a:lnTo>
                    <a:pt x="183257" y="24257"/>
                  </a:lnTo>
                  <a:close/>
                </a:path>
                <a:path w="212725" h="928369">
                  <a:moveTo>
                    <a:pt x="134111" y="43815"/>
                  </a:moveTo>
                  <a:lnTo>
                    <a:pt x="132841" y="44958"/>
                  </a:lnTo>
                  <a:lnTo>
                    <a:pt x="133499" y="44521"/>
                  </a:lnTo>
                  <a:lnTo>
                    <a:pt x="134111" y="43815"/>
                  </a:lnTo>
                  <a:close/>
                </a:path>
                <a:path w="212725" h="928369">
                  <a:moveTo>
                    <a:pt x="133499" y="44521"/>
                  </a:moveTo>
                  <a:lnTo>
                    <a:pt x="132841" y="44958"/>
                  </a:lnTo>
                  <a:lnTo>
                    <a:pt x="133121" y="44958"/>
                  </a:lnTo>
                  <a:lnTo>
                    <a:pt x="133499" y="44521"/>
                  </a:lnTo>
                  <a:close/>
                </a:path>
                <a:path w="212725" h="928369">
                  <a:moveTo>
                    <a:pt x="134563" y="43815"/>
                  </a:moveTo>
                  <a:lnTo>
                    <a:pt x="134111" y="43815"/>
                  </a:lnTo>
                  <a:lnTo>
                    <a:pt x="133499" y="44521"/>
                  </a:lnTo>
                  <a:lnTo>
                    <a:pt x="134563" y="43815"/>
                  </a:lnTo>
                  <a:close/>
                </a:path>
                <a:path w="212725" h="928369">
                  <a:moveTo>
                    <a:pt x="140969" y="24257"/>
                  </a:moveTo>
                  <a:lnTo>
                    <a:pt x="130841" y="30980"/>
                  </a:lnTo>
                  <a:lnTo>
                    <a:pt x="136819" y="42317"/>
                  </a:lnTo>
                  <a:lnTo>
                    <a:pt x="147954" y="34925"/>
                  </a:lnTo>
                  <a:lnTo>
                    <a:pt x="140969" y="24257"/>
                  </a:lnTo>
                  <a:close/>
                </a:path>
                <a:path w="212725" h="928369">
                  <a:moveTo>
                    <a:pt x="200659" y="0"/>
                  </a:moveTo>
                  <a:lnTo>
                    <a:pt x="115442" y="1778"/>
                  </a:lnTo>
                  <a:lnTo>
                    <a:pt x="130841" y="30980"/>
                  </a:lnTo>
                  <a:lnTo>
                    <a:pt x="140969" y="24257"/>
                  </a:lnTo>
                  <a:lnTo>
                    <a:pt x="183257" y="24257"/>
                  </a:lnTo>
                  <a:lnTo>
                    <a:pt x="20065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pic>
        <p:nvPicPr>
          <p:cNvPr id="58" name="object 5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358881" y="3053081"/>
            <a:ext cx="269239" cy="26923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60574" y="3376506"/>
            <a:ext cx="269239" cy="26924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738359" y="3725333"/>
            <a:ext cx="269239" cy="26754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358881" y="3725333"/>
            <a:ext cx="269239" cy="26754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738359" y="4048760"/>
            <a:ext cx="269239" cy="26754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061785" y="4048760"/>
            <a:ext cx="267547" cy="26754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88600" y="4048760"/>
            <a:ext cx="267546" cy="26754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708640" y="4048760"/>
            <a:ext cx="269240" cy="26754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032066" y="4048760"/>
            <a:ext cx="269239" cy="26754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358881" y="4048760"/>
            <a:ext cx="269239" cy="26754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40053" y="4370493"/>
            <a:ext cx="269239" cy="26924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60574" y="4370493"/>
            <a:ext cx="269239" cy="26924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358881" y="4719320"/>
            <a:ext cx="269239" cy="26924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38359" y="1686559"/>
            <a:ext cx="269239" cy="26923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61785" y="1686559"/>
            <a:ext cx="267547" cy="269239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88600" y="1686559"/>
            <a:ext cx="267546" cy="269239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08640" y="1686559"/>
            <a:ext cx="269240" cy="26923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032066" y="1686559"/>
            <a:ext cx="269239" cy="26923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358881" y="1686559"/>
            <a:ext cx="269239" cy="26923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740053" y="2009987"/>
            <a:ext cx="269239" cy="267546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360574" y="2009987"/>
            <a:ext cx="269239" cy="26754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358881" y="2357119"/>
            <a:ext cx="269239" cy="269239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57187" y="5538893"/>
            <a:ext cx="269239" cy="269239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58881" y="5862320"/>
            <a:ext cx="269239" cy="269240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736667" y="6211147"/>
            <a:ext cx="267547" cy="267547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9681915" y="2780877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24652" y="1996439"/>
            <a:ext cx="8676922" cy="166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611">
              <a:latin typeface="Times New Roman"/>
              <a:cs typeface="Times New Roman"/>
            </a:endParaRPr>
          </a:p>
          <a:p>
            <a:pPr marL="340780" marR="5017861" indent="-237064">
              <a:lnSpc>
                <a:spcPct val="135700"/>
              </a:lnSpc>
            </a:pPr>
            <a:r>
              <a:rPr sz="1556" spc="-6" dirty="0">
                <a:solidFill>
                  <a:srgbClr val="FF0000"/>
                </a:solidFill>
                <a:latin typeface="Courier New"/>
                <a:cs typeface="Courier New"/>
              </a:rPr>
              <a:t>cudaMemcpyAsync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a_ne</a:t>
            </a:r>
            <a:r>
              <a:rPr sz="1556" spc="-17" dirty="0">
                <a:latin typeface="Courier New"/>
                <a:cs typeface="Courier New"/>
              </a:rPr>
              <a:t>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to</a:t>
            </a:r>
            <a:r>
              <a:rPr sz="1556" spc="-17" dirty="0">
                <a:latin typeface="Courier New"/>
                <a:cs typeface="Courier New"/>
              </a:rPr>
              <a:t>p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]+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iy_end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top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]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6" dirty="0">
                <a:latin typeface="Courier New"/>
                <a:cs typeface="Courier New"/>
              </a:rPr>
              <a:t>n</a:t>
            </a:r>
            <a:r>
              <a:rPr sz="1556" spc="-17" dirty="0">
                <a:latin typeface="Courier New"/>
                <a:cs typeface="Courier New"/>
              </a:rPr>
              <a:t>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endParaRPr sz="1556">
              <a:latin typeface="Courier New"/>
              <a:cs typeface="Courier New"/>
            </a:endParaRPr>
          </a:p>
          <a:p>
            <a:pPr marL="340780">
              <a:spcBef>
                <a:spcPts val="694"/>
              </a:spcBef>
            </a:pP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]+</a:t>
            </a:r>
            <a:r>
              <a:rPr sz="1556" spc="-6" dirty="0">
                <a:latin typeface="Courier New"/>
                <a:cs typeface="Courier New"/>
              </a:rPr>
              <a:t>iy_start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3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b="1" spc="-6" dirty="0">
                <a:solidFill>
                  <a:srgbClr val="0000FF"/>
                </a:solidFill>
                <a:latin typeface="Courier New"/>
                <a:cs typeface="Courier New"/>
              </a:rPr>
              <a:t>sizeof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real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556" b="1" spc="-4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11" dirty="0">
                <a:latin typeface="Courier New"/>
                <a:cs typeface="Courier New"/>
              </a:rPr>
              <a:t>...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132839" y="3053081"/>
            <a:ext cx="3981449" cy="621594"/>
            <a:chOff x="1019555" y="2747772"/>
            <a:chExt cx="3583304" cy="559435"/>
          </a:xfrm>
        </p:grpSpPr>
        <p:sp>
          <p:nvSpPr>
            <p:cNvPr id="86" name="object 86"/>
            <p:cNvSpPr/>
            <p:nvPr/>
          </p:nvSpPr>
          <p:spPr>
            <a:xfrm>
              <a:off x="1032509" y="3051810"/>
              <a:ext cx="3557270" cy="242570"/>
            </a:xfrm>
            <a:custGeom>
              <a:avLst/>
              <a:gdLst/>
              <a:ahLst/>
              <a:cxnLst/>
              <a:rect l="l" t="t" r="r" b="b"/>
              <a:pathLst>
                <a:path w="3557270" h="242570">
                  <a:moveTo>
                    <a:pt x="0" y="242315"/>
                  </a:moveTo>
                  <a:lnTo>
                    <a:pt x="3557016" y="242315"/>
                  </a:lnTo>
                  <a:lnTo>
                    <a:pt x="3557016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25907">
              <a:solidFill>
                <a:srgbClr val="4548F5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32509" y="2760726"/>
              <a:ext cx="2886710" cy="234950"/>
            </a:xfrm>
            <a:custGeom>
              <a:avLst/>
              <a:gdLst/>
              <a:ahLst/>
              <a:cxnLst/>
              <a:rect l="l" t="t" r="r" b="b"/>
              <a:pathLst>
                <a:path w="2886710" h="234950">
                  <a:moveTo>
                    <a:pt x="0" y="234696"/>
                  </a:moveTo>
                  <a:lnTo>
                    <a:pt x="2886455" y="234696"/>
                  </a:lnTo>
                  <a:lnTo>
                    <a:pt x="2886455" y="0"/>
                  </a:lnTo>
                  <a:lnTo>
                    <a:pt x="0" y="0"/>
                  </a:lnTo>
                  <a:lnTo>
                    <a:pt x="0" y="234696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9681915" y="5189841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9836433" y="4848012"/>
            <a:ext cx="237772" cy="1159933"/>
          </a:xfrm>
          <a:custGeom>
            <a:avLst/>
            <a:gdLst/>
            <a:ahLst/>
            <a:cxnLst/>
            <a:rect l="l" t="t" r="r" b="b"/>
            <a:pathLst>
              <a:path w="213995" h="1043939">
                <a:moveTo>
                  <a:pt x="144381" y="31402"/>
                </a:moveTo>
                <a:lnTo>
                  <a:pt x="133857" y="39496"/>
                </a:lnTo>
                <a:lnTo>
                  <a:pt x="133476" y="39877"/>
                </a:lnTo>
                <a:lnTo>
                  <a:pt x="133095" y="40131"/>
                </a:lnTo>
                <a:lnTo>
                  <a:pt x="132841" y="40512"/>
                </a:lnTo>
                <a:lnTo>
                  <a:pt x="123570" y="51943"/>
                </a:lnTo>
                <a:lnTo>
                  <a:pt x="114426" y="64515"/>
                </a:lnTo>
                <a:lnTo>
                  <a:pt x="88772" y="108204"/>
                </a:lnTo>
                <a:lnTo>
                  <a:pt x="65277" y="159765"/>
                </a:lnTo>
                <a:lnTo>
                  <a:pt x="51180" y="197993"/>
                </a:lnTo>
                <a:lnTo>
                  <a:pt x="38480" y="238887"/>
                </a:lnTo>
                <a:lnTo>
                  <a:pt x="27304" y="282066"/>
                </a:lnTo>
                <a:lnTo>
                  <a:pt x="17906" y="327151"/>
                </a:lnTo>
                <a:lnTo>
                  <a:pt x="10286" y="373634"/>
                </a:lnTo>
                <a:lnTo>
                  <a:pt x="4699" y="421385"/>
                </a:lnTo>
                <a:lnTo>
                  <a:pt x="1254" y="470153"/>
                </a:lnTo>
                <a:lnTo>
                  <a:pt x="0" y="518668"/>
                </a:lnTo>
                <a:lnTo>
                  <a:pt x="253" y="543051"/>
                </a:lnTo>
                <a:lnTo>
                  <a:pt x="4571" y="615962"/>
                </a:lnTo>
                <a:lnTo>
                  <a:pt x="10286" y="663663"/>
                </a:lnTo>
                <a:lnTo>
                  <a:pt x="17779" y="710247"/>
                </a:lnTo>
                <a:lnTo>
                  <a:pt x="27177" y="755294"/>
                </a:lnTo>
                <a:lnTo>
                  <a:pt x="38226" y="798360"/>
                </a:lnTo>
                <a:lnTo>
                  <a:pt x="50800" y="839254"/>
                </a:lnTo>
                <a:lnTo>
                  <a:pt x="64769" y="877481"/>
                </a:lnTo>
                <a:lnTo>
                  <a:pt x="80009" y="912710"/>
                </a:lnTo>
                <a:lnTo>
                  <a:pt x="104775" y="959167"/>
                </a:lnTo>
                <a:lnTo>
                  <a:pt x="131699" y="996772"/>
                </a:lnTo>
                <a:lnTo>
                  <a:pt x="160527" y="1024343"/>
                </a:lnTo>
                <a:lnTo>
                  <a:pt x="201167" y="1042581"/>
                </a:lnTo>
                <a:lnTo>
                  <a:pt x="211454" y="1043406"/>
                </a:lnTo>
                <a:lnTo>
                  <a:pt x="212470" y="1030757"/>
                </a:lnTo>
                <a:lnTo>
                  <a:pt x="204588" y="1030135"/>
                </a:lnTo>
                <a:lnTo>
                  <a:pt x="203707" y="1030135"/>
                </a:lnTo>
                <a:lnTo>
                  <a:pt x="202818" y="1029995"/>
                </a:lnTo>
                <a:lnTo>
                  <a:pt x="203102" y="1029995"/>
                </a:lnTo>
                <a:lnTo>
                  <a:pt x="195339" y="1028204"/>
                </a:lnTo>
                <a:lnTo>
                  <a:pt x="195071" y="1028204"/>
                </a:lnTo>
                <a:lnTo>
                  <a:pt x="194182" y="1027938"/>
                </a:lnTo>
                <a:lnTo>
                  <a:pt x="194377" y="1027938"/>
                </a:lnTo>
                <a:lnTo>
                  <a:pt x="185419" y="1024496"/>
                </a:lnTo>
                <a:lnTo>
                  <a:pt x="176529" y="1019822"/>
                </a:lnTo>
                <a:lnTo>
                  <a:pt x="141096" y="988237"/>
                </a:lnTo>
                <a:lnTo>
                  <a:pt x="115442" y="952309"/>
                </a:lnTo>
                <a:lnTo>
                  <a:pt x="91312" y="907135"/>
                </a:lnTo>
                <a:lnTo>
                  <a:pt x="69468" y="854151"/>
                </a:lnTo>
                <a:lnTo>
                  <a:pt x="56387" y="815200"/>
                </a:lnTo>
                <a:lnTo>
                  <a:pt x="39369" y="752132"/>
                </a:lnTo>
                <a:lnTo>
                  <a:pt x="30099" y="707644"/>
                </a:lnTo>
                <a:lnTo>
                  <a:pt x="22732" y="661644"/>
                </a:lnTo>
                <a:lnTo>
                  <a:pt x="17144" y="614476"/>
                </a:lnTo>
                <a:lnTo>
                  <a:pt x="13842" y="566661"/>
                </a:lnTo>
                <a:lnTo>
                  <a:pt x="12700" y="518413"/>
                </a:lnTo>
                <a:lnTo>
                  <a:pt x="12958" y="494156"/>
                </a:lnTo>
                <a:lnTo>
                  <a:pt x="17271" y="422275"/>
                </a:lnTo>
                <a:lnTo>
                  <a:pt x="22859" y="375157"/>
                </a:lnTo>
                <a:lnTo>
                  <a:pt x="30352" y="329184"/>
                </a:lnTo>
                <a:lnTo>
                  <a:pt x="39750" y="284734"/>
                </a:lnTo>
                <a:lnTo>
                  <a:pt x="50800" y="242062"/>
                </a:lnTo>
                <a:lnTo>
                  <a:pt x="63372" y="201929"/>
                </a:lnTo>
                <a:lnTo>
                  <a:pt x="77088" y="164337"/>
                </a:lnTo>
                <a:lnTo>
                  <a:pt x="100075" y="113792"/>
                </a:lnTo>
                <a:lnTo>
                  <a:pt x="125094" y="71500"/>
                </a:lnTo>
                <a:lnTo>
                  <a:pt x="141911" y="49656"/>
                </a:lnTo>
                <a:lnTo>
                  <a:pt x="141604" y="49656"/>
                </a:lnTo>
                <a:lnTo>
                  <a:pt x="142747" y="48640"/>
                </a:lnTo>
                <a:lnTo>
                  <a:pt x="142923" y="48640"/>
                </a:lnTo>
                <a:lnTo>
                  <a:pt x="150345" y="42920"/>
                </a:lnTo>
                <a:lnTo>
                  <a:pt x="144381" y="31402"/>
                </a:lnTo>
                <a:close/>
              </a:path>
              <a:path w="213995" h="1043939">
                <a:moveTo>
                  <a:pt x="202818" y="1029995"/>
                </a:moveTo>
                <a:lnTo>
                  <a:pt x="203707" y="1030135"/>
                </a:lnTo>
                <a:lnTo>
                  <a:pt x="203249" y="1030029"/>
                </a:lnTo>
                <a:lnTo>
                  <a:pt x="202818" y="1029995"/>
                </a:lnTo>
                <a:close/>
              </a:path>
              <a:path w="213995" h="1043939">
                <a:moveTo>
                  <a:pt x="203249" y="1030029"/>
                </a:moveTo>
                <a:lnTo>
                  <a:pt x="203707" y="1030135"/>
                </a:lnTo>
                <a:lnTo>
                  <a:pt x="204588" y="1030135"/>
                </a:lnTo>
                <a:lnTo>
                  <a:pt x="203249" y="1030029"/>
                </a:lnTo>
                <a:close/>
              </a:path>
              <a:path w="213995" h="1043939">
                <a:moveTo>
                  <a:pt x="203102" y="1029995"/>
                </a:moveTo>
                <a:lnTo>
                  <a:pt x="202818" y="1029995"/>
                </a:lnTo>
                <a:lnTo>
                  <a:pt x="203249" y="1030029"/>
                </a:lnTo>
                <a:lnTo>
                  <a:pt x="203102" y="1029995"/>
                </a:lnTo>
                <a:close/>
              </a:path>
              <a:path w="213995" h="1043939">
                <a:moveTo>
                  <a:pt x="194182" y="1027938"/>
                </a:moveTo>
                <a:lnTo>
                  <a:pt x="195071" y="1028204"/>
                </a:lnTo>
                <a:lnTo>
                  <a:pt x="194670" y="1028050"/>
                </a:lnTo>
                <a:lnTo>
                  <a:pt x="194182" y="1027938"/>
                </a:lnTo>
                <a:close/>
              </a:path>
              <a:path w="213995" h="1043939">
                <a:moveTo>
                  <a:pt x="194670" y="1028050"/>
                </a:moveTo>
                <a:lnTo>
                  <a:pt x="195071" y="1028204"/>
                </a:lnTo>
                <a:lnTo>
                  <a:pt x="195339" y="1028204"/>
                </a:lnTo>
                <a:lnTo>
                  <a:pt x="194670" y="1028050"/>
                </a:lnTo>
                <a:close/>
              </a:path>
              <a:path w="213995" h="1043939">
                <a:moveTo>
                  <a:pt x="194377" y="1027938"/>
                </a:moveTo>
                <a:lnTo>
                  <a:pt x="194182" y="1027938"/>
                </a:lnTo>
                <a:lnTo>
                  <a:pt x="194670" y="1028050"/>
                </a:lnTo>
                <a:lnTo>
                  <a:pt x="194377" y="1027938"/>
                </a:lnTo>
                <a:close/>
              </a:path>
              <a:path w="213995" h="1043939">
                <a:moveTo>
                  <a:pt x="196349" y="24256"/>
                </a:moveTo>
                <a:lnTo>
                  <a:pt x="153669" y="24256"/>
                </a:lnTo>
                <a:lnTo>
                  <a:pt x="161543" y="34289"/>
                </a:lnTo>
                <a:lnTo>
                  <a:pt x="150345" y="42920"/>
                </a:lnTo>
                <a:lnTo>
                  <a:pt x="163829" y="68961"/>
                </a:lnTo>
                <a:lnTo>
                  <a:pt x="196349" y="24256"/>
                </a:lnTo>
                <a:close/>
              </a:path>
              <a:path w="213995" h="1043939">
                <a:moveTo>
                  <a:pt x="142747" y="48640"/>
                </a:moveTo>
                <a:lnTo>
                  <a:pt x="141604" y="49656"/>
                </a:lnTo>
                <a:lnTo>
                  <a:pt x="142443" y="49010"/>
                </a:lnTo>
                <a:lnTo>
                  <a:pt x="142747" y="48640"/>
                </a:lnTo>
                <a:close/>
              </a:path>
              <a:path w="213995" h="1043939">
                <a:moveTo>
                  <a:pt x="142443" y="49010"/>
                </a:moveTo>
                <a:lnTo>
                  <a:pt x="141604" y="49656"/>
                </a:lnTo>
                <a:lnTo>
                  <a:pt x="141911" y="49656"/>
                </a:lnTo>
                <a:lnTo>
                  <a:pt x="142443" y="49010"/>
                </a:lnTo>
                <a:close/>
              </a:path>
              <a:path w="213995" h="1043939">
                <a:moveTo>
                  <a:pt x="142923" y="48640"/>
                </a:moveTo>
                <a:lnTo>
                  <a:pt x="142747" y="48640"/>
                </a:lnTo>
                <a:lnTo>
                  <a:pt x="142443" y="49010"/>
                </a:lnTo>
                <a:lnTo>
                  <a:pt x="142923" y="48640"/>
                </a:lnTo>
                <a:close/>
              </a:path>
              <a:path w="213995" h="1043939">
                <a:moveTo>
                  <a:pt x="153669" y="24256"/>
                </a:moveTo>
                <a:lnTo>
                  <a:pt x="144381" y="31402"/>
                </a:lnTo>
                <a:lnTo>
                  <a:pt x="150345" y="42920"/>
                </a:lnTo>
                <a:lnTo>
                  <a:pt x="161543" y="34289"/>
                </a:lnTo>
                <a:lnTo>
                  <a:pt x="153669" y="24256"/>
                </a:lnTo>
                <a:close/>
              </a:path>
              <a:path w="213995" h="1043939">
                <a:moveTo>
                  <a:pt x="213994" y="0"/>
                </a:moveTo>
                <a:lnTo>
                  <a:pt x="128777" y="1269"/>
                </a:lnTo>
                <a:lnTo>
                  <a:pt x="144381" y="31402"/>
                </a:lnTo>
                <a:lnTo>
                  <a:pt x="153669" y="24256"/>
                </a:lnTo>
                <a:lnTo>
                  <a:pt x="196349" y="24256"/>
                </a:lnTo>
                <a:lnTo>
                  <a:pt x="21399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0" name="object 90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349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2EE42A-B147-470C-9328-0DE486F89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61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36667" y="1686559"/>
            <a:ext cx="2192867" cy="4951589"/>
            <a:chOff x="8763000" y="1517903"/>
            <a:chExt cx="1973580" cy="4456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4523" y="1517903"/>
              <a:ext cx="1702307" cy="17952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0" y="3352799"/>
              <a:ext cx="1703831" cy="21976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0" y="5590032"/>
              <a:ext cx="240792" cy="2407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559" y="5590032"/>
              <a:ext cx="242315" cy="2407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6691" y="5590032"/>
              <a:ext cx="242315" cy="240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52" y="5590032"/>
              <a:ext cx="242316" cy="2407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7336" y="5590032"/>
              <a:ext cx="242315" cy="2407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1467" y="5590032"/>
              <a:ext cx="242315" cy="24079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2117" algn="ctr">
              <a:lnSpc>
                <a:spcPts val="4761"/>
              </a:lnSpc>
              <a:spcBef>
                <a:spcPts val="111"/>
              </a:spcBef>
            </a:pPr>
            <a:r>
              <a:rPr dirty="0"/>
              <a:t>EXAMPLE</a:t>
            </a:r>
            <a:r>
              <a:rPr spc="-83" dirty="0"/>
              <a:t> </a:t>
            </a:r>
            <a:r>
              <a:rPr dirty="0"/>
              <a:t>JACOBI</a:t>
            </a:r>
          </a:p>
          <a:p>
            <a:pPr marL="2117" algn="ctr">
              <a:lnSpc>
                <a:spcPts val="3161"/>
              </a:lnSpc>
            </a:pP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Top/Bottom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Halo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4652" y="4069080"/>
            <a:ext cx="8676922" cy="2190043"/>
          </a:xfrm>
          <a:custGeom>
            <a:avLst/>
            <a:gdLst/>
            <a:ahLst/>
            <a:cxnLst/>
            <a:rect l="l" t="t" r="r" b="b"/>
            <a:pathLst>
              <a:path w="7809230" h="1971039">
                <a:moveTo>
                  <a:pt x="7808975" y="0"/>
                </a:moveTo>
                <a:lnTo>
                  <a:pt x="0" y="0"/>
                </a:lnTo>
                <a:lnTo>
                  <a:pt x="0" y="1970532"/>
                </a:lnTo>
                <a:lnTo>
                  <a:pt x="7808975" y="1970532"/>
                </a:lnTo>
                <a:lnTo>
                  <a:pt x="780897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3" name="object 13"/>
          <p:cNvSpPr txBox="1"/>
          <p:nvPr/>
        </p:nvSpPr>
        <p:spPr>
          <a:xfrm>
            <a:off x="9681915" y="2780877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81915" y="5189841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27932" y="5029342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34141" y="2564553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8624" y="2761141"/>
            <a:ext cx="6974417" cy="8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1"/>
              </a:lnSpc>
            </a:pPr>
            <a:r>
              <a:rPr sz="1556" spc="-6" dirty="0">
                <a:latin typeface="Courier New"/>
                <a:cs typeface="Courier New"/>
              </a:rPr>
              <a:t>cudaMemcpyAsync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endParaRPr sz="1556">
              <a:latin typeface="Courier New"/>
              <a:cs typeface="Courier New"/>
            </a:endParaRPr>
          </a:p>
          <a:p>
            <a:pPr marL="236359">
              <a:lnSpc>
                <a:spcPts val="2556"/>
              </a:lnSpc>
              <a:spcBef>
                <a:spcPts val="139"/>
              </a:spcBef>
            </a:pP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top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]+(</a:t>
            </a:r>
            <a:r>
              <a:rPr sz="1556" spc="-6" dirty="0">
                <a:latin typeface="Courier New"/>
                <a:cs typeface="Courier New"/>
              </a:rPr>
              <a:t>iy_end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top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),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]+</a:t>
            </a:r>
            <a:r>
              <a:rPr sz="1556" spc="-6" dirty="0">
                <a:latin typeface="Courier New"/>
                <a:cs typeface="Courier New"/>
              </a:rPr>
              <a:t>iy_start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3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b="1" spc="-6" dirty="0">
                <a:solidFill>
                  <a:srgbClr val="0000FF"/>
                </a:solidFill>
                <a:latin typeface="Courier New"/>
                <a:cs typeface="Courier New"/>
              </a:rPr>
              <a:t>sizeof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real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556" b="1" spc="-5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11" dirty="0">
                <a:latin typeface="Courier New"/>
                <a:cs typeface="Courier New"/>
              </a:rPr>
              <a:t>...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6347" y="1989667"/>
            <a:ext cx="8675510" cy="3481917"/>
            <a:chOff x="743712" y="1790700"/>
            <a:chExt cx="7807959" cy="3133725"/>
          </a:xfrm>
        </p:grpSpPr>
        <p:sp>
          <p:nvSpPr>
            <p:cNvPr id="19" name="object 19"/>
            <p:cNvSpPr/>
            <p:nvPr/>
          </p:nvSpPr>
          <p:spPr>
            <a:xfrm>
              <a:off x="1027938" y="4644389"/>
              <a:ext cx="3779520" cy="266700"/>
            </a:xfrm>
            <a:custGeom>
              <a:avLst/>
              <a:gdLst/>
              <a:ahLst/>
              <a:cxnLst/>
              <a:rect l="l" t="t" r="r" b="b"/>
              <a:pathLst>
                <a:path w="3779520" h="266700">
                  <a:moveTo>
                    <a:pt x="0" y="266700"/>
                  </a:moveTo>
                  <a:lnTo>
                    <a:pt x="3779520" y="266700"/>
                  </a:lnTo>
                  <a:lnTo>
                    <a:pt x="3779520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7938" y="4371594"/>
              <a:ext cx="1414780" cy="208915"/>
            </a:xfrm>
            <a:custGeom>
              <a:avLst/>
              <a:gdLst/>
              <a:ahLst/>
              <a:cxnLst/>
              <a:rect l="l" t="t" r="r" b="b"/>
              <a:pathLst>
                <a:path w="1414780" h="208914">
                  <a:moveTo>
                    <a:pt x="0" y="208787"/>
                  </a:moveTo>
                  <a:lnTo>
                    <a:pt x="1414272" y="208787"/>
                  </a:lnTo>
                  <a:lnTo>
                    <a:pt x="1414272" y="0"/>
                  </a:lnTo>
                  <a:lnTo>
                    <a:pt x="0" y="0"/>
                  </a:lnTo>
                  <a:lnTo>
                    <a:pt x="0" y="208787"/>
                  </a:lnTo>
                  <a:close/>
                </a:path>
              </a:pathLst>
            </a:custGeom>
            <a:ln w="25908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43712" y="1790700"/>
              <a:ext cx="7807959" cy="1865630"/>
            </a:xfrm>
            <a:custGeom>
              <a:avLst/>
              <a:gdLst/>
              <a:ahLst/>
              <a:cxnLst/>
              <a:rect l="l" t="t" r="r" b="b"/>
              <a:pathLst>
                <a:path w="7807959" h="1865629">
                  <a:moveTo>
                    <a:pt x="7807452" y="0"/>
                  </a:moveTo>
                  <a:lnTo>
                    <a:pt x="0" y="0"/>
                  </a:lnTo>
                  <a:lnTo>
                    <a:pt x="0" y="1865376"/>
                  </a:lnTo>
                  <a:lnTo>
                    <a:pt x="7807452" y="1865376"/>
                  </a:lnTo>
                  <a:lnTo>
                    <a:pt x="78074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body" idx="1"/>
          </p:nvPr>
        </p:nvSpPr>
        <p:spPr>
          <a:xfrm>
            <a:off x="931333" y="2028472"/>
            <a:ext cx="11684000" cy="545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 marL="340780" marR="5017861" indent="-237064">
              <a:lnSpc>
                <a:spcPct val="135700"/>
              </a:lnSpc>
              <a:spcBef>
                <a:spcPts val="1061"/>
              </a:spcBef>
            </a:pPr>
            <a:r>
              <a:rPr spc="-6" dirty="0">
                <a:solidFill>
                  <a:srgbClr val="FF0000"/>
                </a:solidFill>
              </a:rPr>
              <a:t>cudaMemcpyAsync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pc="-6" dirty="0"/>
              <a:t>a_ne</a:t>
            </a:r>
            <a:r>
              <a:rPr spc="-17" dirty="0"/>
              <a:t>w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pc="-6" dirty="0"/>
              <a:t>to</a:t>
            </a:r>
            <a:r>
              <a:rPr spc="-17" dirty="0"/>
              <a:t>p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]+</a:t>
            </a:r>
            <a:r>
              <a:rPr b="1" spc="-17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pc="-6" dirty="0"/>
              <a:t>iy_end</a:t>
            </a:r>
            <a:r>
              <a:rPr b="1" spc="-17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pc="-6" dirty="0"/>
              <a:t>top</a:t>
            </a:r>
            <a:r>
              <a:rPr b="1" spc="-17" dirty="0">
                <a:solidFill>
                  <a:srgbClr val="000080"/>
                </a:solidFill>
                <a:latin typeface="Courier New"/>
                <a:cs typeface="Courier New"/>
              </a:rPr>
              <a:t>]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pc="-6" dirty="0"/>
              <a:t>n</a:t>
            </a:r>
            <a:r>
              <a:rPr spc="-17" dirty="0"/>
              <a:t>x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</a:p>
          <a:p>
            <a:pPr marL="340780">
              <a:lnSpc>
                <a:spcPct val="100000"/>
              </a:lnSpc>
              <a:spcBef>
                <a:spcPts val="694"/>
              </a:spcBef>
            </a:pPr>
            <a:r>
              <a:rPr spc="-6" dirty="0"/>
              <a:t>a_new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pc="-6" dirty="0"/>
              <a:t>dev_id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]+</a:t>
            </a:r>
            <a:r>
              <a:rPr spc="-6" dirty="0"/>
              <a:t>iy_start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pc="-6" dirty="0"/>
              <a:t>dev_id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]*</a:t>
            </a:r>
            <a:r>
              <a:rPr spc="-6" dirty="0"/>
              <a:t>nx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b="1" spc="-3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pc="-6" dirty="0"/>
              <a:t>nx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b="1" spc="-6" dirty="0">
                <a:solidFill>
                  <a:srgbClr val="0000FF"/>
                </a:solidFill>
                <a:latin typeface="Courier New"/>
                <a:cs typeface="Courier New"/>
              </a:rPr>
              <a:t>sizeof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pc="-6" dirty="0"/>
              <a:t>real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b="1" spc="-4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b="1" spc="-11" dirty="0">
                <a:latin typeface="Courier New"/>
                <a:cs typeface="Courier New"/>
              </a:rPr>
              <a:t>...</a:t>
            </a:r>
            <a:r>
              <a:rPr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</a:p>
          <a:p>
            <a:pPr>
              <a:lnSpc>
                <a:spcPct val="100000"/>
              </a:lnSpc>
            </a:pPr>
            <a:endParaRPr sz="1778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78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2056">
              <a:latin typeface="Courier New"/>
              <a:cs typeface="Courier New"/>
            </a:endParaRPr>
          </a:p>
          <a:p>
            <a:pPr marL="340780" marR="6671667" indent="-237064">
              <a:lnSpc>
                <a:spcPct val="135700"/>
              </a:lnSpc>
            </a:pPr>
            <a:r>
              <a:rPr spc="-6" dirty="0">
                <a:solidFill>
                  <a:srgbClr val="0070C5"/>
                </a:solidFill>
              </a:rPr>
              <a:t>cudaMe</a:t>
            </a:r>
            <a:r>
              <a:rPr spc="-17" dirty="0">
                <a:solidFill>
                  <a:srgbClr val="0070C5"/>
                </a:solidFill>
              </a:rPr>
              <a:t>m</a:t>
            </a:r>
            <a:r>
              <a:rPr spc="-6" dirty="0">
                <a:solidFill>
                  <a:srgbClr val="0070C5"/>
                </a:solidFill>
              </a:rPr>
              <a:t>cpy</a:t>
            </a:r>
            <a:r>
              <a:rPr spc="-22" dirty="0">
                <a:solidFill>
                  <a:srgbClr val="0070C5"/>
                </a:solidFill>
              </a:rPr>
              <a:t>A</a:t>
            </a:r>
            <a:r>
              <a:rPr spc="-6" dirty="0">
                <a:solidFill>
                  <a:srgbClr val="0070C5"/>
                </a:solidFill>
              </a:rPr>
              <a:t>sy</a:t>
            </a:r>
            <a:r>
              <a:rPr spc="-17" dirty="0">
                <a:solidFill>
                  <a:srgbClr val="0070C5"/>
                </a:solidFill>
              </a:rPr>
              <a:t>n</a:t>
            </a:r>
            <a:r>
              <a:rPr spc="-11" dirty="0">
                <a:solidFill>
                  <a:srgbClr val="0070C5"/>
                </a:solidFill>
              </a:rPr>
              <a:t>c</a:t>
            </a:r>
            <a:r>
              <a:rPr b="1" dirty="0">
                <a:solidFill>
                  <a:srgbClr val="000080"/>
                </a:solidFill>
                <a:latin typeface="Courier New"/>
                <a:cs typeface="Courier New"/>
              </a:rPr>
              <a:t>(  </a:t>
            </a:r>
            <a:r>
              <a:rPr spc="-11" dirty="0"/>
              <a:t>a_new</a:t>
            </a:r>
            <a:r>
              <a:rPr b="1" spc="-11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pc="-11" dirty="0"/>
              <a:t>bottom</a:t>
            </a:r>
            <a:r>
              <a:rPr b="1" spc="-11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</a:p>
          <a:p>
            <a:pPr marL="340780">
              <a:lnSpc>
                <a:spcPct val="100000"/>
              </a:lnSpc>
              <a:spcBef>
                <a:spcPts val="667"/>
              </a:spcBef>
            </a:pPr>
            <a:r>
              <a:rPr spc="-6" dirty="0"/>
              <a:t>a_new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pc="-6" dirty="0"/>
              <a:t>dev_id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]+(</a:t>
            </a:r>
            <a:r>
              <a:rPr spc="-6" dirty="0"/>
              <a:t>iy_end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pc="-6" dirty="0"/>
              <a:t>dev_id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]-</a:t>
            </a:r>
            <a:r>
              <a:rPr spc="-6" dirty="0">
                <a:solidFill>
                  <a:srgbClr val="FF8000"/>
                </a:solidFill>
              </a:rPr>
              <a:t>1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)*</a:t>
            </a:r>
            <a:r>
              <a:rPr spc="-6" dirty="0"/>
              <a:t>nx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b="1" spc="-4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pc="-6" dirty="0"/>
              <a:t>nx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b="1" spc="-6" dirty="0">
                <a:solidFill>
                  <a:srgbClr val="0000FF"/>
                </a:solidFill>
                <a:latin typeface="Courier New"/>
                <a:cs typeface="Courier New"/>
              </a:rPr>
              <a:t>sizeof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pc="-6" dirty="0"/>
              <a:t>real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b="1" spc="-4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pc="-6" dirty="0"/>
              <a:t>...</a:t>
            </a:r>
            <a:r>
              <a:rPr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1132839" y="3053081"/>
            <a:ext cx="3981449" cy="621594"/>
            <a:chOff x="1019555" y="2747772"/>
            <a:chExt cx="3583304" cy="559435"/>
          </a:xfrm>
        </p:grpSpPr>
        <p:sp>
          <p:nvSpPr>
            <p:cNvPr id="24" name="object 24"/>
            <p:cNvSpPr/>
            <p:nvPr/>
          </p:nvSpPr>
          <p:spPr>
            <a:xfrm>
              <a:off x="1032509" y="3051810"/>
              <a:ext cx="3557270" cy="242570"/>
            </a:xfrm>
            <a:custGeom>
              <a:avLst/>
              <a:gdLst/>
              <a:ahLst/>
              <a:cxnLst/>
              <a:rect l="l" t="t" r="r" b="b"/>
              <a:pathLst>
                <a:path w="3557270" h="242570">
                  <a:moveTo>
                    <a:pt x="0" y="242315"/>
                  </a:moveTo>
                  <a:lnTo>
                    <a:pt x="3557016" y="242315"/>
                  </a:lnTo>
                  <a:lnTo>
                    <a:pt x="3557016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25907">
              <a:solidFill>
                <a:srgbClr val="4548F5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2509" y="2760726"/>
              <a:ext cx="2886710" cy="234950"/>
            </a:xfrm>
            <a:custGeom>
              <a:avLst/>
              <a:gdLst/>
              <a:ahLst/>
              <a:cxnLst/>
              <a:rect l="l" t="t" r="r" b="b"/>
              <a:pathLst>
                <a:path w="2886710" h="234950">
                  <a:moveTo>
                    <a:pt x="0" y="234696"/>
                  </a:moveTo>
                  <a:lnTo>
                    <a:pt x="2886455" y="234696"/>
                  </a:lnTo>
                  <a:lnTo>
                    <a:pt x="2886455" y="0"/>
                  </a:lnTo>
                  <a:lnTo>
                    <a:pt x="0" y="0"/>
                  </a:lnTo>
                  <a:lnTo>
                    <a:pt x="0" y="234696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350</a:t>
            </a:fld>
            <a:endParaRPr dirty="0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2516" y="675119"/>
            <a:ext cx="8323439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SCALABILTY</a:t>
            </a:r>
            <a:r>
              <a:rPr spc="-61" dirty="0"/>
              <a:t> </a:t>
            </a:r>
            <a:r>
              <a:rPr dirty="0"/>
              <a:t>METRICS</a:t>
            </a:r>
            <a:r>
              <a:rPr spc="-22" dirty="0"/>
              <a:t> </a:t>
            </a:r>
            <a:r>
              <a:rPr spc="-6" dirty="0"/>
              <a:t>FOR</a:t>
            </a:r>
            <a:r>
              <a:rPr spc="-39" dirty="0"/>
              <a:t> </a:t>
            </a:r>
            <a:r>
              <a:rPr spc="-6" dirty="0"/>
              <a:t>SUCCESS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3645" y="2331861"/>
            <a:ext cx="10240433" cy="146734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42333">
              <a:spcBef>
                <a:spcPts val="117"/>
              </a:spcBef>
            </a:pPr>
            <a:r>
              <a:rPr sz="2222" dirty="0">
                <a:latin typeface="Trebuchet MS"/>
                <a:cs typeface="Trebuchet MS"/>
              </a:rPr>
              <a:t>Serial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Time: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50" dirty="0">
                <a:latin typeface="Cambria Math"/>
                <a:cs typeface="Cambria Math"/>
              </a:rPr>
              <a:t>𝑇</a:t>
            </a:r>
            <a:r>
              <a:rPr sz="2417" spc="-74" baseline="-15325" dirty="0">
                <a:latin typeface="Cambria Math"/>
                <a:cs typeface="Cambria Math"/>
              </a:rPr>
              <a:t>𝑠</a:t>
            </a:r>
            <a:r>
              <a:rPr sz="2222" spc="-50" dirty="0">
                <a:latin typeface="Trebuchet MS"/>
                <a:cs typeface="Trebuchet MS"/>
              </a:rPr>
              <a:t>: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How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long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it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takes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 </a:t>
            </a:r>
            <a:r>
              <a:rPr sz="2222" dirty="0">
                <a:latin typeface="Trebuchet MS"/>
                <a:cs typeface="Trebuchet MS"/>
              </a:rPr>
              <a:t>run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problem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with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single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process</a:t>
            </a:r>
            <a:endParaRPr sz="2222">
              <a:latin typeface="Trebuchet MS"/>
              <a:cs typeface="Trebuchet MS"/>
            </a:endParaRPr>
          </a:p>
          <a:p>
            <a:pPr marL="42333" marR="33866">
              <a:lnSpc>
                <a:spcPts val="4578"/>
              </a:lnSpc>
              <a:spcBef>
                <a:spcPts val="83"/>
              </a:spcBef>
            </a:pPr>
            <a:r>
              <a:rPr sz="2222" spc="-6" dirty="0">
                <a:latin typeface="Trebuchet MS"/>
                <a:cs typeface="Trebuchet MS"/>
              </a:rPr>
              <a:t>Parallel </a:t>
            </a:r>
            <a:r>
              <a:rPr sz="2222" dirty="0">
                <a:latin typeface="Trebuchet MS"/>
                <a:cs typeface="Trebuchet MS"/>
              </a:rPr>
              <a:t>Time: </a:t>
            </a:r>
            <a:r>
              <a:rPr sz="2222" spc="-22" dirty="0">
                <a:latin typeface="Cambria Math"/>
                <a:cs typeface="Cambria Math"/>
              </a:rPr>
              <a:t>𝑇</a:t>
            </a:r>
            <a:r>
              <a:rPr sz="2417" spc="-33" baseline="-15325" dirty="0">
                <a:latin typeface="Cambria Math"/>
                <a:cs typeface="Cambria Math"/>
              </a:rPr>
              <a:t>𝑝</a:t>
            </a:r>
            <a:r>
              <a:rPr sz="2222" spc="-22" dirty="0">
                <a:latin typeface="Trebuchet MS"/>
                <a:cs typeface="Trebuchet MS"/>
              </a:rPr>
              <a:t>: </a:t>
            </a:r>
            <a:r>
              <a:rPr sz="2222" dirty="0">
                <a:latin typeface="Trebuchet MS"/>
                <a:cs typeface="Trebuchet MS"/>
              </a:rPr>
              <a:t>How long </a:t>
            </a:r>
            <a:r>
              <a:rPr sz="2222" spc="-6" dirty="0">
                <a:latin typeface="Trebuchet MS"/>
                <a:cs typeface="Trebuchet MS"/>
              </a:rPr>
              <a:t>it takes to </a:t>
            </a:r>
            <a:r>
              <a:rPr sz="2222" dirty="0">
                <a:latin typeface="Trebuchet MS"/>
                <a:cs typeface="Trebuchet MS"/>
              </a:rPr>
              <a:t>run </a:t>
            </a:r>
            <a:r>
              <a:rPr sz="2222" spc="-6" dirty="0">
                <a:latin typeface="Trebuchet MS"/>
                <a:cs typeface="Trebuchet MS"/>
              </a:rPr>
              <a:t>the problem with multiple processes </a:t>
            </a:r>
            <a:r>
              <a:rPr sz="22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Number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of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Processes: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22" dirty="0">
                <a:latin typeface="Cambria Math"/>
                <a:cs typeface="Cambria Math"/>
              </a:rPr>
              <a:t>𝑃</a:t>
            </a:r>
            <a:r>
              <a:rPr sz="2222" spc="22" dirty="0">
                <a:latin typeface="Trebuchet MS"/>
                <a:cs typeface="Trebuchet MS"/>
              </a:rPr>
              <a:t>:</a:t>
            </a:r>
            <a:r>
              <a:rPr sz="2222" dirty="0">
                <a:latin typeface="Trebuchet MS"/>
                <a:cs typeface="Trebuchet MS"/>
              </a:rPr>
              <a:t> The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number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of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Processes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operating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on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task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at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hand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5474" y="4292459"/>
            <a:ext cx="223661" cy="19050"/>
          </a:xfrm>
          <a:custGeom>
            <a:avLst/>
            <a:gdLst/>
            <a:ahLst/>
            <a:cxnLst/>
            <a:rect l="l" t="t" r="r" b="b"/>
            <a:pathLst>
              <a:path w="201294" h="17145">
                <a:moveTo>
                  <a:pt x="201168" y="0"/>
                </a:moveTo>
                <a:lnTo>
                  <a:pt x="0" y="0"/>
                </a:lnTo>
                <a:lnTo>
                  <a:pt x="0" y="16763"/>
                </a:lnTo>
                <a:lnTo>
                  <a:pt x="201168" y="16763"/>
                </a:lnTo>
                <a:lnTo>
                  <a:pt x="201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2413282" y="4304877"/>
            <a:ext cx="299156" cy="263562"/>
          </a:xfrm>
          <a:prstGeom prst="rect">
            <a:avLst/>
          </a:prstGeom>
        </p:spPr>
        <p:txBody>
          <a:bodyPr vert="horz" wrap="square" lIns="0" tIns="15522" rIns="0" bIns="0" rtlCol="0">
            <a:spAutoFit/>
          </a:bodyPr>
          <a:lstStyle/>
          <a:p>
            <a:pPr marL="42333">
              <a:spcBef>
                <a:spcPts val="122"/>
              </a:spcBef>
            </a:pPr>
            <a:r>
              <a:rPr sz="1611" spc="-11" dirty="0">
                <a:latin typeface="Cambria Math"/>
                <a:cs typeface="Cambria Math"/>
              </a:rPr>
              <a:t>𝑇</a:t>
            </a:r>
            <a:r>
              <a:rPr sz="2000" spc="-17" baseline="-13888" dirty="0">
                <a:latin typeface="Cambria Math"/>
                <a:cs typeface="Cambria Math"/>
              </a:rPr>
              <a:t>𝑝</a:t>
            </a:r>
            <a:endParaRPr sz="2000" baseline="-13888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3645" y="4086436"/>
            <a:ext cx="10358261" cy="3562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42333">
              <a:spcBef>
                <a:spcPts val="111"/>
              </a:spcBef>
            </a:pPr>
            <a:r>
              <a:rPr sz="2222" dirty="0">
                <a:latin typeface="Trebuchet MS"/>
                <a:cs typeface="Trebuchet MS"/>
              </a:rPr>
              <a:t>Speedup: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Cambria Math"/>
                <a:cs typeface="Cambria Math"/>
              </a:rPr>
              <a:t>𝑆</a:t>
            </a:r>
            <a:r>
              <a:rPr sz="2222" spc="172" dirty="0">
                <a:latin typeface="Cambria Math"/>
                <a:cs typeface="Cambria Math"/>
              </a:rPr>
              <a:t> </a:t>
            </a:r>
            <a:r>
              <a:rPr sz="2222" dirty="0">
                <a:latin typeface="Cambria Math"/>
                <a:cs typeface="Cambria Math"/>
              </a:rPr>
              <a:t>=</a:t>
            </a:r>
            <a:r>
              <a:rPr sz="2222" spc="250" dirty="0">
                <a:latin typeface="Cambria Math"/>
                <a:cs typeface="Cambria Math"/>
              </a:rPr>
              <a:t> </a:t>
            </a:r>
            <a:r>
              <a:rPr sz="2417" spc="-108" baseline="45977" dirty="0">
                <a:latin typeface="Cambria Math"/>
                <a:cs typeface="Cambria Math"/>
              </a:rPr>
              <a:t>𝑇</a:t>
            </a:r>
            <a:r>
              <a:rPr sz="2000" spc="-108" baseline="41666" dirty="0">
                <a:latin typeface="Cambria Math"/>
                <a:cs typeface="Cambria Math"/>
              </a:rPr>
              <a:t>𝑠</a:t>
            </a:r>
            <a:r>
              <a:rPr sz="2000" spc="-133" baseline="41666" dirty="0">
                <a:latin typeface="Cambria Math"/>
                <a:cs typeface="Cambria Math"/>
              </a:rPr>
              <a:t> </a:t>
            </a:r>
            <a:r>
              <a:rPr sz="2222" dirty="0">
                <a:latin typeface="Trebuchet MS"/>
                <a:cs typeface="Trebuchet MS"/>
              </a:rPr>
              <a:t>:</a:t>
            </a:r>
            <a:r>
              <a:rPr sz="2222" spc="-6" dirty="0">
                <a:latin typeface="Trebuchet MS"/>
                <a:cs typeface="Trebuchet MS"/>
              </a:rPr>
              <a:t> How</a:t>
            </a:r>
            <a:r>
              <a:rPr sz="22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much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faster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is the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parallel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version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vs.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serial.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(optimal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is</a:t>
            </a:r>
            <a:r>
              <a:rPr sz="2222" spc="39" dirty="0">
                <a:latin typeface="Trebuchet MS"/>
                <a:cs typeface="Trebuchet MS"/>
              </a:rPr>
              <a:t> </a:t>
            </a:r>
            <a:r>
              <a:rPr sz="2222" spc="22" dirty="0">
                <a:latin typeface="Cambria Math"/>
                <a:cs typeface="Cambria Math"/>
              </a:rPr>
              <a:t>𝑃</a:t>
            </a:r>
            <a:r>
              <a:rPr sz="2222" spc="22" dirty="0">
                <a:latin typeface="Trebuchet MS"/>
                <a:cs typeface="Trebuchet MS"/>
              </a:rPr>
              <a:t>)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9794" y="5054459"/>
            <a:ext cx="138994" cy="19050"/>
          </a:xfrm>
          <a:custGeom>
            <a:avLst/>
            <a:gdLst/>
            <a:ahLst/>
            <a:cxnLst/>
            <a:rect l="l" t="t" r="r" b="b"/>
            <a:pathLst>
              <a:path w="125094" h="17145">
                <a:moveTo>
                  <a:pt x="124968" y="0"/>
                </a:moveTo>
                <a:lnTo>
                  <a:pt x="0" y="0"/>
                </a:lnTo>
                <a:lnTo>
                  <a:pt x="0" y="16764"/>
                </a:lnTo>
                <a:lnTo>
                  <a:pt x="124968" y="16764"/>
                </a:lnTo>
                <a:lnTo>
                  <a:pt x="1249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2715824" y="5067300"/>
            <a:ext cx="162278" cy="264275"/>
          </a:xfrm>
          <a:prstGeom prst="rect">
            <a:avLst/>
          </a:prstGeom>
        </p:spPr>
        <p:txBody>
          <a:bodyPr vert="horz" wrap="square" lIns="0" tIns="16228" rIns="0" bIns="0" rtlCol="0">
            <a:spAutoFit/>
          </a:bodyPr>
          <a:lstStyle/>
          <a:p>
            <a:pPr marL="14111">
              <a:spcBef>
                <a:spcPts val="128"/>
              </a:spcBef>
            </a:pPr>
            <a:r>
              <a:rPr sz="1611" spc="83" dirty="0">
                <a:latin typeface="Cambria Math"/>
                <a:cs typeface="Cambria Math"/>
              </a:rPr>
              <a:t>𝑃</a:t>
            </a:r>
            <a:endParaRPr sz="1611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351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33644" y="4848860"/>
            <a:ext cx="9024056" cy="3562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42333">
              <a:spcBef>
                <a:spcPts val="111"/>
              </a:spcBef>
              <a:tabLst>
                <a:tab pos="2106062" algn="l"/>
              </a:tabLst>
            </a:pPr>
            <a:r>
              <a:rPr sz="2222" spc="-6" dirty="0">
                <a:latin typeface="Trebuchet MS"/>
                <a:cs typeface="Trebuchet MS"/>
              </a:rPr>
              <a:t>Efficiency: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Cambria Math"/>
                <a:cs typeface="Cambria Math"/>
              </a:rPr>
              <a:t>𝐸</a:t>
            </a:r>
            <a:r>
              <a:rPr sz="2222" spc="227" dirty="0">
                <a:latin typeface="Cambria Math"/>
                <a:cs typeface="Cambria Math"/>
              </a:rPr>
              <a:t> </a:t>
            </a:r>
            <a:r>
              <a:rPr sz="2222" dirty="0">
                <a:latin typeface="Cambria Math"/>
                <a:cs typeface="Cambria Math"/>
              </a:rPr>
              <a:t>=	</a:t>
            </a:r>
            <a:r>
              <a:rPr sz="2417" spc="116" baseline="45977" dirty="0">
                <a:latin typeface="Cambria Math"/>
                <a:cs typeface="Cambria Math"/>
              </a:rPr>
              <a:t>𝑆</a:t>
            </a:r>
            <a:r>
              <a:rPr sz="2222" spc="78" dirty="0">
                <a:latin typeface="Trebuchet MS"/>
                <a:cs typeface="Trebuchet MS"/>
              </a:rPr>
              <a:t>:</a:t>
            </a:r>
            <a:r>
              <a:rPr sz="2222" spc="-6" dirty="0">
                <a:latin typeface="Trebuchet MS"/>
                <a:cs typeface="Trebuchet MS"/>
              </a:rPr>
              <a:t> How</a:t>
            </a:r>
            <a:r>
              <a:rPr sz="22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efficient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are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the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processors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used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(optimal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is</a:t>
            </a:r>
            <a:r>
              <a:rPr sz="2222" spc="61" dirty="0">
                <a:latin typeface="Trebuchet MS"/>
                <a:cs typeface="Trebuchet MS"/>
              </a:rPr>
              <a:t> </a:t>
            </a:r>
            <a:r>
              <a:rPr sz="2222" dirty="0">
                <a:latin typeface="Cambria Math"/>
                <a:cs typeface="Cambria Math"/>
              </a:rPr>
              <a:t>1</a:t>
            </a:r>
            <a:r>
              <a:rPr sz="2222" dirty="0">
                <a:latin typeface="Trebuchet MS"/>
                <a:cs typeface="Trebuchet MS"/>
              </a:rPr>
              <a:t>)</a:t>
            </a:r>
            <a:endParaRPr sz="2222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9" dirty="0"/>
              <a:t> </a:t>
            </a:r>
            <a:r>
              <a:rPr spc="-6" dirty="0"/>
              <a:t>GPU</a:t>
            </a:r>
            <a:r>
              <a:rPr spc="-33" dirty="0"/>
              <a:t> </a:t>
            </a:r>
            <a:r>
              <a:rPr dirty="0"/>
              <a:t>JACOBI</a:t>
            </a:r>
            <a:r>
              <a:rPr spc="-56" dirty="0"/>
              <a:t> </a:t>
            </a:r>
            <a:r>
              <a:rPr dirty="0"/>
              <a:t>RUNTIME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DGX1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-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x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1024,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1000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iterations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97000" y="2932852"/>
            <a:ext cx="9090378" cy="2486378"/>
            <a:chOff x="1257300" y="2639567"/>
            <a:chExt cx="8181340" cy="2237740"/>
          </a:xfrm>
        </p:grpSpPr>
        <p:sp>
          <p:nvSpPr>
            <p:cNvPr id="4" name="object 4"/>
            <p:cNvSpPr/>
            <p:nvPr/>
          </p:nvSpPr>
          <p:spPr>
            <a:xfrm>
              <a:off x="1610868" y="2906267"/>
              <a:ext cx="7431405" cy="1923414"/>
            </a:xfrm>
            <a:custGeom>
              <a:avLst/>
              <a:gdLst/>
              <a:ahLst/>
              <a:cxnLst/>
              <a:rect l="l" t="t" r="r" b="b"/>
              <a:pathLst>
                <a:path w="7431405" h="1923414">
                  <a:moveTo>
                    <a:pt x="318516" y="0"/>
                  </a:moveTo>
                  <a:lnTo>
                    <a:pt x="0" y="0"/>
                  </a:lnTo>
                  <a:lnTo>
                    <a:pt x="0" y="1923288"/>
                  </a:lnTo>
                  <a:lnTo>
                    <a:pt x="318516" y="1923288"/>
                  </a:lnTo>
                  <a:lnTo>
                    <a:pt x="318516" y="0"/>
                  </a:lnTo>
                  <a:close/>
                </a:path>
                <a:path w="7431405" h="1923414">
                  <a:moveTo>
                    <a:pt x="1333500" y="915924"/>
                  </a:moveTo>
                  <a:lnTo>
                    <a:pt x="1014984" y="915924"/>
                  </a:lnTo>
                  <a:lnTo>
                    <a:pt x="1014984" y="1923288"/>
                  </a:lnTo>
                  <a:lnTo>
                    <a:pt x="1333500" y="1923288"/>
                  </a:lnTo>
                  <a:lnTo>
                    <a:pt x="1333500" y="915924"/>
                  </a:lnTo>
                  <a:close/>
                </a:path>
                <a:path w="7431405" h="1923414">
                  <a:moveTo>
                    <a:pt x="2350008" y="1203960"/>
                  </a:moveTo>
                  <a:lnTo>
                    <a:pt x="2031492" y="1203960"/>
                  </a:lnTo>
                  <a:lnTo>
                    <a:pt x="2031492" y="1923288"/>
                  </a:lnTo>
                  <a:lnTo>
                    <a:pt x="2350008" y="1923288"/>
                  </a:lnTo>
                  <a:lnTo>
                    <a:pt x="2350008" y="1203960"/>
                  </a:lnTo>
                  <a:close/>
                </a:path>
                <a:path w="7431405" h="1923414">
                  <a:moveTo>
                    <a:pt x="3366516" y="1322832"/>
                  </a:moveTo>
                  <a:lnTo>
                    <a:pt x="3048000" y="1322832"/>
                  </a:lnTo>
                  <a:lnTo>
                    <a:pt x="3048000" y="1923288"/>
                  </a:lnTo>
                  <a:lnTo>
                    <a:pt x="3366516" y="1923288"/>
                  </a:lnTo>
                  <a:lnTo>
                    <a:pt x="3366516" y="1322832"/>
                  </a:lnTo>
                  <a:close/>
                </a:path>
                <a:path w="7431405" h="1923414">
                  <a:moveTo>
                    <a:pt x="4383024" y="1359408"/>
                  </a:moveTo>
                  <a:lnTo>
                    <a:pt x="4064508" y="1359408"/>
                  </a:lnTo>
                  <a:lnTo>
                    <a:pt x="4064508" y="1923288"/>
                  </a:lnTo>
                  <a:lnTo>
                    <a:pt x="4383024" y="1923288"/>
                  </a:lnTo>
                  <a:lnTo>
                    <a:pt x="4383024" y="1359408"/>
                  </a:lnTo>
                  <a:close/>
                </a:path>
                <a:path w="7431405" h="1923414">
                  <a:moveTo>
                    <a:pt x="5398008" y="1385316"/>
                  </a:moveTo>
                  <a:lnTo>
                    <a:pt x="5079492" y="1385316"/>
                  </a:lnTo>
                  <a:lnTo>
                    <a:pt x="5079492" y="1923288"/>
                  </a:lnTo>
                  <a:lnTo>
                    <a:pt x="5398008" y="1923288"/>
                  </a:lnTo>
                  <a:lnTo>
                    <a:pt x="5398008" y="1385316"/>
                  </a:lnTo>
                  <a:close/>
                </a:path>
                <a:path w="7431405" h="1923414">
                  <a:moveTo>
                    <a:pt x="6414516" y="1395984"/>
                  </a:moveTo>
                  <a:lnTo>
                    <a:pt x="6096000" y="1395984"/>
                  </a:lnTo>
                  <a:lnTo>
                    <a:pt x="6096000" y="1923288"/>
                  </a:lnTo>
                  <a:lnTo>
                    <a:pt x="6414516" y="1923288"/>
                  </a:lnTo>
                  <a:lnTo>
                    <a:pt x="6414516" y="1395984"/>
                  </a:lnTo>
                  <a:close/>
                </a:path>
                <a:path w="7431405" h="1923414">
                  <a:moveTo>
                    <a:pt x="7431024" y="1391412"/>
                  </a:moveTo>
                  <a:lnTo>
                    <a:pt x="7112508" y="1391412"/>
                  </a:lnTo>
                  <a:lnTo>
                    <a:pt x="7112508" y="1923288"/>
                  </a:lnTo>
                  <a:lnTo>
                    <a:pt x="7431024" y="1923288"/>
                  </a:lnTo>
                  <a:lnTo>
                    <a:pt x="7431024" y="1391412"/>
                  </a:lnTo>
                  <a:close/>
                </a:path>
              </a:pathLst>
            </a:custGeom>
            <a:solidFill>
              <a:srgbClr val="E16C31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61872" y="2644139"/>
              <a:ext cx="8176259" cy="2232660"/>
            </a:xfrm>
            <a:custGeom>
              <a:avLst/>
              <a:gdLst/>
              <a:ahLst/>
              <a:cxnLst/>
              <a:rect l="l" t="t" r="r" b="b"/>
              <a:pathLst>
                <a:path w="8176259" h="2232660">
                  <a:moveTo>
                    <a:pt x="8129016" y="2185416"/>
                  </a:moveTo>
                  <a:lnTo>
                    <a:pt x="8129016" y="0"/>
                  </a:lnTo>
                </a:path>
                <a:path w="8176259" h="2232660">
                  <a:moveTo>
                    <a:pt x="8129016" y="2185416"/>
                  </a:moveTo>
                  <a:lnTo>
                    <a:pt x="8176259" y="2185416"/>
                  </a:lnTo>
                </a:path>
                <a:path w="8176259" h="2232660">
                  <a:moveTo>
                    <a:pt x="8129016" y="1821180"/>
                  </a:moveTo>
                  <a:lnTo>
                    <a:pt x="8176259" y="1821180"/>
                  </a:lnTo>
                </a:path>
                <a:path w="8176259" h="2232660">
                  <a:moveTo>
                    <a:pt x="8129016" y="1456944"/>
                  </a:moveTo>
                  <a:lnTo>
                    <a:pt x="8176259" y="1456944"/>
                  </a:lnTo>
                </a:path>
                <a:path w="8176259" h="2232660">
                  <a:moveTo>
                    <a:pt x="8129016" y="1092708"/>
                  </a:moveTo>
                  <a:lnTo>
                    <a:pt x="8176259" y="1092708"/>
                  </a:lnTo>
                </a:path>
                <a:path w="8176259" h="2232660">
                  <a:moveTo>
                    <a:pt x="8129016" y="728472"/>
                  </a:moveTo>
                  <a:lnTo>
                    <a:pt x="8176259" y="728472"/>
                  </a:lnTo>
                </a:path>
                <a:path w="8176259" h="2232660">
                  <a:moveTo>
                    <a:pt x="8129016" y="364236"/>
                  </a:moveTo>
                  <a:lnTo>
                    <a:pt x="8176259" y="364236"/>
                  </a:lnTo>
                </a:path>
                <a:path w="8176259" h="2232660">
                  <a:moveTo>
                    <a:pt x="8129016" y="0"/>
                  </a:moveTo>
                  <a:lnTo>
                    <a:pt x="8176259" y="0"/>
                  </a:lnTo>
                </a:path>
                <a:path w="8176259" h="2232660">
                  <a:moveTo>
                    <a:pt x="0" y="2185416"/>
                  </a:moveTo>
                  <a:lnTo>
                    <a:pt x="0" y="0"/>
                  </a:lnTo>
                </a:path>
                <a:path w="8176259" h="2232660">
                  <a:moveTo>
                    <a:pt x="0" y="2185416"/>
                  </a:moveTo>
                  <a:lnTo>
                    <a:pt x="8129016" y="2185416"/>
                  </a:lnTo>
                </a:path>
                <a:path w="8176259" h="2232660">
                  <a:moveTo>
                    <a:pt x="0" y="2185416"/>
                  </a:moveTo>
                  <a:lnTo>
                    <a:pt x="0" y="2232660"/>
                  </a:lnTo>
                </a:path>
                <a:path w="8176259" h="2232660">
                  <a:moveTo>
                    <a:pt x="1016508" y="2185416"/>
                  </a:moveTo>
                  <a:lnTo>
                    <a:pt x="1016508" y="2232660"/>
                  </a:lnTo>
                </a:path>
                <a:path w="8176259" h="2232660">
                  <a:moveTo>
                    <a:pt x="2031491" y="2185416"/>
                  </a:moveTo>
                  <a:lnTo>
                    <a:pt x="2031491" y="2232660"/>
                  </a:lnTo>
                </a:path>
                <a:path w="8176259" h="2232660">
                  <a:moveTo>
                    <a:pt x="3048000" y="2185416"/>
                  </a:moveTo>
                  <a:lnTo>
                    <a:pt x="3048000" y="2232660"/>
                  </a:lnTo>
                </a:path>
                <a:path w="8176259" h="2232660">
                  <a:moveTo>
                    <a:pt x="4064507" y="2185416"/>
                  </a:moveTo>
                  <a:lnTo>
                    <a:pt x="4064507" y="2232660"/>
                  </a:lnTo>
                </a:path>
                <a:path w="8176259" h="2232660">
                  <a:moveTo>
                    <a:pt x="5079492" y="2185416"/>
                  </a:moveTo>
                  <a:lnTo>
                    <a:pt x="5079492" y="2232660"/>
                  </a:lnTo>
                </a:path>
                <a:path w="8176259" h="2232660">
                  <a:moveTo>
                    <a:pt x="6096000" y="2185416"/>
                  </a:moveTo>
                  <a:lnTo>
                    <a:pt x="6096000" y="2232660"/>
                  </a:lnTo>
                </a:path>
                <a:path w="8176259" h="2232660">
                  <a:moveTo>
                    <a:pt x="7112508" y="2185416"/>
                  </a:moveTo>
                  <a:lnTo>
                    <a:pt x="7112508" y="2232660"/>
                  </a:lnTo>
                </a:path>
                <a:path w="8176259" h="2232660">
                  <a:moveTo>
                    <a:pt x="8129016" y="2185416"/>
                  </a:moveTo>
                  <a:lnTo>
                    <a:pt x="8129016" y="22326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1770126" y="3007613"/>
              <a:ext cx="7112634" cy="998219"/>
            </a:xfrm>
            <a:custGeom>
              <a:avLst/>
              <a:gdLst/>
              <a:ahLst/>
              <a:cxnLst/>
              <a:rect l="l" t="t" r="r" b="b"/>
              <a:pathLst>
                <a:path w="7112634" h="998220">
                  <a:moveTo>
                    <a:pt x="0" y="0"/>
                  </a:moveTo>
                  <a:lnTo>
                    <a:pt x="1014984" y="82296"/>
                  </a:lnTo>
                  <a:lnTo>
                    <a:pt x="2031491" y="199644"/>
                  </a:lnTo>
                  <a:lnTo>
                    <a:pt x="3048000" y="362712"/>
                  </a:lnTo>
                  <a:lnTo>
                    <a:pt x="4064508" y="579119"/>
                  </a:lnTo>
                  <a:lnTo>
                    <a:pt x="5079492" y="737616"/>
                  </a:lnTo>
                  <a:lnTo>
                    <a:pt x="6096000" y="873252"/>
                  </a:lnTo>
                  <a:lnTo>
                    <a:pt x="7112508" y="998219"/>
                  </a:lnTo>
                </a:path>
              </a:pathLst>
            </a:custGeom>
            <a:ln w="2895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2152" y="2972180"/>
              <a:ext cx="73152" cy="731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8661" y="3052952"/>
              <a:ext cx="73152" cy="731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169" y="3170300"/>
              <a:ext cx="73152" cy="731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0153" y="3334892"/>
              <a:ext cx="73152" cy="731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6660" y="3549776"/>
              <a:ext cx="73151" cy="731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3169" y="3708272"/>
              <a:ext cx="73151" cy="731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9677" y="3843908"/>
              <a:ext cx="73151" cy="731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4660" y="3968876"/>
              <a:ext cx="73152" cy="7315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571903" y="5238327"/>
            <a:ext cx="458611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dirty="0">
                <a:latin typeface="Trebuchet MS"/>
                <a:cs typeface="Trebuchet MS"/>
              </a:rPr>
              <a:t>0%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71903" y="4833620"/>
            <a:ext cx="5461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2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,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71903" y="4428913"/>
            <a:ext cx="5461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4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,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71903" y="4023783"/>
            <a:ext cx="5461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6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,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71903" y="3619077"/>
            <a:ext cx="5461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8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,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71903" y="3214370"/>
            <a:ext cx="6350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71903" y="2809381"/>
            <a:ext cx="6350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2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8192" y="5238327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0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7825" y="4752622"/>
            <a:ext cx="267406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48192" y="4266635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7825" y="3780932"/>
            <a:ext cx="267406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-6" dirty="0">
                <a:latin typeface="Trebuchet MS"/>
                <a:cs typeface="Trebuchet MS"/>
              </a:rPr>
              <a:t>,5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48192" y="3295367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2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7825" y="2809381"/>
            <a:ext cx="267406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2</a:t>
            </a:r>
            <a:r>
              <a:rPr sz="1333" spc="-6" dirty="0">
                <a:latin typeface="Trebuchet MS"/>
                <a:cs typeface="Trebuchet MS"/>
              </a:rPr>
              <a:t>,5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08105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3727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2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6644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3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9547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4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24648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5367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6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82849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7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12020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8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220068" y="3377414"/>
            <a:ext cx="222240" cy="1551517"/>
          </a:xfrm>
          <a:prstGeom prst="rect">
            <a:avLst/>
          </a:prstGeom>
        </p:spPr>
        <p:txBody>
          <a:bodyPr vert="vert270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1444" dirty="0">
                <a:latin typeface="Trebuchet MS"/>
                <a:cs typeface="Trebuchet MS"/>
              </a:rPr>
              <a:t>Parallel</a:t>
            </a:r>
            <a:r>
              <a:rPr sz="1444" spc="-44" dirty="0">
                <a:latin typeface="Trebuchet MS"/>
                <a:cs typeface="Trebuchet MS"/>
              </a:rPr>
              <a:t> </a:t>
            </a:r>
            <a:r>
              <a:rPr sz="1444" spc="11" dirty="0">
                <a:latin typeface="Trebuchet MS"/>
                <a:cs typeface="Trebuchet MS"/>
              </a:rPr>
              <a:t>Efficiency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7009" y="3657654"/>
            <a:ext cx="222240" cy="994128"/>
          </a:xfrm>
          <a:prstGeom prst="rect">
            <a:avLst/>
          </a:prstGeom>
        </p:spPr>
        <p:txBody>
          <a:bodyPr vert="vert270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1444" spc="11" dirty="0">
                <a:latin typeface="Trebuchet MS"/>
                <a:cs typeface="Trebuchet MS"/>
              </a:rPr>
              <a:t>Runtime</a:t>
            </a:r>
            <a:r>
              <a:rPr sz="1444" spc="-94" dirty="0">
                <a:latin typeface="Trebuchet MS"/>
                <a:cs typeface="Trebuchet MS"/>
              </a:rPr>
              <a:t> </a:t>
            </a:r>
            <a:r>
              <a:rPr sz="1444" spc="6" dirty="0">
                <a:latin typeface="Trebuchet MS"/>
                <a:cs typeface="Trebuchet MS"/>
              </a:rPr>
              <a:t>(s)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40635" y="5685987"/>
            <a:ext cx="556683" cy="240763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1444" spc="11" dirty="0">
                <a:latin typeface="Trebuchet MS"/>
                <a:cs typeface="Trebuchet MS"/>
              </a:rPr>
              <a:t>#GPUs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177454" y="6199293"/>
            <a:ext cx="270933" cy="90311"/>
          </a:xfrm>
          <a:custGeom>
            <a:avLst/>
            <a:gdLst/>
            <a:ahLst/>
            <a:cxnLst/>
            <a:rect l="l" t="t" r="r" b="b"/>
            <a:pathLst>
              <a:path w="243839" h="81279">
                <a:moveTo>
                  <a:pt x="243839" y="0"/>
                </a:moveTo>
                <a:lnTo>
                  <a:pt x="0" y="0"/>
                </a:lnTo>
                <a:lnTo>
                  <a:pt x="0" y="80772"/>
                </a:lnTo>
                <a:lnTo>
                  <a:pt x="243839" y="80772"/>
                </a:lnTo>
                <a:lnTo>
                  <a:pt x="243839" y="0"/>
                </a:lnTo>
                <a:close/>
              </a:path>
            </a:pathLst>
          </a:custGeom>
          <a:solidFill>
            <a:srgbClr val="E16C3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" name="object 40"/>
          <p:cNvSpPr txBox="1"/>
          <p:nvPr/>
        </p:nvSpPr>
        <p:spPr>
          <a:xfrm>
            <a:off x="4463344" y="6116433"/>
            <a:ext cx="1664406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Single</a:t>
            </a:r>
            <a:r>
              <a:rPr sz="1333" spc="-39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33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endParaRPr sz="1333">
              <a:latin typeface="Trebuchet MS"/>
              <a:cs typeface="Trebuchet M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98261" y="6202679"/>
            <a:ext cx="270932" cy="81279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6684997" y="6116433"/>
            <a:ext cx="1405467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Parallel</a:t>
            </a:r>
            <a:r>
              <a:rPr sz="1333" spc="-61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Efficiency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352</a:t>
            </a:fld>
            <a:endParaRPr dirty="0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44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marL="706"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Single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Threaded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Copy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4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P100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on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DGX-1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385" y="2336800"/>
            <a:ext cx="9401387" cy="41317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353</a:t>
            </a:fld>
            <a:endParaRPr dirty="0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44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marL="706"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Single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Threaded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Copy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4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P100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on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DGX-1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00386" y="2336800"/>
            <a:ext cx="9401528" cy="4131733"/>
            <a:chOff x="1260347" y="2103120"/>
            <a:chExt cx="8461375" cy="3718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0347" y="2103120"/>
              <a:ext cx="8461248" cy="37185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36953" y="3047238"/>
              <a:ext cx="3060700" cy="2446020"/>
            </a:xfrm>
            <a:custGeom>
              <a:avLst/>
              <a:gdLst/>
              <a:ahLst/>
              <a:cxnLst/>
              <a:rect l="l" t="t" r="r" b="b"/>
              <a:pathLst>
                <a:path w="3060700" h="2446020">
                  <a:moveTo>
                    <a:pt x="0" y="246887"/>
                  </a:moveTo>
                  <a:lnTo>
                    <a:pt x="3060192" y="246887"/>
                  </a:lnTo>
                  <a:lnTo>
                    <a:pt x="3060192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  <a:path w="3060700" h="2446020">
                  <a:moveTo>
                    <a:pt x="0" y="1039368"/>
                  </a:moveTo>
                  <a:lnTo>
                    <a:pt x="3060192" y="1039368"/>
                  </a:lnTo>
                  <a:lnTo>
                    <a:pt x="3060192" y="792480"/>
                  </a:lnTo>
                  <a:lnTo>
                    <a:pt x="0" y="792480"/>
                  </a:lnTo>
                  <a:lnTo>
                    <a:pt x="0" y="1039368"/>
                  </a:lnTo>
                  <a:close/>
                </a:path>
                <a:path w="3060700" h="2446020">
                  <a:moveTo>
                    <a:pt x="0" y="1749552"/>
                  </a:moveTo>
                  <a:lnTo>
                    <a:pt x="3060192" y="1749552"/>
                  </a:lnTo>
                  <a:lnTo>
                    <a:pt x="3060192" y="1463040"/>
                  </a:lnTo>
                  <a:lnTo>
                    <a:pt x="0" y="1463040"/>
                  </a:lnTo>
                  <a:lnTo>
                    <a:pt x="0" y="1749552"/>
                  </a:lnTo>
                  <a:close/>
                </a:path>
                <a:path w="3060700" h="2446020">
                  <a:moveTo>
                    <a:pt x="0" y="2446020"/>
                  </a:moveTo>
                  <a:lnTo>
                    <a:pt x="3060192" y="2446020"/>
                  </a:lnTo>
                  <a:lnTo>
                    <a:pt x="3060192" y="2157984"/>
                  </a:lnTo>
                  <a:lnTo>
                    <a:pt x="0" y="2157984"/>
                  </a:lnTo>
                  <a:lnTo>
                    <a:pt x="0" y="2446020"/>
                  </a:lnTo>
                  <a:close/>
                </a:path>
              </a:pathLst>
            </a:custGeom>
            <a:ln w="25908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354</a:t>
            </a:fld>
            <a:endParaRPr dirty="0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2327" y="675119"/>
            <a:ext cx="3745088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GPUDIRECT</a:t>
            </a:r>
            <a:r>
              <a:rPr spc="-100" dirty="0"/>
              <a:t> </a:t>
            </a:r>
            <a:r>
              <a:rPr dirty="0"/>
              <a:t>P2P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867" y="4901919"/>
            <a:ext cx="6816372" cy="91616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222" dirty="0">
                <a:latin typeface="Trebuchet MS"/>
                <a:cs typeface="Trebuchet MS"/>
              </a:rPr>
              <a:t>Maximizes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intra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node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inter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Bandwidth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9"/>
              </a:spcBef>
            </a:pPr>
            <a:r>
              <a:rPr sz="2222" dirty="0">
                <a:latin typeface="Trebuchet MS"/>
                <a:cs typeface="Trebuchet MS"/>
              </a:rPr>
              <a:t>Avoids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Host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memory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and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system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topology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bottlenecks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6120" y="2094653"/>
            <a:ext cx="819856" cy="539322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706" rIns="0" bIns="0" rtlCol="0">
            <a:spAutoFit/>
          </a:bodyPr>
          <a:lstStyle/>
          <a:p>
            <a:pPr>
              <a:spcBef>
                <a:spcPts val="6"/>
              </a:spcBef>
            </a:pPr>
            <a:endParaRPr sz="1944">
              <a:latin typeface="Times New Roman"/>
              <a:cs typeface="Times New Roman"/>
            </a:endParaRPr>
          </a:p>
          <a:p>
            <a:pPr marL="171448">
              <a:spcBef>
                <a:spcPts val="6"/>
              </a:spcBef>
            </a:pPr>
            <a:r>
              <a:rPr sz="1556" spc="-6" dirty="0">
                <a:latin typeface="Trebuchet MS"/>
                <a:cs typeface="Trebuchet MS"/>
              </a:rPr>
              <a:t>GPU1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6826" y="2094653"/>
            <a:ext cx="819856" cy="539322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706" rIns="0" bIns="0" rtlCol="0">
            <a:spAutoFit/>
          </a:bodyPr>
          <a:lstStyle/>
          <a:p>
            <a:pPr>
              <a:spcBef>
                <a:spcPts val="6"/>
              </a:spcBef>
            </a:pPr>
            <a:endParaRPr sz="1944">
              <a:latin typeface="Times New Roman"/>
              <a:cs typeface="Times New Roman"/>
            </a:endParaRPr>
          </a:p>
          <a:p>
            <a:pPr marL="172154">
              <a:spcBef>
                <a:spcPts val="6"/>
              </a:spcBef>
            </a:pPr>
            <a:r>
              <a:rPr sz="1556" spc="-6" dirty="0">
                <a:latin typeface="Trebuchet MS"/>
                <a:cs typeface="Trebuchet MS"/>
              </a:rPr>
              <a:t>GPU0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16120" y="3203785"/>
            <a:ext cx="819856" cy="819856"/>
          </a:xfrm>
          <a:custGeom>
            <a:avLst/>
            <a:gdLst/>
            <a:ahLst/>
            <a:cxnLst/>
            <a:rect l="l" t="t" r="r" b="b"/>
            <a:pathLst>
              <a:path w="737870" h="737870">
                <a:moveTo>
                  <a:pt x="737615" y="0"/>
                </a:moveTo>
                <a:lnTo>
                  <a:pt x="0" y="0"/>
                </a:lnTo>
                <a:lnTo>
                  <a:pt x="0" y="737615"/>
                </a:lnTo>
                <a:lnTo>
                  <a:pt x="737615" y="737615"/>
                </a:lnTo>
                <a:lnTo>
                  <a:pt x="737615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4674024" y="3474439"/>
            <a:ext cx="5044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Trebuchet MS"/>
                <a:cs typeface="Trebuchet MS"/>
              </a:rPr>
              <a:t>GPU3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96826" y="2914226"/>
            <a:ext cx="819856" cy="1109132"/>
          </a:xfrm>
          <a:custGeom>
            <a:avLst/>
            <a:gdLst/>
            <a:ahLst/>
            <a:cxnLst/>
            <a:rect l="l" t="t" r="r" b="b"/>
            <a:pathLst>
              <a:path w="737870" h="998220">
                <a:moveTo>
                  <a:pt x="406908" y="76200"/>
                </a:moveTo>
                <a:lnTo>
                  <a:pt x="400558" y="63500"/>
                </a:lnTo>
                <a:lnTo>
                  <a:pt x="368808" y="0"/>
                </a:lnTo>
                <a:lnTo>
                  <a:pt x="330708" y="76200"/>
                </a:lnTo>
                <a:lnTo>
                  <a:pt x="362458" y="76200"/>
                </a:lnTo>
                <a:lnTo>
                  <a:pt x="362458" y="183896"/>
                </a:lnTo>
                <a:lnTo>
                  <a:pt x="330708" y="183896"/>
                </a:lnTo>
                <a:lnTo>
                  <a:pt x="368808" y="260096"/>
                </a:lnTo>
                <a:lnTo>
                  <a:pt x="400558" y="196596"/>
                </a:lnTo>
                <a:lnTo>
                  <a:pt x="406908" y="183896"/>
                </a:lnTo>
                <a:lnTo>
                  <a:pt x="375158" y="183896"/>
                </a:lnTo>
                <a:lnTo>
                  <a:pt x="375158" y="76200"/>
                </a:lnTo>
                <a:lnTo>
                  <a:pt x="406908" y="76200"/>
                </a:lnTo>
                <a:close/>
              </a:path>
              <a:path w="737870" h="998220">
                <a:moveTo>
                  <a:pt x="737616" y="260616"/>
                </a:moveTo>
                <a:lnTo>
                  <a:pt x="0" y="260616"/>
                </a:lnTo>
                <a:lnTo>
                  <a:pt x="0" y="998220"/>
                </a:lnTo>
                <a:lnTo>
                  <a:pt x="737616" y="998220"/>
                </a:lnTo>
                <a:lnTo>
                  <a:pt x="737616" y="260616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" name="object 9"/>
          <p:cNvSpPr txBox="1"/>
          <p:nvPr/>
        </p:nvSpPr>
        <p:spPr>
          <a:xfrm>
            <a:off x="3555154" y="3474439"/>
            <a:ext cx="5044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Trebuchet MS"/>
                <a:cs typeface="Trebuchet MS"/>
              </a:rPr>
              <a:t>GPU2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16399" y="2462105"/>
            <a:ext cx="299156" cy="84667"/>
          </a:xfrm>
          <a:custGeom>
            <a:avLst/>
            <a:gdLst/>
            <a:ahLst/>
            <a:cxnLst/>
            <a:rect l="l" t="t" r="r" b="b"/>
            <a:pathLst>
              <a:path w="26923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69239" h="76200">
                <a:moveTo>
                  <a:pt x="192786" y="0"/>
                </a:moveTo>
                <a:lnTo>
                  <a:pt x="192786" y="76200"/>
                </a:lnTo>
                <a:lnTo>
                  <a:pt x="256286" y="44450"/>
                </a:lnTo>
                <a:lnTo>
                  <a:pt x="205486" y="44450"/>
                </a:lnTo>
                <a:lnTo>
                  <a:pt x="205486" y="31750"/>
                </a:lnTo>
                <a:lnTo>
                  <a:pt x="256286" y="31750"/>
                </a:lnTo>
                <a:lnTo>
                  <a:pt x="192786" y="0"/>
                </a:lnTo>
                <a:close/>
              </a:path>
              <a:path w="26923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69239" h="76200">
                <a:moveTo>
                  <a:pt x="19278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92786" y="44450"/>
                </a:lnTo>
                <a:lnTo>
                  <a:pt x="192786" y="31750"/>
                </a:lnTo>
                <a:close/>
              </a:path>
              <a:path w="269239" h="76200">
                <a:moveTo>
                  <a:pt x="256286" y="31750"/>
                </a:moveTo>
                <a:lnTo>
                  <a:pt x="205486" y="31750"/>
                </a:lnTo>
                <a:lnTo>
                  <a:pt x="205486" y="44450"/>
                </a:lnTo>
                <a:lnTo>
                  <a:pt x="256286" y="44450"/>
                </a:lnTo>
                <a:lnTo>
                  <a:pt x="268986" y="38100"/>
                </a:lnTo>
                <a:lnTo>
                  <a:pt x="256286" y="3175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11" name="object 11"/>
          <p:cNvGrpSpPr/>
          <p:nvPr/>
        </p:nvGrpSpPr>
        <p:grpSpPr>
          <a:xfrm>
            <a:off x="4216399" y="2914227"/>
            <a:ext cx="752122" cy="742244"/>
            <a:chOff x="3794759" y="2622804"/>
            <a:chExt cx="676910" cy="668020"/>
          </a:xfrm>
        </p:grpSpPr>
        <p:sp>
          <p:nvSpPr>
            <p:cNvPr id="12" name="object 12"/>
            <p:cNvSpPr/>
            <p:nvPr/>
          </p:nvSpPr>
          <p:spPr>
            <a:xfrm>
              <a:off x="3794760" y="2622803"/>
              <a:ext cx="676910" cy="668020"/>
            </a:xfrm>
            <a:custGeom>
              <a:avLst/>
              <a:gdLst/>
              <a:ahLst/>
              <a:cxnLst/>
              <a:rect l="l" t="t" r="r" b="b"/>
              <a:pathLst>
                <a:path w="676910" h="668020">
                  <a:moveTo>
                    <a:pt x="268986" y="629412"/>
                  </a:moveTo>
                  <a:lnTo>
                    <a:pt x="256286" y="623062"/>
                  </a:lnTo>
                  <a:lnTo>
                    <a:pt x="192786" y="591312"/>
                  </a:lnTo>
                  <a:lnTo>
                    <a:pt x="192786" y="623062"/>
                  </a:lnTo>
                  <a:lnTo>
                    <a:pt x="76200" y="623062"/>
                  </a:lnTo>
                  <a:lnTo>
                    <a:pt x="76200" y="591312"/>
                  </a:lnTo>
                  <a:lnTo>
                    <a:pt x="0" y="629412"/>
                  </a:lnTo>
                  <a:lnTo>
                    <a:pt x="76200" y="667512"/>
                  </a:lnTo>
                  <a:lnTo>
                    <a:pt x="76200" y="635762"/>
                  </a:lnTo>
                  <a:lnTo>
                    <a:pt x="192786" y="635762"/>
                  </a:lnTo>
                  <a:lnTo>
                    <a:pt x="192786" y="667512"/>
                  </a:lnTo>
                  <a:lnTo>
                    <a:pt x="256286" y="635762"/>
                  </a:lnTo>
                  <a:lnTo>
                    <a:pt x="268986" y="629412"/>
                  </a:lnTo>
                  <a:close/>
                </a:path>
                <a:path w="676910" h="668020">
                  <a:moveTo>
                    <a:pt x="676656" y="76200"/>
                  </a:moveTo>
                  <a:lnTo>
                    <a:pt x="670306" y="63500"/>
                  </a:lnTo>
                  <a:lnTo>
                    <a:pt x="638556" y="0"/>
                  </a:lnTo>
                  <a:lnTo>
                    <a:pt x="600456" y="76200"/>
                  </a:lnTo>
                  <a:lnTo>
                    <a:pt x="632206" y="76200"/>
                  </a:lnTo>
                  <a:lnTo>
                    <a:pt x="632206" y="183896"/>
                  </a:lnTo>
                  <a:lnTo>
                    <a:pt x="600456" y="183896"/>
                  </a:lnTo>
                  <a:lnTo>
                    <a:pt x="638556" y="260096"/>
                  </a:lnTo>
                  <a:lnTo>
                    <a:pt x="670306" y="196596"/>
                  </a:lnTo>
                  <a:lnTo>
                    <a:pt x="676656" y="183896"/>
                  </a:lnTo>
                  <a:lnTo>
                    <a:pt x="644906" y="183896"/>
                  </a:lnTo>
                  <a:lnTo>
                    <a:pt x="644906" y="76200"/>
                  </a:lnTo>
                  <a:lnTo>
                    <a:pt x="676656" y="7620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2379" y="2624328"/>
              <a:ext cx="242824" cy="2388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02379" y="2633472"/>
              <a:ext cx="255904" cy="239395"/>
            </a:xfrm>
            <a:custGeom>
              <a:avLst/>
              <a:gdLst/>
              <a:ahLst/>
              <a:cxnLst/>
              <a:rect l="l" t="t" r="r" b="b"/>
              <a:pathLst>
                <a:path w="255904" h="239394">
                  <a:moveTo>
                    <a:pt x="29718" y="159003"/>
                  </a:moveTo>
                  <a:lnTo>
                    <a:pt x="0" y="238887"/>
                  </a:lnTo>
                  <a:lnTo>
                    <a:pt x="81661" y="214756"/>
                  </a:lnTo>
                  <a:lnTo>
                    <a:pt x="68054" y="200151"/>
                  </a:lnTo>
                  <a:lnTo>
                    <a:pt x="50800" y="200151"/>
                  </a:lnTo>
                  <a:lnTo>
                    <a:pt x="42037" y="190880"/>
                  </a:lnTo>
                  <a:lnTo>
                    <a:pt x="51334" y="182206"/>
                  </a:lnTo>
                  <a:lnTo>
                    <a:pt x="29718" y="159003"/>
                  </a:lnTo>
                  <a:close/>
                </a:path>
                <a:path w="255904" h="239394">
                  <a:moveTo>
                    <a:pt x="51334" y="182206"/>
                  </a:moveTo>
                  <a:lnTo>
                    <a:pt x="42037" y="190880"/>
                  </a:lnTo>
                  <a:lnTo>
                    <a:pt x="50800" y="200151"/>
                  </a:lnTo>
                  <a:lnTo>
                    <a:pt x="60027" y="191536"/>
                  </a:lnTo>
                  <a:lnTo>
                    <a:pt x="51334" y="182206"/>
                  </a:lnTo>
                  <a:close/>
                </a:path>
                <a:path w="255904" h="239394">
                  <a:moveTo>
                    <a:pt x="60027" y="191536"/>
                  </a:moveTo>
                  <a:lnTo>
                    <a:pt x="50800" y="200151"/>
                  </a:lnTo>
                  <a:lnTo>
                    <a:pt x="68054" y="200151"/>
                  </a:lnTo>
                  <a:lnTo>
                    <a:pt x="60027" y="191536"/>
                  </a:lnTo>
                  <a:close/>
                </a:path>
                <a:path w="255904" h="239394">
                  <a:moveTo>
                    <a:pt x="195874" y="47347"/>
                  </a:moveTo>
                  <a:lnTo>
                    <a:pt x="51334" y="182206"/>
                  </a:lnTo>
                  <a:lnTo>
                    <a:pt x="60027" y="191536"/>
                  </a:lnTo>
                  <a:lnTo>
                    <a:pt x="204514" y="56621"/>
                  </a:lnTo>
                  <a:lnTo>
                    <a:pt x="195874" y="47347"/>
                  </a:lnTo>
                  <a:close/>
                </a:path>
                <a:path w="255904" h="239394">
                  <a:moveTo>
                    <a:pt x="241494" y="38735"/>
                  </a:moveTo>
                  <a:lnTo>
                    <a:pt x="205105" y="38735"/>
                  </a:lnTo>
                  <a:lnTo>
                    <a:pt x="213741" y="48005"/>
                  </a:lnTo>
                  <a:lnTo>
                    <a:pt x="204514" y="56621"/>
                  </a:lnTo>
                  <a:lnTo>
                    <a:pt x="226187" y="79882"/>
                  </a:lnTo>
                  <a:lnTo>
                    <a:pt x="241494" y="38735"/>
                  </a:lnTo>
                  <a:close/>
                </a:path>
                <a:path w="255904" h="239394">
                  <a:moveTo>
                    <a:pt x="205105" y="38735"/>
                  </a:moveTo>
                  <a:lnTo>
                    <a:pt x="195874" y="47347"/>
                  </a:lnTo>
                  <a:lnTo>
                    <a:pt x="204514" y="56621"/>
                  </a:lnTo>
                  <a:lnTo>
                    <a:pt x="213741" y="48005"/>
                  </a:lnTo>
                  <a:lnTo>
                    <a:pt x="205105" y="38735"/>
                  </a:lnTo>
                  <a:close/>
                </a:path>
                <a:path w="255904" h="239394">
                  <a:moveTo>
                    <a:pt x="255905" y="0"/>
                  </a:moveTo>
                  <a:lnTo>
                    <a:pt x="174244" y="24129"/>
                  </a:lnTo>
                  <a:lnTo>
                    <a:pt x="195874" y="47347"/>
                  </a:lnTo>
                  <a:lnTo>
                    <a:pt x="205105" y="38735"/>
                  </a:lnTo>
                  <a:lnTo>
                    <a:pt x="241494" y="38735"/>
                  </a:lnTo>
                  <a:lnTo>
                    <a:pt x="255905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039946" y="2106506"/>
            <a:ext cx="819856" cy="540034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1411" rIns="0" bIns="0" rtlCol="0">
            <a:spAutoFit/>
          </a:bodyPr>
          <a:lstStyle/>
          <a:p>
            <a:pPr>
              <a:spcBef>
                <a:spcPts val="11"/>
              </a:spcBef>
            </a:pPr>
            <a:endParaRPr sz="1944">
              <a:latin typeface="Times New Roman"/>
              <a:cs typeface="Times New Roman"/>
            </a:endParaRPr>
          </a:p>
          <a:p>
            <a:pPr marL="172859">
              <a:spcBef>
                <a:spcPts val="6"/>
              </a:spcBef>
            </a:pPr>
            <a:r>
              <a:rPr sz="1556" spc="-6" dirty="0">
                <a:latin typeface="Trebuchet MS"/>
                <a:cs typeface="Trebuchet MS"/>
              </a:rPr>
              <a:t>GPU4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20653" y="2106506"/>
            <a:ext cx="821267" cy="540034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1411" rIns="0" bIns="0" rtlCol="0">
            <a:spAutoFit/>
          </a:bodyPr>
          <a:lstStyle/>
          <a:p>
            <a:pPr>
              <a:spcBef>
                <a:spcPts val="11"/>
              </a:spcBef>
            </a:pPr>
            <a:endParaRPr sz="1944">
              <a:latin typeface="Times New Roman"/>
              <a:cs typeface="Times New Roman"/>
            </a:endParaRPr>
          </a:p>
          <a:p>
            <a:pPr marL="172859">
              <a:spcBef>
                <a:spcPts val="6"/>
              </a:spcBef>
            </a:pPr>
            <a:r>
              <a:rPr sz="1556" spc="-6" dirty="0">
                <a:latin typeface="Trebuchet MS"/>
                <a:cs typeface="Trebuchet MS"/>
              </a:rPr>
              <a:t>GPU5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39946" y="3215641"/>
            <a:ext cx="819856" cy="540747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117" rIns="0" bIns="0" rtlCol="0">
            <a:spAutoFit/>
          </a:bodyPr>
          <a:lstStyle/>
          <a:p>
            <a:pPr>
              <a:spcBef>
                <a:spcPts val="17"/>
              </a:spcBef>
            </a:pPr>
            <a:endParaRPr sz="1944">
              <a:latin typeface="Times New Roman"/>
              <a:cs typeface="Times New Roman"/>
            </a:endParaRPr>
          </a:p>
          <a:p>
            <a:pPr marL="172859"/>
            <a:r>
              <a:rPr sz="1556" spc="-6" dirty="0">
                <a:latin typeface="Trebuchet MS"/>
                <a:cs typeface="Trebuchet MS"/>
              </a:rPr>
              <a:t>GPU6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89799" y="2926080"/>
            <a:ext cx="84667" cy="289278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31750" y="183895"/>
                </a:moveTo>
                <a:lnTo>
                  <a:pt x="0" y="183895"/>
                </a:lnTo>
                <a:lnTo>
                  <a:pt x="38100" y="260095"/>
                </a:lnTo>
                <a:lnTo>
                  <a:pt x="69850" y="196595"/>
                </a:lnTo>
                <a:lnTo>
                  <a:pt x="31750" y="196595"/>
                </a:lnTo>
                <a:lnTo>
                  <a:pt x="31750" y="183895"/>
                </a:lnTo>
                <a:close/>
              </a:path>
              <a:path w="76200" h="260350">
                <a:moveTo>
                  <a:pt x="44450" y="63500"/>
                </a:moveTo>
                <a:lnTo>
                  <a:pt x="31750" y="63500"/>
                </a:lnTo>
                <a:lnTo>
                  <a:pt x="31750" y="196595"/>
                </a:lnTo>
                <a:lnTo>
                  <a:pt x="44450" y="196595"/>
                </a:lnTo>
                <a:lnTo>
                  <a:pt x="44450" y="63500"/>
                </a:lnTo>
                <a:close/>
              </a:path>
              <a:path w="76200" h="260350">
                <a:moveTo>
                  <a:pt x="76200" y="183895"/>
                </a:moveTo>
                <a:lnTo>
                  <a:pt x="44450" y="183895"/>
                </a:lnTo>
                <a:lnTo>
                  <a:pt x="44450" y="196595"/>
                </a:lnTo>
                <a:lnTo>
                  <a:pt x="69850" y="196595"/>
                </a:lnTo>
                <a:lnTo>
                  <a:pt x="76200" y="1838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03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9" name="object 19"/>
          <p:cNvSpPr txBox="1"/>
          <p:nvPr/>
        </p:nvSpPr>
        <p:spPr>
          <a:xfrm>
            <a:off x="6920653" y="3215641"/>
            <a:ext cx="821267" cy="540747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2117" rIns="0" bIns="0" rtlCol="0">
            <a:spAutoFit/>
          </a:bodyPr>
          <a:lstStyle/>
          <a:p>
            <a:pPr>
              <a:spcBef>
                <a:spcPts val="17"/>
              </a:spcBef>
            </a:pPr>
            <a:endParaRPr sz="1944">
              <a:latin typeface="Times New Roman"/>
              <a:cs typeface="Times New Roman"/>
            </a:endParaRPr>
          </a:p>
          <a:p>
            <a:pPr marL="172859"/>
            <a:r>
              <a:rPr sz="1556" spc="-6" dirty="0">
                <a:latin typeface="Trebuchet MS"/>
                <a:cs typeface="Trebuchet MS"/>
              </a:rPr>
              <a:t>GPU7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41920" y="2473960"/>
            <a:ext cx="299156" cy="84667"/>
          </a:xfrm>
          <a:custGeom>
            <a:avLst/>
            <a:gdLst/>
            <a:ahLst/>
            <a:cxnLst/>
            <a:rect l="l" t="t" r="r" b="b"/>
            <a:pathLst>
              <a:path w="26924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69240" h="76200">
                <a:moveTo>
                  <a:pt x="192786" y="0"/>
                </a:moveTo>
                <a:lnTo>
                  <a:pt x="192786" y="76200"/>
                </a:lnTo>
                <a:lnTo>
                  <a:pt x="256286" y="44450"/>
                </a:lnTo>
                <a:lnTo>
                  <a:pt x="205486" y="44450"/>
                </a:lnTo>
                <a:lnTo>
                  <a:pt x="205486" y="31750"/>
                </a:lnTo>
                <a:lnTo>
                  <a:pt x="256286" y="31750"/>
                </a:lnTo>
                <a:lnTo>
                  <a:pt x="192786" y="0"/>
                </a:lnTo>
                <a:close/>
              </a:path>
              <a:path w="26924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69240" h="76200">
                <a:moveTo>
                  <a:pt x="19278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92786" y="44450"/>
                </a:lnTo>
                <a:lnTo>
                  <a:pt x="192786" y="31750"/>
                </a:lnTo>
                <a:close/>
              </a:path>
              <a:path w="269240" h="76200">
                <a:moveTo>
                  <a:pt x="256286" y="31750"/>
                </a:moveTo>
                <a:lnTo>
                  <a:pt x="205486" y="31750"/>
                </a:lnTo>
                <a:lnTo>
                  <a:pt x="205486" y="44450"/>
                </a:lnTo>
                <a:lnTo>
                  <a:pt x="256286" y="44450"/>
                </a:lnTo>
                <a:lnTo>
                  <a:pt x="268986" y="38100"/>
                </a:lnTo>
                <a:lnTo>
                  <a:pt x="256286" y="3175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1" name="object 21"/>
          <p:cNvSpPr/>
          <p:nvPr/>
        </p:nvSpPr>
        <p:spPr>
          <a:xfrm>
            <a:off x="8407399" y="2926080"/>
            <a:ext cx="84667" cy="289278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31750" y="183895"/>
                </a:moveTo>
                <a:lnTo>
                  <a:pt x="0" y="183895"/>
                </a:lnTo>
                <a:lnTo>
                  <a:pt x="38100" y="260095"/>
                </a:lnTo>
                <a:lnTo>
                  <a:pt x="69850" y="196595"/>
                </a:lnTo>
                <a:lnTo>
                  <a:pt x="31750" y="196595"/>
                </a:lnTo>
                <a:lnTo>
                  <a:pt x="31750" y="183895"/>
                </a:lnTo>
                <a:close/>
              </a:path>
              <a:path w="76200" h="260350">
                <a:moveTo>
                  <a:pt x="44450" y="63500"/>
                </a:moveTo>
                <a:lnTo>
                  <a:pt x="31750" y="63500"/>
                </a:lnTo>
                <a:lnTo>
                  <a:pt x="31750" y="196595"/>
                </a:lnTo>
                <a:lnTo>
                  <a:pt x="44450" y="196595"/>
                </a:lnTo>
                <a:lnTo>
                  <a:pt x="44450" y="63500"/>
                </a:lnTo>
                <a:close/>
              </a:path>
              <a:path w="76200" h="260350">
                <a:moveTo>
                  <a:pt x="76200" y="183895"/>
                </a:moveTo>
                <a:lnTo>
                  <a:pt x="44450" y="183895"/>
                </a:lnTo>
                <a:lnTo>
                  <a:pt x="44450" y="196595"/>
                </a:lnTo>
                <a:lnTo>
                  <a:pt x="69850" y="196595"/>
                </a:lnTo>
                <a:lnTo>
                  <a:pt x="76200" y="183895"/>
                </a:lnTo>
                <a:close/>
              </a:path>
              <a:path w="76200" h="2603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03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2" name="object 22"/>
          <p:cNvSpPr/>
          <p:nvPr/>
        </p:nvSpPr>
        <p:spPr>
          <a:xfrm>
            <a:off x="7741920" y="3583092"/>
            <a:ext cx="299156" cy="84667"/>
          </a:xfrm>
          <a:custGeom>
            <a:avLst/>
            <a:gdLst/>
            <a:ahLst/>
            <a:cxnLst/>
            <a:rect l="l" t="t" r="r" b="b"/>
            <a:pathLst>
              <a:path w="26924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69240" h="76200">
                <a:moveTo>
                  <a:pt x="192786" y="0"/>
                </a:moveTo>
                <a:lnTo>
                  <a:pt x="192786" y="76200"/>
                </a:lnTo>
                <a:lnTo>
                  <a:pt x="256286" y="44450"/>
                </a:lnTo>
                <a:lnTo>
                  <a:pt x="205486" y="44450"/>
                </a:lnTo>
                <a:lnTo>
                  <a:pt x="205486" y="31750"/>
                </a:lnTo>
                <a:lnTo>
                  <a:pt x="256286" y="31750"/>
                </a:lnTo>
                <a:lnTo>
                  <a:pt x="192786" y="0"/>
                </a:lnTo>
                <a:close/>
              </a:path>
              <a:path w="26924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69240" h="76200">
                <a:moveTo>
                  <a:pt x="19278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92786" y="44450"/>
                </a:lnTo>
                <a:lnTo>
                  <a:pt x="192786" y="31750"/>
                </a:lnTo>
                <a:close/>
              </a:path>
              <a:path w="269240" h="76200">
                <a:moveTo>
                  <a:pt x="256286" y="31750"/>
                </a:moveTo>
                <a:lnTo>
                  <a:pt x="205486" y="31750"/>
                </a:lnTo>
                <a:lnTo>
                  <a:pt x="205486" y="44450"/>
                </a:lnTo>
                <a:lnTo>
                  <a:pt x="256286" y="44450"/>
                </a:lnTo>
                <a:lnTo>
                  <a:pt x="268986" y="38100"/>
                </a:lnTo>
                <a:lnTo>
                  <a:pt x="256286" y="3175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23" name="object 23"/>
          <p:cNvGrpSpPr/>
          <p:nvPr/>
        </p:nvGrpSpPr>
        <p:grpSpPr>
          <a:xfrm>
            <a:off x="7741920" y="2949786"/>
            <a:ext cx="284338" cy="265994"/>
            <a:chOff x="6967728" y="2654807"/>
            <a:chExt cx="255904" cy="23939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7728" y="2654807"/>
              <a:ext cx="242824" cy="2388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67728" y="2654807"/>
              <a:ext cx="255904" cy="239395"/>
            </a:xfrm>
            <a:custGeom>
              <a:avLst/>
              <a:gdLst/>
              <a:ahLst/>
              <a:cxnLst/>
              <a:rect l="l" t="t" r="r" b="b"/>
              <a:pathLst>
                <a:path w="255904" h="239394">
                  <a:moveTo>
                    <a:pt x="29718" y="159003"/>
                  </a:moveTo>
                  <a:lnTo>
                    <a:pt x="0" y="238887"/>
                  </a:lnTo>
                  <a:lnTo>
                    <a:pt x="81661" y="214756"/>
                  </a:lnTo>
                  <a:lnTo>
                    <a:pt x="68054" y="200151"/>
                  </a:lnTo>
                  <a:lnTo>
                    <a:pt x="50800" y="200151"/>
                  </a:lnTo>
                  <a:lnTo>
                    <a:pt x="42037" y="190880"/>
                  </a:lnTo>
                  <a:lnTo>
                    <a:pt x="51334" y="182206"/>
                  </a:lnTo>
                  <a:lnTo>
                    <a:pt x="29718" y="159003"/>
                  </a:lnTo>
                  <a:close/>
                </a:path>
                <a:path w="255904" h="239394">
                  <a:moveTo>
                    <a:pt x="51334" y="182206"/>
                  </a:moveTo>
                  <a:lnTo>
                    <a:pt x="42037" y="190880"/>
                  </a:lnTo>
                  <a:lnTo>
                    <a:pt x="50800" y="200151"/>
                  </a:lnTo>
                  <a:lnTo>
                    <a:pt x="60027" y="191536"/>
                  </a:lnTo>
                  <a:lnTo>
                    <a:pt x="51334" y="182206"/>
                  </a:lnTo>
                  <a:close/>
                </a:path>
                <a:path w="255904" h="239394">
                  <a:moveTo>
                    <a:pt x="60027" y="191536"/>
                  </a:moveTo>
                  <a:lnTo>
                    <a:pt x="50800" y="200151"/>
                  </a:lnTo>
                  <a:lnTo>
                    <a:pt x="68054" y="200151"/>
                  </a:lnTo>
                  <a:lnTo>
                    <a:pt x="60027" y="191536"/>
                  </a:lnTo>
                  <a:close/>
                </a:path>
                <a:path w="255904" h="239394">
                  <a:moveTo>
                    <a:pt x="195874" y="47347"/>
                  </a:moveTo>
                  <a:lnTo>
                    <a:pt x="51334" y="182206"/>
                  </a:lnTo>
                  <a:lnTo>
                    <a:pt x="60027" y="191536"/>
                  </a:lnTo>
                  <a:lnTo>
                    <a:pt x="204514" y="56621"/>
                  </a:lnTo>
                  <a:lnTo>
                    <a:pt x="195874" y="47347"/>
                  </a:lnTo>
                  <a:close/>
                </a:path>
                <a:path w="255904" h="239394">
                  <a:moveTo>
                    <a:pt x="241494" y="38734"/>
                  </a:moveTo>
                  <a:lnTo>
                    <a:pt x="205104" y="38734"/>
                  </a:lnTo>
                  <a:lnTo>
                    <a:pt x="213741" y="48005"/>
                  </a:lnTo>
                  <a:lnTo>
                    <a:pt x="204514" y="56621"/>
                  </a:lnTo>
                  <a:lnTo>
                    <a:pt x="226187" y="79882"/>
                  </a:lnTo>
                  <a:lnTo>
                    <a:pt x="241494" y="38734"/>
                  </a:lnTo>
                  <a:close/>
                </a:path>
                <a:path w="255904" h="239394">
                  <a:moveTo>
                    <a:pt x="205104" y="38734"/>
                  </a:moveTo>
                  <a:lnTo>
                    <a:pt x="195874" y="47347"/>
                  </a:lnTo>
                  <a:lnTo>
                    <a:pt x="204514" y="56621"/>
                  </a:lnTo>
                  <a:lnTo>
                    <a:pt x="213741" y="48005"/>
                  </a:lnTo>
                  <a:lnTo>
                    <a:pt x="205104" y="38734"/>
                  </a:lnTo>
                  <a:close/>
                </a:path>
                <a:path w="255904" h="239394">
                  <a:moveTo>
                    <a:pt x="255904" y="0"/>
                  </a:moveTo>
                  <a:lnTo>
                    <a:pt x="174244" y="24129"/>
                  </a:lnTo>
                  <a:lnTo>
                    <a:pt x="195874" y="47347"/>
                  </a:lnTo>
                  <a:lnTo>
                    <a:pt x="205104" y="38734"/>
                  </a:lnTo>
                  <a:lnTo>
                    <a:pt x="241494" y="38734"/>
                  </a:lnTo>
                  <a:lnTo>
                    <a:pt x="255904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6" name="object 26"/>
          <p:cNvSpPr/>
          <p:nvPr/>
        </p:nvSpPr>
        <p:spPr>
          <a:xfrm>
            <a:off x="3764280" y="1833597"/>
            <a:ext cx="4727928" cy="2463800"/>
          </a:xfrm>
          <a:custGeom>
            <a:avLst/>
            <a:gdLst/>
            <a:ahLst/>
            <a:cxnLst/>
            <a:rect l="l" t="t" r="r" b="b"/>
            <a:pathLst>
              <a:path w="4255134" h="2217420">
                <a:moveTo>
                  <a:pt x="1975104" y="306590"/>
                </a:moveTo>
                <a:lnTo>
                  <a:pt x="1604772" y="306590"/>
                </a:lnTo>
                <a:lnTo>
                  <a:pt x="1604772" y="1044194"/>
                </a:lnTo>
                <a:lnTo>
                  <a:pt x="1975104" y="1044194"/>
                </a:lnTo>
                <a:lnTo>
                  <a:pt x="1975104" y="306590"/>
                </a:lnTo>
                <a:close/>
              </a:path>
              <a:path w="4255134" h="2217420">
                <a:moveTo>
                  <a:pt x="4254881" y="2058416"/>
                </a:moveTo>
                <a:lnTo>
                  <a:pt x="4248531" y="2045716"/>
                </a:lnTo>
                <a:lnTo>
                  <a:pt x="4216781" y="1982216"/>
                </a:lnTo>
                <a:lnTo>
                  <a:pt x="4178681" y="2058416"/>
                </a:lnTo>
                <a:lnTo>
                  <a:pt x="4210431" y="2058416"/>
                </a:lnTo>
                <a:lnTo>
                  <a:pt x="4210431" y="2204466"/>
                </a:lnTo>
                <a:lnTo>
                  <a:pt x="3216643" y="2204466"/>
                </a:lnTo>
                <a:lnTo>
                  <a:pt x="3216643" y="2058416"/>
                </a:lnTo>
                <a:lnTo>
                  <a:pt x="3248279" y="2058416"/>
                </a:lnTo>
                <a:lnTo>
                  <a:pt x="3241929" y="2045716"/>
                </a:lnTo>
                <a:lnTo>
                  <a:pt x="3210179" y="1982216"/>
                </a:lnTo>
                <a:lnTo>
                  <a:pt x="3172079" y="2058416"/>
                </a:lnTo>
                <a:lnTo>
                  <a:pt x="3203829" y="2058416"/>
                </a:lnTo>
                <a:lnTo>
                  <a:pt x="3203829" y="2204466"/>
                </a:lnTo>
                <a:lnTo>
                  <a:pt x="1051814" y="2204466"/>
                </a:lnTo>
                <a:lnTo>
                  <a:pt x="1051814" y="2046986"/>
                </a:lnTo>
                <a:lnTo>
                  <a:pt x="1083564" y="2046986"/>
                </a:lnTo>
                <a:lnTo>
                  <a:pt x="1077214" y="2034286"/>
                </a:lnTo>
                <a:lnTo>
                  <a:pt x="1045464" y="1970786"/>
                </a:lnTo>
                <a:lnTo>
                  <a:pt x="1007364" y="2046986"/>
                </a:lnTo>
                <a:lnTo>
                  <a:pt x="1039114" y="2046986"/>
                </a:lnTo>
                <a:lnTo>
                  <a:pt x="1039114" y="2204466"/>
                </a:lnTo>
                <a:lnTo>
                  <a:pt x="44450" y="2204466"/>
                </a:lnTo>
                <a:lnTo>
                  <a:pt x="44450" y="2046986"/>
                </a:lnTo>
                <a:lnTo>
                  <a:pt x="76200" y="2046986"/>
                </a:lnTo>
                <a:lnTo>
                  <a:pt x="69850" y="2034286"/>
                </a:lnTo>
                <a:lnTo>
                  <a:pt x="38100" y="1970786"/>
                </a:lnTo>
                <a:lnTo>
                  <a:pt x="0" y="2046986"/>
                </a:lnTo>
                <a:lnTo>
                  <a:pt x="31750" y="2046986"/>
                </a:lnTo>
                <a:lnTo>
                  <a:pt x="31750" y="2214372"/>
                </a:lnTo>
                <a:lnTo>
                  <a:pt x="34544" y="2217166"/>
                </a:lnTo>
                <a:lnTo>
                  <a:pt x="1041908" y="2217166"/>
                </a:lnTo>
                <a:lnTo>
                  <a:pt x="3213722" y="2217166"/>
                </a:lnTo>
                <a:lnTo>
                  <a:pt x="4220337" y="2217166"/>
                </a:lnTo>
                <a:lnTo>
                  <a:pt x="4223131" y="2214372"/>
                </a:lnTo>
                <a:lnTo>
                  <a:pt x="4223131" y="2210816"/>
                </a:lnTo>
                <a:lnTo>
                  <a:pt x="4223131" y="2204466"/>
                </a:lnTo>
                <a:lnTo>
                  <a:pt x="4223131" y="2058416"/>
                </a:lnTo>
                <a:lnTo>
                  <a:pt x="4254881" y="2058416"/>
                </a:lnTo>
                <a:close/>
              </a:path>
              <a:path w="4255134" h="2217420">
                <a:moveTo>
                  <a:pt x="4254881" y="170180"/>
                </a:moveTo>
                <a:lnTo>
                  <a:pt x="4223131" y="170180"/>
                </a:lnTo>
                <a:lnTo>
                  <a:pt x="4223131" y="12700"/>
                </a:lnTo>
                <a:lnTo>
                  <a:pt x="4223131" y="6350"/>
                </a:lnTo>
                <a:lnTo>
                  <a:pt x="4223131" y="2794"/>
                </a:lnTo>
                <a:lnTo>
                  <a:pt x="4220337" y="0"/>
                </a:lnTo>
                <a:lnTo>
                  <a:pt x="3213722" y="0"/>
                </a:lnTo>
                <a:lnTo>
                  <a:pt x="1041908" y="0"/>
                </a:lnTo>
                <a:lnTo>
                  <a:pt x="34544" y="0"/>
                </a:lnTo>
                <a:lnTo>
                  <a:pt x="31750" y="2794"/>
                </a:lnTo>
                <a:lnTo>
                  <a:pt x="31750" y="158750"/>
                </a:lnTo>
                <a:lnTo>
                  <a:pt x="0" y="158750"/>
                </a:lnTo>
                <a:lnTo>
                  <a:pt x="38100" y="234950"/>
                </a:lnTo>
                <a:lnTo>
                  <a:pt x="69850" y="171450"/>
                </a:lnTo>
                <a:lnTo>
                  <a:pt x="76200" y="158750"/>
                </a:lnTo>
                <a:lnTo>
                  <a:pt x="44450" y="158750"/>
                </a:lnTo>
                <a:lnTo>
                  <a:pt x="44450" y="12700"/>
                </a:lnTo>
                <a:lnTo>
                  <a:pt x="1039114" y="12700"/>
                </a:lnTo>
                <a:lnTo>
                  <a:pt x="1039114" y="158750"/>
                </a:lnTo>
                <a:lnTo>
                  <a:pt x="1007364" y="158750"/>
                </a:lnTo>
                <a:lnTo>
                  <a:pt x="1045464" y="234950"/>
                </a:lnTo>
                <a:lnTo>
                  <a:pt x="1077214" y="171450"/>
                </a:lnTo>
                <a:lnTo>
                  <a:pt x="1083564" y="158750"/>
                </a:lnTo>
                <a:lnTo>
                  <a:pt x="1051814" y="158750"/>
                </a:lnTo>
                <a:lnTo>
                  <a:pt x="1051814" y="12700"/>
                </a:lnTo>
                <a:lnTo>
                  <a:pt x="3203829" y="12700"/>
                </a:lnTo>
                <a:lnTo>
                  <a:pt x="3203829" y="170180"/>
                </a:lnTo>
                <a:lnTo>
                  <a:pt x="3172079" y="170180"/>
                </a:lnTo>
                <a:lnTo>
                  <a:pt x="3210179" y="246380"/>
                </a:lnTo>
                <a:lnTo>
                  <a:pt x="3241929" y="182880"/>
                </a:lnTo>
                <a:lnTo>
                  <a:pt x="3248279" y="170180"/>
                </a:lnTo>
                <a:lnTo>
                  <a:pt x="3216643" y="170180"/>
                </a:lnTo>
                <a:lnTo>
                  <a:pt x="3216643" y="12700"/>
                </a:lnTo>
                <a:lnTo>
                  <a:pt x="4210431" y="12700"/>
                </a:lnTo>
                <a:lnTo>
                  <a:pt x="4210431" y="170180"/>
                </a:lnTo>
                <a:lnTo>
                  <a:pt x="4178681" y="170180"/>
                </a:lnTo>
                <a:lnTo>
                  <a:pt x="4216781" y="246380"/>
                </a:lnTo>
                <a:lnTo>
                  <a:pt x="4248531" y="182880"/>
                </a:lnTo>
                <a:lnTo>
                  <a:pt x="4254881" y="17018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7" name="object 27"/>
          <p:cNvSpPr txBox="1"/>
          <p:nvPr/>
        </p:nvSpPr>
        <p:spPr>
          <a:xfrm>
            <a:off x="5637399" y="2389998"/>
            <a:ext cx="230717" cy="151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1"/>
              </a:lnSpc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72642" y="2101215"/>
            <a:ext cx="422628" cy="830439"/>
            <a:chOff x="4925377" y="1891093"/>
            <a:chExt cx="380365" cy="747395"/>
          </a:xfrm>
        </p:grpSpPr>
        <p:sp>
          <p:nvSpPr>
            <p:cNvPr id="29" name="object 29"/>
            <p:cNvSpPr/>
            <p:nvPr/>
          </p:nvSpPr>
          <p:spPr>
            <a:xfrm>
              <a:off x="4930140" y="1895855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39" h="737869">
                  <a:moveTo>
                    <a:pt x="370332" y="0"/>
                  </a:moveTo>
                  <a:lnTo>
                    <a:pt x="0" y="0"/>
                  </a:lnTo>
                  <a:lnTo>
                    <a:pt x="0" y="737615"/>
                  </a:lnTo>
                  <a:lnTo>
                    <a:pt x="370332" y="737615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930140" y="1895855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39" h="737869">
                  <a:moveTo>
                    <a:pt x="0" y="737615"/>
                  </a:moveTo>
                  <a:lnTo>
                    <a:pt x="370332" y="737615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73761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573093" y="2308860"/>
            <a:ext cx="239425" cy="415572"/>
          </a:xfrm>
          <a:prstGeom prst="rect">
            <a:avLst/>
          </a:prstGeom>
        </p:spPr>
        <p:txBody>
          <a:bodyPr vert="vert" wrap="square" lIns="0" tIns="2117" rIns="0" bIns="0" rtlCol="0">
            <a:spAutoFit/>
          </a:bodyPr>
          <a:lstStyle/>
          <a:p>
            <a:pPr marL="14111">
              <a:spcBef>
                <a:spcPts val="17"/>
              </a:spcBef>
            </a:pPr>
            <a:r>
              <a:rPr sz="1556" spc="-6" dirty="0"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542068" y="3261148"/>
            <a:ext cx="422628" cy="830439"/>
            <a:chOff x="4987861" y="2935033"/>
            <a:chExt cx="380365" cy="747395"/>
          </a:xfrm>
        </p:grpSpPr>
        <p:sp>
          <p:nvSpPr>
            <p:cNvPr id="33" name="object 33"/>
            <p:cNvSpPr/>
            <p:nvPr/>
          </p:nvSpPr>
          <p:spPr>
            <a:xfrm>
              <a:off x="4992623" y="2939795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39" h="737870">
                  <a:moveTo>
                    <a:pt x="370332" y="0"/>
                  </a:moveTo>
                  <a:lnTo>
                    <a:pt x="0" y="0"/>
                  </a:lnTo>
                  <a:lnTo>
                    <a:pt x="0" y="737615"/>
                  </a:lnTo>
                  <a:lnTo>
                    <a:pt x="370332" y="737615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992623" y="2939795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39" h="737870">
                  <a:moveTo>
                    <a:pt x="0" y="737615"/>
                  </a:moveTo>
                  <a:lnTo>
                    <a:pt x="370332" y="737615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73761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637399" y="3482905"/>
            <a:ext cx="230717" cy="151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1"/>
              </a:lnSpc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472642" y="3193415"/>
            <a:ext cx="422628" cy="831850"/>
            <a:chOff x="4925377" y="2874073"/>
            <a:chExt cx="380365" cy="748665"/>
          </a:xfrm>
        </p:grpSpPr>
        <p:sp>
          <p:nvSpPr>
            <p:cNvPr id="37" name="object 37"/>
            <p:cNvSpPr/>
            <p:nvPr/>
          </p:nvSpPr>
          <p:spPr>
            <a:xfrm>
              <a:off x="4930140" y="2878835"/>
              <a:ext cx="370840" cy="739140"/>
            </a:xfrm>
            <a:custGeom>
              <a:avLst/>
              <a:gdLst/>
              <a:ahLst/>
              <a:cxnLst/>
              <a:rect l="l" t="t" r="r" b="b"/>
              <a:pathLst>
                <a:path w="370839" h="739139">
                  <a:moveTo>
                    <a:pt x="370332" y="0"/>
                  </a:moveTo>
                  <a:lnTo>
                    <a:pt x="0" y="0"/>
                  </a:lnTo>
                  <a:lnTo>
                    <a:pt x="0" y="739139"/>
                  </a:lnTo>
                  <a:lnTo>
                    <a:pt x="370332" y="739139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930140" y="2878835"/>
              <a:ext cx="370840" cy="739140"/>
            </a:xfrm>
            <a:custGeom>
              <a:avLst/>
              <a:gdLst/>
              <a:ahLst/>
              <a:cxnLst/>
              <a:rect l="l" t="t" r="r" b="b"/>
              <a:pathLst>
                <a:path w="370839" h="739139">
                  <a:moveTo>
                    <a:pt x="0" y="739139"/>
                  </a:moveTo>
                  <a:lnTo>
                    <a:pt x="370332" y="739139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73913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573093" y="3402047"/>
            <a:ext cx="239425" cy="415572"/>
          </a:xfrm>
          <a:prstGeom prst="rect">
            <a:avLst/>
          </a:prstGeom>
        </p:spPr>
        <p:txBody>
          <a:bodyPr vert="vert" wrap="square" lIns="0" tIns="2117" rIns="0" bIns="0" rtlCol="0">
            <a:spAutoFit/>
          </a:bodyPr>
          <a:lstStyle/>
          <a:p>
            <a:pPr marL="14111">
              <a:spcBef>
                <a:spcPts val="17"/>
              </a:spcBef>
            </a:pPr>
            <a:r>
              <a:rPr sz="1556" spc="-6" dirty="0"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069492" y="2160692"/>
            <a:ext cx="413456" cy="819856"/>
          </a:xfrm>
          <a:custGeom>
            <a:avLst/>
            <a:gdLst/>
            <a:ahLst/>
            <a:cxnLst/>
            <a:rect l="l" t="t" r="r" b="b"/>
            <a:pathLst>
              <a:path w="372109" h="737869">
                <a:moveTo>
                  <a:pt x="371855" y="0"/>
                </a:moveTo>
                <a:lnTo>
                  <a:pt x="0" y="0"/>
                </a:lnTo>
                <a:lnTo>
                  <a:pt x="0" y="737615"/>
                </a:lnTo>
                <a:lnTo>
                  <a:pt x="371855" y="737615"/>
                </a:lnTo>
                <a:lnTo>
                  <a:pt x="371855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" name="object 41"/>
          <p:cNvSpPr txBox="1"/>
          <p:nvPr/>
        </p:nvSpPr>
        <p:spPr>
          <a:xfrm>
            <a:off x="9160238" y="2377158"/>
            <a:ext cx="230717" cy="151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1"/>
              </a:lnSpc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994987" y="2089574"/>
            <a:ext cx="421922" cy="829733"/>
            <a:chOff x="8095488" y="1880616"/>
            <a:chExt cx="379730" cy="746760"/>
          </a:xfrm>
        </p:grpSpPr>
        <p:sp>
          <p:nvSpPr>
            <p:cNvPr id="43" name="object 43"/>
            <p:cNvSpPr/>
            <p:nvPr/>
          </p:nvSpPr>
          <p:spPr>
            <a:xfrm>
              <a:off x="8100060" y="1885188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40" h="737869">
                  <a:moveTo>
                    <a:pt x="370331" y="0"/>
                  </a:moveTo>
                  <a:lnTo>
                    <a:pt x="0" y="0"/>
                  </a:lnTo>
                  <a:lnTo>
                    <a:pt x="0" y="737615"/>
                  </a:lnTo>
                  <a:lnTo>
                    <a:pt x="370331" y="737615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8100060" y="1885188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40" h="737869">
                  <a:moveTo>
                    <a:pt x="0" y="737615"/>
                  </a:moveTo>
                  <a:lnTo>
                    <a:pt x="370331" y="737615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73761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095509" y="2296301"/>
            <a:ext cx="239425" cy="415572"/>
          </a:xfrm>
          <a:prstGeom prst="rect">
            <a:avLst/>
          </a:prstGeom>
        </p:spPr>
        <p:txBody>
          <a:bodyPr vert="vert" wrap="square" lIns="0" tIns="2117" rIns="0" bIns="0" rtlCol="0">
            <a:spAutoFit/>
          </a:bodyPr>
          <a:lstStyle/>
          <a:p>
            <a:pPr marL="14111">
              <a:spcBef>
                <a:spcPts val="17"/>
              </a:spcBef>
            </a:pPr>
            <a:r>
              <a:rPr sz="1556" spc="-6" dirty="0"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69492" y="3252893"/>
            <a:ext cx="413456" cy="821267"/>
          </a:xfrm>
          <a:custGeom>
            <a:avLst/>
            <a:gdLst/>
            <a:ahLst/>
            <a:cxnLst/>
            <a:rect l="l" t="t" r="r" b="b"/>
            <a:pathLst>
              <a:path w="372109" h="739139">
                <a:moveTo>
                  <a:pt x="371855" y="0"/>
                </a:moveTo>
                <a:lnTo>
                  <a:pt x="0" y="0"/>
                </a:lnTo>
                <a:lnTo>
                  <a:pt x="0" y="739140"/>
                </a:lnTo>
                <a:lnTo>
                  <a:pt x="371855" y="739140"/>
                </a:lnTo>
                <a:lnTo>
                  <a:pt x="371855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" name="object 47"/>
          <p:cNvSpPr txBox="1"/>
          <p:nvPr/>
        </p:nvSpPr>
        <p:spPr>
          <a:xfrm>
            <a:off x="9160238" y="3469921"/>
            <a:ext cx="230717" cy="151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1"/>
              </a:lnSpc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994987" y="3181772"/>
            <a:ext cx="421922" cy="829733"/>
            <a:chOff x="8095488" y="2863595"/>
            <a:chExt cx="379730" cy="746760"/>
          </a:xfrm>
        </p:grpSpPr>
        <p:sp>
          <p:nvSpPr>
            <p:cNvPr id="49" name="object 49"/>
            <p:cNvSpPr/>
            <p:nvPr/>
          </p:nvSpPr>
          <p:spPr>
            <a:xfrm>
              <a:off x="8100060" y="2868167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40" h="737870">
                  <a:moveTo>
                    <a:pt x="370331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370331" y="737616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8100060" y="2868167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40" h="737870">
                  <a:moveTo>
                    <a:pt x="0" y="737616"/>
                  </a:moveTo>
                  <a:lnTo>
                    <a:pt x="370331" y="737616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737616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095509" y="3389206"/>
            <a:ext cx="239425" cy="415572"/>
          </a:xfrm>
          <a:prstGeom prst="rect">
            <a:avLst/>
          </a:prstGeom>
        </p:spPr>
        <p:txBody>
          <a:bodyPr vert="vert" wrap="square" lIns="0" tIns="2117" rIns="0" bIns="0" rtlCol="0">
            <a:spAutoFit/>
          </a:bodyPr>
          <a:lstStyle/>
          <a:p>
            <a:pPr marL="14111">
              <a:spcBef>
                <a:spcPts val="17"/>
              </a:spcBef>
            </a:pPr>
            <a:r>
              <a:rPr sz="1556" spc="-6" dirty="0"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97506" y="3132666"/>
            <a:ext cx="412044" cy="819856"/>
          </a:xfrm>
          <a:custGeom>
            <a:avLst/>
            <a:gdLst/>
            <a:ahLst/>
            <a:cxnLst/>
            <a:rect l="l" t="t" r="r" b="b"/>
            <a:pathLst>
              <a:path w="370839" h="737870">
                <a:moveTo>
                  <a:pt x="370332" y="0"/>
                </a:moveTo>
                <a:lnTo>
                  <a:pt x="0" y="0"/>
                </a:lnTo>
                <a:lnTo>
                  <a:pt x="0" y="737616"/>
                </a:lnTo>
                <a:lnTo>
                  <a:pt x="370332" y="737616"/>
                </a:lnTo>
                <a:lnTo>
                  <a:pt x="37033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" name="object 53"/>
          <p:cNvSpPr txBox="1"/>
          <p:nvPr/>
        </p:nvSpPr>
        <p:spPr>
          <a:xfrm>
            <a:off x="6391162" y="3350930"/>
            <a:ext cx="230717" cy="806489"/>
          </a:xfrm>
          <a:prstGeom prst="rect">
            <a:avLst/>
          </a:prstGeom>
        </p:spPr>
        <p:txBody>
          <a:bodyPr vert="horz" wrap="square" lIns="0" tIns="189089" rIns="0" bIns="0" rtlCol="0">
            <a:spAutoFit/>
          </a:bodyPr>
          <a:lstStyle/>
          <a:p>
            <a:pPr>
              <a:lnSpc>
                <a:spcPts val="1556"/>
              </a:lnSpc>
              <a:spcBef>
                <a:spcPts val="1489"/>
              </a:spcBef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361642" y="3193415"/>
            <a:ext cx="424039" cy="831850"/>
            <a:chOff x="5725477" y="2874073"/>
            <a:chExt cx="381635" cy="748665"/>
          </a:xfrm>
        </p:grpSpPr>
        <p:sp>
          <p:nvSpPr>
            <p:cNvPr id="55" name="object 55"/>
            <p:cNvSpPr/>
            <p:nvPr/>
          </p:nvSpPr>
          <p:spPr>
            <a:xfrm>
              <a:off x="5730240" y="2878835"/>
              <a:ext cx="372110" cy="739140"/>
            </a:xfrm>
            <a:custGeom>
              <a:avLst/>
              <a:gdLst/>
              <a:ahLst/>
              <a:cxnLst/>
              <a:rect l="l" t="t" r="r" b="b"/>
              <a:pathLst>
                <a:path w="372110" h="739139">
                  <a:moveTo>
                    <a:pt x="371856" y="0"/>
                  </a:moveTo>
                  <a:lnTo>
                    <a:pt x="0" y="0"/>
                  </a:lnTo>
                  <a:lnTo>
                    <a:pt x="0" y="739139"/>
                  </a:lnTo>
                  <a:lnTo>
                    <a:pt x="371856" y="739139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730240" y="2878835"/>
              <a:ext cx="372110" cy="739140"/>
            </a:xfrm>
            <a:custGeom>
              <a:avLst/>
              <a:gdLst/>
              <a:ahLst/>
              <a:cxnLst/>
              <a:rect l="l" t="t" r="r" b="b"/>
              <a:pathLst>
                <a:path w="372110" h="739139">
                  <a:moveTo>
                    <a:pt x="0" y="739139"/>
                  </a:moveTo>
                  <a:lnTo>
                    <a:pt x="371856" y="739139"/>
                  </a:lnTo>
                  <a:lnTo>
                    <a:pt x="371856" y="0"/>
                  </a:lnTo>
                  <a:lnTo>
                    <a:pt x="0" y="0"/>
                  </a:lnTo>
                  <a:lnTo>
                    <a:pt x="0" y="73913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447183" y="3403564"/>
            <a:ext cx="239425" cy="415572"/>
          </a:xfrm>
          <a:prstGeom prst="rect">
            <a:avLst/>
          </a:prstGeom>
        </p:spPr>
        <p:txBody>
          <a:bodyPr vert="vert270" wrap="square" lIns="0" tIns="2117" rIns="0" bIns="0" rtlCol="0">
            <a:spAutoFit/>
          </a:bodyPr>
          <a:lstStyle/>
          <a:p>
            <a:pPr marL="14111">
              <a:spcBef>
                <a:spcPts val="17"/>
              </a:spcBef>
            </a:pPr>
            <a:r>
              <a:rPr sz="1556" spc="-6" dirty="0"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292215" y="2035175"/>
            <a:ext cx="422628" cy="830439"/>
            <a:chOff x="5662993" y="1831657"/>
            <a:chExt cx="380365" cy="747395"/>
          </a:xfrm>
        </p:grpSpPr>
        <p:sp>
          <p:nvSpPr>
            <p:cNvPr id="59" name="object 59"/>
            <p:cNvSpPr/>
            <p:nvPr/>
          </p:nvSpPr>
          <p:spPr>
            <a:xfrm>
              <a:off x="5667755" y="1836420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39" h="737869">
                  <a:moveTo>
                    <a:pt x="370332" y="0"/>
                  </a:moveTo>
                  <a:lnTo>
                    <a:pt x="0" y="0"/>
                  </a:lnTo>
                  <a:lnTo>
                    <a:pt x="0" y="737615"/>
                  </a:lnTo>
                  <a:lnTo>
                    <a:pt x="370332" y="737615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667755" y="1836420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39" h="737869">
                  <a:moveTo>
                    <a:pt x="0" y="737615"/>
                  </a:moveTo>
                  <a:lnTo>
                    <a:pt x="370332" y="737615"/>
                  </a:lnTo>
                  <a:lnTo>
                    <a:pt x="370332" y="0"/>
                  </a:lnTo>
                  <a:lnTo>
                    <a:pt x="0" y="0"/>
                  </a:lnTo>
                  <a:lnTo>
                    <a:pt x="0" y="737615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391162" y="2258024"/>
            <a:ext cx="230717" cy="806489"/>
          </a:xfrm>
          <a:prstGeom prst="rect">
            <a:avLst/>
          </a:prstGeom>
        </p:spPr>
        <p:txBody>
          <a:bodyPr vert="horz" wrap="square" lIns="0" tIns="189089" rIns="0" bIns="0" rtlCol="0">
            <a:spAutoFit/>
          </a:bodyPr>
          <a:lstStyle/>
          <a:p>
            <a:pPr>
              <a:lnSpc>
                <a:spcPts val="1556"/>
              </a:lnSpc>
              <a:spcBef>
                <a:spcPts val="1489"/>
              </a:spcBef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361852" y="2101426"/>
            <a:ext cx="423333" cy="829733"/>
            <a:chOff x="5725667" y="1891283"/>
            <a:chExt cx="381000" cy="746760"/>
          </a:xfrm>
        </p:grpSpPr>
        <p:sp>
          <p:nvSpPr>
            <p:cNvPr id="63" name="object 63"/>
            <p:cNvSpPr/>
            <p:nvPr/>
          </p:nvSpPr>
          <p:spPr>
            <a:xfrm>
              <a:off x="5730239" y="1895855"/>
              <a:ext cx="372110" cy="737870"/>
            </a:xfrm>
            <a:custGeom>
              <a:avLst/>
              <a:gdLst/>
              <a:ahLst/>
              <a:cxnLst/>
              <a:rect l="l" t="t" r="r" b="b"/>
              <a:pathLst>
                <a:path w="372110" h="737869">
                  <a:moveTo>
                    <a:pt x="371856" y="0"/>
                  </a:moveTo>
                  <a:lnTo>
                    <a:pt x="0" y="0"/>
                  </a:lnTo>
                  <a:lnTo>
                    <a:pt x="0" y="737615"/>
                  </a:lnTo>
                  <a:lnTo>
                    <a:pt x="371856" y="737615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730239" y="1895855"/>
              <a:ext cx="372110" cy="737870"/>
            </a:xfrm>
            <a:custGeom>
              <a:avLst/>
              <a:gdLst/>
              <a:ahLst/>
              <a:cxnLst/>
              <a:rect l="l" t="t" r="r" b="b"/>
              <a:pathLst>
                <a:path w="372110" h="737869">
                  <a:moveTo>
                    <a:pt x="0" y="737615"/>
                  </a:moveTo>
                  <a:lnTo>
                    <a:pt x="371856" y="737615"/>
                  </a:lnTo>
                  <a:lnTo>
                    <a:pt x="371856" y="0"/>
                  </a:lnTo>
                  <a:lnTo>
                    <a:pt x="0" y="0"/>
                  </a:lnTo>
                  <a:lnTo>
                    <a:pt x="0" y="737615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6447183" y="2310658"/>
            <a:ext cx="239425" cy="415572"/>
          </a:xfrm>
          <a:prstGeom prst="rect">
            <a:avLst/>
          </a:prstGeom>
        </p:spPr>
        <p:txBody>
          <a:bodyPr vert="vert270" wrap="square" lIns="0" tIns="2117" rIns="0" bIns="0" rtlCol="0">
            <a:spAutoFit/>
          </a:bodyPr>
          <a:lstStyle/>
          <a:p>
            <a:pPr marL="14111">
              <a:spcBef>
                <a:spcPts val="17"/>
              </a:spcBef>
            </a:pPr>
            <a:r>
              <a:rPr sz="1556" spc="-6" dirty="0"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709333" y="3132666"/>
            <a:ext cx="413456" cy="819856"/>
          </a:xfrm>
          <a:custGeom>
            <a:avLst/>
            <a:gdLst/>
            <a:ahLst/>
            <a:cxnLst/>
            <a:rect l="l" t="t" r="r" b="b"/>
            <a:pathLst>
              <a:path w="372110" h="737870">
                <a:moveTo>
                  <a:pt x="371856" y="0"/>
                </a:moveTo>
                <a:lnTo>
                  <a:pt x="0" y="0"/>
                </a:lnTo>
                <a:lnTo>
                  <a:pt x="0" y="737616"/>
                </a:lnTo>
                <a:lnTo>
                  <a:pt x="371856" y="737616"/>
                </a:lnTo>
                <a:lnTo>
                  <a:pt x="371856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" name="object 67"/>
          <p:cNvSpPr txBox="1"/>
          <p:nvPr/>
        </p:nvSpPr>
        <p:spPr>
          <a:xfrm>
            <a:off x="2803412" y="3350930"/>
            <a:ext cx="230717" cy="806489"/>
          </a:xfrm>
          <a:prstGeom prst="rect">
            <a:avLst/>
          </a:prstGeom>
        </p:spPr>
        <p:txBody>
          <a:bodyPr vert="horz" wrap="square" lIns="0" tIns="189089" rIns="0" bIns="0" rtlCol="0">
            <a:spAutoFit/>
          </a:bodyPr>
          <a:lstStyle/>
          <a:p>
            <a:pPr>
              <a:lnSpc>
                <a:spcPts val="1556"/>
              </a:lnSpc>
              <a:spcBef>
                <a:spcPts val="1489"/>
              </a:spcBef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2775372" y="3193627"/>
            <a:ext cx="421922" cy="831850"/>
            <a:chOff x="2497835" y="2874264"/>
            <a:chExt cx="379730" cy="748665"/>
          </a:xfrm>
        </p:grpSpPr>
        <p:sp>
          <p:nvSpPr>
            <p:cNvPr id="69" name="object 69"/>
            <p:cNvSpPr/>
            <p:nvPr/>
          </p:nvSpPr>
          <p:spPr>
            <a:xfrm>
              <a:off x="2502407" y="2878836"/>
              <a:ext cx="370840" cy="739140"/>
            </a:xfrm>
            <a:custGeom>
              <a:avLst/>
              <a:gdLst/>
              <a:ahLst/>
              <a:cxnLst/>
              <a:rect l="l" t="t" r="r" b="b"/>
              <a:pathLst>
                <a:path w="370839" h="739139">
                  <a:moveTo>
                    <a:pt x="370331" y="0"/>
                  </a:moveTo>
                  <a:lnTo>
                    <a:pt x="0" y="0"/>
                  </a:lnTo>
                  <a:lnTo>
                    <a:pt x="0" y="739139"/>
                  </a:lnTo>
                  <a:lnTo>
                    <a:pt x="370331" y="739139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2502407" y="2878836"/>
              <a:ext cx="370840" cy="739140"/>
            </a:xfrm>
            <a:custGeom>
              <a:avLst/>
              <a:gdLst/>
              <a:ahLst/>
              <a:cxnLst/>
              <a:rect l="l" t="t" r="r" b="b"/>
              <a:pathLst>
                <a:path w="370839" h="739139">
                  <a:moveTo>
                    <a:pt x="0" y="739139"/>
                  </a:moveTo>
                  <a:lnTo>
                    <a:pt x="370331" y="739139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73913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2859433" y="3403564"/>
            <a:ext cx="239425" cy="415572"/>
          </a:xfrm>
          <a:prstGeom prst="rect">
            <a:avLst/>
          </a:prstGeom>
        </p:spPr>
        <p:txBody>
          <a:bodyPr vert="vert270" wrap="square" lIns="0" tIns="2117" rIns="0" bIns="0" rtlCol="0">
            <a:spAutoFit/>
          </a:bodyPr>
          <a:lstStyle/>
          <a:p>
            <a:pPr marL="14111">
              <a:spcBef>
                <a:spcPts val="17"/>
              </a:spcBef>
            </a:pPr>
            <a:r>
              <a:rPr sz="1556" spc="-6" dirty="0"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709333" y="2040466"/>
            <a:ext cx="413456" cy="819856"/>
          </a:xfrm>
          <a:custGeom>
            <a:avLst/>
            <a:gdLst/>
            <a:ahLst/>
            <a:cxnLst/>
            <a:rect l="l" t="t" r="r" b="b"/>
            <a:pathLst>
              <a:path w="372110" h="737869">
                <a:moveTo>
                  <a:pt x="371856" y="0"/>
                </a:moveTo>
                <a:lnTo>
                  <a:pt x="0" y="0"/>
                </a:lnTo>
                <a:lnTo>
                  <a:pt x="0" y="737615"/>
                </a:lnTo>
                <a:lnTo>
                  <a:pt x="371856" y="737615"/>
                </a:lnTo>
                <a:lnTo>
                  <a:pt x="371856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" name="object 73"/>
          <p:cNvSpPr txBox="1"/>
          <p:nvPr/>
        </p:nvSpPr>
        <p:spPr>
          <a:xfrm>
            <a:off x="2803412" y="2258024"/>
            <a:ext cx="230717" cy="806489"/>
          </a:xfrm>
          <a:prstGeom prst="rect">
            <a:avLst/>
          </a:prstGeom>
        </p:spPr>
        <p:txBody>
          <a:bodyPr vert="horz" wrap="square" lIns="0" tIns="189089" rIns="0" bIns="0" rtlCol="0">
            <a:spAutoFit/>
          </a:bodyPr>
          <a:lstStyle/>
          <a:p>
            <a:pPr>
              <a:lnSpc>
                <a:spcPts val="1556"/>
              </a:lnSpc>
              <a:spcBef>
                <a:spcPts val="1489"/>
              </a:spcBef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2775372" y="2101426"/>
            <a:ext cx="421922" cy="829733"/>
            <a:chOff x="2497835" y="1891283"/>
            <a:chExt cx="379730" cy="746760"/>
          </a:xfrm>
        </p:grpSpPr>
        <p:sp>
          <p:nvSpPr>
            <p:cNvPr id="75" name="object 75"/>
            <p:cNvSpPr/>
            <p:nvPr/>
          </p:nvSpPr>
          <p:spPr>
            <a:xfrm>
              <a:off x="2502407" y="1895855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39" h="737869">
                  <a:moveTo>
                    <a:pt x="370331" y="0"/>
                  </a:moveTo>
                  <a:lnTo>
                    <a:pt x="0" y="0"/>
                  </a:lnTo>
                  <a:lnTo>
                    <a:pt x="0" y="737615"/>
                  </a:lnTo>
                  <a:lnTo>
                    <a:pt x="370331" y="737615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2502407" y="1895855"/>
              <a:ext cx="370840" cy="737870"/>
            </a:xfrm>
            <a:custGeom>
              <a:avLst/>
              <a:gdLst/>
              <a:ahLst/>
              <a:cxnLst/>
              <a:rect l="l" t="t" r="r" b="b"/>
              <a:pathLst>
                <a:path w="370839" h="737869">
                  <a:moveTo>
                    <a:pt x="0" y="737615"/>
                  </a:moveTo>
                  <a:lnTo>
                    <a:pt x="370331" y="737615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73761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2859433" y="2310658"/>
            <a:ext cx="239425" cy="415572"/>
          </a:xfrm>
          <a:prstGeom prst="rect">
            <a:avLst/>
          </a:prstGeom>
        </p:spPr>
        <p:txBody>
          <a:bodyPr vert="vert270" wrap="square" lIns="0" tIns="2117" rIns="0" bIns="0" rtlCol="0">
            <a:spAutoFit/>
          </a:bodyPr>
          <a:lstStyle/>
          <a:p>
            <a:pPr marL="14111">
              <a:spcBef>
                <a:spcPts val="17"/>
              </a:spcBef>
            </a:pPr>
            <a:r>
              <a:rPr sz="1556" spc="-6" dirty="0">
                <a:latin typeface="Trebuchet MS"/>
                <a:cs typeface="Trebuchet MS"/>
              </a:rPr>
              <a:t>MEM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902373" y="2677146"/>
            <a:ext cx="2923117" cy="1351844"/>
            <a:chOff x="2612135" y="2409431"/>
            <a:chExt cx="2630805" cy="1216660"/>
          </a:xfrm>
        </p:grpSpPr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2135" y="2409431"/>
              <a:ext cx="2630424" cy="121616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3863339" y="2435351"/>
              <a:ext cx="1304290" cy="1114425"/>
            </a:xfrm>
            <a:custGeom>
              <a:avLst/>
              <a:gdLst/>
              <a:ahLst/>
              <a:cxnLst/>
              <a:rect l="l" t="t" r="r" b="b"/>
              <a:pathLst>
                <a:path w="1304289" h="1114425">
                  <a:moveTo>
                    <a:pt x="1199769" y="0"/>
                  </a:moveTo>
                  <a:lnTo>
                    <a:pt x="1088009" y="89281"/>
                  </a:lnTo>
                  <a:lnTo>
                    <a:pt x="1170305" y="89281"/>
                  </a:lnTo>
                  <a:lnTo>
                    <a:pt x="1165316" y="135190"/>
                  </a:lnTo>
                  <a:lnTo>
                    <a:pt x="1158368" y="180506"/>
                  </a:lnTo>
                  <a:lnTo>
                    <a:pt x="1149501" y="225193"/>
                  </a:lnTo>
                  <a:lnTo>
                    <a:pt x="1138758" y="269215"/>
                  </a:lnTo>
                  <a:lnTo>
                    <a:pt x="1126178" y="312536"/>
                  </a:lnTo>
                  <a:lnTo>
                    <a:pt x="1111803" y="355120"/>
                  </a:lnTo>
                  <a:lnTo>
                    <a:pt x="1095674" y="396932"/>
                  </a:lnTo>
                  <a:lnTo>
                    <a:pt x="1077833" y="437935"/>
                  </a:lnTo>
                  <a:lnTo>
                    <a:pt x="1058319" y="478094"/>
                  </a:lnTo>
                  <a:lnTo>
                    <a:pt x="1037175" y="517372"/>
                  </a:lnTo>
                  <a:lnTo>
                    <a:pt x="1014442" y="555733"/>
                  </a:lnTo>
                  <a:lnTo>
                    <a:pt x="990159" y="593142"/>
                  </a:lnTo>
                  <a:lnTo>
                    <a:pt x="964370" y="629563"/>
                  </a:lnTo>
                  <a:lnTo>
                    <a:pt x="937114" y="664960"/>
                  </a:lnTo>
                  <a:lnTo>
                    <a:pt x="908432" y="699297"/>
                  </a:lnTo>
                  <a:lnTo>
                    <a:pt x="878367" y="732538"/>
                  </a:lnTo>
                  <a:lnTo>
                    <a:pt x="846958" y="764647"/>
                  </a:lnTo>
                  <a:lnTo>
                    <a:pt x="814247" y="795587"/>
                  </a:lnTo>
                  <a:lnTo>
                    <a:pt x="780276" y="825325"/>
                  </a:lnTo>
                  <a:lnTo>
                    <a:pt x="745084" y="853822"/>
                  </a:lnTo>
                  <a:lnTo>
                    <a:pt x="708714" y="881044"/>
                  </a:lnTo>
                  <a:lnTo>
                    <a:pt x="671206" y="906954"/>
                  </a:lnTo>
                  <a:lnTo>
                    <a:pt x="632601" y="931517"/>
                  </a:lnTo>
                  <a:lnTo>
                    <a:pt x="592941" y="954696"/>
                  </a:lnTo>
                  <a:lnTo>
                    <a:pt x="552267" y="976456"/>
                  </a:lnTo>
                  <a:lnTo>
                    <a:pt x="510619" y="996760"/>
                  </a:lnTo>
                  <a:lnTo>
                    <a:pt x="468038" y="1015574"/>
                  </a:lnTo>
                  <a:lnTo>
                    <a:pt x="424567" y="1032860"/>
                  </a:lnTo>
                  <a:lnTo>
                    <a:pt x="380246" y="1048583"/>
                  </a:lnTo>
                  <a:lnTo>
                    <a:pt x="335115" y="1062708"/>
                  </a:lnTo>
                  <a:lnTo>
                    <a:pt x="289217" y="1075197"/>
                  </a:lnTo>
                  <a:lnTo>
                    <a:pt x="242591" y="1086016"/>
                  </a:lnTo>
                  <a:lnTo>
                    <a:pt x="195280" y="1095128"/>
                  </a:lnTo>
                  <a:lnTo>
                    <a:pt x="147324" y="1102497"/>
                  </a:lnTo>
                  <a:lnTo>
                    <a:pt x="98765" y="1108088"/>
                  </a:lnTo>
                  <a:lnTo>
                    <a:pt x="49643" y="1111864"/>
                  </a:lnTo>
                  <a:lnTo>
                    <a:pt x="0" y="1113790"/>
                  </a:lnTo>
                  <a:lnTo>
                    <a:pt x="49917" y="1113829"/>
                  </a:lnTo>
                  <a:lnTo>
                    <a:pt x="99380" y="1111984"/>
                  </a:lnTo>
                  <a:lnTo>
                    <a:pt x="148345" y="1108292"/>
                  </a:lnTo>
                  <a:lnTo>
                    <a:pt x="196771" y="1102787"/>
                  </a:lnTo>
                  <a:lnTo>
                    <a:pt x="244615" y="1095505"/>
                  </a:lnTo>
                  <a:lnTo>
                    <a:pt x="291835" y="1086480"/>
                  </a:lnTo>
                  <a:lnTo>
                    <a:pt x="338390" y="1075749"/>
                  </a:lnTo>
                  <a:lnTo>
                    <a:pt x="384236" y="1063346"/>
                  </a:lnTo>
                  <a:lnTo>
                    <a:pt x="429332" y="1049307"/>
                  </a:lnTo>
                  <a:lnTo>
                    <a:pt x="473636" y="1033668"/>
                  </a:lnTo>
                  <a:lnTo>
                    <a:pt x="517106" y="1016463"/>
                  </a:lnTo>
                  <a:lnTo>
                    <a:pt x="559699" y="997727"/>
                  </a:lnTo>
                  <a:lnTo>
                    <a:pt x="601373" y="977498"/>
                  </a:lnTo>
                  <a:lnTo>
                    <a:pt x="642087" y="955808"/>
                  </a:lnTo>
                  <a:lnTo>
                    <a:pt x="681797" y="932695"/>
                  </a:lnTo>
                  <a:lnTo>
                    <a:pt x="720463" y="908192"/>
                  </a:lnTo>
                  <a:lnTo>
                    <a:pt x="758042" y="882337"/>
                  </a:lnTo>
                  <a:lnTo>
                    <a:pt x="794492" y="855163"/>
                  </a:lnTo>
                  <a:lnTo>
                    <a:pt x="829770" y="826706"/>
                  </a:lnTo>
                  <a:lnTo>
                    <a:pt x="863835" y="797002"/>
                  </a:lnTo>
                  <a:lnTo>
                    <a:pt x="896644" y="766085"/>
                  </a:lnTo>
                  <a:lnTo>
                    <a:pt x="928155" y="733992"/>
                  </a:lnTo>
                  <a:lnTo>
                    <a:pt x="958327" y="700758"/>
                  </a:lnTo>
                  <a:lnTo>
                    <a:pt x="987117" y="666417"/>
                  </a:lnTo>
                  <a:lnTo>
                    <a:pt x="1014483" y="631005"/>
                  </a:lnTo>
                  <a:lnTo>
                    <a:pt x="1040382" y="594558"/>
                  </a:lnTo>
                  <a:lnTo>
                    <a:pt x="1064774" y="557110"/>
                  </a:lnTo>
                  <a:lnTo>
                    <a:pt x="1087614" y="518698"/>
                  </a:lnTo>
                  <a:lnTo>
                    <a:pt x="1108863" y="479356"/>
                  </a:lnTo>
                  <a:lnTo>
                    <a:pt x="1128477" y="439120"/>
                  </a:lnTo>
                  <a:lnTo>
                    <a:pt x="1146414" y="398026"/>
                  </a:lnTo>
                  <a:lnTo>
                    <a:pt x="1162632" y="356107"/>
                  </a:lnTo>
                  <a:lnTo>
                    <a:pt x="1177089" y="313400"/>
                  </a:lnTo>
                  <a:lnTo>
                    <a:pt x="1189743" y="269941"/>
                  </a:lnTo>
                  <a:lnTo>
                    <a:pt x="1200552" y="225764"/>
                  </a:lnTo>
                  <a:lnTo>
                    <a:pt x="1209473" y="180905"/>
                  </a:lnTo>
                  <a:lnTo>
                    <a:pt x="1216465" y="135398"/>
                  </a:lnTo>
                  <a:lnTo>
                    <a:pt x="1221486" y="89281"/>
                  </a:lnTo>
                  <a:lnTo>
                    <a:pt x="1303782" y="89281"/>
                  </a:lnTo>
                  <a:lnTo>
                    <a:pt x="1199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2638043" y="2435351"/>
              <a:ext cx="1250950" cy="1114425"/>
            </a:xfrm>
            <a:custGeom>
              <a:avLst/>
              <a:gdLst/>
              <a:ahLst/>
              <a:cxnLst/>
              <a:rect l="l" t="t" r="r" b="b"/>
              <a:pathLst>
                <a:path w="1250950" h="1114425">
                  <a:moveTo>
                    <a:pt x="51181" y="0"/>
                  </a:moveTo>
                  <a:lnTo>
                    <a:pt x="0" y="0"/>
                  </a:lnTo>
                  <a:lnTo>
                    <a:pt x="1000" y="45924"/>
                  </a:lnTo>
                  <a:lnTo>
                    <a:pt x="3976" y="91375"/>
                  </a:lnTo>
                  <a:lnTo>
                    <a:pt x="8889" y="136317"/>
                  </a:lnTo>
                  <a:lnTo>
                    <a:pt x="15701" y="180714"/>
                  </a:lnTo>
                  <a:lnTo>
                    <a:pt x="24372" y="224531"/>
                  </a:lnTo>
                  <a:lnTo>
                    <a:pt x="34864" y="267732"/>
                  </a:lnTo>
                  <a:lnTo>
                    <a:pt x="47139" y="310280"/>
                  </a:lnTo>
                  <a:lnTo>
                    <a:pt x="61158" y="352141"/>
                  </a:lnTo>
                  <a:lnTo>
                    <a:pt x="76882" y="393278"/>
                  </a:lnTo>
                  <a:lnTo>
                    <a:pt x="94273" y="433655"/>
                  </a:lnTo>
                  <a:lnTo>
                    <a:pt x="113293" y="473237"/>
                  </a:lnTo>
                  <a:lnTo>
                    <a:pt x="133902" y="511987"/>
                  </a:lnTo>
                  <a:lnTo>
                    <a:pt x="156062" y="549870"/>
                  </a:lnTo>
                  <a:lnTo>
                    <a:pt x="179735" y="586851"/>
                  </a:lnTo>
                  <a:lnTo>
                    <a:pt x="204882" y="622892"/>
                  </a:lnTo>
                  <a:lnTo>
                    <a:pt x="231465" y="657959"/>
                  </a:lnTo>
                  <a:lnTo>
                    <a:pt x="259444" y="692016"/>
                  </a:lnTo>
                  <a:lnTo>
                    <a:pt x="288781" y="725026"/>
                  </a:lnTo>
                  <a:lnTo>
                    <a:pt x="319438" y="756954"/>
                  </a:lnTo>
                  <a:lnTo>
                    <a:pt x="351377" y="787765"/>
                  </a:lnTo>
                  <a:lnTo>
                    <a:pt x="384558" y="817421"/>
                  </a:lnTo>
                  <a:lnTo>
                    <a:pt x="418942" y="845888"/>
                  </a:lnTo>
                  <a:lnTo>
                    <a:pt x="454492" y="873130"/>
                  </a:lnTo>
                  <a:lnTo>
                    <a:pt x="491169" y="899111"/>
                  </a:lnTo>
                  <a:lnTo>
                    <a:pt x="528935" y="923794"/>
                  </a:lnTo>
                  <a:lnTo>
                    <a:pt x="567750" y="947145"/>
                  </a:lnTo>
                  <a:lnTo>
                    <a:pt x="607575" y="969127"/>
                  </a:lnTo>
                  <a:lnTo>
                    <a:pt x="648374" y="989705"/>
                  </a:lnTo>
                  <a:lnTo>
                    <a:pt x="690106" y="1008842"/>
                  </a:lnTo>
                  <a:lnTo>
                    <a:pt x="732734" y="1026503"/>
                  </a:lnTo>
                  <a:lnTo>
                    <a:pt x="776218" y="1042652"/>
                  </a:lnTo>
                  <a:lnTo>
                    <a:pt x="820521" y="1057253"/>
                  </a:lnTo>
                  <a:lnTo>
                    <a:pt x="865603" y="1070271"/>
                  </a:lnTo>
                  <a:lnTo>
                    <a:pt x="911427" y="1081669"/>
                  </a:lnTo>
                  <a:lnTo>
                    <a:pt x="957953" y="1091412"/>
                  </a:lnTo>
                  <a:lnTo>
                    <a:pt x="1005142" y="1099464"/>
                  </a:lnTo>
                  <a:lnTo>
                    <a:pt x="1052957" y="1105789"/>
                  </a:lnTo>
                  <a:lnTo>
                    <a:pt x="1101359" y="1110351"/>
                  </a:lnTo>
                  <a:lnTo>
                    <a:pt x="1150309" y="1113114"/>
                  </a:lnTo>
                  <a:lnTo>
                    <a:pt x="1199769" y="1114044"/>
                  </a:lnTo>
                  <a:lnTo>
                    <a:pt x="1250950" y="1114044"/>
                  </a:lnTo>
                  <a:lnTo>
                    <a:pt x="1201490" y="1113114"/>
                  </a:lnTo>
                  <a:lnTo>
                    <a:pt x="1152540" y="1110351"/>
                  </a:lnTo>
                  <a:lnTo>
                    <a:pt x="1104138" y="1105789"/>
                  </a:lnTo>
                  <a:lnTo>
                    <a:pt x="1056323" y="1099464"/>
                  </a:lnTo>
                  <a:lnTo>
                    <a:pt x="1009134" y="1091412"/>
                  </a:lnTo>
                  <a:lnTo>
                    <a:pt x="962608" y="1081669"/>
                  </a:lnTo>
                  <a:lnTo>
                    <a:pt x="916784" y="1070271"/>
                  </a:lnTo>
                  <a:lnTo>
                    <a:pt x="871702" y="1057253"/>
                  </a:lnTo>
                  <a:lnTo>
                    <a:pt x="827399" y="1042652"/>
                  </a:lnTo>
                  <a:lnTo>
                    <a:pt x="783915" y="1026503"/>
                  </a:lnTo>
                  <a:lnTo>
                    <a:pt x="741287" y="1008842"/>
                  </a:lnTo>
                  <a:lnTo>
                    <a:pt x="699555" y="989705"/>
                  </a:lnTo>
                  <a:lnTo>
                    <a:pt x="658756" y="969127"/>
                  </a:lnTo>
                  <a:lnTo>
                    <a:pt x="618931" y="947145"/>
                  </a:lnTo>
                  <a:lnTo>
                    <a:pt x="580116" y="923794"/>
                  </a:lnTo>
                  <a:lnTo>
                    <a:pt x="542350" y="899111"/>
                  </a:lnTo>
                  <a:lnTo>
                    <a:pt x="505673" y="873130"/>
                  </a:lnTo>
                  <a:lnTo>
                    <a:pt x="470123" y="845888"/>
                  </a:lnTo>
                  <a:lnTo>
                    <a:pt x="435739" y="817421"/>
                  </a:lnTo>
                  <a:lnTo>
                    <a:pt x="402558" y="787765"/>
                  </a:lnTo>
                  <a:lnTo>
                    <a:pt x="370619" y="756954"/>
                  </a:lnTo>
                  <a:lnTo>
                    <a:pt x="339962" y="725026"/>
                  </a:lnTo>
                  <a:lnTo>
                    <a:pt x="310625" y="692016"/>
                  </a:lnTo>
                  <a:lnTo>
                    <a:pt x="282646" y="657959"/>
                  </a:lnTo>
                  <a:lnTo>
                    <a:pt x="256063" y="622892"/>
                  </a:lnTo>
                  <a:lnTo>
                    <a:pt x="230916" y="586851"/>
                  </a:lnTo>
                  <a:lnTo>
                    <a:pt x="207243" y="549870"/>
                  </a:lnTo>
                  <a:lnTo>
                    <a:pt x="185083" y="511987"/>
                  </a:lnTo>
                  <a:lnTo>
                    <a:pt x="164474" y="473237"/>
                  </a:lnTo>
                  <a:lnTo>
                    <a:pt x="145454" y="433655"/>
                  </a:lnTo>
                  <a:lnTo>
                    <a:pt x="128063" y="393278"/>
                  </a:lnTo>
                  <a:lnTo>
                    <a:pt x="112339" y="352141"/>
                  </a:lnTo>
                  <a:lnTo>
                    <a:pt x="98320" y="310280"/>
                  </a:lnTo>
                  <a:lnTo>
                    <a:pt x="86045" y="267732"/>
                  </a:lnTo>
                  <a:lnTo>
                    <a:pt x="75553" y="224531"/>
                  </a:lnTo>
                  <a:lnTo>
                    <a:pt x="66882" y="180714"/>
                  </a:lnTo>
                  <a:lnTo>
                    <a:pt x="60070" y="136317"/>
                  </a:lnTo>
                  <a:lnTo>
                    <a:pt x="55157" y="91375"/>
                  </a:lnTo>
                  <a:lnTo>
                    <a:pt x="52181" y="45924"/>
                  </a:lnTo>
                  <a:lnTo>
                    <a:pt x="51181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355</a:t>
            </a:fld>
            <a:endParaRPr dirty="0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GPUDIRECT</a:t>
            </a:r>
            <a:r>
              <a:rPr spc="-72" dirty="0"/>
              <a:t> </a:t>
            </a:r>
            <a:r>
              <a:rPr dirty="0"/>
              <a:t>P2P</a:t>
            </a:r>
          </a:p>
          <a:p>
            <a:pPr marL="706"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Enable</a:t>
            </a:r>
            <a:r>
              <a:rPr sz="2667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356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4040" y="2336801"/>
            <a:ext cx="11054644" cy="4171498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9878" rIns="0" bIns="0" rtlCol="0">
            <a:spAutoFit/>
          </a:bodyPr>
          <a:lstStyle/>
          <a:p>
            <a:pPr marL="101599">
              <a:spcBef>
                <a:spcPts val="78"/>
              </a:spcBef>
            </a:pPr>
            <a:r>
              <a:rPr sz="1556" b="1" spc="-6" dirty="0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1556" spc="-11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dev_id</a:t>
            </a:r>
            <a:r>
              <a:rPr sz="1556" spc="-6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spc="-17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&lt;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num_devices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++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spc="-22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) {</a:t>
            </a:r>
            <a:endParaRPr sz="1556">
              <a:latin typeface="Courier New"/>
              <a:cs typeface="Courier New"/>
            </a:endParaRPr>
          </a:p>
          <a:p>
            <a:pPr marL="575726">
              <a:spcBef>
                <a:spcPts val="517"/>
              </a:spcBef>
            </a:pPr>
            <a:r>
              <a:rPr sz="1556" spc="-11" dirty="0">
                <a:latin typeface="Courier New"/>
                <a:cs typeface="Courier New"/>
              </a:rPr>
              <a:t>cudaSetDevice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spc="-28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575726">
              <a:spcBef>
                <a:spcPts val="439"/>
              </a:spcBef>
            </a:pP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const</a:t>
            </a:r>
            <a:r>
              <a:rPr sz="1556" spc="-11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1556" spc="-17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top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dev_id</a:t>
            </a:r>
            <a:r>
              <a:rPr sz="1556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&gt;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0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? 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spc="-22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1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11" dirty="0">
                <a:latin typeface="Courier New"/>
                <a:cs typeface="Courier New"/>
              </a:rPr>
              <a:t>num_devices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spc="-11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575726">
              <a:spcBef>
                <a:spcPts val="482"/>
              </a:spcBef>
            </a:pP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1556" spc="-44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canAccessPeer</a:t>
            </a:r>
            <a:r>
              <a:rPr sz="1556" spc="-39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endParaRPr sz="1556">
              <a:latin typeface="Courier New"/>
              <a:cs typeface="Courier New"/>
            </a:endParaRPr>
          </a:p>
          <a:p>
            <a:pPr marL="575726">
              <a:spcBef>
                <a:spcPts val="478"/>
              </a:spcBef>
            </a:pPr>
            <a:r>
              <a:rPr sz="1556" b="1" spc="-11" dirty="0">
                <a:latin typeface="Courier New"/>
                <a:cs typeface="Courier New"/>
              </a:rPr>
              <a:t>cudaDeviceCanAccessPeer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556" spc="-11" dirty="0">
                <a:latin typeface="Courier New"/>
                <a:cs typeface="Courier New"/>
              </a:rPr>
              <a:t>canAccessPeer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top</a:t>
            </a:r>
            <a:r>
              <a:rPr sz="1556" spc="11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1048445" marR="5505395" indent="-472717">
              <a:lnSpc>
                <a:spcPct val="125699"/>
              </a:lnSpc>
              <a:spcBef>
                <a:spcPts val="6"/>
              </a:spcBef>
            </a:pPr>
            <a:r>
              <a:rPr sz="1556" b="1" spc="-6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spc="-6" dirty="0">
                <a:latin typeface="Courier New"/>
                <a:cs typeface="Courier New"/>
              </a:rPr>
              <a:t>canAccessPeer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) 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latin typeface="Courier New"/>
                <a:cs typeface="Courier New"/>
              </a:rPr>
              <a:t>cudaDeviceEnablePeerAccess</a:t>
            </a:r>
            <a:r>
              <a:rPr sz="1556" b="1" spc="-44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top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3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spc="-22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575726" marR="5504689">
              <a:lnSpc>
                <a:spcPct val="125699"/>
              </a:lnSpc>
            </a:pP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const int </a:t>
            </a:r>
            <a:r>
              <a:rPr sz="1556" spc="-6" dirty="0">
                <a:latin typeface="Courier New"/>
                <a:cs typeface="Courier New"/>
              </a:rPr>
              <a:t>bottom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)%</a:t>
            </a:r>
            <a:r>
              <a:rPr sz="1556" spc="-6" dirty="0">
                <a:latin typeface="Courier New"/>
                <a:cs typeface="Courier New"/>
              </a:rPr>
              <a:t>num_devices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; </a:t>
            </a:r>
            <a:r>
              <a:rPr sz="1556" b="1" spc="-9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556" b="1" spc="-28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top 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!=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bottom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1556">
              <a:latin typeface="Courier New"/>
              <a:cs typeface="Courier New"/>
            </a:endParaRPr>
          </a:p>
          <a:p>
            <a:pPr marL="1048445" marR="3023981">
              <a:lnSpc>
                <a:spcPct val="125699"/>
              </a:lnSpc>
            </a:pPr>
            <a:r>
              <a:rPr sz="1556" b="1" spc="-6" dirty="0">
                <a:latin typeface="Courier New"/>
                <a:cs typeface="Courier New"/>
              </a:rPr>
              <a:t>cudaDeviceCanAccessPeer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556" spc="-6" dirty="0">
                <a:latin typeface="Courier New"/>
                <a:cs typeface="Courier New"/>
              </a:rPr>
              <a:t>canAccessPeer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11" dirty="0">
                <a:latin typeface="Courier New"/>
                <a:cs typeface="Courier New"/>
              </a:rPr>
              <a:t>dev_id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bottom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556" b="1" spc="-9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556" b="1" spc="-22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canAccessPeer</a:t>
            </a:r>
            <a:r>
              <a:rPr sz="1556" spc="-11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1556">
              <a:latin typeface="Courier New"/>
              <a:cs typeface="Courier New"/>
            </a:endParaRPr>
          </a:p>
          <a:p>
            <a:pPr marL="1401925">
              <a:spcBef>
                <a:spcPts val="482"/>
              </a:spcBef>
            </a:pPr>
            <a:r>
              <a:rPr sz="1556" b="1" spc="-6" dirty="0">
                <a:latin typeface="Courier New"/>
                <a:cs typeface="Courier New"/>
              </a:rPr>
              <a:t>cudaDeviceEnablePeerAccess</a:t>
            </a:r>
            <a:r>
              <a:rPr sz="1556" b="1" spc="-33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3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bottom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spc="-33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575726">
              <a:spcBef>
                <a:spcPts val="478"/>
              </a:spcBef>
            </a:pP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556">
              <a:latin typeface="Courier New"/>
              <a:cs typeface="Courier New"/>
            </a:endParaRPr>
          </a:p>
          <a:p>
            <a:pPr marL="101599">
              <a:spcBef>
                <a:spcPts val="522"/>
              </a:spcBef>
            </a:pP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556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44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Single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Threaded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Copy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4 P100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on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DGX-1</a:t>
            </a:r>
            <a:r>
              <a:rPr sz="2667" spc="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13467" y="2336800"/>
            <a:ext cx="8375649" cy="4131733"/>
            <a:chOff x="1722120" y="2103120"/>
            <a:chExt cx="7538084" cy="3718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120" y="2103120"/>
              <a:ext cx="7537704" cy="37185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21586" y="3169158"/>
              <a:ext cx="2222500" cy="2346960"/>
            </a:xfrm>
            <a:custGeom>
              <a:avLst/>
              <a:gdLst/>
              <a:ahLst/>
              <a:cxnLst/>
              <a:rect l="l" t="t" r="r" b="b"/>
              <a:pathLst>
                <a:path w="2222500" h="2346960">
                  <a:moveTo>
                    <a:pt x="0" y="192024"/>
                  </a:moveTo>
                  <a:lnTo>
                    <a:pt x="2221991" y="192024"/>
                  </a:lnTo>
                  <a:lnTo>
                    <a:pt x="2221991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  <a:path w="2222500" h="2346960">
                  <a:moveTo>
                    <a:pt x="0" y="897636"/>
                  </a:moveTo>
                  <a:lnTo>
                    <a:pt x="2221991" y="897636"/>
                  </a:lnTo>
                  <a:lnTo>
                    <a:pt x="2221991" y="662940"/>
                  </a:lnTo>
                  <a:lnTo>
                    <a:pt x="0" y="662940"/>
                  </a:lnTo>
                  <a:lnTo>
                    <a:pt x="0" y="897636"/>
                  </a:lnTo>
                  <a:close/>
                </a:path>
                <a:path w="2222500" h="2346960">
                  <a:moveTo>
                    <a:pt x="0" y="1594104"/>
                  </a:moveTo>
                  <a:lnTo>
                    <a:pt x="2221991" y="1594104"/>
                  </a:lnTo>
                  <a:lnTo>
                    <a:pt x="2221991" y="1368552"/>
                  </a:lnTo>
                  <a:lnTo>
                    <a:pt x="0" y="1368552"/>
                  </a:lnTo>
                  <a:lnTo>
                    <a:pt x="0" y="1594104"/>
                  </a:lnTo>
                  <a:close/>
                </a:path>
                <a:path w="2222500" h="2346960">
                  <a:moveTo>
                    <a:pt x="0" y="2346960"/>
                  </a:moveTo>
                  <a:lnTo>
                    <a:pt x="2221991" y="2346960"/>
                  </a:lnTo>
                  <a:lnTo>
                    <a:pt x="2221991" y="2122932"/>
                  </a:lnTo>
                  <a:lnTo>
                    <a:pt x="0" y="2122932"/>
                  </a:lnTo>
                  <a:lnTo>
                    <a:pt x="0" y="2346960"/>
                  </a:lnTo>
                  <a:close/>
                </a:path>
              </a:pathLst>
            </a:custGeom>
            <a:ln w="25908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357</a:t>
            </a:fld>
            <a:endParaRPr dirty="0"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9" dirty="0"/>
              <a:t> </a:t>
            </a:r>
            <a:r>
              <a:rPr spc="-6" dirty="0"/>
              <a:t>GPU</a:t>
            </a:r>
            <a:r>
              <a:rPr spc="-33" dirty="0"/>
              <a:t> </a:t>
            </a:r>
            <a:r>
              <a:rPr dirty="0"/>
              <a:t>JACOBI</a:t>
            </a:r>
            <a:r>
              <a:rPr spc="-56" dirty="0"/>
              <a:t> </a:t>
            </a:r>
            <a:r>
              <a:rPr dirty="0"/>
              <a:t>RUNTIME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DGX1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-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x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1024,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1000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iterations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4454" y="2937932"/>
            <a:ext cx="9713383" cy="2480733"/>
            <a:chOff x="1588008" y="2644139"/>
            <a:chExt cx="8742045" cy="2232660"/>
          </a:xfrm>
        </p:grpSpPr>
        <p:sp>
          <p:nvSpPr>
            <p:cNvPr id="4" name="object 4"/>
            <p:cNvSpPr/>
            <p:nvPr/>
          </p:nvSpPr>
          <p:spPr>
            <a:xfrm>
              <a:off x="1859280" y="3008375"/>
              <a:ext cx="7886700" cy="1821180"/>
            </a:xfrm>
            <a:custGeom>
              <a:avLst/>
              <a:gdLst/>
              <a:ahLst/>
              <a:cxnLst/>
              <a:rect l="l" t="t" r="r" b="b"/>
              <a:pathLst>
                <a:path w="7886700" h="1821179">
                  <a:moveTo>
                    <a:pt x="245364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245364" y="1821180"/>
                  </a:lnTo>
                  <a:lnTo>
                    <a:pt x="245364" y="0"/>
                  </a:lnTo>
                  <a:close/>
                </a:path>
                <a:path w="7886700" h="1821179">
                  <a:moveTo>
                    <a:pt x="1336548" y="80772"/>
                  </a:moveTo>
                  <a:lnTo>
                    <a:pt x="1092708" y="80772"/>
                  </a:lnTo>
                  <a:lnTo>
                    <a:pt x="1092708" y="1821180"/>
                  </a:lnTo>
                  <a:lnTo>
                    <a:pt x="1336548" y="1821180"/>
                  </a:lnTo>
                  <a:lnTo>
                    <a:pt x="1336548" y="80772"/>
                  </a:lnTo>
                  <a:close/>
                </a:path>
                <a:path w="7886700" h="1821179">
                  <a:moveTo>
                    <a:pt x="2429256" y="198120"/>
                  </a:moveTo>
                  <a:lnTo>
                    <a:pt x="2183892" y="198120"/>
                  </a:lnTo>
                  <a:lnTo>
                    <a:pt x="2183892" y="1821180"/>
                  </a:lnTo>
                  <a:lnTo>
                    <a:pt x="2429256" y="1821180"/>
                  </a:lnTo>
                  <a:lnTo>
                    <a:pt x="2429256" y="198120"/>
                  </a:lnTo>
                  <a:close/>
                </a:path>
                <a:path w="7886700" h="1821179">
                  <a:moveTo>
                    <a:pt x="3520440" y="362712"/>
                  </a:moveTo>
                  <a:lnTo>
                    <a:pt x="3275076" y="362712"/>
                  </a:lnTo>
                  <a:lnTo>
                    <a:pt x="3275076" y="1821180"/>
                  </a:lnTo>
                  <a:lnTo>
                    <a:pt x="3520440" y="1821180"/>
                  </a:lnTo>
                  <a:lnTo>
                    <a:pt x="3520440" y="362712"/>
                  </a:lnTo>
                  <a:close/>
                </a:path>
                <a:path w="7886700" h="1821179">
                  <a:moveTo>
                    <a:pt x="4611624" y="577596"/>
                  </a:moveTo>
                  <a:lnTo>
                    <a:pt x="4367784" y="577596"/>
                  </a:lnTo>
                  <a:lnTo>
                    <a:pt x="4367784" y="1821180"/>
                  </a:lnTo>
                  <a:lnTo>
                    <a:pt x="4611624" y="1821180"/>
                  </a:lnTo>
                  <a:lnTo>
                    <a:pt x="4611624" y="577596"/>
                  </a:lnTo>
                  <a:close/>
                </a:path>
                <a:path w="7886700" h="1821179">
                  <a:moveTo>
                    <a:pt x="5704332" y="736092"/>
                  </a:moveTo>
                  <a:lnTo>
                    <a:pt x="5458968" y="736092"/>
                  </a:lnTo>
                  <a:lnTo>
                    <a:pt x="5458968" y="1821180"/>
                  </a:lnTo>
                  <a:lnTo>
                    <a:pt x="5704332" y="1821180"/>
                  </a:lnTo>
                  <a:lnTo>
                    <a:pt x="5704332" y="736092"/>
                  </a:lnTo>
                  <a:close/>
                </a:path>
                <a:path w="7886700" h="1821179">
                  <a:moveTo>
                    <a:pt x="6795516" y="871728"/>
                  </a:moveTo>
                  <a:lnTo>
                    <a:pt x="6550152" y="871728"/>
                  </a:lnTo>
                  <a:lnTo>
                    <a:pt x="6550152" y="1821180"/>
                  </a:lnTo>
                  <a:lnTo>
                    <a:pt x="6795516" y="1821180"/>
                  </a:lnTo>
                  <a:lnTo>
                    <a:pt x="6795516" y="871728"/>
                  </a:lnTo>
                  <a:close/>
                </a:path>
                <a:path w="7886700" h="1821179">
                  <a:moveTo>
                    <a:pt x="7886700" y="996696"/>
                  </a:moveTo>
                  <a:lnTo>
                    <a:pt x="7642860" y="996696"/>
                  </a:lnTo>
                  <a:lnTo>
                    <a:pt x="7642860" y="1821180"/>
                  </a:lnTo>
                  <a:lnTo>
                    <a:pt x="7886700" y="1821180"/>
                  </a:lnTo>
                  <a:lnTo>
                    <a:pt x="7886700" y="996696"/>
                  </a:lnTo>
                  <a:close/>
                </a:path>
              </a:pathLst>
            </a:custGeom>
            <a:solidFill>
              <a:srgbClr val="E16C31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0176" y="3008375"/>
              <a:ext cx="245363" cy="18211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2884" y="3075431"/>
              <a:ext cx="243839" cy="17541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4068" y="3133343"/>
              <a:ext cx="245364" cy="16962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252" y="3320795"/>
              <a:ext cx="245363" cy="1508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7960" y="3485387"/>
              <a:ext cx="243840" cy="13441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9143" y="3639311"/>
              <a:ext cx="245363" cy="11902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0327" y="3753611"/>
              <a:ext cx="245364" cy="10759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3036" y="3854195"/>
              <a:ext cx="243840" cy="9753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92580" y="2644139"/>
              <a:ext cx="8732520" cy="2232660"/>
            </a:xfrm>
            <a:custGeom>
              <a:avLst/>
              <a:gdLst/>
              <a:ahLst/>
              <a:cxnLst/>
              <a:rect l="l" t="t" r="r" b="b"/>
              <a:pathLst>
                <a:path w="8732520" h="2232660">
                  <a:moveTo>
                    <a:pt x="0" y="2185416"/>
                  </a:moveTo>
                  <a:lnTo>
                    <a:pt x="0" y="0"/>
                  </a:lnTo>
                </a:path>
                <a:path w="8732520" h="2232660">
                  <a:moveTo>
                    <a:pt x="0" y="2185416"/>
                  </a:moveTo>
                  <a:lnTo>
                    <a:pt x="8732520" y="2185416"/>
                  </a:lnTo>
                </a:path>
                <a:path w="8732520" h="2232660">
                  <a:moveTo>
                    <a:pt x="0" y="2185416"/>
                  </a:moveTo>
                  <a:lnTo>
                    <a:pt x="0" y="2232660"/>
                  </a:lnTo>
                </a:path>
                <a:path w="8732520" h="2232660">
                  <a:moveTo>
                    <a:pt x="1091183" y="2185416"/>
                  </a:moveTo>
                  <a:lnTo>
                    <a:pt x="1091183" y="2232660"/>
                  </a:lnTo>
                </a:path>
                <a:path w="8732520" h="2232660">
                  <a:moveTo>
                    <a:pt x="2182368" y="2185416"/>
                  </a:moveTo>
                  <a:lnTo>
                    <a:pt x="2182368" y="2232660"/>
                  </a:lnTo>
                </a:path>
                <a:path w="8732520" h="2232660">
                  <a:moveTo>
                    <a:pt x="3273552" y="2185416"/>
                  </a:moveTo>
                  <a:lnTo>
                    <a:pt x="3273552" y="2232660"/>
                  </a:lnTo>
                </a:path>
                <a:path w="8732520" h="2232660">
                  <a:moveTo>
                    <a:pt x="4366259" y="2185416"/>
                  </a:moveTo>
                  <a:lnTo>
                    <a:pt x="4366259" y="2232660"/>
                  </a:lnTo>
                </a:path>
                <a:path w="8732520" h="2232660">
                  <a:moveTo>
                    <a:pt x="5457444" y="2185416"/>
                  </a:moveTo>
                  <a:lnTo>
                    <a:pt x="5457444" y="2232660"/>
                  </a:lnTo>
                </a:path>
                <a:path w="8732520" h="2232660">
                  <a:moveTo>
                    <a:pt x="6548628" y="2185416"/>
                  </a:moveTo>
                  <a:lnTo>
                    <a:pt x="6548628" y="2232660"/>
                  </a:lnTo>
                </a:path>
                <a:path w="8732520" h="2232660">
                  <a:moveTo>
                    <a:pt x="7641336" y="2185416"/>
                  </a:moveTo>
                  <a:lnTo>
                    <a:pt x="7641336" y="2232660"/>
                  </a:lnTo>
                </a:path>
                <a:path w="8732520" h="2232660">
                  <a:moveTo>
                    <a:pt x="8732520" y="2185416"/>
                  </a:moveTo>
                  <a:lnTo>
                    <a:pt x="8732520" y="22326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97825" y="2809380"/>
            <a:ext cx="635706" cy="268081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6350" algn="r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2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80,00%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60,00%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40,00%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20,00%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5644" algn="r"/>
            <a:r>
              <a:rPr sz="1333" spc="-6" dirty="0">
                <a:latin typeface="Trebuchet MS"/>
                <a:cs typeface="Trebuchet MS"/>
              </a:rPr>
              <a:t>0,00%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732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031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2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43449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3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56581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4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69713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8284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6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9555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7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0868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8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7009" y="3377414"/>
            <a:ext cx="222240" cy="1551517"/>
          </a:xfrm>
          <a:prstGeom prst="rect">
            <a:avLst/>
          </a:prstGeom>
        </p:spPr>
        <p:txBody>
          <a:bodyPr vert="vert270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1444" dirty="0">
                <a:latin typeface="Trebuchet MS"/>
                <a:cs typeface="Trebuchet MS"/>
              </a:rPr>
              <a:t>Parallel</a:t>
            </a:r>
            <a:r>
              <a:rPr sz="1444" spc="-44" dirty="0">
                <a:latin typeface="Trebuchet MS"/>
                <a:cs typeface="Trebuchet MS"/>
              </a:rPr>
              <a:t> </a:t>
            </a:r>
            <a:r>
              <a:rPr sz="1444" spc="11" dirty="0">
                <a:latin typeface="Trebuchet MS"/>
                <a:cs typeface="Trebuchet MS"/>
              </a:rPr>
              <a:t>Efficiency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43367" y="5685987"/>
            <a:ext cx="556683" cy="240763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1444" spc="11" dirty="0">
                <a:latin typeface="Trebuchet MS"/>
                <a:cs typeface="Trebuchet MS"/>
              </a:rPr>
              <a:t>#GPUs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47066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E16C3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6" name="object 26"/>
          <p:cNvSpPr txBox="1"/>
          <p:nvPr/>
        </p:nvSpPr>
        <p:spPr>
          <a:xfrm>
            <a:off x="4160661" y="6116433"/>
            <a:ext cx="1664406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Single</a:t>
            </a:r>
            <a:r>
              <a:rPr sz="1333" spc="-39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33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endParaRPr sz="1333">
              <a:latin typeface="Trebuchet MS"/>
              <a:cs typeface="Trebuchet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23093" y="6199293"/>
            <a:ext cx="89747" cy="8974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237676" y="6116433"/>
            <a:ext cx="19917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Single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22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11" dirty="0">
                <a:latin typeface="Trebuchet MS"/>
                <a:cs typeface="Trebuchet MS"/>
              </a:rPr>
              <a:t>P2P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358</a:t>
            </a:fld>
            <a:endParaRPr dirty="0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8673" y="675119"/>
            <a:ext cx="4634794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1D</a:t>
            </a:r>
            <a:r>
              <a:rPr spc="-61" dirty="0"/>
              <a:t> </a:t>
            </a:r>
            <a:r>
              <a:rPr dirty="0"/>
              <a:t>RING</a:t>
            </a:r>
            <a:r>
              <a:rPr spc="-50" dirty="0"/>
              <a:t> </a:t>
            </a:r>
            <a:r>
              <a:rPr dirty="0"/>
              <a:t>EXCHANGE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867" y="4533899"/>
            <a:ext cx="9850967" cy="91616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222" spc="-6" dirty="0">
                <a:latin typeface="Trebuchet MS"/>
                <a:cs typeface="Trebuchet MS"/>
              </a:rPr>
              <a:t>Halo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updates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for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1D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domain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decomposition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with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periodic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boundary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conditions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9"/>
              </a:spcBef>
            </a:pPr>
            <a:r>
              <a:rPr sz="2222" spc="-6" dirty="0">
                <a:latin typeface="Trebuchet MS"/>
                <a:cs typeface="Trebuchet MS"/>
              </a:rPr>
              <a:t>Unidirectional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rings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are important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building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block </a:t>
            </a:r>
            <a:r>
              <a:rPr sz="2222" dirty="0">
                <a:latin typeface="Trebuchet MS"/>
                <a:cs typeface="Trebuchet MS"/>
              </a:rPr>
              <a:t>for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collective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algorithms</a:t>
            </a:r>
            <a:endParaRPr sz="2222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55426" y="2184400"/>
            <a:ext cx="7661628" cy="1648178"/>
            <a:chOff x="2119883" y="1965960"/>
            <a:chExt cx="6895465" cy="1483360"/>
          </a:xfrm>
        </p:grpSpPr>
        <p:sp>
          <p:nvSpPr>
            <p:cNvPr id="5" name="object 5"/>
            <p:cNvSpPr/>
            <p:nvPr/>
          </p:nvSpPr>
          <p:spPr>
            <a:xfrm>
              <a:off x="2699003" y="1993392"/>
              <a:ext cx="177165" cy="1440180"/>
            </a:xfrm>
            <a:custGeom>
              <a:avLst/>
              <a:gdLst/>
              <a:ahLst/>
              <a:cxnLst/>
              <a:rect l="l" t="t" r="r" b="b"/>
              <a:pathLst>
                <a:path w="177164" h="1440179">
                  <a:moveTo>
                    <a:pt x="0" y="1440179"/>
                  </a:moveTo>
                  <a:lnTo>
                    <a:pt x="176783" y="1440179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1440179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2875788" y="1993404"/>
              <a:ext cx="1068705" cy="1440180"/>
            </a:xfrm>
            <a:custGeom>
              <a:avLst/>
              <a:gdLst/>
              <a:ahLst/>
              <a:cxnLst/>
              <a:rect l="l" t="t" r="r" b="b"/>
              <a:pathLst>
                <a:path w="1068704" h="1440179">
                  <a:moveTo>
                    <a:pt x="179832" y="0"/>
                  </a:moveTo>
                  <a:lnTo>
                    <a:pt x="0" y="0"/>
                  </a:lnTo>
                  <a:lnTo>
                    <a:pt x="0" y="1440167"/>
                  </a:lnTo>
                  <a:lnTo>
                    <a:pt x="179832" y="1440167"/>
                  </a:lnTo>
                  <a:lnTo>
                    <a:pt x="179832" y="0"/>
                  </a:lnTo>
                  <a:close/>
                </a:path>
                <a:path w="1068704" h="1440179">
                  <a:moveTo>
                    <a:pt x="1068324" y="0"/>
                  </a:moveTo>
                  <a:lnTo>
                    <a:pt x="900684" y="0"/>
                  </a:lnTo>
                  <a:lnTo>
                    <a:pt x="900684" y="1440167"/>
                  </a:lnTo>
                  <a:lnTo>
                    <a:pt x="1068324" y="1440167"/>
                  </a:lnTo>
                  <a:lnTo>
                    <a:pt x="10683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3055619" y="1993392"/>
              <a:ext cx="721360" cy="1440180"/>
            </a:xfrm>
            <a:custGeom>
              <a:avLst/>
              <a:gdLst/>
              <a:ahLst/>
              <a:cxnLst/>
              <a:rect l="l" t="t" r="r" b="b"/>
              <a:pathLst>
                <a:path w="721360" h="1440179">
                  <a:moveTo>
                    <a:pt x="720852" y="0"/>
                  </a:moveTo>
                  <a:lnTo>
                    <a:pt x="0" y="0"/>
                  </a:lnTo>
                  <a:lnTo>
                    <a:pt x="0" y="1440179"/>
                  </a:lnTo>
                  <a:lnTo>
                    <a:pt x="720852" y="1440179"/>
                  </a:lnTo>
                  <a:lnTo>
                    <a:pt x="720852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3944111" y="1993392"/>
              <a:ext cx="180340" cy="1440180"/>
            </a:xfrm>
            <a:custGeom>
              <a:avLst/>
              <a:gdLst/>
              <a:ahLst/>
              <a:cxnLst/>
              <a:rect l="l" t="t" r="r" b="b"/>
              <a:pathLst>
                <a:path w="180339" h="1440179">
                  <a:moveTo>
                    <a:pt x="179832" y="0"/>
                  </a:moveTo>
                  <a:lnTo>
                    <a:pt x="0" y="0"/>
                  </a:lnTo>
                  <a:lnTo>
                    <a:pt x="0" y="1440179"/>
                  </a:lnTo>
                  <a:lnTo>
                    <a:pt x="179832" y="1440179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2240279" y="2112264"/>
              <a:ext cx="539750" cy="180340"/>
            </a:xfrm>
            <a:custGeom>
              <a:avLst/>
              <a:gdLst/>
              <a:ahLst/>
              <a:cxnLst/>
              <a:rect l="l" t="t" r="r" b="b"/>
              <a:pathLst>
                <a:path w="539750" h="180339">
                  <a:moveTo>
                    <a:pt x="449580" y="0"/>
                  </a:moveTo>
                  <a:lnTo>
                    <a:pt x="449580" y="44958"/>
                  </a:lnTo>
                  <a:lnTo>
                    <a:pt x="0" y="44958"/>
                  </a:lnTo>
                  <a:lnTo>
                    <a:pt x="0" y="134874"/>
                  </a:lnTo>
                  <a:lnTo>
                    <a:pt x="449580" y="134874"/>
                  </a:lnTo>
                  <a:lnTo>
                    <a:pt x="449580" y="179832"/>
                  </a:lnTo>
                  <a:lnTo>
                    <a:pt x="539495" y="89915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240279" y="2112264"/>
              <a:ext cx="539750" cy="180340"/>
            </a:xfrm>
            <a:custGeom>
              <a:avLst/>
              <a:gdLst/>
              <a:ahLst/>
              <a:cxnLst/>
              <a:rect l="l" t="t" r="r" b="b"/>
              <a:pathLst>
                <a:path w="539750" h="180339">
                  <a:moveTo>
                    <a:pt x="0" y="44958"/>
                  </a:moveTo>
                  <a:lnTo>
                    <a:pt x="449580" y="44958"/>
                  </a:lnTo>
                  <a:lnTo>
                    <a:pt x="449580" y="0"/>
                  </a:lnTo>
                  <a:lnTo>
                    <a:pt x="539495" y="89915"/>
                  </a:lnTo>
                  <a:lnTo>
                    <a:pt x="449580" y="179832"/>
                  </a:lnTo>
                  <a:lnTo>
                    <a:pt x="449580" y="134874"/>
                  </a:lnTo>
                  <a:lnTo>
                    <a:pt x="0" y="134874"/>
                  </a:lnTo>
                  <a:lnTo>
                    <a:pt x="0" y="4495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12919" y="1988820"/>
              <a:ext cx="177165" cy="1438910"/>
            </a:xfrm>
            <a:custGeom>
              <a:avLst/>
              <a:gdLst/>
              <a:ahLst/>
              <a:cxnLst/>
              <a:rect l="l" t="t" r="r" b="b"/>
              <a:pathLst>
                <a:path w="177164" h="1438910">
                  <a:moveTo>
                    <a:pt x="0" y="1438655"/>
                  </a:moveTo>
                  <a:lnTo>
                    <a:pt x="176783" y="1438655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143865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89704" y="1988819"/>
              <a:ext cx="1077595" cy="1438910"/>
            </a:xfrm>
            <a:custGeom>
              <a:avLst/>
              <a:gdLst/>
              <a:ahLst/>
              <a:cxnLst/>
              <a:rect l="l" t="t" r="r" b="b"/>
              <a:pathLst>
                <a:path w="1077595" h="1438910">
                  <a:moveTo>
                    <a:pt x="181343" y="0"/>
                  </a:moveTo>
                  <a:lnTo>
                    <a:pt x="0" y="0"/>
                  </a:lnTo>
                  <a:lnTo>
                    <a:pt x="0" y="1438656"/>
                  </a:lnTo>
                  <a:lnTo>
                    <a:pt x="181343" y="1438656"/>
                  </a:lnTo>
                  <a:lnTo>
                    <a:pt x="181343" y="0"/>
                  </a:lnTo>
                  <a:close/>
                </a:path>
                <a:path w="1077595" h="1438910">
                  <a:moveTo>
                    <a:pt x="1077468" y="0"/>
                  </a:moveTo>
                  <a:lnTo>
                    <a:pt x="900684" y="0"/>
                  </a:lnTo>
                  <a:lnTo>
                    <a:pt x="900684" y="1438656"/>
                  </a:lnTo>
                  <a:lnTo>
                    <a:pt x="1077468" y="1438656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1060" y="1988820"/>
              <a:ext cx="719455" cy="1438910"/>
            </a:xfrm>
            <a:custGeom>
              <a:avLst/>
              <a:gdLst/>
              <a:ahLst/>
              <a:cxnLst/>
              <a:rect l="l" t="t" r="r" b="b"/>
              <a:pathLst>
                <a:path w="719454" h="1438910">
                  <a:moveTo>
                    <a:pt x="719327" y="0"/>
                  </a:moveTo>
                  <a:lnTo>
                    <a:pt x="0" y="0"/>
                  </a:lnTo>
                  <a:lnTo>
                    <a:pt x="0" y="1438655"/>
                  </a:lnTo>
                  <a:lnTo>
                    <a:pt x="719327" y="1438655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567172" y="1988820"/>
              <a:ext cx="180340" cy="1438910"/>
            </a:xfrm>
            <a:custGeom>
              <a:avLst/>
              <a:gdLst/>
              <a:ahLst/>
              <a:cxnLst/>
              <a:rect l="l" t="t" r="r" b="b"/>
              <a:pathLst>
                <a:path w="180339" h="1438910">
                  <a:moveTo>
                    <a:pt x="179832" y="0"/>
                  </a:moveTo>
                  <a:lnTo>
                    <a:pt x="0" y="0"/>
                  </a:lnTo>
                  <a:lnTo>
                    <a:pt x="0" y="1438655"/>
                  </a:lnTo>
                  <a:lnTo>
                    <a:pt x="179832" y="1438655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72483" y="2112264"/>
              <a:ext cx="541020" cy="180340"/>
            </a:xfrm>
            <a:custGeom>
              <a:avLst/>
              <a:gdLst/>
              <a:ahLst/>
              <a:cxnLst/>
              <a:rect l="l" t="t" r="r" b="b"/>
              <a:pathLst>
                <a:path w="541020" h="180339">
                  <a:moveTo>
                    <a:pt x="451103" y="0"/>
                  </a:moveTo>
                  <a:lnTo>
                    <a:pt x="451103" y="44958"/>
                  </a:lnTo>
                  <a:lnTo>
                    <a:pt x="0" y="44958"/>
                  </a:lnTo>
                  <a:lnTo>
                    <a:pt x="0" y="134874"/>
                  </a:lnTo>
                  <a:lnTo>
                    <a:pt x="451103" y="134874"/>
                  </a:lnTo>
                  <a:lnTo>
                    <a:pt x="451103" y="179832"/>
                  </a:lnTo>
                  <a:lnTo>
                    <a:pt x="541019" y="89915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72483" y="2112264"/>
              <a:ext cx="541020" cy="180340"/>
            </a:xfrm>
            <a:custGeom>
              <a:avLst/>
              <a:gdLst/>
              <a:ahLst/>
              <a:cxnLst/>
              <a:rect l="l" t="t" r="r" b="b"/>
              <a:pathLst>
                <a:path w="541020" h="180339">
                  <a:moveTo>
                    <a:pt x="0" y="44958"/>
                  </a:moveTo>
                  <a:lnTo>
                    <a:pt x="451103" y="44958"/>
                  </a:lnTo>
                  <a:lnTo>
                    <a:pt x="451103" y="0"/>
                  </a:lnTo>
                  <a:lnTo>
                    <a:pt x="541019" y="89915"/>
                  </a:lnTo>
                  <a:lnTo>
                    <a:pt x="451103" y="179832"/>
                  </a:lnTo>
                  <a:lnTo>
                    <a:pt x="451103" y="134874"/>
                  </a:lnTo>
                  <a:lnTo>
                    <a:pt x="0" y="134874"/>
                  </a:lnTo>
                  <a:lnTo>
                    <a:pt x="0" y="4495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412491" y="3130296"/>
              <a:ext cx="541020" cy="180340"/>
            </a:xfrm>
            <a:custGeom>
              <a:avLst/>
              <a:gdLst/>
              <a:ahLst/>
              <a:cxnLst/>
              <a:rect l="l" t="t" r="r" b="b"/>
              <a:pathLst>
                <a:path w="541019" h="180339">
                  <a:moveTo>
                    <a:pt x="89915" y="0"/>
                  </a:moveTo>
                  <a:lnTo>
                    <a:pt x="0" y="89916"/>
                  </a:lnTo>
                  <a:lnTo>
                    <a:pt x="89915" y="179831"/>
                  </a:lnTo>
                  <a:lnTo>
                    <a:pt x="89915" y="134874"/>
                  </a:lnTo>
                  <a:lnTo>
                    <a:pt x="541019" y="134874"/>
                  </a:lnTo>
                  <a:lnTo>
                    <a:pt x="541019" y="44958"/>
                  </a:lnTo>
                  <a:lnTo>
                    <a:pt x="89915" y="44958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12491" y="3130296"/>
              <a:ext cx="541020" cy="180340"/>
            </a:xfrm>
            <a:custGeom>
              <a:avLst/>
              <a:gdLst/>
              <a:ahLst/>
              <a:cxnLst/>
              <a:rect l="l" t="t" r="r" b="b"/>
              <a:pathLst>
                <a:path w="541019" h="180339">
                  <a:moveTo>
                    <a:pt x="541019" y="134874"/>
                  </a:moveTo>
                  <a:lnTo>
                    <a:pt x="89915" y="134874"/>
                  </a:lnTo>
                  <a:lnTo>
                    <a:pt x="89915" y="179831"/>
                  </a:lnTo>
                  <a:lnTo>
                    <a:pt x="0" y="89916"/>
                  </a:lnTo>
                  <a:lnTo>
                    <a:pt x="89915" y="0"/>
                  </a:lnTo>
                  <a:lnTo>
                    <a:pt x="89915" y="44958"/>
                  </a:lnTo>
                  <a:lnTo>
                    <a:pt x="541019" y="44958"/>
                  </a:lnTo>
                  <a:lnTo>
                    <a:pt x="541019" y="13487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035551" y="3130296"/>
              <a:ext cx="539750" cy="180340"/>
            </a:xfrm>
            <a:custGeom>
              <a:avLst/>
              <a:gdLst/>
              <a:ahLst/>
              <a:cxnLst/>
              <a:rect l="l" t="t" r="r" b="b"/>
              <a:pathLst>
                <a:path w="539750" h="180339">
                  <a:moveTo>
                    <a:pt x="89915" y="0"/>
                  </a:moveTo>
                  <a:lnTo>
                    <a:pt x="0" y="89916"/>
                  </a:lnTo>
                  <a:lnTo>
                    <a:pt x="89915" y="179831"/>
                  </a:lnTo>
                  <a:lnTo>
                    <a:pt x="89915" y="134874"/>
                  </a:lnTo>
                  <a:lnTo>
                    <a:pt x="539496" y="134874"/>
                  </a:lnTo>
                  <a:lnTo>
                    <a:pt x="539496" y="44958"/>
                  </a:lnTo>
                  <a:lnTo>
                    <a:pt x="89915" y="44958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035551" y="3130296"/>
              <a:ext cx="539750" cy="180340"/>
            </a:xfrm>
            <a:custGeom>
              <a:avLst/>
              <a:gdLst/>
              <a:ahLst/>
              <a:cxnLst/>
              <a:rect l="l" t="t" r="r" b="b"/>
              <a:pathLst>
                <a:path w="539750" h="180339">
                  <a:moveTo>
                    <a:pt x="539496" y="134874"/>
                  </a:moveTo>
                  <a:lnTo>
                    <a:pt x="89915" y="134874"/>
                  </a:lnTo>
                  <a:lnTo>
                    <a:pt x="89915" y="179831"/>
                  </a:lnTo>
                  <a:lnTo>
                    <a:pt x="0" y="89916"/>
                  </a:lnTo>
                  <a:lnTo>
                    <a:pt x="89915" y="0"/>
                  </a:lnTo>
                  <a:lnTo>
                    <a:pt x="89915" y="44958"/>
                  </a:lnTo>
                  <a:lnTo>
                    <a:pt x="539496" y="44958"/>
                  </a:lnTo>
                  <a:lnTo>
                    <a:pt x="539496" y="13487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495543" y="2112264"/>
              <a:ext cx="541020" cy="180340"/>
            </a:xfrm>
            <a:custGeom>
              <a:avLst/>
              <a:gdLst/>
              <a:ahLst/>
              <a:cxnLst/>
              <a:rect l="l" t="t" r="r" b="b"/>
              <a:pathLst>
                <a:path w="541020" h="180339">
                  <a:moveTo>
                    <a:pt x="451103" y="0"/>
                  </a:moveTo>
                  <a:lnTo>
                    <a:pt x="451103" y="44958"/>
                  </a:lnTo>
                  <a:lnTo>
                    <a:pt x="0" y="44958"/>
                  </a:lnTo>
                  <a:lnTo>
                    <a:pt x="0" y="134874"/>
                  </a:lnTo>
                  <a:lnTo>
                    <a:pt x="451103" y="134874"/>
                  </a:lnTo>
                  <a:lnTo>
                    <a:pt x="451103" y="179832"/>
                  </a:lnTo>
                  <a:lnTo>
                    <a:pt x="541019" y="89915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0070C5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95543" y="2112264"/>
              <a:ext cx="541020" cy="180340"/>
            </a:xfrm>
            <a:custGeom>
              <a:avLst/>
              <a:gdLst/>
              <a:ahLst/>
              <a:cxnLst/>
              <a:rect l="l" t="t" r="r" b="b"/>
              <a:pathLst>
                <a:path w="541020" h="180339">
                  <a:moveTo>
                    <a:pt x="0" y="44958"/>
                  </a:moveTo>
                  <a:lnTo>
                    <a:pt x="451103" y="44958"/>
                  </a:lnTo>
                  <a:lnTo>
                    <a:pt x="451103" y="0"/>
                  </a:lnTo>
                  <a:lnTo>
                    <a:pt x="541019" y="89915"/>
                  </a:lnTo>
                  <a:lnTo>
                    <a:pt x="451103" y="179832"/>
                  </a:lnTo>
                  <a:lnTo>
                    <a:pt x="451103" y="134874"/>
                  </a:lnTo>
                  <a:lnTo>
                    <a:pt x="0" y="134874"/>
                  </a:lnTo>
                  <a:lnTo>
                    <a:pt x="0" y="4495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693663" y="3130296"/>
              <a:ext cx="541020" cy="180340"/>
            </a:xfrm>
            <a:custGeom>
              <a:avLst/>
              <a:gdLst/>
              <a:ahLst/>
              <a:cxnLst/>
              <a:rect l="l" t="t" r="r" b="b"/>
              <a:pathLst>
                <a:path w="541020" h="180339">
                  <a:moveTo>
                    <a:pt x="89915" y="0"/>
                  </a:moveTo>
                  <a:lnTo>
                    <a:pt x="0" y="89916"/>
                  </a:lnTo>
                  <a:lnTo>
                    <a:pt x="89915" y="179831"/>
                  </a:lnTo>
                  <a:lnTo>
                    <a:pt x="89915" y="134874"/>
                  </a:lnTo>
                  <a:lnTo>
                    <a:pt x="541020" y="134874"/>
                  </a:lnTo>
                  <a:lnTo>
                    <a:pt x="541020" y="44958"/>
                  </a:lnTo>
                  <a:lnTo>
                    <a:pt x="89915" y="44958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693663" y="3130296"/>
              <a:ext cx="541020" cy="180340"/>
            </a:xfrm>
            <a:custGeom>
              <a:avLst/>
              <a:gdLst/>
              <a:ahLst/>
              <a:cxnLst/>
              <a:rect l="l" t="t" r="r" b="b"/>
              <a:pathLst>
                <a:path w="541020" h="180339">
                  <a:moveTo>
                    <a:pt x="541020" y="134874"/>
                  </a:moveTo>
                  <a:lnTo>
                    <a:pt x="89915" y="134874"/>
                  </a:lnTo>
                  <a:lnTo>
                    <a:pt x="89915" y="179831"/>
                  </a:lnTo>
                  <a:lnTo>
                    <a:pt x="0" y="89916"/>
                  </a:lnTo>
                  <a:lnTo>
                    <a:pt x="89915" y="0"/>
                  </a:lnTo>
                  <a:lnTo>
                    <a:pt x="89915" y="44958"/>
                  </a:lnTo>
                  <a:lnTo>
                    <a:pt x="541020" y="44958"/>
                  </a:lnTo>
                  <a:lnTo>
                    <a:pt x="541020" y="13487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853427" y="1996440"/>
              <a:ext cx="177165" cy="1440180"/>
            </a:xfrm>
            <a:custGeom>
              <a:avLst/>
              <a:gdLst/>
              <a:ahLst/>
              <a:cxnLst/>
              <a:rect l="l" t="t" r="r" b="b"/>
              <a:pathLst>
                <a:path w="177165" h="1440179">
                  <a:moveTo>
                    <a:pt x="0" y="1440180"/>
                  </a:moveTo>
                  <a:lnTo>
                    <a:pt x="176783" y="1440180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144018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030212" y="1996439"/>
              <a:ext cx="1077595" cy="1440180"/>
            </a:xfrm>
            <a:custGeom>
              <a:avLst/>
              <a:gdLst/>
              <a:ahLst/>
              <a:cxnLst/>
              <a:rect l="l" t="t" r="r" b="b"/>
              <a:pathLst>
                <a:path w="1077595" h="1440179">
                  <a:moveTo>
                    <a:pt x="179819" y="0"/>
                  </a:moveTo>
                  <a:lnTo>
                    <a:pt x="0" y="0"/>
                  </a:lnTo>
                  <a:lnTo>
                    <a:pt x="0" y="1440180"/>
                  </a:lnTo>
                  <a:lnTo>
                    <a:pt x="179819" y="1440180"/>
                  </a:lnTo>
                  <a:lnTo>
                    <a:pt x="179819" y="0"/>
                  </a:lnTo>
                  <a:close/>
                </a:path>
                <a:path w="1077595" h="1440179">
                  <a:moveTo>
                    <a:pt x="1077468" y="0"/>
                  </a:moveTo>
                  <a:lnTo>
                    <a:pt x="899160" y="0"/>
                  </a:lnTo>
                  <a:lnTo>
                    <a:pt x="899160" y="1440180"/>
                  </a:lnTo>
                  <a:lnTo>
                    <a:pt x="1077468" y="1440180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210043" y="1996440"/>
              <a:ext cx="719455" cy="1440180"/>
            </a:xfrm>
            <a:custGeom>
              <a:avLst/>
              <a:gdLst/>
              <a:ahLst/>
              <a:cxnLst/>
              <a:rect l="l" t="t" r="r" b="b"/>
              <a:pathLst>
                <a:path w="719454" h="1440179">
                  <a:moveTo>
                    <a:pt x="719327" y="0"/>
                  </a:moveTo>
                  <a:lnTo>
                    <a:pt x="0" y="0"/>
                  </a:lnTo>
                  <a:lnTo>
                    <a:pt x="0" y="1440180"/>
                  </a:lnTo>
                  <a:lnTo>
                    <a:pt x="719327" y="1440180"/>
                  </a:lnTo>
                  <a:lnTo>
                    <a:pt x="719327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107680" y="1996440"/>
              <a:ext cx="180340" cy="1440180"/>
            </a:xfrm>
            <a:custGeom>
              <a:avLst/>
              <a:gdLst/>
              <a:ahLst/>
              <a:cxnLst/>
              <a:rect l="l" t="t" r="r" b="b"/>
              <a:pathLst>
                <a:path w="180340" h="1440179">
                  <a:moveTo>
                    <a:pt x="179831" y="0"/>
                  </a:moveTo>
                  <a:lnTo>
                    <a:pt x="0" y="0"/>
                  </a:lnTo>
                  <a:lnTo>
                    <a:pt x="0" y="1440180"/>
                  </a:lnTo>
                  <a:lnTo>
                    <a:pt x="179831" y="1440180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017763" y="2115312"/>
              <a:ext cx="539750" cy="180340"/>
            </a:xfrm>
            <a:custGeom>
              <a:avLst/>
              <a:gdLst/>
              <a:ahLst/>
              <a:cxnLst/>
              <a:rect l="l" t="t" r="r" b="b"/>
              <a:pathLst>
                <a:path w="539750" h="180339">
                  <a:moveTo>
                    <a:pt x="449579" y="0"/>
                  </a:moveTo>
                  <a:lnTo>
                    <a:pt x="449579" y="44958"/>
                  </a:lnTo>
                  <a:lnTo>
                    <a:pt x="0" y="44958"/>
                  </a:lnTo>
                  <a:lnTo>
                    <a:pt x="0" y="134874"/>
                  </a:lnTo>
                  <a:lnTo>
                    <a:pt x="449579" y="134874"/>
                  </a:lnTo>
                  <a:lnTo>
                    <a:pt x="449579" y="179832"/>
                  </a:lnTo>
                  <a:lnTo>
                    <a:pt x="539495" y="89915"/>
                  </a:lnTo>
                  <a:lnTo>
                    <a:pt x="44957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017763" y="2115312"/>
              <a:ext cx="539750" cy="180340"/>
            </a:xfrm>
            <a:custGeom>
              <a:avLst/>
              <a:gdLst/>
              <a:ahLst/>
              <a:cxnLst/>
              <a:rect l="l" t="t" r="r" b="b"/>
              <a:pathLst>
                <a:path w="539750" h="180339">
                  <a:moveTo>
                    <a:pt x="0" y="44958"/>
                  </a:moveTo>
                  <a:lnTo>
                    <a:pt x="449579" y="44958"/>
                  </a:lnTo>
                  <a:lnTo>
                    <a:pt x="449579" y="0"/>
                  </a:lnTo>
                  <a:lnTo>
                    <a:pt x="539495" y="89915"/>
                  </a:lnTo>
                  <a:lnTo>
                    <a:pt x="449579" y="179832"/>
                  </a:lnTo>
                  <a:lnTo>
                    <a:pt x="449579" y="134874"/>
                  </a:lnTo>
                  <a:lnTo>
                    <a:pt x="0" y="134874"/>
                  </a:lnTo>
                  <a:lnTo>
                    <a:pt x="0" y="4495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580631" y="3133344"/>
              <a:ext cx="539750" cy="180340"/>
            </a:xfrm>
            <a:custGeom>
              <a:avLst/>
              <a:gdLst/>
              <a:ahLst/>
              <a:cxnLst/>
              <a:rect l="l" t="t" r="r" b="b"/>
              <a:pathLst>
                <a:path w="539750" h="180339">
                  <a:moveTo>
                    <a:pt x="89916" y="0"/>
                  </a:moveTo>
                  <a:lnTo>
                    <a:pt x="0" y="89916"/>
                  </a:lnTo>
                  <a:lnTo>
                    <a:pt x="89916" y="179831"/>
                  </a:lnTo>
                  <a:lnTo>
                    <a:pt x="89916" y="134874"/>
                  </a:lnTo>
                  <a:lnTo>
                    <a:pt x="539496" y="134874"/>
                  </a:lnTo>
                  <a:lnTo>
                    <a:pt x="539496" y="44957"/>
                  </a:lnTo>
                  <a:lnTo>
                    <a:pt x="89916" y="44957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580631" y="3133344"/>
              <a:ext cx="539750" cy="180340"/>
            </a:xfrm>
            <a:custGeom>
              <a:avLst/>
              <a:gdLst/>
              <a:ahLst/>
              <a:cxnLst/>
              <a:rect l="l" t="t" r="r" b="b"/>
              <a:pathLst>
                <a:path w="539750" h="180339">
                  <a:moveTo>
                    <a:pt x="539496" y="134874"/>
                  </a:moveTo>
                  <a:lnTo>
                    <a:pt x="89916" y="134874"/>
                  </a:lnTo>
                  <a:lnTo>
                    <a:pt x="89916" y="179831"/>
                  </a:lnTo>
                  <a:lnTo>
                    <a:pt x="0" y="89916"/>
                  </a:lnTo>
                  <a:lnTo>
                    <a:pt x="89916" y="0"/>
                  </a:lnTo>
                  <a:lnTo>
                    <a:pt x="89916" y="44957"/>
                  </a:lnTo>
                  <a:lnTo>
                    <a:pt x="539496" y="44957"/>
                  </a:lnTo>
                  <a:lnTo>
                    <a:pt x="539496" y="13487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8193024" y="3133344"/>
              <a:ext cx="539750" cy="180340"/>
            </a:xfrm>
            <a:custGeom>
              <a:avLst/>
              <a:gdLst/>
              <a:ahLst/>
              <a:cxnLst/>
              <a:rect l="l" t="t" r="r" b="b"/>
              <a:pathLst>
                <a:path w="539750" h="180339">
                  <a:moveTo>
                    <a:pt x="89916" y="0"/>
                  </a:moveTo>
                  <a:lnTo>
                    <a:pt x="0" y="89916"/>
                  </a:lnTo>
                  <a:lnTo>
                    <a:pt x="89916" y="179831"/>
                  </a:lnTo>
                  <a:lnTo>
                    <a:pt x="89916" y="134874"/>
                  </a:lnTo>
                  <a:lnTo>
                    <a:pt x="539496" y="134874"/>
                  </a:lnTo>
                  <a:lnTo>
                    <a:pt x="539496" y="44957"/>
                  </a:lnTo>
                  <a:lnTo>
                    <a:pt x="89916" y="44957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8193024" y="3133344"/>
              <a:ext cx="539750" cy="180340"/>
            </a:xfrm>
            <a:custGeom>
              <a:avLst/>
              <a:gdLst/>
              <a:ahLst/>
              <a:cxnLst/>
              <a:rect l="l" t="t" r="r" b="b"/>
              <a:pathLst>
                <a:path w="539750" h="180339">
                  <a:moveTo>
                    <a:pt x="539496" y="134874"/>
                  </a:moveTo>
                  <a:lnTo>
                    <a:pt x="89916" y="134874"/>
                  </a:lnTo>
                  <a:lnTo>
                    <a:pt x="89916" y="179831"/>
                  </a:lnTo>
                  <a:lnTo>
                    <a:pt x="0" y="89916"/>
                  </a:lnTo>
                  <a:lnTo>
                    <a:pt x="89916" y="0"/>
                  </a:lnTo>
                  <a:lnTo>
                    <a:pt x="89916" y="44957"/>
                  </a:lnTo>
                  <a:lnTo>
                    <a:pt x="539496" y="44957"/>
                  </a:lnTo>
                  <a:lnTo>
                    <a:pt x="539496" y="13487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400799" y="2110740"/>
              <a:ext cx="539750" cy="181610"/>
            </a:xfrm>
            <a:custGeom>
              <a:avLst/>
              <a:gdLst/>
              <a:ahLst/>
              <a:cxnLst/>
              <a:rect l="l" t="t" r="r" b="b"/>
              <a:pathLst>
                <a:path w="539750" h="181610">
                  <a:moveTo>
                    <a:pt x="448818" y="0"/>
                  </a:moveTo>
                  <a:lnTo>
                    <a:pt x="448818" y="45338"/>
                  </a:lnTo>
                  <a:lnTo>
                    <a:pt x="0" y="45338"/>
                  </a:lnTo>
                  <a:lnTo>
                    <a:pt x="0" y="136017"/>
                  </a:lnTo>
                  <a:lnTo>
                    <a:pt x="448818" y="136017"/>
                  </a:lnTo>
                  <a:lnTo>
                    <a:pt x="448818" y="181356"/>
                  </a:lnTo>
                  <a:lnTo>
                    <a:pt x="539496" y="90677"/>
                  </a:lnTo>
                  <a:lnTo>
                    <a:pt x="448818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00799" y="2110740"/>
              <a:ext cx="539750" cy="181610"/>
            </a:xfrm>
            <a:custGeom>
              <a:avLst/>
              <a:gdLst/>
              <a:ahLst/>
              <a:cxnLst/>
              <a:rect l="l" t="t" r="r" b="b"/>
              <a:pathLst>
                <a:path w="539750" h="181610">
                  <a:moveTo>
                    <a:pt x="0" y="45338"/>
                  </a:moveTo>
                  <a:lnTo>
                    <a:pt x="448818" y="45338"/>
                  </a:lnTo>
                  <a:lnTo>
                    <a:pt x="448818" y="0"/>
                  </a:lnTo>
                  <a:lnTo>
                    <a:pt x="539496" y="90677"/>
                  </a:lnTo>
                  <a:lnTo>
                    <a:pt x="448818" y="181356"/>
                  </a:lnTo>
                  <a:lnTo>
                    <a:pt x="448818" y="136017"/>
                  </a:lnTo>
                  <a:lnTo>
                    <a:pt x="0" y="136017"/>
                  </a:lnTo>
                  <a:lnTo>
                    <a:pt x="0" y="4533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119884" y="1965959"/>
              <a:ext cx="6895465" cy="1483360"/>
            </a:xfrm>
            <a:custGeom>
              <a:avLst/>
              <a:gdLst/>
              <a:ahLst/>
              <a:cxnLst/>
              <a:rect l="l" t="t" r="r" b="b"/>
              <a:pathLst>
                <a:path w="6895465" h="1483360">
                  <a:moveTo>
                    <a:pt x="6895084" y="1438402"/>
                  </a:moveTo>
                  <a:lnTo>
                    <a:pt x="76200" y="1438402"/>
                  </a:lnTo>
                  <a:lnTo>
                    <a:pt x="76200" y="1406652"/>
                  </a:lnTo>
                  <a:lnTo>
                    <a:pt x="0" y="1444752"/>
                  </a:lnTo>
                  <a:lnTo>
                    <a:pt x="76200" y="1482852"/>
                  </a:lnTo>
                  <a:lnTo>
                    <a:pt x="76200" y="1451102"/>
                  </a:lnTo>
                  <a:lnTo>
                    <a:pt x="6895084" y="1451102"/>
                  </a:lnTo>
                  <a:lnTo>
                    <a:pt x="6895084" y="1438402"/>
                  </a:lnTo>
                  <a:close/>
                </a:path>
                <a:path w="6895465" h="1483360">
                  <a:moveTo>
                    <a:pt x="6895084" y="38100"/>
                  </a:moveTo>
                  <a:lnTo>
                    <a:pt x="6882384" y="31750"/>
                  </a:lnTo>
                  <a:lnTo>
                    <a:pt x="6818884" y="0"/>
                  </a:lnTo>
                  <a:lnTo>
                    <a:pt x="681888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6818884" y="44450"/>
                  </a:lnTo>
                  <a:lnTo>
                    <a:pt x="6818884" y="76200"/>
                  </a:lnTo>
                  <a:lnTo>
                    <a:pt x="6882384" y="44450"/>
                  </a:lnTo>
                  <a:lnTo>
                    <a:pt x="6895084" y="3810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894971" y="2788356"/>
            <a:ext cx="21519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…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179474" y="2216856"/>
            <a:ext cx="675217" cy="1603022"/>
          </a:xfrm>
          <a:custGeom>
            <a:avLst/>
            <a:gdLst/>
            <a:ahLst/>
            <a:cxnLst/>
            <a:rect l="l" t="t" r="r" b="b"/>
            <a:pathLst>
              <a:path w="607695" h="1442720">
                <a:moveTo>
                  <a:pt x="82423" y="1366646"/>
                </a:moveTo>
                <a:lnTo>
                  <a:pt x="11938" y="1414525"/>
                </a:lnTo>
                <a:lnTo>
                  <a:pt x="92455" y="1442211"/>
                </a:lnTo>
                <a:lnTo>
                  <a:pt x="88493" y="1412366"/>
                </a:lnTo>
                <a:lnTo>
                  <a:pt x="75946" y="1412366"/>
                </a:lnTo>
                <a:lnTo>
                  <a:pt x="73787" y="1399793"/>
                </a:lnTo>
                <a:lnTo>
                  <a:pt x="86551" y="1397741"/>
                </a:lnTo>
                <a:lnTo>
                  <a:pt x="82423" y="1366646"/>
                </a:lnTo>
                <a:close/>
              </a:path>
              <a:path w="607695" h="1442720">
                <a:moveTo>
                  <a:pt x="86551" y="1397741"/>
                </a:moveTo>
                <a:lnTo>
                  <a:pt x="73787" y="1399793"/>
                </a:lnTo>
                <a:lnTo>
                  <a:pt x="75946" y="1412366"/>
                </a:lnTo>
                <a:lnTo>
                  <a:pt x="88216" y="1410282"/>
                </a:lnTo>
                <a:lnTo>
                  <a:pt x="86551" y="1397741"/>
                </a:lnTo>
                <a:close/>
              </a:path>
              <a:path w="607695" h="1442720">
                <a:moveTo>
                  <a:pt x="88216" y="1410282"/>
                </a:moveTo>
                <a:lnTo>
                  <a:pt x="75946" y="1412366"/>
                </a:lnTo>
                <a:lnTo>
                  <a:pt x="88493" y="1412366"/>
                </a:lnTo>
                <a:lnTo>
                  <a:pt x="88216" y="1410282"/>
                </a:lnTo>
                <a:close/>
              </a:path>
              <a:path w="607695" h="1442720">
                <a:moveTo>
                  <a:pt x="762" y="0"/>
                </a:moveTo>
                <a:lnTo>
                  <a:pt x="0" y="12700"/>
                </a:lnTo>
                <a:lnTo>
                  <a:pt x="32003" y="14858"/>
                </a:lnTo>
                <a:lnTo>
                  <a:pt x="63119" y="18922"/>
                </a:lnTo>
                <a:lnTo>
                  <a:pt x="123951" y="31876"/>
                </a:lnTo>
                <a:lnTo>
                  <a:pt x="182372" y="51562"/>
                </a:lnTo>
                <a:lnTo>
                  <a:pt x="238251" y="77215"/>
                </a:lnTo>
                <a:lnTo>
                  <a:pt x="291210" y="108838"/>
                </a:lnTo>
                <a:lnTo>
                  <a:pt x="340868" y="145922"/>
                </a:lnTo>
                <a:lnTo>
                  <a:pt x="387096" y="187959"/>
                </a:lnTo>
                <a:lnTo>
                  <a:pt x="429514" y="234822"/>
                </a:lnTo>
                <a:lnTo>
                  <a:pt x="467741" y="286003"/>
                </a:lnTo>
                <a:lnTo>
                  <a:pt x="501523" y="341121"/>
                </a:lnTo>
                <a:lnTo>
                  <a:pt x="530605" y="400050"/>
                </a:lnTo>
                <a:lnTo>
                  <a:pt x="554608" y="462152"/>
                </a:lnTo>
                <a:lnTo>
                  <a:pt x="573404" y="527176"/>
                </a:lnTo>
                <a:lnTo>
                  <a:pt x="586485" y="594740"/>
                </a:lnTo>
                <a:lnTo>
                  <a:pt x="593598" y="664590"/>
                </a:lnTo>
                <a:lnTo>
                  <a:pt x="594741" y="700024"/>
                </a:lnTo>
                <a:lnTo>
                  <a:pt x="594480" y="736218"/>
                </a:lnTo>
                <a:lnTo>
                  <a:pt x="589533" y="803020"/>
                </a:lnTo>
                <a:lnTo>
                  <a:pt x="579120" y="867917"/>
                </a:lnTo>
                <a:lnTo>
                  <a:pt x="563626" y="930655"/>
                </a:lnTo>
                <a:lnTo>
                  <a:pt x="543178" y="990853"/>
                </a:lnTo>
                <a:lnTo>
                  <a:pt x="518159" y="1048257"/>
                </a:lnTo>
                <a:lnTo>
                  <a:pt x="488696" y="1102486"/>
                </a:lnTo>
                <a:lnTo>
                  <a:pt x="455168" y="1153286"/>
                </a:lnTo>
                <a:lnTo>
                  <a:pt x="417829" y="1200403"/>
                </a:lnTo>
                <a:lnTo>
                  <a:pt x="376935" y="1243456"/>
                </a:lnTo>
                <a:lnTo>
                  <a:pt x="332613" y="1282318"/>
                </a:lnTo>
                <a:lnTo>
                  <a:pt x="285242" y="1316481"/>
                </a:lnTo>
                <a:lnTo>
                  <a:pt x="235076" y="1345818"/>
                </a:lnTo>
                <a:lnTo>
                  <a:pt x="182245" y="1369948"/>
                </a:lnTo>
                <a:lnTo>
                  <a:pt x="127253" y="1388490"/>
                </a:lnTo>
                <a:lnTo>
                  <a:pt x="86551" y="1397741"/>
                </a:lnTo>
                <a:lnTo>
                  <a:pt x="88216" y="1410282"/>
                </a:lnTo>
                <a:lnTo>
                  <a:pt x="131064" y="1400682"/>
                </a:lnTo>
                <a:lnTo>
                  <a:pt x="187325" y="1381505"/>
                </a:lnTo>
                <a:lnTo>
                  <a:pt x="241173" y="1356867"/>
                </a:lnTo>
                <a:lnTo>
                  <a:pt x="292353" y="1326895"/>
                </a:lnTo>
                <a:lnTo>
                  <a:pt x="340741" y="1292097"/>
                </a:lnTo>
                <a:lnTo>
                  <a:pt x="385825" y="1252473"/>
                </a:lnTo>
                <a:lnTo>
                  <a:pt x="427608" y="1208531"/>
                </a:lnTo>
                <a:lnTo>
                  <a:pt x="465708" y="1160525"/>
                </a:lnTo>
                <a:lnTo>
                  <a:pt x="499745" y="1108709"/>
                </a:lnTo>
                <a:lnTo>
                  <a:pt x="529717" y="1053591"/>
                </a:lnTo>
                <a:lnTo>
                  <a:pt x="555244" y="995171"/>
                </a:lnTo>
                <a:lnTo>
                  <a:pt x="575945" y="933957"/>
                </a:lnTo>
                <a:lnTo>
                  <a:pt x="591693" y="870203"/>
                </a:lnTo>
                <a:lnTo>
                  <a:pt x="602233" y="804163"/>
                </a:lnTo>
                <a:lnTo>
                  <a:pt x="607187" y="736091"/>
                </a:lnTo>
                <a:lnTo>
                  <a:pt x="607441" y="699642"/>
                </a:lnTo>
                <a:lnTo>
                  <a:pt x="606171" y="663447"/>
                </a:lnTo>
                <a:lnTo>
                  <a:pt x="599058" y="592581"/>
                </a:lnTo>
                <a:lnTo>
                  <a:pt x="585597" y="523875"/>
                </a:lnTo>
                <a:lnTo>
                  <a:pt x="566674" y="457834"/>
                </a:lnTo>
                <a:lnTo>
                  <a:pt x="542163" y="394588"/>
                </a:lnTo>
                <a:lnTo>
                  <a:pt x="512445" y="334771"/>
                </a:lnTo>
                <a:lnTo>
                  <a:pt x="478027" y="278510"/>
                </a:lnTo>
                <a:lnTo>
                  <a:pt x="439166" y="226440"/>
                </a:lnTo>
                <a:lnTo>
                  <a:pt x="395858" y="178815"/>
                </a:lnTo>
                <a:lnTo>
                  <a:pt x="348742" y="135889"/>
                </a:lnTo>
                <a:lnTo>
                  <a:pt x="297942" y="98043"/>
                </a:lnTo>
                <a:lnTo>
                  <a:pt x="243840" y="65912"/>
                </a:lnTo>
                <a:lnTo>
                  <a:pt x="186817" y="39624"/>
                </a:lnTo>
                <a:lnTo>
                  <a:pt x="127000" y="19557"/>
                </a:lnTo>
                <a:lnTo>
                  <a:pt x="64770" y="6350"/>
                </a:lnTo>
                <a:lnTo>
                  <a:pt x="32766" y="2158"/>
                </a:lnTo>
                <a:lnTo>
                  <a:pt x="762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" name="object 40"/>
          <p:cNvSpPr/>
          <p:nvPr/>
        </p:nvSpPr>
        <p:spPr>
          <a:xfrm>
            <a:off x="1591593" y="2197099"/>
            <a:ext cx="675217" cy="1600906"/>
          </a:xfrm>
          <a:custGeom>
            <a:avLst/>
            <a:gdLst/>
            <a:ahLst/>
            <a:cxnLst/>
            <a:rect l="l" t="t" r="r" b="b"/>
            <a:pathLst>
              <a:path w="607694" h="1440814">
                <a:moveTo>
                  <a:pt x="519350" y="31919"/>
                </a:moveTo>
                <a:lnTo>
                  <a:pt x="476503" y="41529"/>
                </a:lnTo>
                <a:lnTo>
                  <a:pt x="420242" y="60706"/>
                </a:lnTo>
                <a:lnTo>
                  <a:pt x="366394" y="85344"/>
                </a:lnTo>
                <a:lnTo>
                  <a:pt x="315086" y="115188"/>
                </a:lnTo>
                <a:lnTo>
                  <a:pt x="266827" y="150113"/>
                </a:lnTo>
                <a:lnTo>
                  <a:pt x="221615" y="189611"/>
                </a:lnTo>
                <a:lnTo>
                  <a:pt x="179958" y="233552"/>
                </a:lnTo>
                <a:lnTo>
                  <a:pt x="141858" y="281432"/>
                </a:lnTo>
                <a:lnTo>
                  <a:pt x="107822" y="333121"/>
                </a:lnTo>
                <a:lnTo>
                  <a:pt x="77850" y="388365"/>
                </a:lnTo>
                <a:lnTo>
                  <a:pt x="52323" y="446659"/>
                </a:lnTo>
                <a:lnTo>
                  <a:pt x="31622" y="507746"/>
                </a:lnTo>
                <a:lnTo>
                  <a:pt x="15875" y="571500"/>
                </a:lnTo>
                <a:lnTo>
                  <a:pt x="5333" y="637539"/>
                </a:lnTo>
                <a:lnTo>
                  <a:pt x="379" y="705485"/>
                </a:lnTo>
                <a:lnTo>
                  <a:pt x="0" y="741807"/>
                </a:lnTo>
                <a:lnTo>
                  <a:pt x="1269" y="778001"/>
                </a:lnTo>
                <a:lnTo>
                  <a:pt x="8508" y="848740"/>
                </a:lnTo>
                <a:lnTo>
                  <a:pt x="21843" y="917448"/>
                </a:lnTo>
                <a:lnTo>
                  <a:pt x="40893" y="983361"/>
                </a:lnTo>
                <a:lnTo>
                  <a:pt x="65278" y="1046480"/>
                </a:lnTo>
                <a:lnTo>
                  <a:pt x="94995" y="1106424"/>
                </a:lnTo>
                <a:lnTo>
                  <a:pt x="129412" y="1162558"/>
                </a:lnTo>
                <a:lnTo>
                  <a:pt x="168401" y="1214628"/>
                </a:lnTo>
                <a:lnTo>
                  <a:pt x="211709" y="1262253"/>
                </a:lnTo>
                <a:lnTo>
                  <a:pt x="258825" y="1305052"/>
                </a:lnTo>
                <a:lnTo>
                  <a:pt x="309498" y="1342771"/>
                </a:lnTo>
                <a:lnTo>
                  <a:pt x="363600" y="1375029"/>
                </a:lnTo>
                <a:lnTo>
                  <a:pt x="420750" y="1401318"/>
                </a:lnTo>
                <a:lnTo>
                  <a:pt x="480567" y="1421257"/>
                </a:lnTo>
                <a:lnTo>
                  <a:pt x="542797" y="1434592"/>
                </a:lnTo>
                <a:lnTo>
                  <a:pt x="606679" y="1440815"/>
                </a:lnTo>
                <a:lnTo>
                  <a:pt x="607567" y="1428115"/>
                </a:lnTo>
                <a:lnTo>
                  <a:pt x="575564" y="1425956"/>
                </a:lnTo>
                <a:lnTo>
                  <a:pt x="544448" y="1422019"/>
                </a:lnTo>
                <a:lnTo>
                  <a:pt x="483616" y="1408811"/>
                </a:lnTo>
                <a:lnTo>
                  <a:pt x="425068" y="1389380"/>
                </a:lnTo>
                <a:lnTo>
                  <a:pt x="369316" y="1363599"/>
                </a:lnTo>
                <a:lnTo>
                  <a:pt x="316356" y="1331976"/>
                </a:lnTo>
                <a:lnTo>
                  <a:pt x="266699" y="1295019"/>
                </a:lnTo>
                <a:lnTo>
                  <a:pt x="220472" y="1253109"/>
                </a:lnTo>
                <a:lnTo>
                  <a:pt x="178053" y="1206246"/>
                </a:lnTo>
                <a:lnTo>
                  <a:pt x="139826" y="1155065"/>
                </a:lnTo>
                <a:lnTo>
                  <a:pt x="106044" y="1099947"/>
                </a:lnTo>
                <a:lnTo>
                  <a:pt x="76834" y="1041146"/>
                </a:lnTo>
                <a:lnTo>
                  <a:pt x="52831" y="979170"/>
                </a:lnTo>
                <a:lnTo>
                  <a:pt x="34035" y="914146"/>
                </a:lnTo>
                <a:lnTo>
                  <a:pt x="21081" y="846709"/>
                </a:lnTo>
                <a:lnTo>
                  <a:pt x="13842" y="776859"/>
                </a:lnTo>
                <a:lnTo>
                  <a:pt x="12700" y="741426"/>
                </a:lnTo>
                <a:lnTo>
                  <a:pt x="13087" y="705358"/>
                </a:lnTo>
                <a:lnTo>
                  <a:pt x="18033" y="638683"/>
                </a:lnTo>
                <a:lnTo>
                  <a:pt x="28320" y="573786"/>
                </a:lnTo>
                <a:lnTo>
                  <a:pt x="43941" y="511048"/>
                </a:lnTo>
                <a:lnTo>
                  <a:pt x="64261" y="450976"/>
                </a:lnTo>
                <a:lnTo>
                  <a:pt x="89280" y="393700"/>
                </a:lnTo>
                <a:lnTo>
                  <a:pt x="118744" y="339471"/>
                </a:lnTo>
                <a:lnTo>
                  <a:pt x="152272" y="288671"/>
                </a:lnTo>
                <a:lnTo>
                  <a:pt x="189737" y="241554"/>
                </a:lnTo>
                <a:lnTo>
                  <a:pt x="230631" y="198627"/>
                </a:lnTo>
                <a:lnTo>
                  <a:pt x="274828" y="159893"/>
                </a:lnTo>
                <a:lnTo>
                  <a:pt x="322325" y="125602"/>
                </a:lnTo>
                <a:lnTo>
                  <a:pt x="372491" y="96393"/>
                </a:lnTo>
                <a:lnTo>
                  <a:pt x="425196" y="72262"/>
                </a:lnTo>
                <a:lnTo>
                  <a:pt x="480186" y="53721"/>
                </a:lnTo>
                <a:lnTo>
                  <a:pt x="521016" y="44470"/>
                </a:lnTo>
                <a:lnTo>
                  <a:pt x="519350" y="31919"/>
                </a:lnTo>
                <a:close/>
              </a:path>
              <a:path w="607694" h="1440814">
                <a:moveTo>
                  <a:pt x="592451" y="29845"/>
                </a:moveTo>
                <a:lnTo>
                  <a:pt x="531622" y="29845"/>
                </a:lnTo>
                <a:lnTo>
                  <a:pt x="533780" y="42418"/>
                </a:lnTo>
                <a:lnTo>
                  <a:pt x="521016" y="44470"/>
                </a:lnTo>
                <a:lnTo>
                  <a:pt x="525144" y="75564"/>
                </a:lnTo>
                <a:lnTo>
                  <a:pt x="592451" y="29845"/>
                </a:lnTo>
                <a:close/>
              </a:path>
              <a:path w="607694" h="1440814">
                <a:moveTo>
                  <a:pt x="531622" y="29845"/>
                </a:moveTo>
                <a:lnTo>
                  <a:pt x="519350" y="31919"/>
                </a:lnTo>
                <a:lnTo>
                  <a:pt x="521016" y="44470"/>
                </a:lnTo>
                <a:lnTo>
                  <a:pt x="533780" y="42418"/>
                </a:lnTo>
                <a:lnTo>
                  <a:pt x="531622" y="29845"/>
                </a:lnTo>
                <a:close/>
              </a:path>
              <a:path w="607694" h="1440814">
                <a:moveTo>
                  <a:pt x="515111" y="0"/>
                </a:moveTo>
                <a:lnTo>
                  <a:pt x="519350" y="31919"/>
                </a:lnTo>
                <a:lnTo>
                  <a:pt x="531622" y="29845"/>
                </a:lnTo>
                <a:lnTo>
                  <a:pt x="592451" y="29845"/>
                </a:lnTo>
                <a:lnTo>
                  <a:pt x="595629" y="27686"/>
                </a:lnTo>
                <a:lnTo>
                  <a:pt x="515111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359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6C4EE78-0E1C-4236-B7BE-658A533D1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9596" y="675119"/>
            <a:ext cx="9333794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MAPPING</a:t>
            </a:r>
            <a:r>
              <a:rPr spc="-28" dirty="0"/>
              <a:t> </a:t>
            </a:r>
            <a:r>
              <a:rPr dirty="0"/>
              <a:t>1D</a:t>
            </a:r>
            <a:r>
              <a:rPr spc="-22" dirty="0"/>
              <a:t> </a:t>
            </a:r>
            <a:r>
              <a:rPr dirty="0"/>
              <a:t>RING</a:t>
            </a:r>
            <a:r>
              <a:rPr spc="-17" dirty="0"/>
              <a:t> </a:t>
            </a:r>
            <a:r>
              <a:rPr dirty="0"/>
              <a:t>EXCHANGE</a:t>
            </a:r>
            <a:r>
              <a:rPr spc="-33" dirty="0"/>
              <a:t> </a:t>
            </a:r>
            <a:r>
              <a:rPr dirty="0"/>
              <a:t>TO</a:t>
            </a:r>
            <a:r>
              <a:rPr spc="-22" dirty="0"/>
              <a:t> </a:t>
            </a:r>
            <a:r>
              <a:rPr spc="-6" dirty="0"/>
              <a:t>DGX-1</a:t>
            </a:r>
          </a:p>
        </p:txBody>
      </p:sp>
      <p:sp>
        <p:nvSpPr>
          <p:cNvPr id="3" name="object 3"/>
          <p:cNvSpPr/>
          <p:nvPr/>
        </p:nvSpPr>
        <p:spPr>
          <a:xfrm>
            <a:off x="4971626" y="1855893"/>
            <a:ext cx="819856" cy="819856"/>
          </a:xfrm>
          <a:custGeom>
            <a:avLst/>
            <a:gdLst/>
            <a:ahLst/>
            <a:cxnLst/>
            <a:rect l="l" t="t" r="r" b="b"/>
            <a:pathLst>
              <a:path w="737870" h="737869">
                <a:moveTo>
                  <a:pt x="737615" y="0"/>
                </a:moveTo>
                <a:lnTo>
                  <a:pt x="0" y="0"/>
                </a:lnTo>
                <a:lnTo>
                  <a:pt x="0" y="737615"/>
                </a:lnTo>
                <a:lnTo>
                  <a:pt x="737615" y="737615"/>
                </a:lnTo>
                <a:lnTo>
                  <a:pt x="737615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5129954" y="2126966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GPU1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52333" y="1855893"/>
            <a:ext cx="821267" cy="819856"/>
          </a:xfrm>
          <a:custGeom>
            <a:avLst/>
            <a:gdLst/>
            <a:ahLst/>
            <a:cxnLst/>
            <a:rect l="l" t="t" r="r" b="b"/>
            <a:pathLst>
              <a:path w="739139" h="737869">
                <a:moveTo>
                  <a:pt x="739139" y="0"/>
                </a:moveTo>
                <a:lnTo>
                  <a:pt x="0" y="0"/>
                </a:lnTo>
                <a:lnTo>
                  <a:pt x="0" y="737615"/>
                </a:lnTo>
                <a:lnTo>
                  <a:pt x="739139" y="737615"/>
                </a:lnTo>
                <a:lnTo>
                  <a:pt x="739139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4010942" y="2126966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GPU0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1626" y="2965025"/>
            <a:ext cx="819856" cy="819856"/>
          </a:xfrm>
          <a:custGeom>
            <a:avLst/>
            <a:gdLst/>
            <a:ahLst/>
            <a:cxnLst/>
            <a:rect l="l" t="t" r="r" b="b"/>
            <a:pathLst>
              <a:path w="737870" h="737870">
                <a:moveTo>
                  <a:pt x="737615" y="0"/>
                </a:moveTo>
                <a:lnTo>
                  <a:pt x="0" y="0"/>
                </a:lnTo>
                <a:lnTo>
                  <a:pt x="0" y="737615"/>
                </a:lnTo>
                <a:lnTo>
                  <a:pt x="737615" y="737615"/>
                </a:lnTo>
                <a:lnTo>
                  <a:pt x="737615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5129954" y="3235762"/>
            <a:ext cx="50517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</a:t>
            </a:r>
            <a:r>
              <a:rPr sz="1556" spc="-11" dirty="0">
                <a:latin typeface="Trebuchet MS"/>
                <a:cs typeface="Trebuchet MS"/>
              </a:rPr>
              <a:t>P</a:t>
            </a:r>
            <a:r>
              <a:rPr sz="1556" spc="-6" dirty="0">
                <a:latin typeface="Trebuchet MS"/>
                <a:cs typeface="Trebuchet MS"/>
              </a:rPr>
              <a:t>U3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2333" y="2675466"/>
            <a:ext cx="821267" cy="1109132"/>
          </a:xfrm>
          <a:custGeom>
            <a:avLst/>
            <a:gdLst/>
            <a:ahLst/>
            <a:cxnLst/>
            <a:rect l="l" t="t" r="r" b="b"/>
            <a:pathLst>
              <a:path w="739139" h="998220">
                <a:moveTo>
                  <a:pt x="406908" y="76200"/>
                </a:moveTo>
                <a:lnTo>
                  <a:pt x="400558" y="63500"/>
                </a:lnTo>
                <a:lnTo>
                  <a:pt x="368808" y="0"/>
                </a:lnTo>
                <a:lnTo>
                  <a:pt x="330708" y="76200"/>
                </a:lnTo>
                <a:lnTo>
                  <a:pt x="362458" y="76200"/>
                </a:lnTo>
                <a:lnTo>
                  <a:pt x="362458" y="183896"/>
                </a:lnTo>
                <a:lnTo>
                  <a:pt x="330708" y="183896"/>
                </a:lnTo>
                <a:lnTo>
                  <a:pt x="368808" y="260096"/>
                </a:lnTo>
                <a:lnTo>
                  <a:pt x="400558" y="196596"/>
                </a:lnTo>
                <a:lnTo>
                  <a:pt x="406908" y="183896"/>
                </a:lnTo>
                <a:lnTo>
                  <a:pt x="375158" y="183896"/>
                </a:lnTo>
                <a:lnTo>
                  <a:pt x="375158" y="76200"/>
                </a:lnTo>
                <a:lnTo>
                  <a:pt x="406908" y="76200"/>
                </a:lnTo>
                <a:close/>
              </a:path>
              <a:path w="739139" h="998220">
                <a:moveTo>
                  <a:pt x="739140" y="260604"/>
                </a:moveTo>
                <a:lnTo>
                  <a:pt x="0" y="260604"/>
                </a:lnTo>
                <a:lnTo>
                  <a:pt x="0" y="998220"/>
                </a:lnTo>
                <a:lnTo>
                  <a:pt x="739140" y="998220"/>
                </a:lnTo>
                <a:lnTo>
                  <a:pt x="739140" y="260604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4010942" y="3235762"/>
            <a:ext cx="50517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</a:t>
            </a:r>
            <a:r>
              <a:rPr sz="1556" spc="-11" dirty="0">
                <a:latin typeface="Trebuchet MS"/>
                <a:cs typeface="Trebuchet MS"/>
              </a:rPr>
              <a:t>P</a:t>
            </a:r>
            <a:r>
              <a:rPr sz="1556" spc="-6" dirty="0">
                <a:latin typeface="Trebuchet MS"/>
                <a:cs typeface="Trebuchet MS"/>
              </a:rPr>
              <a:t>U2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73600" y="1867747"/>
            <a:ext cx="3666067" cy="1549400"/>
            <a:chOff x="4206240" y="1680972"/>
            <a:chExt cx="3299460" cy="1394460"/>
          </a:xfrm>
        </p:grpSpPr>
        <p:sp>
          <p:nvSpPr>
            <p:cNvPr id="12" name="object 12"/>
            <p:cNvSpPr/>
            <p:nvPr/>
          </p:nvSpPr>
          <p:spPr>
            <a:xfrm>
              <a:off x="4206240" y="2001011"/>
              <a:ext cx="675640" cy="1074420"/>
            </a:xfrm>
            <a:custGeom>
              <a:avLst/>
              <a:gdLst/>
              <a:ahLst/>
              <a:cxnLst/>
              <a:rect l="l" t="t" r="r" b="b"/>
              <a:pathLst>
                <a:path w="675639" h="1074420">
                  <a:moveTo>
                    <a:pt x="268986" y="1036320"/>
                  </a:moveTo>
                  <a:lnTo>
                    <a:pt x="256286" y="1029970"/>
                  </a:lnTo>
                  <a:lnTo>
                    <a:pt x="192786" y="998220"/>
                  </a:lnTo>
                  <a:lnTo>
                    <a:pt x="192786" y="1029970"/>
                  </a:lnTo>
                  <a:lnTo>
                    <a:pt x="76200" y="1029970"/>
                  </a:lnTo>
                  <a:lnTo>
                    <a:pt x="76200" y="998220"/>
                  </a:lnTo>
                  <a:lnTo>
                    <a:pt x="0" y="1036320"/>
                  </a:lnTo>
                  <a:lnTo>
                    <a:pt x="76200" y="1074420"/>
                  </a:lnTo>
                  <a:lnTo>
                    <a:pt x="76200" y="1042670"/>
                  </a:lnTo>
                  <a:lnTo>
                    <a:pt x="192786" y="1042670"/>
                  </a:lnTo>
                  <a:lnTo>
                    <a:pt x="192786" y="1074420"/>
                  </a:lnTo>
                  <a:lnTo>
                    <a:pt x="256286" y="1042670"/>
                  </a:lnTo>
                  <a:lnTo>
                    <a:pt x="268986" y="1036320"/>
                  </a:lnTo>
                  <a:close/>
                </a:path>
                <a:path w="675639" h="1074420">
                  <a:moveTo>
                    <a:pt x="268986" y="38100"/>
                  </a:moveTo>
                  <a:lnTo>
                    <a:pt x="256286" y="31750"/>
                  </a:lnTo>
                  <a:lnTo>
                    <a:pt x="192786" y="0"/>
                  </a:lnTo>
                  <a:lnTo>
                    <a:pt x="192786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192786" y="44450"/>
                  </a:lnTo>
                  <a:lnTo>
                    <a:pt x="192786" y="76200"/>
                  </a:lnTo>
                  <a:lnTo>
                    <a:pt x="256286" y="44450"/>
                  </a:lnTo>
                  <a:lnTo>
                    <a:pt x="268986" y="38100"/>
                  </a:lnTo>
                  <a:close/>
                </a:path>
                <a:path w="675639" h="1074420">
                  <a:moveTo>
                    <a:pt x="675132" y="483108"/>
                  </a:moveTo>
                  <a:lnTo>
                    <a:pt x="668782" y="470408"/>
                  </a:lnTo>
                  <a:lnTo>
                    <a:pt x="637032" y="406908"/>
                  </a:lnTo>
                  <a:lnTo>
                    <a:pt x="598932" y="483108"/>
                  </a:lnTo>
                  <a:lnTo>
                    <a:pt x="630682" y="483108"/>
                  </a:lnTo>
                  <a:lnTo>
                    <a:pt x="630682" y="590804"/>
                  </a:lnTo>
                  <a:lnTo>
                    <a:pt x="598932" y="590804"/>
                  </a:lnTo>
                  <a:lnTo>
                    <a:pt x="637032" y="667004"/>
                  </a:lnTo>
                  <a:lnTo>
                    <a:pt x="668782" y="603504"/>
                  </a:lnTo>
                  <a:lnTo>
                    <a:pt x="675132" y="590804"/>
                  </a:lnTo>
                  <a:lnTo>
                    <a:pt x="643382" y="590804"/>
                  </a:lnTo>
                  <a:lnTo>
                    <a:pt x="643382" y="483108"/>
                  </a:lnTo>
                  <a:lnTo>
                    <a:pt x="675132" y="483108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40" y="2429255"/>
              <a:ext cx="242824" cy="2388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06240" y="1680971"/>
              <a:ext cx="3299460" cy="987425"/>
            </a:xfrm>
            <a:custGeom>
              <a:avLst/>
              <a:gdLst/>
              <a:ahLst/>
              <a:cxnLst/>
              <a:rect l="l" t="t" r="r" b="b"/>
              <a:pathLst>
                <a:path w="3299459" h="987425">
                  <a:moveTo>
                    <a:pt x="255905" y="748284"/>
                  </a:moveTo>
                  <a:lnTo>
                    <a:pt x="174244" y="772414"/>
                  </a:lnTo>
                  <a:lnTo>
                    <a:pt x="195872" y="795642"/>
                  </a:lnTo>
                  <a:lnTo>
                    <a:pt x="51333" y="930490"/>
                  </a:lnTo>
                  <a:lnTo>
                    <a:pt x="29718" y="907288"/>
                  </a:lnTo>
                  <a:lnTo>
                    <a:pt x="0" y="987171"/>
                  </a:lnTo>
                  <a:lnTo>
                    <a:pt x="81661" y="963041"/>
                  </a:lnTo>
                  <a:lnTo>
                    <a:pt x="68046" y="948436"/>
                  </a:lnTo>
                  <a:lnTo>
                    <a:pt x="60020" y="939825"/>
                  </a:lnTo>
                  <a:lnTo>
                    <a:pt x="204508" y="804913"/>
                  </a:lnTo>
                  <a:lnTo>
                    <a:pt x="226187" y="828167"/>
                  </a:lnTo>
                  <a:lnTo>
                    <a:pt x="241490" y="787019"/>
                  </a:lnTo>
                  <a:lnTo>
                    <a:pt x="255905" y="748284"/>
                  </a:lnTo>
                  <a:close/>
                </a:path>
                <a:path w="3299459" h="987425">
                  <a:moveTo>
                    <a:pt x="3299460" y="0"/>
                  </a:moveTo>
                  <a:lnTo>
                    <a:pt x="2560320" y="0"/>
                  </a:lnTo>
                  <a:lnTo>
                    <a:pt x="2560320" y="737616"/>
                  </a:lnTo>
                  <a:lnTo>
                    <a:pt x="3299460" y="737616"/>
                  </a:lnTo>
                  <a:lnTo>
                    <a:pt x="329946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77715" y="2138820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GPU4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0800" y="1867746"/>
            <a:ext cx="819856" cy="819856"/>
          </a:xfrm>
          <a:custGeom>
            <a:avLst/>
            <a:gdLst/>
            <a:ahLst/>
            <a:cxnLst/>
            <a:rect l="l" t="t" r="r" b="b"/>
            <a:pathLst>
              <a:path w="737870" h="737869">
                <a:moveTo>
                  <a:pt x="737615" y="0"/>
                </a:moveTo>
                <a:lnTo>
                  <a:pt x="0" y="0"/>
                </a:lnTo>
                <a:lnTo>
                  <a:pt x="0" y="737615"/>
                </a:lnTo>
                <a:lnTo>
                  <a:pt x="737615" y="737615"/>
                </a:lnTo>
                <a:lnTo>
                  <a:pt x="737615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7" name="object 17"/>
          <p:cNvSpPr txBox="1"/>
          <p:nvPr/>
        </p:nvSpPr>
        <p:spPr>
          <a:xfrm>
            <a:off x="6558704" y="2138820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GPU5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18399" y="2976880"/>
            <a:ext cx="821267" cy="819856"/>
          </a:xfrm>
          <a:custGeom>
            <a:avLst/>
            <a:gdLst/>
            <a:ahLst/>
            <a:cxnLst/>
            <a:rect l="l" t="t" r="r" b="b"/>
            <a:pathLst>
              <a:path w="739140" h="737870">
                <a:moveTo>
                  <a:pt x="739140" y="0"/>
                </a:moveTo>
                <a:lnTo>
                  <a:pt x="0" y="0"/>
                </a:lnTo>
                <a:lnTo>
                  <a:pt x="0" y="737616"/>
                </a:lnTo>
                <a:lnTo>
                  <a:pt x="739140" y="737616"/>
                </a:lnTo>
                <a:lnTo>
                  <a:pt x="739140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9" name="object 19"/>
          <p:cNvSpPr txBox="1"/>
          <p:nvPr/>
        </p:nvSpPr>
        <p:spPr>
          <a:xfrm>
            <a:off x="7677715" y="3247955"/>
            <a:ext cx="5044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Trebuchet MS"/>
                <a:cs typeface="Trebuchet MS"/>
              </a:rPr>
              <a:t>GPU6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00800" y="2687320"/>
            <a:ext cx="819856" cy="1109132"/>
          </a:xfrm>
          <a:custGeom>
            <a:avLst/>
            <a:gdLst/>
            <a:ahLst/>
            <a:cxnLst/>
            <a:rect l="l" t="t" r="r" b="b"/>
            <a:pathLst>
              <a:path w="737870" h="998220">
                <a:moveTo>
                  <a:pt x="406908" y="76200"/>
                </a:moveTo>
                <a:lnTo>
                  <a:pt x="400558" y="63500"/>
                </a:lnTo>
                <a:lnTo>
                  <a:pt x="368808" y="0"/>
                </a:lnTo>
                <a:lnTo>
                  <a:pt x="330708" y="76200"/>
                </a:lnTo>
                <a:lnTo>
                  <a:pt x="362458" y="76200"/>
                </a:lnTo>
                <a:lnTo>
                  <a:pt x="362458" y="183896"/>
                </a:lnTo>
                <a:lnTo>
                  <a:pt x="330708" y="183896"/>
                </a:lnTo>
                <a:lnTo>
                  <a:pt x="368808" y="260096"/>
                </a:lnTo>
                <a:lnTo>
                  <a:pt x="400558" y="196596"/>
                </a:lnTo>
                <a:lnTo>
                  <a:pt x="406908" y="183896"/>
                </a:lnTo>
                <a:lnTo>
                  <a:pt x="375158" y="183896"/>
                </a:lnTo>
                <a:lnTo>
                  <a:pt x="375158" y="76200"/>
                </a:lnTo>
                <a:lnTo>
                  <a:pt x="406908" y="76200"/>
                </a:lnTo>
                <a:close/>
              </a:path>
              <a:path w="737870" h="998220">
                <a:moveTo>
                  <a:pt x="737616" y="260604"/>
                </a:moveTo>
                <a:lnTo>
                  <a:pt x="0" y="260604"/>
                </a:lnTo>
                <a:lnTo>
                  <a:pt x="0" y="998220"/>
                </a:lnTo>
                <a:lnTo>
                  <a:pt x="737616" y="998220"/>
                </a:lnTo>
                <a:lnTo>
                  <a:pt x="737616" y="260604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1" name="object 21"/>
          <p:cNvSpPr txBox="1"/>
          <p:nvPr/>
        </p:nvSpPr>
        <p:spPr>
          <a:xfrm>
            <a:off x="6558704" y="3247955"/>
            <a:ext cx="5044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Trebuchet MS"/>
                <a:cs typeface="Trebuchet MS"/>
              </a:rPr>
              <a:t>GPU7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3721" y="4682066"/>
            <a:ext cx="1001183" cy="706261"/>
          </a:xfrm>
          <a:custGeom>
            <a:avLst/>
            <a:gdLst/>
            <a:ahLst/>
            <a:cxnLst/>
            <a:rect l="l" t="t" r="r" b="b"/>
            <a:pathLst>
              <a:path w="901065" h="635635">
                <a:moveTo>
                  <a:pt x="900683" y="0"/>
                </a:moveTo>
                <a:lnTo>
                  <a:pt x="0" y="0"/>
                </a:lnTo>
                <a:lnTo>
                  <a:pt x="0" y="635507"/>
                </a:lnTo>
                <a:lnTo>
                  <a:pt x="900683" y="635507"/>
                </a:lnTo>
                <a:lnTo>
                  <a:pt x="9006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23" name="object 23"/>
          <p:cNvGrpSpPr/>
          <p:nvPr/>
        </p:nvGrpSpPr>
        <p:grpSpPr>
          <a:xfrm>
            <a:off x="4219787" y="1594837"/>
            <a:ext cx="3752850" cy="2509661"/>
            <a:chOff x="3797808" y="1435353"/>
            <a:chExt cx="3377565" cy="2258695"/>
          </a:xfrm>
        </p:grpSpPr>
        <p:sp>
          <p:nvSpPr>
            <p:cNvPr id="24" name="object 24"/>
            <p:cNvSpPr/>
            <p:nvPr/>
          </p:nvSpPr>
          <p:spPr>
            <a:xfrm>
              <a:off x="6498336" y="2011679"/>
              <a:ext cx="676910" cy="1074420"/>
            </a:xfrm>
            <a:custGeom>
              <a:avLst/>
              <a:gdLst/>
              <a:ahLst/>
              <a:cxnLst/>
              <a:rect l="l" t="t" r="r" b="b"/>
              <a:pathLst>
                <a:path w="676909" h="1074420">
                  <a:moveTo>
                    <a:pt x="268986" y="1036320"/>
                  </a:moveTo>
                  <a:lnTo>
                    <a:pt x="256286" y="1029970"/>
                  </a:lnTo>
                  <a:lnTo>
                    <a:pt x="192786" y="998220"/>
                  </a:lnTo>
                  <a:lnTo>
                    <a:pt x="192786" y="1029970"/>
                  </a:lnTo>
                  <a:lnTo>
                    <a:pt x="76187" y="1029970"/>
                  </a:lnTo>
                  <a:lnTo>
                    <a:pt x="76187" y="998220"/>
                  </a:lnTo>
                  <a:lnTo>
                    <a:pt x="0" y="1036320"/>
                  </a:lnTo>
                  <a:lnTo>
                    <a:pt x="76187" y="1074420"/>
                  </a:lnTo>
                  <a:lnTo>
                    <a:pt x="76187" y="1042670"/>
                  </a:lnTo>
                  <a:lnTo>
                    <a:pt x="192786" y="1042670"/>
                  </a:lnTo>
                  <a:lnTo>
                    <a:pt x="192786" y="1074420"/>
                  </a:lnTo>
                  <a:lnTo>
                    <a:pt x="256286" y="1042670"/>
                  </a:lnTo>
                  <a:lnTo>
                    <a:pt x="268986" y="1036320"/>
                  </a:lnTo>
                  <a:close/>
                </a:path>
                <a:path w="676909" h="1074420">
                  <a:moveTo>
                    <a:pt x="268986" y="38100"/>
                  </a:moveTo>
                  <a:lnTo>
                    <a:pt x="256286" y="31750"/>
                  </a:lnTo>
                  <a:lnTo>
                    <a:pt x="192786" y="0"/>
                  </a:lnTo>
                  <a:lnTo>
                    <a:pt x="192786" y="31750"/>
                  </a:lnTo>
                  <a:lnTo>
                    <a:pt x="76187" y="31750"/>
                  </a:lnTo>
                  <a:lnTo>
                    <a:pt x="76187" y="0"/>
                  </a:lnTo>
                  <a:lnTo>
                    <a:pt x="0" y="38100"/>
                  </a:lnTo>
                  <a:lnTo>
                    <a:pt x="76187" y="76200"/>
                  </a:lnTo>
                  <a:lnTo>
                    <a:pt x="76187" y="44450"/>
                  </a:lnTo>
                  <a:lnTo>
                    <a:pt x="192786" y="44450"/>
                  </a:lnTo>
                  <a:lnTo>
                    <a:pt x="192786" y="76200"/>
                  </a:lnTo>
                  <a:lnTo>
                    <a:pt x="256286" y="44450"/>
                  </a:lnTo>
                  <a:lnTo>
                    <a:pt x="268986" y="38100"/>
                  </a:lnTo>
                  <a:close/>
                </a:path>
                <a:path w="676909" h="1074420">
                  <a:moveTo>
                    <a:pt x="676656" y="483108"/>
                  </a:moveTo>
                  <a:lnTo>
                    <a:pt x="670306" y="470408"/>
                  </a:lnTo>
                  <a:lnTo>
                    <a:pt x="638556" y="406908"/>
                  </a:lnTo>
                  <a:lnTo>
                    <a:pt x="600456" y="483108"/>
                  </a:lnTo>
                  <a:lnTo>
                    <a:pt x="632206" y="483108"/>
                  </a:lnTo>
                  <a:lnTo>
                    <a:pt x="632206" y="590804"/>
                  </a:lnTo>
                  <a:lnTo>
                    <a:pt x="600456" y="590804"/>
                  </a:lnTo>
                  <a:lnTo>
                    <a:pt x="638556" y="667004"/>
                  </a:lnTo>
                  <a:lnTo>
                    <a:pt x="670306" y="603504"/>
                  </a:lnTo>
                  <a:lnTo>
                    <a:pt x="676656" y="590804"/>
                  </a:lnTo>
                  <a:lnTo>
                    <a:pt x="644906" y="590804"/>
                  </a:lnTo>
                  <a:lnTo>
                    <a:pt x="644906" y="483108"/>
                  </a:lnTo>
                  <a:lnTo>
                    <a:pt x="676656" y="483108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8336" y="2439923"/>
              <a:ext cx="242823" cy="2388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797808" y="1435353"/>
              <a:ext cx="3376295" cy="2258695"/>
            </a:xfrm>
            <a:custGeom>
              <a:avLst/>
              <a:gdLst/>
              <a:ahLst/>
              <a:cxnLst/>
              <a:rect l="l" t="t" r="r" b="b"/>
              <a:pathLst>
                <a:path w="3376295" h="2258695">
                  <a:moveTo>
                    <a:pt x="2369312" y="2057654"/>
                  </a:moveTo>
                  <a:lnTo>
                    <a:pt x="2362962" y="2044954"/>
                  </a:lnTo>
                  <a:lnTo>
                    <a:pt x="2331212" y="1981454"/>
                  </a:lnTo>
                  <a:lnTo>
                    <a:pt x="2293112" y="2057654"/>
                  </a:lnTo>
                  <a:lnTo>
                    <a:pt x="2324862" y="2057654"/>
                  </a:lnTo>
                  <a:lnTo>
                    <a:pt x="2324862" y="2170176"/>
                  </a:lnTo>
                  <a:lnTo>
                    <a:pt x="1051814" y="2170176"/>
                  </a:lnTo>
                  <a:lnTo>
                    <a:pt x="1051814" y="2046986"/>
                  </a:lnTo>
                  <a:lnTo>
                    <a:pt x="1083564" y="2046986"/>
                  </a:lnTo>
                  <a:lnTo>
                    <a:pt x="1077214" y="2034286"/>
                  </a:lnTo>
                  <a:lnTo>
                    <a:pt x="1045464" y="1970786"/>
                  </a:lnTo>
                  <a:lnTo>
                    <a:pt x="1007364" y="2046986"/>
                  </a:lnTo>
                  <a:lnTo>
                    <a:pt x="1039114" y="2046986"/>
                  </a:lnTo>
                  <a:lnTo>
                    <a:pt x="1039114" y="2179955"/>
                  </a:lnTo>
                  <a:lnTo>
                    <a:pt x="1041908" y="2182876"/>
                  </a:lnTo>
                  <a:lnTo>
                    <a:pt x="2334768" y="2182876"/>
                  </a:lnTo>
                  <a:lnTo>
                    <a:pt x="2337562" y="2179955"/>
                  </a:lnTo>
                  <a:lnTo>
                    <a:pt x="2337562" y="2176526"/>
                  </a:lnTo>
                  <a:lnTo>
                    <a:pt x="2337562" y="2170176"/>
                  </a:lnTo>
                  <a:lnTo>
                    <a:pt x="2337562" y="2057654"/>
                  </a:lnTo>
                  <a:lnTo>
                    <a:pt x="2369312" y="2057654"/>
                  </a:lnTo>
                  <a:close/>
                </a:path>
                <a:path w="3376295" h="2258695">
                  <a:moveTo>
                    <a:pt x="2369312" y="169418"/>
                  </a:moveTo>
                  <a:lnTo>
                    <a:pt x="2337562" y="169418"/>
                  </a:lnTo>
                  <a:lnTo>
                    <a:pt x="2337562" y="54610"/>
                  </a:lnTo>
                  <a:lnTo>
                    <a:pt x="2337562" y="48260"/>
                  </a:lnTo>
                  <a:lnTo>
                    <a:pt x="2337562" y="44831"/>
                  </a:lnTo>
                  <a:lnTo>
                    <a:pt x="2334768" y="41910"/>
                  </a:lnTo>
                  <a:lnTo>
                    <a:pt x="1041908" y="41910"/>
                  </a:lnTo>
                  <a:lnTo>
                    <a:pt x="1039114" y="44831"/>
                  </a:lnTo>
                  <a:lnTo>
                    <a:pt x="1039114" y="158750"/>
                  </a:lnTo>
                  <a:lnTo>
                    <a:pt x="1007364" y="158750"/>
                  </a:lnTo>
                  <a:lnTo>
                    <a:pt x="1045464" y="234950"/>
                  </a:lnTo>
                  <a:lnTo>
                    <a:pt x="1077214" y="171450"/>
                  </a:lnTo>
                  <a:lnTo>
                    <a:pt x="1083564" y="158750"/>
                  </a:lnTo>
                  <a:lnTo>
                    <a:pt x="1051814" y="158750"/>
                  </a:lnTo>
                  <a:lnTo>
                    <a:pt x="1051814" y="54610"/>
                  </a:lnTo>
                  <a:lnTo>
                    <a:pt x="2324862" y="54610"/>
                  </a:lnTo>
                  <a:lnTo>
                    <a:pt x="2324862" y="169418"/>
                  </a:lnTo>
                  <a:lnTo>
                    <a:pt x="2293112" y="169418"/>
                  </a:lnTo>
                  <a:lnTo>
                    <a:pt x="2331212" y="245618"/>
                  </a:lnTo>
                  <a:lnTo>
                    <a:pt x="2362962" y="182118"/>
                  </a:lnTo>
                  <a:lnTo>
                    <a:pt x="2369312" y="169418"/>
                  </a:lnTo>
                  <a:close/>
                </a:path>
                <a:path w="3376295" h="2258695">
                  <a:moveTo>
                    <a:pt x="2956433" y="1004570"/>
                  </a:moveTo>
                  <a:lnTo>
                    <a:pt x="2874772" y="1028700"/>
                  </a:lnTo>
                  <a:lnTo>
                    <a:pt x="2896400" y="1051928"/>
                  </a:lnTo>
                  <a:lnTo>
                    <a:pt x="2751861" y="1186776"/>
                  </a:lnTo>
                  <a:lnTo>
                    <a:pt x="2730246" y="1163574"/>
                  </a:lnTo>
                  <a:lnTo>
                    <a:pt x="2700528" y="1243457"/>
                  </a:lnTo>
                  <a:lnTo>
                    <a:pt x="2782189" y="1219327"/>
                  </a:lnTo>
                  <a:lnTo>
                    <a:pt x="2768574" y="1204722"/>
                  </a:lnTo>
                  <a:lnTo>
                    <a:pt x="2760548" y="1196111"/>
                  </a:lnTo>
                  <a:lnTo>
                    <a:pt x="2905036" y="1061199"/>
                  </a:lnTo>
                  <a:lnTo>
                    <a:pt x="2926715" y="1084453"/>
                  </a:lnTo>
                  <a:lnTo>
                    <a:pt x="2942018" y="1043305"/>
                  </a:lnTo>
                  <a:lnTo>
                    <a:pt x="2956433" y="1004570"/>
                  </a:lnTo>
                  <a:close/>
                </a:path>
                <a:path w="3376295" h="2258695">
                  <a:moveTo>
                    <a:pt x="3375914" y="2057654"/>
                  </a:moveTo>
                  <a:lnTo>
                    <a:pt x="3369564" y="2044954"/>
                  </a:lnTo>
                  <a:lnTo>
                    <a:pt x="3337814" y="1981454"/>
                  </a:lnTo>
                  <a:lnTo>
                    <a:pt x="3299714" y="2057654"/>
                  </a:lnTo>
                  <a:lnTo>
                    <a:pt x="3331464" y="2057654"/>
                  </a:lnTo>
                  <a:lnTo>
                    <a:pt x="3331464" y="2245614"/>
                  </a:lnTo>
                  <a:lnTo>
                    <a:pt x="44450" y="2245614"/>
                  </a:lnTo>
                  <a:lnTo>
                    <a:pt x="44450" y="2046986"/>
                  </a:lnTo>
                  <a:lnTo>
                    <a:pt x="76200" y="2046986"/>
                  </a:lnTo>
                  <a:lnTo>
                    <a:pt x="69850" y="2034286"/>
                  </a:lnTo>
                  <a:lnTo>
                    <a:pt x="38100" y="1970786"/>
                  </a:lnTo>
                  <a:lnTo>
                    <a:pt x="0" y="2046986"/>
                  </a:lnTo>
                  <a:lnTo>
                    <a:pt x="31750" y="2046986"/>
                  </a:lnTo>
                  <a:lnTo>
                    <a:pt x="31750" y="2255520"/>
                  </a:lnTo>
                  <a:lnTo>
                    <a:pt x="34544" y="2258314"/>
                  </a:lnTo>
                  <a:lnTo>
                    <a:pt x="3341243" y="2258314"/>
                  </a:lnTo>
                  <a:lnTo>
                    <a:pt x="3344164" y="2255520"/>
                  </a:lnTo>
                  <a:lnTo>
                    <a:pt x="3344164" y="2251964"/>
                  </a:lnTo>
                  <a:lnTo>
                    <a:pt x="3344164" y="2245614"/>
                  </a:lnTo>
                  <a:lnTo>
                    <a:pt x="3344164" y="2057654"/>
                  </a:lnTo>
                  <a:lnTo>
                    <a:pt x="3375914" y="2057654"/>
                  </a:lnTo>
                  <a:close/>
                </a:path>
                <a:path w="3376295" h="2258695">
                  <a:moveTo>
                    <a:pt x="3375914" y="169418"/>
                  </a:moveTo>
                  <a:lnTo>
                    <a:pt x="3344164" y="169418"/>
                  </a:lnTo>
                  <a:lnTo>
                    <a:pt x="3344164" y="12700"/>
                  </a:lnTo>
                  <a:lnTo>
                    <a:pt x="3344164" y="6350"/>
                  </a:lnTo>
                  <a:lnTo>
                    <a:pt x="3344164" y="2794"/>
                  </a:lnTo>
                  <a:lnTo>
                    <a:pt x="3341243" y="0"/>
                  </a:lnTo>
                  <a:lnTo>
                    <a:pt x="34544" y="0"/>
                  </a:lnTo>
                  <a:lnTo>
                    <a:pt x="31750" y="2794"/>
                  </a:lnTo>
                  <a:lnTo>
                    <a:pt x="31750" y="158750"/>
                  </a:lnTo>
                  <a:lnTo>
                    <a:pt x="0" y="158750"/>
                  </a:lnTo>
                  <a:lnTo>
                    <a:pt x="38100" y="234950"/>
                  </a:lnTo>
                  <a:lnTo>
                    <a:pt x="69850" y="171450"/>
                  </a:lnTo>
                  <a:lnTo>
                    <a:pt x="76200" y="158750"/>
                  </a:lnTo>
                  <a:lnTo>
                    <a:pt x="44450" y="158750"/>
                  </a:lnTo>
                  <a:lnTo>
                    <a:pt x="44450" y="12700"/>
                  </a:lnTo>
                  <a:lnTo>
                    <a:pt x="3331464" y="12700"/>
                  </a:lnTo>
                  <a:lnTo>
                    <a:pt x="3331464" y="169418"/>
                  </a:lnTo>
                  <a:lnTo>
                    <a:pt x="3299714" y="169418"/>
                  </a:lnTo>
                  <a:lnTo>
                    <a:pt x="3337814" y="245618"/>
                  </a:lnTo>
                  <a:lnTo>
                    <a:pt x="3369564" y="182118"/>
                  </a:lnTo>
                  <a:lnTo>
                    <a:pt x="3375914" y="169418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028694" y="1895093"/>
              <a:ext cx="597535" cy="289560"/>
            </a:xfrm>
            <a:custGeom>
              <a:avLst/>
              <a:gdLst/>
              <a:ahLst/>
              <a:cxnLst/>
              <a:rect l="l" t="t" r="r" b="b"/>
              <a:pathLst>
                <a:path w="597535" h="289560">
                  <a:moveTo>
                    <a:pt x="452627" y="0"/>
                  </a:moveTo>
                  <a:lnTo>
                    <a:pt x="452627" y="72389"/>
                  </a:lnTo>
                  <a:lnTo>
                    <a:pt x="0" y="72389"/>
                  </a:lnTo>
                  <a:lnTo>
                    <a:pt x="0" y="217169"/>
                  </a:lnTo>
                  <a:lnTo>
                    <a:pt x="452627" y="217169"/>
                  </a:lnTo>
                  <a:lnTo>
                    <a:pt x="452627" y="289559"/>
                  </a:lnTo>
                  <a:lnTo>
                    <a:pt x="597407" y="144779"/>
                  </a:lnTo>
                  <a:lnTo>
                    <a:pt x="4526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028694" y="1895093"/>
              <a:ext cx="597535" cy="289560"/>
            </a:xfrm>
            <a:custGeom>
              <a:avLst/>
              <a:gdLst/>
              <a:ahLst/>
              <a:cxnLst/>
              <a:rect l="l" t="t" r="r" b="b"/>
              <a:pathLst>
                <a:path w="597535" h="289560">
                  <a:moveTo>
                    <a:pt x="0" y="72389"/>
                  </a:moveTo>
                  <a:lnTo>
                    <a:pt x="452627" y="72389"/>
                  </a:lnTo>
                  <a:lnTo>
                    <a:pt x="452627" y="0"/>
                  </a:lnTo>
                  <a:lnTo>
                    <a:pt x="597407" y="144779"/>
                  </a:lnTo>
                  <a:lnTo>
                    <a:pt x="452627" y="289559"/>
                  </a:lnTo>
                  <a:lnTo>
                    <a:pt x="452627" y="217169"/>
                  </a:lnTo>
                  <a:lnTo>
                    <a:pt x="0" y="217169"/>
                  </a:lnTo>
                  <a:lnTo>
                    <a:pt x="0" y="72389"/>
                  </a:lnTo>
                  <a:close/>
                </a:path>
              </a:pathLst>
            </a:custGeom>
            <a:ln w="25908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108831" y="1901189"/>
              <a:ext cx="2807970" cy="868680"/>
            </a:xfrm>
            <a:custGeom>
              <a:avLst/>
              <a:gdLst/>
              <a:ahLst/>
              <a:cxnLst/>
              <a:rect l="l" t="t" r="r" b="b"/>
              <a:pathLst>
                <a:path w="2807970" h="868680">
                  <a:moveTo>
                    <a:pt x="485902" y="481330"/>
                  </a:moveTo>
                  <a:lnTo>
                    <a:pt x="386715" y="375666"/>
                  </a:lnTo>
                  <a:lnTo>
                    <a:pt x="56007" y="685800"/>
                  </a:lnTo>
                  <a:lnTo>
                    <a:pt x="6477" y="632968"/>
                  </a:lnTo>
                  <a:lnTo>
                    <a:pt x="0" y="837819"/>
                  </a:lnTo>
                  <a:lnTo>
                    <a:pt x="204851" y="844423"/>
                  </a:lnTo>
                  <a:lnTo>
                    <a:pt x="155194" y="791591"/>
                  </a:lnTo>
                  <a:lnTo>
                    <a:pt x="485902" y="481330"/>
                  </a:lnTo>
                  <a:close/>
                </a:path>
                <a:path w="2807970" h="868680">
                  <a:moveTo>
                    <a:pt x="2748153" y="866775"/>
                  </a:moveTo>
                  <a:lnTo>
                    <a:pt x="2746248" y="661797"/>
                  </a:lnTo>
                  <a:lnTo>
                    <a:pt x="2695448" y="713486"/>
                  </a:lnTo>
                  <a:lnTo>
                    <a:pt x="2450007" y="472592"/>
                  </a:lnTo>
                  <a:lnTo>
                    <a:pt x="2503792" y="458470"/>
                  </a:lnTo>
                  <a:lnTo>
                    <a:pt x="2522220" y="528574"/>
                  </a:lnTo>
                  <a:lnTo>
                    <a:pt x="2625598" y="351663"/>
                  </a:lnTo>
                  <a:lnTo>
                    <a:pt x="2448687" y="248285"/>
                  </a:lnTo>
                  <a:lnTo>
                    <a:pt x="2467089" y="318262"/>
                  </a:lnTo>
                  <a:lnTo>
                    <a:pt x="1083310" y="681482"/>
                  </a:lnTo>
                  <a:lnTo>
                    <a:pt x="1120140" y="821690"/>
                  </a:lnTo>
                  <a:lnTo>
                    <a:pt x="2286749" y="515454"/>
                  </a:lnTo>
                  <a:lnTo>
                    <a:pt x="2593975" y="816991"/>
                  </a:lnTo>
                  <a:lnTo>
                    <a:pt x="2543175" y="868680"/>
                  </a:lnTo>
                  <a:lnTo>
                    <a:pt x="2748153" y="866775"/>
                  </a:lnTo>
                  <a:close/>
                </a:path>
                <a:path w="2807970" h="868680">
                  <a:moveTo>
                    <a:pt x="2807843" y="72390"/>
                  </a:moveTo>
                  <a:lnTo>
                    <a:pt x="2353691" y="72390"/>
                  </a:lnTo>
                  <a:lnTo>
                    <a:pt x="2353691" y="0"/>
                  </a:lnTo>
                  <a:lnTo>
                    <a:pt x="2208911" y="144780"/>
                  </a:lnTo>
                  <a:lnTo>
                    <a:pt x="2353691" y="289560"/>
                  </a:lnTo>
                  <a:lnTo>
                    <a:pt x="2353691" y="217170"/>
                  </a:lnTo>
                  <a:lnTo>
                    <a:pt x="2807843" y="217170"/>
                  </a:lnTo>
                  <a:lnTo>
                    <a:pt x="2807843" y="72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2470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994747" y="4682066"/>
            <a:ext cx="1001183" cy="706261"/>
          </a:xfrm>
          <a:custGeom>
            <a:avLst/>
            <a:gdLst/>
            <a:ahLst/>
            <a:cxnLst/>
            <a:rect l="l" t="t" r="r" b="b"/>
            <a:pathLst>
              <a:path w="901064" h="635635">
                <a:moveTo>
                  <a:pt x="900684" y="0"/>
                </a:moveTo>
                <a:lnTo>
                  <a:pt x="0" y="0"/>
                </a:lnTo>
                <a:lnTo>
                  <a:pt x="0" y="635507"/>
                </a:lnTo>
                <a:lnTo>
                  <a:pt x="900684" y="635507"/>
                </a:lnTo>
                <a:lnTo>
                  <a:pt x="9006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2" name="object 32"/>
          <p:cNvSpPr txBox="1"/>
          <p:nvPr/>
        </p:nvSpPr>
        <p:spPr>
          <a:xfrm>
            <a:off x="2183130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35772" y="4682066"/>
            <a:ext cx="999067" cy="706261"/>
          </a:xfrm>
          <a:custGeom>
            <a:avLst/>
            <a:gdLst/>
            <a:ahLst/>
            <a:cxnLst/>
            <a:rect l="l" t="t" r="r" b="b"/>
            <a:pathLst>
              <a:path w="899160" h="635635">
                <a:moveTo>
                  <a:pt x="899159" y="0"/>
                </a:moveTo>
                <a:lnTo>
                  <a:pt x="0" y="0"/>
                </a:lnTo>
                <a:lnTo>
                  <a:pt x="0" y="635507"/>
                </a:lnTo>
                <a:lnTo>
                  <a:pt x="899159" y="635507"/>
                </a:lnTo>
                <a:lnTo>
                  <a:pt x="8991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4" name="object 34"/>
          <p:cNvSpPr txBox="1"/>
          <p:nvPr/>
        </p:nvSpPr>
        <p:spPr>
          <a:xfrm>
            <a:off x="3624156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76800" y="4682066"/>
            <a:ext cx="999067" cy="706261"/>
          </a:xfrm>
          <a:custGeom>
            <a:avLst/>
            <a:gdLst/>
            <a:ahLst/>
            <a:cxnLst/>
            <a:rect l="l" t="t" r="r" b="b"/>
            <a:pathLst>
              <a:path w="899160" h="635635">
                <a:moveTo>
                  <a:pt x="899160" y="0"/>
                </a:moveTo>
                <a:lnTo>
                  <a:pt x="0" y="0"/>
                </a:lnTo>
                <a:lnTo>
                  <a:pt x="0" y="635507"/>
                </a:lnTo>
                <a:lnTo>
                  <a:pt x="899160" y="635507"/>
                </a:lnTo>
                <a:lnTo>
                  <a:pt x="8991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" name="object 36"/>
          <p:cNvSpPr txBox="1"/>
          <p:nvPr/>
        </p:nvSpPr>
        <p:spPr>
          <a:xfrm>
            <a:off x="5064900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316134" y="4682066"/>
            <a:ext cx="1001183" cy="706261"/>
          </a:xfrm>
          <a:custGeom>
            <a:avLst/>
            <a:gdLst/>
            <a:ahLst/>
            <a:cxnLst/>
            <a:rect l="l" t="t" r="r" b="b"/>
            <a:pathLst>
              <a:path w="901065" h="635635">
                <a:moveTo>
                  <a:pt x="900683" y="0"/>
                </a:moveTo>
                <a:lnTo>
                  <a:pt x="0" y="0"/>
                </a:lnTo>
                <a:lnTo>
                  <a:pt x="0" y="635507"/>
                </a:lnTo>
                <a:lnTo>
                  <a:pt x="900683" y="635507"/>
                </a:lnTo>
                <a:lnTo>
                  <a:pt x="9006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" name="object 38"/>
          <p:cNvSpPr txBox="1"/>
          <p:nvPr/>
        </p:nvSpPr>
        <p:spPr>
          <a:xfrm>
            <a:off x="6505504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57160" y="4682066"/>
            <a:ext cx="1001183" cy="706261"/>
          </a:xfrm>
          <a:custGeom>
            <a:avLst/>
            <a:gdLst/>
            <a:ahLst/>
            <a:cxnLst/>
            <a:rect l="l" t="t" r="r" b="b"/>
            <a:pathLst>
              <a:path w="901065" h="635635">
                <a:moveTo>
                  <a:pt x="900683" y="0"/>
                </a:moveTo>
                <a:lnTo>
                  <a:pt x="0" y="0"/>
                </a:lnTo>
                <a:lnTo>
                  <a:pt x="0" y="635507"/>
                </a:lnTo>
                <a:lnTo>
                  <a:pt x="900683" y="635507"/>
                </a:lnTo>
                <a:lnTo>
                  <a:pt x="9006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" name="object 40"/>
          <p:cNvSpPr txBox="1"/>
          <p:nvPr/>
        </p:nvSpPr>
        <p:spPr>
          <a:xfrm>
            <a:off x="7946248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198187" y="4682066"/>
            <a:ext cx="999067" cy="706261"/>
          </a:xfrm>
          <a:custGeom>
            <a:avLst/>
            <a:gdLst/>
            <a:ahLst/>
            <a:cxnLst/>
            <a:rect l="l" t="t" r="r" b="b"/>
            <a:pathLst>
              <a:path w="899159" h="635635">
                <a:moveTo>
                  <a:pt x="899159" y="0"/>
                </a:moveTo>
                <a:lnTo>
                  <a:pt x="0" y="0"/>
                </a:lnTo>
                <a:lnTo>
                  <a:pt x="0" y="635507"/>
                </a:lnTo>
                <a:lnTo>
                  <a:pt x="899159" y="635507"/>
                </a:lnTo>
                <a:lnTo>
                  <a:pt x="8991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" name="object 42"/>
          <p:cNvSpPr txBox="1"/>
          <p:nvPr/>
        </p:nvSpPr>
        <p:spPr>
          <a:xfrm>
            <a:off x="9386993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637521" y="4682066"/>
            <a:ext cx="1001183" cy="706261"/>
          </a:xfrm>
          <a:custGeom>
            <a:avLst/>
            <a:gdLst/>
            <a:ahLst/>
            <a:cxnLst/>
            <a:rect l="l" t="t" r="r" b="b"/>
            <a:pathLst>
              <a:path w="901065" h="635635">
                <a:moveTo>
                  <a:pt x="900683" y="0"/>
                </a:moveTo>
                <a:lnTo>
                  <a:pt x="0" y="0"/>
                </a:lnTo>
                <a:lnTo>
                  <a:pt x="0" y="635507"/>
                </a:lnTo>
                <a:lnTo>
                  <a:pt x="900683" y="635507"/>
                </a:lnTo>
                <a:lnTo>
                  <a:pt x="9006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" name="object 44"/>
          <p:cNvSpPr txBox="1"/>
          <p:nvPr/>
        </p:nvSpPr>
        <p:spPr>
          <a:xfrm>
            <a:off x="10851302" y="4709950"/>
            <a:ext cx="577144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Rank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19386" y="4772942"/>
            <a:ext cx="10169172" cy="1217083"/>
            <a:chOff x="917447" y="4295647"/>
            <a:chExt cx="9152255" cy="1095375"/>
          </a:xfrm>
        </p:grpSpPr>
        <p:sp>
          <p:nvSpPr>
            <p:cNvPr id="46" name="object 46"/>
            <p:cNvSpPr/>
            <p:nvPr/>
          </p:nvSpPr>
          <p:spPr>
            <a:xfrm>
              <a:off x="917448" y="4492751"/>
              <a:ext cx="9152255" cy="584200"/>
            </a:xfrm>
            <a:custGeom>
              <a:avLst/>
              <a:gdLst/>
              <a:ahLst/>
              <a:cxnLst/>
              <a:rect l="l" t="t" r="r" b="b"/>
              <a:pathLst>
                <a:path w="9152255" h="584200">
                  <a:moveTo>
                    <a:pt x="878078" y="38100"/>
                  </a:moveTo>
                  <a:lnTo>
                    <a:pt x="865378" y="31750"/>
                  </a:lnTo>
                  <a:lnTo>
                    <a:pt x="801878" y="0"/>
                  </a:lnTo>
                  <a:lnTo>
                    <a:pt x="801878" y="31750"/>
                  </a:lnTo>
                  <a:lnTo>
                    <a:pt x="557784" y="31750"/>
                  </a:lnTo>
                  <a:lnTo>
                    <a:pt x="557784" y="0"/>
                  </a:lnTo>
                  <a:lnTo>
                    <a:pt x="481584" y="38100"/>
                  </a:lnTo>
                  <a:lnTo>
                    <a:pt x="557784" y="76200"/>
                  </a:lnTo>
                  <a:lnTo>
                    <a:pt x="557784" y="44450"/>
                  </a:lnTo>
                  <a:lnTo>
                    <a:pt x="801878" y="44450"/>
                  </a:lnTo>
                  <a:lnTo>
                    <a:pt x="801878" y="76200"/>
                  </a:lnTo>
                  <a:lnTo>
                    <a:pt x="865378" y="44450"/>
                  </a:lnTo>
                  <a:lnTo>
                    <a:pt x="878078" y="38100"/>
                  </a:lnTo>
                  <a:close/>
                </a:path>
                <a:path w="9152255" h="584200">
                  <a:moveTo>
                    <a:pt x="2175002" y="38100"/>
                  </a:moveTo>
                  <a:lnTo>
                    <a:pt x="2162302" y="31750"/>
                  </a:lnTo>
                  <a:lnTo>
                    <a:pt x="2098802" y="0"/>
                  </a:lnTo>
                  <a:lnTo>
                    <a:pt x="2098802" y="31750"/>
                  </a:lnTo>
                  <a:lnTo>
                    <a:pt x="1854708" y="31750"/>
                  </a:lnTo>
                  <a:lnTo>
                    <a:pt x="1854708" y="0"/>
                  </a:lnTo>
                  <a:lnTo>
                    <a:pt x="1778508" y="38100"/>
                  </a:lnTo>
                  <a:lnTo>
                    <a:pt x="1854708" y="76200"/>
                  </a:lnTo>
                  <a:lnTo>
                    <a:pt x="1854708" y="44450"/>
                  </a:lnTo>
                  <a:lnTo>
                    <a:pt x="2098802" y="44450"/>
                  </a:lnTo>
                  <a:lnTo>
                    <a:pt x="2098802" y="76200"/>
                  </a:lnTo>
                  <a:lnTo>
                    <a:pt x="2162302" y="44450"/>
                  </a:lnTo>
                  <a:lnTo>
                    <a:pt x="2175002" y="38100"/>
                  </a:lnTo>
                  <a:close/>
                </a:path>
                <a:path w="9152255" h="584200">
                  <a:moveTo>
                    <a:pt x="3470402" y="38100"/>
                  </a:moveTo>
                  <a:lnTo>
                    <a:pt x="3457702" y="31750"/>
                  </a:lnTo>
                  <a:lnTo>
                    <a:pt x="3394202" y="0"/>
                  </a:lnTo>
                  <a:lnTo>
                    <a:pt x="3394202" y="31750"/>
                  </a:lnTo>
                  <a:lnTo>
                    <a:pt x="3150108" y="31750"/>
                  </a:lnTo>
                  <a:lnTo>
                    <a:pt x="3150108" y="0"/>
                  </a:lnTo>
                  <a:lnTo>
                    <a:pt x="3073908" y="38100"/>
                  </a:lnTo>
                  <a:lnTo>
                    <a:pt x="3150108" y="76200"/>
                  </a:lnTo>
                  <a:lnTo>
                    <a:pt x="3150108" y="44450"/>
                  </a:lnTo>
                  <a:lnTo>
                    <a:pt x="3394202" y="44450"/>
                  </a:lnTo>
                  <a:lnTo>
                    <a:pt x="3394202" y="76200"/>
                  </a:lnTo>
                  <a:lnTo>
                    <a:pt x="3457702" y="44450"/>
                  </a:lnTo>
                  <a:lnTo>
                    <a:pt x="3470402" y="38100"/>
                  </a:lnTo>
                  <a:close/>
                </a:path>
                <a:path w="9152255" h="584200">
                  <a:moveTo>
                    <a:pt x="4767326" y="38100"/>
                  </a:moveTo>
                  <a:lnTo>
                    <a:pt x="4754626" y="31750"/>
                  </a:lnTo>
                  <a:lnTo>
                    <a:pt x="4691126" y="0"/>
                  </a:lnTo>
                  <a:lnTo>
                    <a:pt x="4691126" y="31750"/>
                  </a:lnTo>
                  <a:lnTo>
                    <a:pt x="4447032" y="31750"/>
                  </a:lnTo>
                  <a:lnTo>
                    <a:pt x="4447032" y="0"/>
                  </a:lnTo>
                  <a:lnTo>
                    <a:pt x="4370832" y="38100"/>
                  </a:lnTo>
                  <a:lnTo>
                    <a:pt x="4447032" y="76200"/>
                  </a:lnTo>
                  <a:lnTo>
                    <a:pt x="4447032" y="44450"/>
                  </a:lnTo>
                  <a:lnTo>
                    <a:pt x="4691126" y="44450"/>
                  </a:lnTo>
                  <a:lnTo>
                    <a:pt x="4691126" y="76200"/>
                  </a:lnTo>
                  <a:lnTo>
                    <a:pt x="4754626" y="44450"/>
                  </a:lnTo>
                  <a:lnTo>
                    <a:pt x="4767326" y="38100"/>
                  </a:lnTo>
                  <a:close/>
                </a:path>
                <a:path w="9152255" h="584200">
                  <a:moveTo>
                    <a:pt x="6064250" y="38100"/>
                  </a:moveTo>
                  <a:lnTo>
                    <a:pt x="6051550" y="31750"/>
                  </a:lnTo>
                  <a:lnTo>
                    <a:pt x="5988050" y="0"/>
                  </a:lnTo>
                  <a:lnTo>
                    <a:pt x="5988050" y="31750"/>
                  </a:lnTo>
                  <a:lnTo>
                    <a:pt x="5743956" y="31750"/>
                  </a:lnTo>
                  <a:lnTo>
                    <a:pt x="5743956" y="0"/>
                  </a:lnTo>
                  <a:lnTo>
                    <a:pt x="5667756" y="38100"/>
                  </a:lnTo>
                  <a:lnTo>
                    <a:pt x="5743956" y="76200"/>
                  </a:lnTo>
                  <a:lnTo>
                    <a:pt x="5743956" y="44450"/>
                  </a:lnTo>
                  <a:lnTo>
                    <a:pt x="5988050" y="44450"/>
                  </a:lnTo>
                  <a:lnTo>
                    <a:pt x="5988050" y="76200"/>
                  </a:lnTo>
                  <a:lnTo>
                    <a:pt x="6051550" y="44450"/>
                  </a:lnTo>
                  <a:lnTo>
                    <a:pt x="6064250" y="38100"/>
                  </a:lnTo>
                  <a:close/>
                </a:path>
                <a:path w="9152255" h="584200">
                  <a:moveTo>
                    <a:pt x="7361174" y="38100"/>
                  </a:moveTo>
                  <a:lnTo>
                    <a:pt x="7348474" y="31750"/>
                  </a:lnTo>
                  <a:lnTo>
                    <a:pt x="7284974" y="0"/>
                  </a:lnTo>
                  <a:lnTo>
                    <a:pt x="7284974" y="31750"/>
                  </a:lnTo>
                  <a:lnTo>
                    <a:pt x="7040880" y="31750"/>
                  </a:lnTo>
                  <a:lnTo>
                    <a:pt x="7040880" y="0"/>
                  </a:lnTo>
                  <a:lnTo>
                    <a:pt x="6964680" y="38100"/>
                  </a:lnTo>
                  <a:lnTo>
                    <a:pt x="7040880" y="76200"/>
                  </a:lnTo>
                  <a:lnTo>
                    <a:pt x="7040880" y="44450"/>
                  </a:lnTo>
                  <a:lnTo>
                    <a:pt x="7284974" y="44450"/>
                  </a:lnTo>
                  <a:lnTo>
                    <a:pt x="7284974" y="76200"/>
                  </a:lnTo>
                  <a:lnTo>
                    <a:pt x="7348474" y="44450"/>
                  </a:lnTo>
                  <a:lnTo>
                    <a:pt x="7361174" y="38100"/>
                  </a:lnTo>
                  <a:close/>
                </a:path>
                <a:path w="9152255" h="584200">
                  <a:moveTo>
                    <a:pt x="8656574" y="38100"/>
                  </a:moveTo>
                  <a:lnTo>
                    <a:pt x="8643874" y="31750"/>
                  </a:lnTo>
                  <a:lnTo>
                    <a:pt x="8580374" y="0"/>
                  </a:lnTo>
                  <a:lnTo>
                    <a:pt x="8580374" y="31750"/>
                  </a:lnTo>
                  <a:lnTo>
                    <a:pt x="8336280" y="31750"/>
                  </a:lnTo>
                  <a:lnTo>
                    <a:pt x="8336280" y="0"/>
                  </a:lnTo>
                  <a:lnTo>
                    <a:pt x="8260080" y="38100"/>
                  </a:lnTo>
                  <a:lnTo>
                    <a:pt x="8336280" y="76200"/>
                  </a:lnTo>
                  <a:lnTo>
                    <a:pt x="8336280" y="44450"/>
                  </a:lnTo>
                  <a:lnTo>
                    <a:pt x="8580374" y="44450"/>
                  </a:lnTo>
                  <a:lnTo>
                    <a:pt x="8580374" y="76200"/>
                  </a:lnTo>
                  <a:lnTo>
                    <a:pt x="8643874" y="44450"/>
                  </a:lnTo>
                  <a:lnTo>
                    <a:pt x="8656574" y="38100"/>
                  </a:lnTo>
                  <a:close/>
                </a:path>
                <a:path w="9152255" h="584200">
                  <a:moveTo>
                    <a:pt x="9151747" y="437896"/>
                  </a:moveTo>
                  <a:lnTo>
                    <a:pt x="9145397" y="425196"/>
                  </a:lnTo>
                  <a:lnTo>
                    <a:pt x="9113647" y="361696"/>
                  </a:lnTo>
                  <a:lnTo>
                    <a:pt x="9075547" y="437896"/>
                  </a:lnTo>
                  <a:lnTo>
                    <a:pt x="9107297" y="437896"/>
                  </a:lnTo>
                  <a:lnTo>
                    <a:pt x="9107297" y="571246"/>
                  </a:lnTo>
                  <a:lnTo>
                    <a:pt x="44450" y="571246"/>
                  </a:lnTo>
                  <a:lnTo>
                    <a:pt x="44450" y="425196"/>
                  </a:lnTo>
                  <a:lnTo>
                    <a:pt x="76200" y="425196"/>
                  </a:lnTo>
                  <a:lnTo>
                    <a:pt x="69850" y="412496"/>
                  </a:lnTo>
                  <a:lnTo>
                    <a:pt x="38100" y="348996"/>
                  </a:lnTo>
                  <a:lnTo>
                    <a:pt x="0" y="425196"/>
                  </a:lnTo>
                  <a:lnTo>
                    <a:pt x="31750" y="425196"/>
                  </a:lnTo>
                  <a:lnTo>
                    <a:pt x="31750" y="581101"/>
                  </a:lnTo>
                  <a:lnTo>
                    <a:pt x="34594" y="583946"/>
                  </a:lnTo>
                  <a:lnTo>
                    <a:pt x="9117076" y="583946"/>
                  </a:lnTo>
                  <a:lnTo>
                    <a:pt x="9119997" y="581101"/>
                  </a:lnTo>
                  <a:lnTo>
                    <a:pt x="9119997" y="577596"/>
                  </a:lnTo>
                  <a:lnTo>
                    <a:pt x="9119997" y="571246"/>
                  </a:lnTo>
                  <a:lnTo>
                    <a:pt x="9119997" y="437896"/>
                  </a:lnTo>
                  <a:lnTo>
                    <a:pt x="9151747" y="437896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367908" y="4308601"/>
              <a:ext cx="262890" cy="481330"/>
            </a:xfrm>
            <a:custGeom>
              <a:avLst/>
              <a:gdLst/>
              <a:ahLst/>
              <a:cxnLst/>
              <a:rect l="l" t="t" r="r" b="b"/>
              <a:pathLst>
                <a:path w="262889" h="481329">
                  <a:moveTo>
                    <a:pt x="185292" y="0"/>
                  </a:moveTo>
                  <a:lnTo>
                    <a:pt x="131444" y="130556"/>
                  </a:lnTo>
                  <a:lnTo>
                    <a:pt x="77596" y="0"/>
                  </a:lnTo>
                  <a:lnTo>
                    <a:pt x="0" y="32004"/>
                  </a:lnTo>
                  <a:lnTo>
                    <a:pt x="86105" y="240538"/>
                  </a:lnTo>
                  <a:lnTo>
                    <a:pt x="0" y="449072"/>
                  </a:lnTo>
                  <a:lnTo>
                    <a:pt x="77596" y="481076"/>
                  </a:lnTo>
                  <a:lnTo>
                    <a:pt x="131444" y="350520"/>
                  </a:lnTo>
                  <a:lnTo>
                    <a:pt x="185292" y="481076"/>
                  </a:lnTo>
                  <a:lnTo>
                    <a:pt x="262889" y="449072"/>
                  </a:lnTo>
                  <a:lnTo>
                    <a:pt x="176783" y="240538"/>
                  </a:lnTo>
                  <a:lnTo>
                    <a:pt x="262889" y="32004"/>
                  </a:lnTo>
                  <a:lnTo>
                    <a:pt x="18529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367908" y="4308601"/>
              <a:ext cx="262890" cy="481330"/>
            </a:xfrm>
            <a:custGeom>
              <a:avLst/>
              <a:gdLst/>
              <a:ahLst/>
              <a:cxnLst/>
              <a:rect l="l" t="t" r="r" b="b"/>
              <a:pathLst>
                <a:path w="262889" h="481329">
                  <a:moveTo>
                    <a:pt x="0" y="32004"/>
                  </a:moveTo>
                  <a:lnTo>
                    <a:pt x="77596" y="0"/>
                  </a:lnTo>
                  <a:lnTo>
                    <a:pt x="131444" y="130556"/>
                  </a:lnTo>
                  <a:lnTo>
                    <a:pt x="185292" y="0"/>
                  </a:lnTo>
                  <a:lnTo>
                    <a:pt x="262889" y="32004"/>
                  </a:lnTo>
                  <a:lnTo>
                    <a:pt x="176783" y="240538"/>
                  </a:lnTo>
                  <a:lnTo>
                    <a:pt x="262889" y="449072"/>
                  </a:lnTo>
                  <a:lnTo>
                    <a:pt x="185292" y="481076"/>
                  </a:lnTo>
                  <a:lnTo>
                    <a:pt x="131444" y="350520"/>
                  </a:lnTo>
                  <a:lnTo>
                    <a:pt x="77596" y="481076"/>
                  </a:lnTo>
                  <a:lnTo>
                    <a:pt x="0" y="449072"/>
                  </a:lnTo>
                  <a:lnTo>
                    <a:pt x="86105" y="240538"/>
                  </a:lnTo>
                  <a:lnTo>
                    <a:pt x="0" y="3200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355716" y="4896865"/>
              <a:ext cx="262890" cy="481330"/>
            </a:xfrm>
            <a:custGeom>
              <a:avLst/>
              <a:gdLst/>
              <a:ahLst/>
              <a:cxnLst/>
              <a:rect l="l" t="t" r="r" b="b"/>
              <a:pathLst>
                <a:path w="262889" h="481329">
                  <a:moveTo>
                    <a:pt x="185293" y="0"/>
                  </a:moveTo>
                  <a:lnTo>
                    <a:pt x="131445" y="130606"/>
                  </a:lnTo>
                  <a:lnTo>
                    <a:pt x="77597" y="0"/>
                  </a:lnTo>
                  <a:lnTo>
                    <a:pt x="0" y="32016"/>
                  </a:lnTo>
                  <a:lnTo>
                    <a:pt x="86106" y="240538"/>
                  </a:lnTo>
                  <a:lnTo>
                    <a:pt x="0" y="449059"/>
                  </a:lnTo>
                  <a:lnTo>
                    <a:pt x="77597" y="481050"/>
                  </a:lnTo>
                  <a:lnTo>
                    <a:pt x="131445" y="350469"/>
                  </a:lnTo>
                  <a:lnTo>
                    <a:pt x="185293" y="481050"/>
                  </a:lnTo>
                  <a:lnTo>
                    <a:pt x="262890" y="449059"/>
                  </a:lnTo>
                  <a:lnTo>
                    <a:pt x="176784" y="240538"/>
                  </a:lnTo>
                  <a:lnTo>
                    <a:pt x="262890" y="32016"/>
                  </a:lnTo>
                  <a:lnTo>
                    <a:pt x="18529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355716" y="4896865"/>
              <a:ext cx="262890" cy="481330"/>
            </a:xfrm>
            <a:custGeom>
              <a:avLst/>
              <a:gdLst/>
              <a:ahLst/>
              <a:cxnLst/>
              <a:rect l="l" t="t" r="r" b="b"/>
              <a:pathLst>
                <a:path w="262889" h="481329">
                  <a:moveTo>
                    <a:pt x="0" y="32016"/>
                  </a:moveTo>
                  <a:lnTo>
                    <a:pt x="77597" y="0"/>
                  </a:lnTo>
                  <a:lnTo>
                    <a:pt x="131445" y="130606"/>
                  </a:lnTo>
                  <a:lnTo>
                    <a:pt x="185293" y="0"/>
                  </a:lnTo>
                  <a:lnTo>
                    <a:pt x="262890" y="32016"/>
                  </a:lnTo>
                  <a:lnTo>
                    <a:pt x="176784" y="240538"/>
                  </a:lnTo>
                  <a:lnTo>
                    <a:pt x="262890" y="449059"/>
                  </a:lnTo>
                  <a:lnTo>
                    <a:pt x="185293" y="481050"/>
                  </a:lnTo>
                  <a:lnTo>
                    <a:pt x="131445" y="350469"/>
                  </a:lnTo>
                  <a:lnTo>
                    <a:pt x="77597" y="481050"/>
                  </a:lnTo>
                  <a:lnTo>
                    <a:pt x="0" y="449059"/>
                  </a:lnTo>
                  <a:lnTo>
                    <a:pt x="86106" y="240538"/>
                  </a:lnTo>
                  <a:lnTo>
                    <a:pt x="0" y="32016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051207" y="2515728"/>
            <a:ext cx="4373032" cy="2172404"/>
            <a:chOff x="946086" y="2264155"/>
            <a:chExt cx="3935729" cy="1955164"/>
          </a:xfrm>
        </p:grpSpPr>
        <p:sp>
          <p:nvSpPr>
            <p:cNvPr id="52" name="object 52"/>
            <p:cNvSpPr/>
            <p:nvPr/>
          </p:nvSpPr>
          <p:spPr>
            <a:xfrm>
              <a:off x="946086" y="2407919"/>
              <a:ext cx="3935729" cy="1811655"/>
            </a:xfrm>
            <a:custGeom>
              <a:avLst/>
              <a:gdLst/>
              <a:ahLst/>
              <a:cxnLst/>
              <a:rect l="l" t="t" r="r" b="b"/>
              <a:pathLst>
                <a:path w="3935729" h="1811654">
                  <a:moveTo>
                    <a:pt x="2890964" y="0"/>
                  </a:moveTo>
                  <a:lnTo>
                    <a:pt x="2806128" y="8128"/>
                  </a:lnTo>
                  <a:lnTo>
                    <a:pt x="2822994" y="35090"/>
                  </a:lnTo>
                  <a:lnTo>
                    <a:pt x="0" y="1800479"/>
                  </a:lnTo>
                  <a:lnTo>
                    <a:pt x="6731" y="1811274"/>
                  </a:lnTo>
                  <a:lnTo>
                    <a:pt x="2829687" y="45783"/>
                  </a:lnTo>
                  <a:lnTo>
                    <a:pt x="2846514" y="72644"/>
                  </a:lnTo>
                  <a:lnTo>
                    <a:pt x="2873629" y="28321"/>
                  </a:lnTo>
                  <a:lnTo>
                    <a:pt x="2890964" y="0"/>
                  </a:lnTo>
                  <a:close/>
                </a:path>
                <a:path w="3935729" h="1811654">
                  <a:moveTo>
                    <a:pt x="2899981" y="1082802"/>
                  </a:moveTo>
                  <a:lnTo>
                    <a:pt x="2896882" y="1055751"/>
                  </a:lnTo>
                  <a:lnTo>
                    <a:pt x="2890329" y="998220"/>
                  </a:lnTo>
                  <a:lnTo>
                    <a:pt x="2828353" y="1056767"/>
                  </a:lnTo>
                  <a:lnTo>
                    <a:pt x="2858185" y="1067612"/>
                  </a:lnTo>
                  <a:lnTo>
                    <a:pt x="2589720" y="1803781"/>
                  </a:lnTo>
                  <a:lnTo>
                    <a:pt x="2601658" y="1808099"/>
                  </a:lnTo>
                  <a:lnTo>
                    <a:pt x="2870111" y="1071956"/>
                  </a:lnTo>
                  <a:lnTo>
                    <a:pt x="2899981" y="1082802"/>
                  </a:lnTo>
                  <a:close/>
                </a:path>
                <a:path w="3935729" h="1811654">
                  <a:moveTo>
                    <a:pt x="3896804" y="0"/>
                  </a:moveTo>
                  <a:lnTo>
                    <a:pt x="3812476" y="12192"/>
                  </a:lnTo>
                  <a:lnTo>
                    <a:pt x="3830599" y="38252"/>
                  </a:lnTo>
                  <a:lnTo>
                    <a:pt x="1295082" y="1800606"/>
                  </a:lnTo>
                  <a:lnTo>
                    <a:pt x="1302448" y="1811020"/>
                  </a:lnTo>
                  <a:lnTo>
                    <a:pt x="3837838" y="48666"/>
                  </a:lnTo>
                  <a:lnTo>
                    <a:pt x="3856037" y="74803"/>
                  </a:lnTo>
                  <a:lnTo>
                    <a:pt x="3879913" y="30988"/>
                  </a:lnTo>
                  <a:lnTo>
                    <a:pt x="3896804" y="0"/>
                  </a:lnTo>
                  <a:close/>
                </a:path>
                <a:path w="3935729" h="1811654">
                  <a:moveTo>
                    <a:pt x="3935285" y="1074674"/>
                  </a:moveTo>
                  <a:lnTo>
                    <a:pt x="3928910" y="1061720"/>
                  </a:lnTo>
                  <a:lnTo>
                    <a:pt x="3897693" y="998220"/>
                  </a:lnTo>
                  <a:lnTo>
                    <a:pt x="3859085" y="1074166"/>
                  </a:lnTo>
                  <a:lnTo>
                    <a:pt x="3890873" y="1074381"/>
                  </a:lnTo>
                  <a:lnTo>
                    <a:pt x="3886263" y="1805813"/>
                  </a:lnTo>
                  <a:lnTo>
                    <a:pt x="3898963" y="1805940"/>
                  </a:lnTo>
                  <a:lnTo>
                    <a:pt x="3903573" y="1074470"/>
                  </a:lnTo>
                  <a:lnTo>
                    <a:pt x="3935285" y="107467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108831" y="2276855"/>
              <a:ext cx="486409" cy="469265"/>
            </a:xfrm>
            <a:custGeom>
              <a:avLst/>
              <a:gdLst/>
              <a:ahLst/>
              <a:cxnLst/>
              <a:rect l="l" t="t" r="r" b="b"/>
              <a:pathLst>
                <a:path w="486410" h="469264">
                  <a:moveTo>
                    <a:pt x="485902" y="105664"/>
                  </a:moveTo>
                  <a:lnTo>
                    <a:pt x="155194" y="415925"/>
                  </a:lnTo>
                  <a:lnTo>
                    <a:pt x="204851" y="468757"/>
                  </a:lnTo>
                  <a:lnTo>
                    <a:pt x="0" y="462153"/>
                  </a:lnTo>
                  <a:lnTo>
                    <a:pt x="6477" y="257302"/>
                  </a:lnTo>
                  <a:lnTo>
                    <a:pt x="56007" y="310134"/>
                  </a:lnTo>
                  <a:lnTo>
                    <a:pt x="386715" y="0"/>
                  </a:lnTo>
                  <a:lnTo>
                    <a:pt x="485902" y="105664"/>
                  </a:lnTo>
                </a:path>
              </a:pathLst>
            </a:custGeom>
            <a:ln w="25400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030218" y="2893313"/>
              <a:ext cx="597535" cy="291465"/>
            </a:xfrm>
            <a:custGeom>
              <a:avLst/>
              <a:gdLst/>
              <a:ahLst/>
              <a:cxnLst/>
              <a:rect l="l" t="t" r="r" b="b"/>
              <a:pathLst>
                <a:path w="597535" h="291464">
                  <a:moveTo>
                    <a:pt x="451866" y="0"/>
                  </a:moveTo>
                  <a:lnTo>
                    <a:pt x="451866" y="72771"/>
                  </a:lnTo>
                  <a:lnTo>
                    <a:pt x="0" y="72771"/>
                  </a:lnTo>
                  <a:lnTo>
                    <a:pt x="0" y="218312"/>
                  </a:lnTo>
                  <a:lnTo>
                    <a:pt x="451866" y="218312"/>
                  </a:lnTo>
                  <a:lnTo>
                    <a:pt x="451866" y="291084"/>
                  </a:lnTo>
                  <a:lnTo>
                    <a:pt x="597408" y="145542"/>
                  </a:lnTo>
                  <a:lnTo>
                    <a:pt x="4518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030218" y="2893313"/>
              <a:ext cx="597535" cy="291465"/>
            </a:xfrm>
            <a:custGeom>
              <a:avLst/>
              <a:gdLst/>
              <a:ahLst/>
              <a:cxnLst/>
              <a:rect l="l" t="t" r="r" b="b"/>
              <a:pathLst>
                <a:path w="597535" h="291464">
                  <a:moveTo>
                    <a:pt x="0" y="72771"/>
                  </a:moveTo>
                  <a:lnTo>
                    <a:pt x="451866" y="72771"/>
                  </a:lnTo>
                  <a:lnTo>
                    <a:pt x="451866" y="0"/>
                  </a:lnTo>
                  <a:lnTo>
                    <a:pt x="597408" y="145542"/>
                  </a:lnTo>
                  <a:lnTo>
                    <a:pt x="451866" y="291084"/>
                  </a:lnTo>
                  <a:lnTo>
                    <a:pt x="451866" y="218312"/>
                  </a:lnTo>
                  <a:lnTo>
                    <a:pt x="0" y="218312"/>
                  </a:lnTo>
                  <a:lnTo>
                    <a:pt x="0" y="72771"/>
                  </a:lnTo>
                  <a:close/>
                </a:path>
              </a:pathLst>
            </a:custGeom>
            <a:ln w="25908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5754934" y="2098039"/>
            <a:ext cx="5385506" cy="2591506"/>
            <a:chOff x="5179440" y="1888235"/>
            <a:chExt cx="4846955" cy="2332355"/>
          </a:xfrm>
        </p:grpSpPr>
        <p:sp>
          <p:nvSpPr>
            <p:cNvPr id="57" name="object 57"/>
            <p:cNvSpPr/>
            <p:nvPr/>
          </p:nvSpPr>
          <p:spPr>
            <a:xfrm>
              <a:off x="6129528" y="2418587"/>
              <a:ext cx="3896995" cy="1801495"/>
            </a:xfrm>
            <a:custGeom>
              <a:avLst/>
              <a:gdLst/>
              <a:ahLst/>
              <a:cxnLst/>
              <a:rect l="l" t="t" r="r" b="b"/>
              <a:pathLst>
                <a:path w="3896995" h="1801495">
                  <a:moveTo>
                    <a:pt x="3896487" y="1789049"/>
                  </a:moveTo>
                  <a:lnTo>
                    <a:pt x="1705457" y="1340700"/>
                  </a:lnTo>
                  <a:lnTo>
                    <a:pt x="1078331" y="1026668"/>
                  </a:lnTo>
                  <a:lnTo>
                    <a:pt x="1081189" y="1020953"/>
                  </a:lnTo>
                  <a:lnTo>
                    <a:pt x="1092581" y="998220"/>
                  </a:lnTo>
                  <a:lnTo>
                    <a:pt x="1007364" y="998220"/>
                  </a:lnTo>
                  <a:lnTo>
                    <a:pt x="1058418" y="1066419"/>
                  </a:lnTo>
                  <a:lnTo>
                    <a:pt x="1072629" y="1038047"/>
                  </a:lnTo>
                  <a:lnTo>
                    <a:pt x="1657400" y="1330871"/>
                  </a:lnTo>
                  <a:lnTo>
                    <a:pt x="853973" y="1166469"/>
                  </a:lnTo>
                  <a:lnTo>
                    <a:pt x="835507" y="1141018"/>
                  </a:lnTo>
                  <a:lnTo>
                    <a:pt x="835507" y="1162685"/>
                  </a:lnTo>
                  <a:lnTo>
                    <a:pt x="414248" y="1076490"/>
                  </a:lnTo>
                  <a:lnTo>
                    <a:pt x="570179" y="796899"/>
                  </a:lnTo>
                  <a:lnTo>
                    <a:pt x="835507" y="1162685"/>
                  </a:lnTo>
                  <a:lnTo>
                    <a:pt x="835507" y="1141018"/>
                  </a:lnTo>
                  <a:lnTo>
                    <a:pt x="577011" y="784644"/>
                  </a:lnTo>
                  <a:lnTo>
                    <a:pt x="975779" y="69621"/>
                  </a:lnTo>
                  <a:lnTo>
                    <a:pt x="1003554" y="85090"/>
                  </a:lnTo>
                  <a:lnTo>
                    <a:pt x="1005014" y="52324"/>
                  </a:lnTo>
                  <a:lnTo>
                    <a:pt x="1007364" y="0"/>
                  </a:lnTo>
                  <a:lnTo>
                    <a:pt x="937006" y="48006"/>
                  </a:lnTo>
                  <a:lnTo>
                    <a:pt x="964704" y="63449"/>
                  </a:lnTo>
                  <a:lnTo>
                    <a:pt x="568769" y="773290"/>
                  </a:lnTo>
                  <a:lnTo>
                    <a:pt x="49898" y="57962"/>
                  </a:lnTo>
                  <a:lnTo>
                    <a:pt x="64160" y="47625"/>
                  </a:lnTo>
                  <a:lnTo>
                    <a:pt x="75565" y="39370"/>
                  </a:lnTo>
                  <a:lnTo>
                    <a:pt x="0" y="0"/>
                  </a:lnTo>
                  <a:lnTo>
                    <a:pt x="13843" y="84074"/>
                  </a:lnTo>
                  <a:lnTo>
                    <a:pt x="39598" y="65417"/>
                  </a:lnTo>
                  <a:lnTo>
                    <a:pt x="561936" y="785533"/>
                  </a:lnTo>
                  <a:lnTo>
                    <a:pt x="401142" y="1073810"/>
                  </a:lnTo>
                  <a:lnTo>
                    <a:pt x="75933" y="1007249"/>
                  </a:lnTo>
                  <a:lnTo>
                    <a:pt x="76454" y="1004697"/>
                  </a:lnTo>
                  <a:lnTo>
                    <a:pt x="82296" y="976122"/>
                  </a:lnTo>
                  <a:lnTo>
                    <a:pt x="0" y="998220"/>
                  </a:lnTo>
                  <a:lnTo>
                    <a:pt x="67056" y="1050798"/>
                  </a:lnTo>
                  <a:lnTo>
                    <a:pt x="73393" y="1019695"/>
                  </a:lnTo>
                  <a:lnTo>
                    <a:pt x="394652" y="1085443"/>
                  </a:lnTo>
                  <a:lnTo>
                    <a:pt x="508" y="1792097"/>
                  </a:lnTo>
                  <a:lnTo>
                    <a:pt x="11684" y="1798320"/>
                  </a:lnTo>
                  <a:lnTo>
                    <a:pt x="407758" y="1088123"/>
                  </a:lnTo>
                  <a:lnTo>
                    <a:pt x="846543" y="1177912"/>
                  </a:lnTo>
                  <a:lnTo>
                    <a:pt x="1297051" y="1798955"/>
                  </a:lnTo>
                  <a:lnTo>
                    <a:pt x="1307338" y="1791462"/>
                  </a:lnTo>
                  <a:lnTo>
                    <a:pt x="865009" y="1181696"/>
                  </a:lnTo>
                  <a:lnTo>
                    <a:pt x="1701190" y="1352804"/>
                  </a:lnTo>
                  <a:lnTo>
                    <a:pt x="2596261" y="1800987"/>
                  </a:lnTo>
                  <a:lnTo>
                    <a:pt x="2601849" y="1789557"/>
                  </a:lnTo>
                  <a:lnTo>
                    <a:pt x="1749247" y="1362633"/>
                  </a:lnTo>
                  <a:lnTo>
                    <a:pt x="3893947" y="1801495"/>
                  </a:lnTo>
                  <a:lnTo>
                    <a:pt x="3896487" y="1789049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192140" y="2149474"/>
              <a:ext cx="1542415" cy="573405"/>
            </a:xfrm>
            <a:custGeom>
              <a:avLst/>
              <a:gdLst/>
              <a:ahLst/>
              <a:cxnLst/>
              <a:rect l="l" t="t" r="r" b="b"/>
              <a:pathLst>
                <a:path w="1542415" h="573405">
                  <a:moveTo>
                    <a:pt x="0" y="433197"/>
                  </a:moveTo>
                  <a:lnTo>
                    <a:pt x="1383791" y="69976"/>
                  </a:lnTo>
                  <a:lnTo>
                    <a:pt x="1365377" y="0"/>
                  </a:lnTo>
                  <a:lnTo>
                    <a:pt x="1542288" y="103377"/>
                  </a:lnTo>
                  <a:lnTo>
                    <a:pt x="1438910" y="280288"/>
                  </a:lnTo>
                  <a:lnTo>
                    <a:pt x="1420494" y="210185"/>
                  </a:lnTo>
                  <a:lnTo>
                    <a:pt x="36830" y="573404"/>
                  </a:lnTo>
                  <a:lnTo>
                    <a:pt x="0" y="433197"/>
                  </a:lnTo>
                  <a:close/>
                </a:path>
              </a:pathLst>
            </a:custGeom>
            <a:ln w="25400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429122" y="2292222"/>
              <a:ext cx="264160" cy="481330"/>
            </a:xfrm>
            <a:custGeom>
              <a:avLst/>
              <a:gdLst/>
              <a:ahLst/>
              <a:cxnLst/>
              <a:rect l="l" t="t" r="r" b="b"/>
              <a:pathLst>
                <a:path w="264160" h="481330">
                  <a:moveTo>
                    <a:pt x="186054" y="0"/>
                  </a:moveTo>
                  <a:lnTo>
                    <a:pt x="131952" y="130682"/>
                  </a:lnTo>
                  <a:lnTo>
                    <a:pt x="77850" y="0"/>
                  </a:lnTo>
                  <a:lnTo>
                    <a:pt x="0" y="32257"/>
                  </a:lnTo>
                  <a:lnTo>
                    <a:pt x="86360" y="240664"/>
                  </a:lnTo>
                  <a:lnTo>
                    <a:pt x="0" y="449072"/>
                  </a:lnTo>
                  <a:lnTo>
                    <a:pt x="77850" y="481329"/>
                  </a:lnTo>
                  <a:lnTo>
                    <a:pt x="131952" y="350647"/>
                  </a:lnTo>
                  <a:lnTo>
                    <a:pt x="186054" y="481329"/>
                  </a:lnTo>
                  <a:lnTo>
                    <a:pt x="263905" y="449072"/>
                  </a:lnTo>
                  <a:lnTo>
                    <a:pt x="177546" y="240664"/>
                  </a:lnTo>
                  <a:lnTo>
                    <a:pt x="263905" y="32257"/>
                  </a:lnTo>
                  <a:lnTo>
                    <a:pt x="1860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429122" y="2292222"/>
              <a:ext cx="264160" cy="481330"/>
            </a:xfrm>
            <a:custGeom>
              <a:avLst/>
              <a:gdLst/>
              <a:ahLst/>
              <a:cxnLst/>
              <a:rect l="l" t="t" r="r" b="b"/>
              <a:pathLst>
                <a:path w="264160" h="481330">
                  <a:moveTo>
                    <a:pt x="0" y="32257"/>
                  </a:moveTo>
                  <a:lnTo>
                    <a:pt x="77850" y="0"/>
                  </a:lnTo>
                  <a:lnTo>
                    <a:pt x="131952" y="130682"/>
                  </a:lnTo>
                  <a:lnTo>
                    <a:pt x="186054" y="0"/>
                  </a:lnTo>
                  <a:lnTo>
                    <a:pt x="263905" y="32257"/>
                  </a:lnTo>
                  <a:lnTo>
                    <a:pt x="177546" y="240664"/>
                  </a:lnTo>
                  <a:lnTo>
                    <a:pt x="263905" y="449072"/>
                  </a:lnTo>
                  <a:lnTo>
                    <a:pt x="186054" y="481329"/>
                  </a:lnTo>
                  <a:lnTo>
                    <a:pt x="131952" y="350647"/>
                  </a:lnTo>
                  <a:lnTo>
                    <a:pt x="77850" y="481329"/>
                  </a:lnTo>
                  <a:lnTo>
                    <a:pt x="0" y="449072"/>
                  </a:lnTo>
                  <a:lnTo>
                    <a:pt x="86360" y="240664"/>
                  </a:lnTo>
                  <a:lnTo>
                    <a:pt x="0" y="3225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317741" y="1901189"/>
              <a:ext cx="599440" cy="289560"/>
            </a:xfrm>
            <a:custGeom>
              <a:avLst/>
              <a:gdLst/>
              <a:ahLst/>
              <a:cxnLst/>
              <a:rect l="l" t="t" r="r" b="b"/>
              <a:pathLst>
                <a:path w="599440" h="289560">
                  <a:moveTo>
                    <a:pt x="598932" y="217170"/>
                  </a:moveTo>
                  <a:lnTo>
                    <a:pt x="144780" y="217170"/>
                  </a:lnTo>
                  <a:lnTo>
                    <a:pt x="144780" y="289560"/>
                  </a:lnTo>
                  <a:lnTo>
                    <a:pt x="0" y="144780"/>
                  </a:lnTo>
                  <a:lnTo>
                    <a:pt x="144780" y="0"/>
                  </a:lnTo>
                  <a:lnTo>
                    <a:pt x="144780" y="72389"/>
                  </a:lnTo>
                  <a:lnTo>
                    <a:pt x="598932" y="72389"/>
                  </a:lnTo>
                  <a:lnTo>
                    <a:pt x="598932" y="217170"/>
                  </a:lnTo>
                  <a:close/>
                </a:path>
              </a:pathLst>
            </a:custGeom>
            <a:ln w="25908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379209" y="2297175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4" h="473075">
                  <a:moveTo>
                    <a:pt x="101600" y="0"/>
                  </a:moveTo>
                  <a:lnTo>
                    <a:pt x="425068" y="317500"/>
                  </a:lnTo>
                  <a:lnTo>
                    <a:pt x="475868" y="265811"/>
                  </a:lnTo>
                  <a:lnTo>
                    <a:pt x="477773" y="470788"/>
                  </a:lnTo>
                  <a:lnTo>
                    <a:pt x="272795" y="472694"/>
                  </a:lnTo>
                  <a:lnTo>
                    <a:pt x="323595" y="421004"/>
                  </a:lnTo>
                  <a:lnTo>
                    <a:pt x="0" y="103377"/>
                  </a:lnTo>
                  <a:lnTo>
                    <a:pt x="101600" y="0"/>
                  </a:lnTo>
                  <a:close/>
                </a:path>
              </a:pathLst>
            </a:custGeom>
            <a:ln w="25400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343649" y="2925317"/>
              <a:ext cx="599440" cy="289560"/>
            </a:xfrm>
            <a:custGeom>
              <a:avLst/>
              <a:gdLst/>
              <a:ahLst/>
              <a:cxnLst/>
              <a:rect l="l" t="t" r="r" b="b"/>
              <a:pathLst>
                <a:path w="599440" h="289560">
                  <a:moveTo>
                    <a:pt x="144779" y="0"/>
                  </a:moveTo>
                  <a:lnTo>
                    <a:pt x="0" y="144780"/>
                  </a:lnTo>
                  <a:lnTo>
                    <a:pt x="144779" y="289559"/>
                  </a:lnTo>
                  <a:lnTo>
                    <a:pt x="144779" y="217169"/>
                  </a:lnTo>
                  <a:lnTo>
                    <a:pt x="598931" y="217169"/>
                  </a:lnTo>
                  <a:lnTo>
                    <a:pt x="598931" y="72389"/>
                  </a:lnTo>
                  <a:lnTo>
                    <a:pt x="144779" y="72389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343649" y="2925317"/>
              <a:ext cx="599440" cy="289560"/>
            </a:xfrm>
            <a:custGeom>
              <a:avLst/>
              <a:gdLst/>
              <a:ahLst/>
              <a:cxnLst/>
              <a:rect l="l" t="t" r="r" b="b"/>
              <a:pathLst>
                <a:path w="599440" h="289560">
                  <a:moveTo>
                    <a:pt x="598931" y="217169"/>
                  </a:moveTo>
                  <a:lnTo>
                    <a:pt x="144779" y="217169"/>
                  </a:lnTo>
                  <a:lnTo>
                    <a:pt x="144779" y="289559"/>
                  </a:lnTo>
                  <a:lnTo>
                    <a:pt x="0" y="144780"/>
                  </a:lnTo>
                  <a:lnTo>
                    <a:pt x="144779" y="0"/>
                  </a:lnTo>
                  <a:lnTo>
                    <a:pt x="144779" y="72389"/>
                  </a:lnTo>
                  <a:lnTo>
                    <a:pt x="598931" y="72389"/>
                  </a:lnTo>
                  <a:lnTo>
                    <a:pt x="598931" y="217169"/>
                  </a:lnTo>
                  <a:close/>
                </a:path>
              </a:pathLst>
            </a:custGeom>
            <a:ln w="25908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360</a:t>
            </a:fld>
            <a:endParaRPr dirty="0"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9596" y="675119"/>
            <a:ext cx="9333794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MAPPING</a:t>
            </a:r>
            <a:r>
              <a:rPr spc="-28" dirty="0"/>
              <a:t> </a:t>
            </a:r>
            <a:r>
              <a:rPr dirty="0"/>
              <a:t>1D</a:t>
            </a:r>
            <a:r>
              <a:rPr spc="-22" dirty="0"/>
              <a:t> </a:t>
            </a:r>
            <a:r>
              <a:rPr dirty="0"/>
              <a:t>RING</a:t>
            </a:r>
            <a:r>
              <a:rPr spc="-17" dirty="0"/>
              <a:t> </a:t>
            </a:r>
            <a:r>
              <a:rPr dirty="0"/>
              <a:t>EXCHANGE</a:t>
            </a:r>
            <a:r>
              <a:rPr spc="-33" dirty="0"/>
              <a:t> </a:t>
            </a:r>
            <a:r>
              <a:rPr dirty="0"/>
              <a:t>TO</a:t>
            </a:r>
            <a:r>
              <a:rPr spc="-22" dirty="0"/>
              <a:t> </a:t>
            </a:r>
            <a:r>
              <a:rPr spc="-6" dirty="0"/>
              <a:t>DGX-1</a:t>
            </a:r>
          </a:p>
        </p:txBody>
      </p:sp>
      <p:sp>
        <p:nvSpPr>
          <p:cNvPr id="3" name="object 3"/>
          <p:cNvSpPr/>
          <p:nvPr/>
        </p:nvSpPr>
        <p:spPr>
          <a:xfrm>
            <a:off x="4971626" y="1855893"/>
            <a:ext cx="819856" cy="819856"/>
          </a:xfrm>
          <a:custGeom>
            <a:avLst/>
            <a:gdLst/>
            <a:ahLst/>
            <a:cxnLst/>
            <a:rect l="l" t="t" r="r" b="b"/>
            <a:pathLst>
              <a:path w="737870" h="737869">
                <a:moveTo>
                  <a:pt x="737615" y="0"/>
                </a:moveTo>
                <a:lnTo>
                  <a:pt x="0" y="0"/>
                </a:lnTo>
                <a:lnTo>
                  <a:pt x="0" y="737615"/>
                </a:lnTo>
                <a:lnTo>
                  <a:pt x="737615" y="737615"/>
                </a:lnTo>
                <a:lnTo>
                  <a:pt x="737615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5129954" y="2126966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GPU1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52333" y="1855893"/>
            <a:ext cx="821267" cy="819856"/>
          </a:xfrm>
          <a:custGeom>
            <a:avLst/>
            <a:gdLst/>
            <a:ahLst/>
            <a:cxnLst/>
            <a:rect l="l" t="t" r="r" b="b"/>
            <a:pathLst>
              <a:path w="739139" h="737869">
                <a:moveTo>
                  <a:pt x="739139" y="0"/>
                </a:moveTo>
                <a:lnTo>
                  <a:pt x="0" y="0"/>
                </a:lnTo>
                <a:lnTo>
                  <a:pt x="0" y="737615"/>
                </a:lnTo>
                <a:lnTo>
                  <a:pt x="739139" y="737615"/>
                </a:lnTo>
                <a:lnTo>
                  <a:pt x="739139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4010942" y="2126966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GPU0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1626" y="2965025"/>
            <a:ext cx="819856" cy="819856"/>
          </a:xfrm>
          <a:custGeom>
            <a:avLst/>
            <a:gdLst/>
            <a:ahLst/>
            <a:cxnLst/>
            <a:rect l="l" t="t" r="r" b="b"/>
            <a:pathLst>
              <a:path w="737870" h="737870">
                <a:moveTo>
                  <a:pt x="737615" y="0"/>
                </a:moveTo>
                <a:lnTo>
                  <a:pt x="0" y="0"/>
                </a:lnTo>
                <a:lnTo>
                  <a:pt x="0" y="737615"/>
                </a:lnTo>
                <a:lnTo>
                  <a:pt x="737615" y="737615"/>
                </a:lnTo>
                <a:lnTo>
                  <a:pt x="737615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5129954" y="3235762"/>
            <a:ext cx="50517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</a:t>
            </a:r>
            <a:r>
              <a:rPr sz="1556" spc="-11" dirty="0">
                <a:latin typeface="Trebuchet MS"/>
                <a:cs typeface="Trebuchet MS"/>
              </a:rPr>
              <a:t>P</a:t>
            </a:r>
            <a:r>
              <a:rPr sz="1556" spc="-6" dirty="0">
                <a:latin typeface="Trebuchet MS"/>
                <a:cs typeface="Trebuchet MS"/>
              </a:rPr>
              <a:t>U3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2333" y="2675466"/>
            <a:ext cx="821267" cy="1109132"/>
          </a:xfrm>
          <a:custGeom>
            <a:avLst/>
            <a:gdLst/>
            <a:ahLst/>
            <a:cxnLst/>
            <a:rect l="l" t="t" r="r" b="b"/>
            <a:pathLst>
              <a:path w="739139" h="998220">
                <a:moveTo>
                  <a:pt x="406908" y="76200"/>
                </a:moveTo>
                <a:lnTo>
                  <a:pt x="400558" y="63500"/>
                </a:lnTo>
                <a:lnTo>
                  <a:pt x="368808" y="0"/>
                </a:lnTo>
                <a:lnTo>
                  <a:pt x="330708" y="76200"/>
                </a:lnTo>
                <a:lnTo>
                  <a:pt x="362458" y="76200"/>
                </a:lnTo>
                <a:lnTo>
                  <a:pt x="362458" y="183896"/>
                </a:lnTo>
                <a:lnTo>
                  <a:pt x="330708" y="183896"/>
                </a:lnTo>
                <a:lnTo>
                  <a:pt x="368808" y="260096"/>
                </a:lnTo>
                <a:lnTo>
                  <a:pt x="400558" y="196596"/>
                </a:lnTo>
                <a:lnTo>
                  <a:pt x="406908" y="183896"/>
                </a:lnTo>
                <a:lnTo>
                  <a:pt x="375158" y="183896"/>
                </a:lnTo>
                <a:lnTo>
                  <a:pt x="375158" y="76200"/>
                </a:lnTo>
                <a:lnTo>
                  <a:pt x="406908" y="76200"/>
                </a:lnTo>
                <a:close/>
              </a:path>
              <a:path w="739139" h="998220">
                <a:moveTo>
                  <a:pt x="739140" y="260604"/>
                </a:moveTo>
                <a:lnTo>
                  <a:pt x="0" y="260604"/>
                </a:lnTo>
                <a:lnTo>
                  <a:pt x="0" y="998220"/>
                </a:lnTo>
                <a:lnTo>
                  <a:pt x="739140" y="998220"/>
                </a:lnTo>
                <a:lnTo>
                  <a:pt x="739140" y="260604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4010942" y="3235762"/>
            <a:ext cx="50517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</a:t>
            </a:r>
            <a:r>
              <a:rPr sz="1556" spc="-11" dirty="0">
                <a:latin typeface="Trebuchet MS"/>
                <a:cs typeface="Trebuchet MS"/>
              </a:rPr>
              <a:t>P</a:t>
            </a:r>
            <a:r>
              <a:rPr sz="1556" spc="-6" dirty="0">
                <a:latin typeface="Trebuchet MS"/>
                <a:cs typeface="Trebuchet MS"/>
              </a:rPr>
              <a:t>U2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73600" y="1867747"/>
            <a:ext cx="3666067" cy="1549400"/>
            <a:chOff x="4206240" y="1680972"/>
            <a:chExt cx="3299460" cy="1394460"/>
          </a:xfrm>
        </p:grpSpPr>
        <p:sp>
          <p:nvSpPr>
            <p:cNvPr id="12" name="object 12"/>
            <p:cNvSpPr/>
            <p:nvPr/>
          </p:nvSpPr>
          <p:spPr>
            <a:xfrm>
              <a:off x="4206240" y="2001011"/>
              <a:ext cx="675640" cy="1074420"/>
            </a:xfrm>
            <a:custGeom>
              <a:avLst/>
              <a:gdLst/>
              <a:ahLst/>
              <a:cxnLst/>
              <a:rect l="l" t="t" r="r" b="b"/>
              <a:pathLst>
                <a:path w="675639" h="1074420">
                  <a:moveTo>
                    <a:pt x="268986" y="1036320"/>
                  </a:moveTo>
                  <a:lnTo>
                    <a:pt x="256286" y="1029970"/>
                  </a:lnTo>
                  <a:lnTo>
                    <a:pt x="192786" y="998220"/>
                  </a:lnTo>
                  <a:lnTo>
                    <a:pt x="192786" y="1029970"/>
                  </a:lnTo>
                  <a:lnTo>
                    <a:pt x="76200" y="1029970"/>
                  </a:lnTo>
                  <a:lnTo>
                    <a:pt x="76200" y="998220"/>
                  </a:lnTo>
                  <a:lnTo>
                    <a:pt x="0" y="1036320"/>
                  </a:lnTo>
                  <a:lnTo>
                    <a:pt x="76200" y="1074420"/>
                  </a:lnTo>
                  <a:lnTo>
                    <a:pt x="76200" y="1042670"/>
                  </a:lnTo>
                  <a:lnTo>
                    <a:pt x="192786" y="1042670"/>
                  </a:lnTo>
                  <a:lnTo>
                    <a:pt x="192786" y="1074420"/>
                  </a:lnTo>
                  <a:lnTo>
                    <a:pt x="256286" y="1042670"/>
                  </a:lnTo>
                  <a:lnTo>
                    <a:pt x="268986" y="1036320"/>
                  </a:lnTo>
                  <a:close/>
                </a:path>
                <a:path w="675639" h="1074420">
                  <a:moveTo>
                    <a:pt x="268986" y="38100"/>
                  </a:moveTo>
                  <a:lnTo>
                    <a:pt x="256286" y="31750"/>
                  </a:lnTo>
                  <a:lnTo>
                    <a:pt x="192786" y="0"/>
                  </a:lnTo>
                  <a:lnTo>
                    <a:pt x="192786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192786" y="44450"/>
                  </a:lnTo>
                  <a:lnTo>
                    <a:pt x="192786" y="76200"/>
                  </a:lnTo>
                  <a:lnTo>
                    <a:pt x="256286" y="44450"/>
                  </a:lnTo>
                  <a:lnTo>
                    <a:pt x="268986" y="38100"/>
                  </a:lnTo>
                  <a:close/>
                </a:path>
                <a:path w="675639" h="1074420">
                  <a:moveTo>
                    <a:pt x="675132" y="483108"/>
                  </a:moveTo>
                  <a:lnTo>
                    <a:pt x="668782" y="470408"/>
                  </a:lnTo>
                  <a:lnTo>
                    <a:pt x="637032" y="406908"/>
                  </a:lnTo>
                  <a:lnTo>
                    <a:pt x="598932" y="483108"/>
                  </a:lnTo>
                  <a:lnTo>
                    <a:pt x="630682" y="483108"/>
                  </a:lnTo>
                  <a:lnTo>
                    <a:pt x="630682" y="590804"/>
                  </a:lnTo>
                  <a:lnTo>
                    <a:pt x="598932" y="590804"/>
                  </a:lnTo>
                  <a:lnTo>
                    <a:pt x="637032" y="667004"/>
                  </a:lnTo>
                  <a:lnTo>
                    <a:pt x="668782" y="603504"/>
                  </a:lnTo>
                  <a:lnTo>
                    <a:pt x="675132" y="590804"/>
                  </a:lnTo>
                  <a:lnTo>
                    <a:pt x="643382" y="590804"/>
                  </a:lnTo>
                  <a:lnTo>
                    <a:pt x="643382" y="483108"/>
                  </a:lnTo>
                  <a:lnTo>
                    <a:pt x="675132" y="483108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40" y="2429255"/>
              <a:ext cx="242824" cy="2388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06240" y="1680971"/>
              <a:ext cx="3299460" cy="987425"/>
            </a:xfrm>
            <a:custGeom>
              <a:avLst/>
              <a:gdLst/>
              <a:ahLst/>
              <a:cxnLst/>
              <a:rect l="l" t="t" r="r" b="b"/>
              <a:pathLst>
                <a:path w="3299459" h="987425">
                  <a:moveTo>
                    <a:pt x="255905" y="748284"/>
                  </a:moveTo>
                  <a:lnTo>
                    <a:pt x="174244" y="772414"/>
                  </a:lnTo>
                  <a:lnTo>
                    <a:pt x="195872" y="795642"/>
                  </a:lnTo>
                  <a:lnTo>
                    <a:pt x="51333" y="930490"/>
                  </a:lnTo>
                  <a:lnTo>
                    <a:pt x="29718" y="907288"/>
                  </a:lnTo>
                  <a:lnTo>
                    <a:pt x="0" y="987171"/>
                  </a:lnTo>
                  <a:lnTo>
                    <a:pt x="81661" y="963041"/>
                  </a:lnTo>
                  <a:lnTo>
                    <a:pt x="68046" y="948436"/>
                  </a:lnTo>
                  <a:lnTo>
                    <a:pt x="60020" y="939825"/>
                  </a:lnTo>
                  <a:lnTo>
                    <a:pt x="204508" y="804913"/>
                  </a:lnTo>
                  <a:lnTo>
                    <a:pt x="226187" y="828167"/>
                  </a:lnTo>
                  <a:lnTo>
                    <a:pt x="241490" y="787019"/>
                  </a:lnTo>
                  <a:lnTo>
                    <a:pt x="255905" y="748284"/>
                  </a:lnTo>
                  <a:close/>
                </a:path>
                <a:path w="3299459" h="987425">
                  <a:moveTo>
                    <a:pt x="3299460" y="0"/>
                  </a:moveTo>
                  <a:lnTo>
                    <a:pt x="2560320" y="0"/>
                  </a:lnTo>
                  <a:lnTo>
                    <a:pt x="2560320" y="737616"/>
                  </a:lnTo>
                  <a:lnTo>
                    <a:pt x="3299460" y="737616"/>
                  </a:lnTo>
                  <a:lnTo>
                    <a:pt x="329946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77715" y="2138820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GPU4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0800" y="1867746"/>
            <a:ext cx="819856" cy="819856"/>
          </a:xfrm>
          <a:custGeom>
            <a:avLst/>
            <a:gdLst/>
            <a:ahLst/>
            <a:cxnLst/>
            <a:rect l="l" t="t" r="r" b="b"/>
            <a:pathLst>
              <a:path w="737870" h="737869">
                <a:moveTo>
                  <a:pt x="737615" y="0"/>
                </a:moveTo>
                <a:lnTo>
                  <a:pt x="0" y="0"/>
                </a:lnTo>
                <a:lnTo>
                  <a:pt x="0" y="737615"/>
                </a:lnTo>
                <a:lnTo>
                  <a:pt x="737615" y="737615"/>
                </a:lnTo>
                <a:lnTo>
                  <a:pt x="737615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7" name="object 17"/>
          <p:cNvSpPr txBox="1"/>
          <p:nvPr/>
        </p:nvSpPr>
        <p:spPr>
          <a:xfrm>
            <a:off x="6558704" y="2138820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GPU5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18399" y="2976880"/>
            <a:ext cx="821267" cy="819856"/>
          </a:xfrm>
          <a:custGeom>
            <a:avLst/>
            <a:gdLst/>
            <a:ahLst/>
            <a:cxnLst/>
            <a:rect l="l" t="t" r="r" b="b"/>
            <a:pathLst>
              <a:path w="739140" h="737870">
                <a:moveTo>
                  <a:pt x="739140" y="0"/>
                </a:moveTo>
                <a:lnTo>
                  <a:pt x="0" y="0"/>
                </a:lnTo>
                <a:lnTo>
                  <a:pt x="0" y="737616"/>
                </a:lnTo>
                <a:lnTo>
                  <a:pt x="739140" y="737616"/>
                </a:lnTo>
                <a:lnTo>
                  <a:pt x="739140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9" name="object 19"/>
          <p:cNvSpPr txBox="1"/>
          <p:nvPr/>
        </p:nvSpPr>
        <p:spPr>
          <a:xfrm>
            <a:off x="7677715" y="3247955"/>
            <a:ext cx="5044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Trebuchet MS"/>
                <a:cs typeface="Trebuchet MS"/>
              </a:rPr>
              <a:t>GPU6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00800" y="2687320"/>
            <a:ext cx="819856" cy="1109132"/>
          </a:xfrm>
          <a:custGeom>
            <a:avLst/>
            <a:gdLst/>
            <a:ahLst/>
            <a:cxnLst/>
            <a:rect l="l" t="t" r="r" b="b"/>
            <a:pathLst>
              <a:path w="737870" h="998220">
                <a:moveTo>
                  <a:pt x="406908" y="76200"/>
                </a:moveTo>
                <a:lnTo>
                  <a:pt x="400558" y="63500"/>
                </a:lnTo>
                <a:lnTo>
                  <a:pt x="368808" y="0"/>
                </a:lnTo>
                <a:lnTo>
                  <a:pt x="330708" y="76200"/>
                </a:lnTo>
                <a:lnTo>
                  <a:pt x="362458" y="76200"/>
                </a:lnTo>
                <a:lnTo>
                  <a:pt x="362458" y="183896"/>
                </a:lnTo>
                <a:lnTo>
                  <a:pt x="330708" y="183896"/>
                </a:lnTo>
                <a:lnTo>
                  <a:pt x="368808" y="260096"/>
                </a:lnTo>
                <a:lnTo>
                  <a:pt x="400558" y="196596"/>
                </a:lnTo>
                <a:lnTo>
                  <a:pt x="406908" y="183896"/>
                </a:lnTo>
                <a:lnTo>
                  <a:pt x="375158" y="183896"/>
                </a:lnTo>
                <a:lnTo>
                  <a:pt x="375158" y="76200"/>
                </a:lnTo>
                <a:lnTo>
                  <a:pt x="406908" y="76200"/>
                </a:lnTo>
                <a:close/>
              </a:path>
              <a:path w="737870" h="998220">
                <a:moveTo>
                  <a:pt x="737616" y="260604"/>
                </a:moveTo>
                <a:lnTo>
                  <a:pt x="0" y="260604"/>
                </a:lnTo>
                <a:lnTo>
                  <a:pt x="0" y="998220"/>
                </a:lnTo>
                <a:lnTo>
                  <a:pt x="737616" y="998220"/>
                </a:lnTo>
                <a:lnTo>
                  <a:pt x="737616" y="260604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1" name="object 21"/>
          <p:cNvSpPr txBox="1"/>
          <p:nvPr/>
        </p:nvSpPr>
        <p:spPr>
          <a:xfrm>
            <a:off x="6558704" y="3247955"/>
            <a:ext cx="5044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Trebuchet MS"/>
                <a:cs typeface="Trebuchet MS"/>
              </a:rPr>
              <a:t>GPU7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53720" y="1594837"/>
            <a:ext cx="7418917" cy="3793772"/>
            <a:chOff x="498348" y="1435353"/>
            <a:chExt cx="6677025" cy="3414395"/>
          </a:xfrm>
        </p:grpSpPr>
        <p:sp>
          <p:nvSpPr>
            <p:cNvPr id="23" name="object 23"/>
            <p:cNvSpPr/>
            <p:nvPr/>
          </p:nvSpPr>
          <p:spPr>
            <a:xfrm>
              <a:off x="6498336" y="2011679"/>
              <a:ext cx="676910" cy="1074420"/>
            </a:xfrm>
            <a:custGeom>
              <a:avLst/>
              <a:gdLst/>
              <a:ahLst/>
              <a:cxnLst/>
              <a:rect l="l" t="t" r="r" b="b"/>
              <a:pathLst>
                <a:path w="676909" h="1074420">
                  <a:moveTo>
                    <a:pt x="268986" y="1036320"/>
                  </a:moveTo>
                  <a:lnTo>
                    <a:pt x="256286" y="1029970"/>
                  </a:lnTo>
                  <a:lnTo>
                    <a:pt x="192786" y="998220"/>
                  </a:lnTo>
                  <a:lnTo>
                    <a:pt x="192786" y="1029970"/>
                  </a:lnTo>
                  <a:lnTo>
                    <a:pt x="76187" y="1029970"/>
                  </a:lnTo>
                  <a:lnTo>
                    <a:pt x="76187" y="998220"/>
                  </a:lnTo>
                  <a:lnTo>
                    <a:pt x="0" y="1036320"/>
                  </a:lnTo>
                  <a:lnTo>
                    <a:pt x="76187" y="1074420"/>
                  </a:lnTo>
                  <a:lnTo>
                    <a:pt x="76187" y="1042670"/>
                  </a:lnTo>
                  <a:lnTo>
                    <a:pt x="192786" y="1042670"/>
                  </a:lnTo>
                  <a:lnTo>
                    <a:pt x="192786" y="1074420"/>
                  </a:lnTo>
                  <a:lnTo>
                    <a:pt x="256286" y="1042670"/>
                  </a:lnTo>
                  <a:lnTo>
                    <a:pt x="268986" y="1036320"/>
                  </a:lnTo>
                  <a:close/>
                </a:path>
                <a:path w="676909" h="1074420">
                  <a:moveTo>
                    <a:pt x="268986" y="38100"/>
                  </a:moveTo>
                  <a:lnTo>
                    <a:pt x="256286" y="31750"/>
                  </a:lnTo>
                  <a:lnTo>
                    <a:pt x="192786" y="0"/>
                  </a:lnTo>
                  <a:lnTo>
                    <a:pt x="192786" y="31750"/>
                  </a:lnTo>
                  <a:lnTo>
                    <a:pt x="76187" y="31750"/>
                  </a:lnTo>
                  <a:lnTo>
                    <a:pt x="76187" y="0"/>
                  </a:lnTo>
                  <a:lnTo>
                    <a:pt x="0" y="38100"/>
                  </a:lnTo>
                  <a:lnTo>
                    <a:pt x="76187" y="76200"/>
                  </a:lnTo>
                  <a:lnTo>
                    <a:pt x="76187" y="44450"/>
                  </a:lnTo>
                  <a:lnTo>
                    <a:pt x="192786" y="44450"/>
                  </a:lnTo>
                  <a:lnTo>
                    <a:pt x="192786" y="76200"/>
                  </a:lnTo>
                  <a:lnTo>
                    <a:pt x="256286" y="44450"/>
                  </a:lnTo>
                  <a:lnTo>
                    <a:pt x="268986" y="38100"/>
                  </a:lnTo>
                  <a:close/>
                </a:path>
                <a:path w="676909" h="1074420">
                  <a:moveTo>
                    <a:pt x="676656" y="483108"/>
                  </a:moveTo>
                  <a:lnTo>
                    <a:pt x="670306" y="470408"/>
                  </a:lnTo>
                  <a:lnTo>
                    <a:pt x="638556" y="406908"/>
                  </a:lnTo>
                  <a:lnTo>
                    <a:pt x="600456" y="483108"/>
                  </a:lnTo>
                  <a:lnTo>
                    <a:pt x="632206" y="483108"/>
                  </a:lnTo>
                  <a:lnTo>
                    <a:pt x="632206" y="590804"/>
                  </a:lnTo>
                  <a:lnTo>
                    <a:pt x="600456" y="590804"/>
                  </a:lnTo>
                  <a:lnTo>
                    <a:pt x="638556" y="667004"/>
                  </a:lnTo>
                  <a:lnTo>
                    <a:pt x="670306" y="603504"/>
                  </a:lnTo>
                  <a:lnTo>
                    <a:pt x="676656" y="590804"/>
                  </a:lnTo>
                  <a:lnTo>
                    <a:pt x="644906" y="590804"/>
                  </a:lnTo>
                  <a:lnTo>
                    <a:pt x="644906" y="483108"/>
                  </a:lnTo>
                  <a:lnTo>
                    <a:pt x="676656" y="483108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8336" y="2439923"/>
              <a:ext cx="242823" cy="2388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797808" y="1435353"/>
              <a:ext cx="3376295" cy="2258695"/>
            </a:xfrm>
            <a:custGeom>
              <a:avLst/>
              <a:gdLst/>
              <a:ahLst/>
              <a:cxnLst/>
              <a:rect l="l" t="t" r="r" b="b"/>
              <a:pathLst>
                <a:path w="3376295" h="2258695">
                  <a:moveTo>
                    <a:pt x="2369312" y="2057654"/>
                  </a:moveTo>
                  <a:lnTo>
                    <a:pt x="2362962" y="2044954"/>
                  </a:lnTo>
                  <a:lnTo>
                    <a:pt x="2331212" y="1981454"/>
                  </a:lnTo>
                  <a:lnTo>
                    <a:pt x="2293112" y="2057654"/>
                  </a:lnTo>
                  <a:lnTo>
                    <a:pt x="2324862" y="2057654"/>
                  </a:lnTo>
                  <a:lnTo>
                    <a:pt x="2324862" y="2170176"/>
                  </a:lnTo>
                  <a:lnTo>
                    <a:pt x="1051814" y="2170176"/>
                  </a:lnTo>
                  <a:lnTo>
                    <a:pt x="1051814" y="2046986"/>
                  </a:lnTo>
                  <a:lnTo>
                    <a:pt x="1083564" y="2046986"/>
                  </a:lnTo>
                  <a:lnTo>
                    <a:pt x="1077214" y="2034286"/>
                  </a:lnTo>
                  <a:lnTo>
                    <a:pt x="1045464" y="1970786"/>
                  </a:lnTo>
                  <a:lnTo>
                    <a:pt x="1007364" y="2046986"/>
                  </a:lnTo>
                  <a:lnTo>
                    <a:pt x="1039114" y="2046986"/>
                  </a:lnTo>
                  <a:lnTo>
                    <a:pt x="1039114" y="2179955"/>
                  </a:lnTo>
                  <a:lnTo>
                    <a:pt x="1041908" y="2182876"/>
                  </a:lnTo>
                  <a:lnTo>
                    <a:pt x="2334768" y="2182876"/>
                  </a:lnTo>
                  <a:lnTo>
                    <a:pt x="2337562" y="2179955"/>
                  </a:lnTo>
                  <a:lnTo>
                    <a:pt x="2337562" y="2176526"/>
                  </a:lnTo>
                  <a:lnTo>
                    <a:pt x="2337562" y="2170176"/>
                  </a:lnTo>
                  <a:lnTo>
                    <a:pt x="2337562" y="2057654"/>
                  </a:lnTo>
                  <a:lnTo>
                    <a:pt x="2369312" y="2057654"/>
                  </a:lnTo>
                  <a:close/>
                </a:path>
                <a:path w="3376295" h="2258695">
                  <a:moveTo>
                    <a:pt x="2369312" y="169418"/>
                  </a:moveTo>
                  <a:lnTo>
                    <a:pt x="2337562" y="169418"/>
                  </a:lnTo>
                  <a:lnTo>
                    <a:pt x="2337562" y="54610"/>
                  </a:lnTo>
                  <a:lnTo>
                    <a:pt x="2337562" y="48260"/>
                  </a:lnTo>
                  <a:lnTo>
                    <a:pt x="2337562" y="44831"/>
                  </a:lnTo>
                  <a:lnTo>
                    <a:pt x="2334768" y="41910"/>
                  </a:lnTo>
                  <a:lnTo>
                    <a:pt x="1041908" y="41910"/>
                  </a:lnTo>
                  <a:lnTo>
                    <a:pt x="1039114" y="44831"/>
                  </a:lnTo>
                  <a:lnTo>
                    <a:pt x="1039114" y="158750"/>
                  </a:lnTo>
                  <a:lnTo>
                    <a:pt x="1007364" y="158750"/>
                  </a:lnTo>
                  <a:lnTo>
                    <a:pt x="1045464" y="234950"/>
                  </a:lnTo>
                  <a:lnTo>
                    <a:pt x="1077214" y="171450"/>
                  </a:lnTo>
                  <a:lnTo>
                    <a:pt x="1083564" y="158750"/>
                  </a:lnTo>
                  <a:lnTo>
                    <a:pt x="1051814" y="158750"/>
                  </a:lnTo>
                  <a:lnTo>
                    <a:pt x="1051814" y="54610"/>
                  </a:lnTo>
                  <a:lnTo>
                    <a:pt x="2324862" y="54610"/>
                  </a:lnTo>
                  <a:lnTo>
                    <a:pt x="2324862" y="169418"/>
                  </a:lnTo>
                  <a:lnTo>
                    <a:pt x="2293112" y="169418"/>
                  </a:lnTo>
                  <a:lnTo>
                    <a:pt x="2331212" y="245618"/>
                  </a:lnTo>
                  <a:lnTo>
                    <a:pt x="2362962" y="182118"/>
                  </a:lnTo>
                  <a:lnTo>
                    <a:pt x="2369312" y="169418"/>
                  </a:lnTo>
                  <a:close/>
                </a:path>
                <a:path w="3376295" h="2258695">
                  <a:moveTo>
                    <a:pt x="2956433" y="1004570"/>
                  </a:moveTo>
                  <a:lnTo>
                    <a:pt x="2874772" y="1028700"/>
                  </a:lnTo>
                  <a:lnTo>
                    <a:pt x="2896400" y="1051928"/>
                  </a:lnTo>
                  <a:lnTo>
                    <a:pt x="2751861" y="1186776"/>
                  </a:lnTo>
                  <a:lnTo>
                    <a:pt x="2730246" y="1163574"/>
                  </a:lnTo>
                  <a:lnTo>
                    <a:pt x="2700528" y="1243457"/>
                  </a:lnTo>
                  <a:lnTo>
                    <a:pt x="2782189" y="1219327"/>
                  </a:lnTo>
                  <a:lnTo>
                    <a:pt x="2768574" y="1204722"/>
                  </a:lnTo>
                  <a:lnTo>
                    <a:pt x="2760548" y="1196111"/>
                  </a:lnTo>
                  <a:lnTo>
                    <a:pt x="2905036" y="1061199"/>
                  </a:lnTo>
                  <a:lnTo>
                    <a:pt x="2926715" y="1084453"/>
                  </a:lnTo>
                  <a:lnTo>
                    <a:pt x="2942018" y="1043305"/>
                  </a:lnTo>
                  <a:lnTo>
                    <a:pt x="2956433" y="1004570"/>
                  </a:lnTo>
                  <a:close/>
                </a:path>
                <a:path w="3376295" h="2258695">
                  <a:moveTo>
                    <a:pt x="3375914" y="2057654"/>
                  </a:moveTo>
                  <a:lnTo>
                    <a:pt x="3369564" y="2044954"/>
                  </a:lnTo>
                  <a:lnTo>
                    <a:pt x="3337814" y="1981454"/>
                  </a:lnTo>
                  <a:lnTo>
                    <a:pt x="3299714" y="2057654"/>
                  </a:lnTo>
                  <a:lnTo>
                    <a:pt x="3331464" y="2057654"/>
                  </a:lnTo>
                  <a:lnTo>
                    <a:pt x="3331464" y="2245614"/>
                  </a:lnTo>
                  <a:lnTo>
                    <a:pt x="44450" y="2245614"/>
                  </a:lnTo>
                  <a:lnTo>
                    <a:pt x="44450" y="2046986"/>
                  </a:lnTo>
                  <a:lnTo>
                    <a:pt x="76200" y="2046986"/>
                  </a:lnTo>
                  <a:lnTo>
                    <a:pt x="69850" y="2034286"/>
                  </a:lnTo>
                  <a:lnTo>
                    <a:pt x="38100" y="1970786"/>
                  </a:lnTo>
                  <a:lnTo>
                    <a:pt x="0" y="2046986"/>
                  </a:lnTo>
                  <a:lnTo>
                    <a:pt x="31750" y="2046986"/>
                  </a:lnTo>
                  <a:lnTo>
                    <a:pt x="31750" y="2255520"/>
                  </a:lnTo>
                  <a:lnTo>
                    <a:pt x="34544" y="2258314"/>
                  </a:lnTo>
                  <a:lnTo>
                    <a:pt x="3341243" y="2258314"/>
                  </a:lnTo>
                  <a:lnTo>
                    <a:pt x="3344164" y="2255520"/>
                  </a:lnTo>
                  <a:lnTo>
                    <a:pt x="3344164" y="2251964"/>
                  </a:lnTo>
                  <a:lnTo>
                    <a:pt x="3344164" y="2245614"/>
                  </a:lnTo>
                  <a:lnTo>
                    <a:pt x="3344164" y="2057654"/>
                  </a:lnTo>
                  <a:lnTo>
                    <a:pt x="3375914" y="2057654"/>
                  </a:lnTo>
                  <a:close/>
                </a:path>
                <a:path w="3376295" h="2258695">
                  <a:moveTo>
                    <a:pt x="3375914" y="169418"/>
                  </a:moveTo>
                  <a:lnTo>
                    <a:pt x="3344164" y="169418"/>
                  </a:lnTo>
                  <a:lnTo>
                    <a:pt x="3344164" y="12700"/>
                  </a:lnTo>
                  <a:lnTo>
                    <a:pt x="3344164" y="6350"/>
                  </a:lnTo>
                  <a:lnTo>
                    <a:pt x="3344164" y="2794"/>
                  </a:lnTo>
                  <a:lnTo>
                    <a:pt x="3341243" y="0"/>
                  </a:lnTo>
                  <a:lnTo>
                    <a:pt x="34544" y="0"/>
                  </a:lnTo>
                  <a:lnTo>
                    <a:pt x="31750" y="2794"/>
                  </a:lnTo>
                  <a:lnTo>
                    <a:pt x="31750" y="158750"/>
                  </a:lnTo>
                  <a:lnTo>
                    <a:pt x="0" y="158750"/>
                  </a:lnTo>
                  <a:lnTo>
                    <a:pt x="38100" y="234950"/>
                  </a:lnTo>
                  <a:lnTo>
                    <a:pt x="69850" y="171450"/>
                  </a:lnTo>
                  <a:lnTo>
                    <a:pt x="76200" y="158750"/>
                  </a:lnTo>
                  <a:lnTo>
                    <a:pt x="44450" y="158750"/>
                  </a:lnTo>
                  <a:lnTo>
                    <a:pt x="44450" y="12700"/>
                  </a:lnTo>
                  <a:lnTo>
                    <a:pt x="3331464" y="12700"/>
                  </a:lnTo>
                  <a:lnTo>
                    <a:pt x="3331464" y="169418"/>
                  </a:lnTo>
                  <a:lnTo>
                    <a:pt x="3299714" y="169418"/>
                  </a:lnTo>
                  <a:lnTo>
                    <a:pt x="3337814" y="245618"/>
                  </a:lnTo>
                  <a:lnTo>
                    <a:pt x="3369564" y="182118"/>
                  </a:lnTo>
                  <a:lnTo>
                    <a:pt x="3375914" y="169418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98348" y="4213859"/>
              <a:ext cx="901065" cy="635635"/>
            </a:xfrm>
            <a:custGeom>
              <a:avLst/>
              <a:gdLst/>
              <a:ahLst/>
              <a:cxnLst/>
              <a:rect l="l" t="t" r="r" b="b"/>
              <a:pathLst>
                <a:path w="901065" h="635635">
                  <a:moveTo>
                    <a:pt x="900683" y="0"/>
                  </a:moveTo>
                  <a:lnTo>
                    <a:pt x="0" y="0"/>
                  </a:lnTo>
                  <a:lnTo>
                    <a:pt x="0" y="635507"/>
                  </a:lnTo>
                  <a:lnTo>
                    <a:pt x="900683" y="635507"/>
                  </a:lnTo>
                  <a:lnTo>
                    <a:pt x="9006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42470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94747" y="4682066"/>
            <a:ext cx="1001183" cy="706261"/>
          </a:xfrm>
          <a:custGeom>
            <a:avLst/>
            <a:gdLst/>
            <a:ahLst/>
            <a:cxnLst/>
            <a:rect l="l" t="t" r="r" b="b"/>
            <a:pathLst>
              <a:path w="901064" h="635635">
                <a:moveTo>
                  <a:pt x="900684" y="0"/>
                </a:moveTo>
                <a:lnTo>
                  <a:pt x="0" y="0"/>
                </a:lnTo>
                <a:lnTo>
                  <a:pt x="0" y="635507"/>
                </a:lnTo>
                <a:lnTo>
                  <a:pt x="900684" y="635507"/>
                </a:lnTo>
                <a:lnTo>
                  <a:pt x="9006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9" name="object 29"/>
          <p:cNvSpPr txBox="1"/>
          <p:nvPr/>
        </p:nvSpPr>
        <p:spPr>
          <a:xfrm>
            <a:off x="2183130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35772" y="4682066"/>
            <a:ext cx="999067" cy="706261"/>
          </a:xfrm>
          <a:custGeom>
            <a:avLst/>
            <a:gdLst/>
            <a:ahLst/>
            <a:cxnLst/>
            <a:rect l="l" t="t" r="r" b="b"/>
            <a:pathLst>
              <a:path w="899160" h="635635">
                <a:moveTo>
                  <a:pt x="899159" y="0"/>
                </a:moveTo>
                <a:lnTo>
                  <a:pt x="0" y="0"/>
                </a:lnTo>
                <a:lnTo>
                  <a:pt x="0" y="635507"/>
                </a:lnTo>
                <a:lnTo>
                  <a:pt x="899159" y="635507"/>
                </a:lnTo>
                <a:lnTo>
                  <a:pt x="8991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1" name="object 31"/>
          <p:cNvSpPr txBox="1"/>
          <p:nvPr/>
        </p:nvSpPr>
        <p:spPr>
          <a:xfrm>
            <a:off x="3624156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876800" y="4682066"/>
            <a:ext cx="999067" cy="706261"/>
          </a:xfrm>
          <a:custGeom>
            <a:avLst/>
            <a:gdLst/>
            <a:ahLst/>
            <a:cxnLst/>
            <a:rect l="l" t="t" r="r" b="b"/>
            <a:pathLst>
              <a:path w="899160" h="635635">
                <a:moveTo>
                  <a:pt x="899160" y="0"/>
                </a:moveTo>
                <a:lnTo>
                  <a:pt x="0" y="0"/>
                </a:lnTo>
                <a:lnTo>
                  <a:pt x="0" y="635507"/>
                </a:lnTo>
                <a:lnTo>
                  <a:pt x="899160" y="635507"/>
                </a:lnTo>
                <a:lnTo>
                  <a:pt x="8991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3" name="object 33"/>
          <p:cNvSpPr txBox="1"/>
          <p:nvPr/>
        </p:nvSpPr>
        <p:spPr>
          <a:xfrm>
            <a:off x="5064900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16134" y="4682066"/>
            <a:ext cx="1001183" cy="706261"/>
          </a:xfrm>
          <a:custGeom>
            <a:avLst/>
            <a:gdLst/>
            <a:ahLst/>
            <a:cxnLst/>
            <a:rect l="l" t="t" r="r" b="b"/>
            <a:pathLst>
              <a:path w="901065" h="635635">
                <a:moveTo>
                  <a:pt x="900683" y="0"/>
                </a:moveTo>
                <a:lnTo>
                  <a:pt x="0" y="0"/>
                </a:lnTo>
                <a:lnTo>
                  <a:pt x="0" y="635507"/>
                </a:lnTo>
                <a:lnTo>
                  <a:pt x="900683" y="635507"/>
                </a:lnTo>
                <a:lnTo>
                  <a:pt x="9006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" name="object 35"/>
          <p:cNvSpPr txBox="1"/>
          <p:nvPr/>
        </p:nvSpPr>
        <p:spPr>
          <a:xfrm>
            <a:off x="6505504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57160" y="4682066"/>
            <a:ext cx="1001183" cy="706261"/>
          </a:xfrm>
          <a:custGeom>
            <a:avLst/>
            <a:gdLst/>
            <a:ahLst/>
            <a:cxnLst/>
            <a:rect l="l" t="t" r="r" b="b"/>
            <a:pathLst>
              <a:path w="901065" h="635635">
                <a:moveTo>
                  <a:pt x="900683" y="0"/>
                </a:moveTo>
                <a:lnTo>
                  <a:pt x="0" y="0"/>
                </a:lnTo>
                <a:lnTo>
                  <a:pt x="0" y="635507"/>
                </a:lnTo>
                <a:lnTo>
                  <a:pt x="900683" y="635507"/>
                </a:lnTo>
                <a:lnTo>
                  <a:pt x="9006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" name="object 37"/>
          <p:cNvSpPr txBox="1"/>
          <p:nvPr/>
        </p:nvSpPr>
        <p:spPr>
          <a:xfrm>
            <a:off x="7946248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98187" y="4682066"/>
            <a:ext cx="999067" cy="706261"/>
          </a:xfrm>
          <a:custGeom>
            <a:avLst/>
            <a:gdLst/>
            <a:ahLst/>
            <a:cxnLst/>
            <a:rect l="l" t="t" r="r" b="b"/>
            <a:pathLst>
              <a:path w="899159" h="635635">
                <a:moveTo>
                  <a:pt x="899159" y="0"/>
                </a:moveTo>
                <a:lnTo>
                  <a:pt x="0" y="0"/>
                </a:lnTo>
                <a:lnTo>
                  <a:pt x="0" y="635507"/>
                </a:lnTo>
                <a:lnTo>
                  <a:pt x="899159" y="635507"/>
                </a:lnTo>
                <a:lnTo>
                  <a:pt x="8991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" name="object 39"/>
          <p:cNvSpPr txBox="1"/>
          <p:nvPr/>
        </p:nvSpPr>
        <p:spPr>
          <a:xfrm>
            <a:off x="9386993" y="4709950"/>
            <a:ext cx="624417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Dom.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637521" y="4682066"/>
            <a:ext cx="1001183" cy="706261"/>
          </a:xfrm>
          <a:custGeom>
            <a:avLst/>
            <a:gdLst/>
            <a:ahLst/>
            <a:cxnLst/>
            <a:rect l="l" t="t" r="r" b="b"/>
            <a:pathLst>
              <a:path w="901065" h="635635">
                <a:moveTo>
                  <a:pt x="900683" y="0"/>
                </a:moveTo>
                <a:lnTo>
                  <a:pt x="0" y="0"/>
                </a:lnTo>
                <a:lnTo>
                  <a:pt x="0" y="635507"/>
                </a:lnTo>
                <a:lnTo>
                  <a:pt x="900683" y="635507"/>
                </a:lnTo>
                <a:lnTo>
                  <a:pt x="9006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" name="object 41"/>
          <p:cNvSpPr txBox="1"/>
          <p:nvPr/>
        </p:nvSpPr>
        <p:spPr>
          <a:xfrm>
            <a:off x="10851302" y="4709950"/>
            <a:ext cx="577144" cy="6298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algn="ctr">
              <a:spcBef>
                <a:spcPts val="1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Rank</a:t>
            </a:r>
            <a:endParaRPr sz="2000">
              <a:latin typeface="Trebuchet MS"/>
              <a:cs typeface="Trebuchet MS"/>
            </a:endParaRPr>
          </a:p>
          <a:p>
            <a:pPr algn="ctr">
              <a:spcBef>
                <a:spcPts val="6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19386" y="2091266"/>
            <a:ext cx="10169172" cy="3549650"/>
            <a:chOff x="917447" y="1882139"/>
            <a:chExt cx="9152255" cy="3194685"/>
          </a:xfrm>
        </p:grpSpPr>
        <p:sp>
          <p:nvSpPr>
            <p:cNvPr id="43" name="object 43"/>
            <p:cNvSpPr/>
            <p:nvPr/>
          </p:nvSpPr>
          <p:spPr>
            <a:xfrm>
              <a:off x="917448" y="2407919"/>
              <a:ext cx="9152255" cy="2668905"/>
            </a:xfrm>
            <a:custGeom>
              <a:avLst/>
              <a:gdLst/>
              <a:ahLst/>
              <a:cxnLst/>
              <a:rect l="l" t="t" r="r" b="b"/>
              <a:pathLst>
                <a:path w="9152255" h="2668904">
                  <a:moveTo>
                    <a:pt x="878078" y="2122932"/>
                  </a:moveTo>
                  <a:lnTo>
                    <a:pt x="865378" y="2116582"/>
                  </a:lnTo>
                  <a:lnTo>
                    <a:pt x="801878" y="2084832"/>
                  </a:lnTo>
                  <a:lnTo>
                    <a:pt x="801878" y="2116582"/>
                  </a:lnTo>
                  <a:lnTo>
                    <a:pt x="557784" y="2116582"/>
                  </a:lnTo>
                  <a:lnTo>
                    <a:pt x="557784" y="2084832"/>
                  </a:lnTo>
                  <a:lnTo>
                    <a:pt x="481584" y="2122932"/>
                  </a:lnTo>
                  <a:lnTo>
                    <a:pt x="557784" y="2161032"/>
                  </a:lnTo>
                  <a:lnTo>
                    <a:pt x="557784" y="2129282"/>
                  </a:lnTo>
                  <a:lnTo>
                    <a:pt x="801878" y="2129282"/>
                  </a:lnTo>
                  <a:lnTo>
                    <a:pt x="801878" y="2161032"/>
                  </a:lnTo>
                  <a:lnTo>
                    <a:pt x="865378" y="2129282"/>
                  </a:lnTo>
                  <a:lnTo>
                    <a:pt x="878078" y="2122932"/>
                  </a:lnTo>
                  <a:close/>
                </a:path>
                <a:path w="9152255" h="2668904">
                  <a:moveTo>
                    <a:pt x="2175002" y="2122932"/>
                  </a:moveTo>
                  <a:lnTo>
                    <a:pt x="2162302" y="2116582"/>
                  </a:lnTo>
                  <a:lnTo>
                    <a:pt x="2098802" y="2084832"/>
                  </a:lnTo>
                  <a:lnTo>
                    <a:pt x="2098802" y="2116582"/>
                  </a:lnTo>
                  <a:lnTo>
                    <a:pt x="1854708" y="2116582"/>
                  </a:lnTo>
                  <a:lnTo>
                    <a:pt x="1854708" y="2084832"/>
                  </a:lnTo>
                  <a:lnTo>
                    <a:pt x="1778508" y="2122932"/>
                  </a:lnTo>
                  <a:lnTo>
                    <a:pt x="1854708" y="2161032"/>
                  </a:lnTo>
                  <a:lnTo>
                    <a:pt x="1854708" y="2129282"/>
                  </a:lnTo>
                  <a:lnTo>
                    <a:pt x="2098802" y="2129282"/>
                  </a:lnTo>
                  <a:lnTo>
                    <a:pt x="2098802" y="2161032"/>
                  </a:lnTo>
                  <a:lnTo>
                    <a:pt x="2162302" y="2129282"/>
                  </a:lnTo>
                  <a:lnTo>
                    <a:pt x="2175002" y="2122932"/>
                  </a:lnTo>
                  <a:close/>
                </a:path>
                <a:path w="9152255" h="2668904">
                  <a:moveTo>
                    <a:pt x="2919603" y="0"/>
                  </a:moveTo>
                  <a:lnTo>
                    <a:pt x="2834767" y="8128"/>
                  </a:lnTo>
                  <a:lnTo>
                    <a:pt x="2851632" y="35090"/>
                  </a:lnTo>
                  <a:lnTo>
                    <a:pt x="28638" y="1800479"/>
                  </a:lnTo>
                  <a:lnTo>
                    <a:pt x="35369" y="1811274"/>
                  </a:lnTo>
                  <a:lnTo>
                    <a:pt x="2858325" y="45783"/>
                  </a:lnTo>
                  <a:lnTo>
                    <a:pt x="2875153" y="72644"/>
                  </a:lnTo>
                  <a:lnTo>
                    <a:pt x="2902267" y="28321"/>
                  </a:lnTo>
                  <a:lnTo>
                    <a:pt x="2919603" y="0"/>
                  </a:lnTo>
                  <a:close/>
                </a:path>
                <a:path w="9152255" h="2668904">
                  <a:moveTo>
                    <a:pt x="2928620" y="1082802"/>
                  </a:moveTo>
                  <a:lnTo>
                    <a:pt x="2925521" y="1055751"/>
                  </a:lnTo>
                  <a:lnTo>
                    <a:pt x="2918968" y="998220"/>
                  </a:lnTo>
                  <a:lnTo>
                    <a:pt x="2856992" y="1056767"/>
                  </a:lnTo>
                  <a:lnTo>
                    <a:pt x="2886824" y="1067612"/>
                  </a:lnTo>
                  <a:lnTo>
                    <a:pt x="2618359" y="1803781"/>
                  </a:lnTo>
                  <a:lnTo>
                    <a:pt x="2630297" y="1808099"/>
                  </a:lnTo>
                  <a:lnTo>
                    <a:pt x="2898749" y="1071956"/>
                  </a:lnTo>
                  <a:lnTo>
                    <a:pt x="2928620" y="1082802"/>
                  </a:lnTo>
                  <a:close/>
                </a:path>
                <a:path w="9152255" h="2668904">
                  <a:moveTo>
                    <a:pt x="3470402" y="2122932"/>
                  </a:moveTo>
                  <a:lnTo>
                    <a:pt x="3457702" y="2116582"/>
                  </a:lnTo>
                  <a:lnTo>
                    <a:pt x="3394202" y="2084832"/>
                  </a:lnTo>
                  <a:lnTo>
                    <a:pt x="3394202" y="2116582"/>
                  </a:lnTo>
                  <a:lnTo>
                    <a:pt x="3150108" y="2116582"/>
                  </a:lnTo>
                  <a:lnTo>
                    <a:pt x="3150108" y="2084832"/>
                  </a:lnTo>
                  <a:lnTo>
                    <a:pt x="3073908" y="2122932"/>
                  </a:lnTo>
                  <a:lnTo>
                    <a:pt x="3150108" y="2161032"/>
                  </a:lnTo>
                  <a:lnTo>
                    <a:pt x="3150108" y="2129282"/>
                  </a:lnTo>
                  <a:lnTo>
                    <a:pt x="3394202" y="2129282"/>
                  </a:lnTo>
                  <a:lnTo>
                    <a:pt x="3394202" y="2161032"/>
                  </a:lnTo>
                  <a:lnTo>
                    <a:pt x="3457702" y="2129282"/>
                  </a:lnTo>
                  <a:lnTo>
                    <a:pt x="3470402" y="2122932"/>
                  </a:lnTo>
                  <a:close/>
                </a:path>
                <a:path w="9152255" h="2668904">
                  <a:moveTo>
                    <a:pt x="3925443" y="0"/>
                  </a:moveTo>
                  <a:lnTo>
                    <a:pt x="3841115" y="12192"/>
                  </a:lnTo>
                  <a:lnTo>
                    <a:pt x="3859238" y="38252"/>
                  </a:lnTo>
                  <a:lnTo>
                    <a:pt x="1323721" y="1800606"/>
                  </a:lnTo>
                  <a:lnTo>
                    <a:pt x="1331087" y="1811020"/>
                  </a:lnTo>
                  <a:lnTo>
                    <a:pt x="3866477" y="48666"/>
                  </a:lnTo>
                  <a:lnTo>
                    <a:pt x="3884676" y="74803"/>
                  </a:lnTo>
                  <a:lnTo>
                    <a:pt x="3908552" y="30988"/>
                  </a:lnTo>
                  <a:lnTo>
                    <a:pt x="3925443" y="0"/>
                  </a:lnTo>
                  <a:close/>
                </a:path>
                <a:path w="9152255" h="2668904">
                  <a:moveTo>
                    <a:pt x="3963924" y="1074674"/>
                  </a:moveTo>
                  <a:lnTo>
                    <a:pt x="3957548" y="1061720"/>
                  </a:lnTo>
                  <a:lnTo>
                    <a:pt x="3926332" y="998220"/>
                  </a:lnTo>
                  <a:lnTo>
                    <a:pt x="3887724" y="1074166"/>
                  </a:lnTo>
                  <a:lnTo>
                    <a:pt x="3919512" y="1074381"/>
                  </a:lnTo>
                  <a:lnTo>
                    <a:pt x="3914902" y="1805813"/>
                  </a:lnTo>
                  <a:lnTo>
                    <a:pt x="3927602" y="1805940"/>
                  </a:lnTo>
                  <a:lnTo>
                    <a:pt x="3932212" y="1074470"/>
                  </a:lnTo>
                  <a:lnTo>
                    <a:pt x="3963924" y="1074674"/>
                  </a:lnTo>
                  <a:close/>
                </a:path>
                <a:path w="9152255" h="2668904">
                  <a:moveTo>
                    <a:pt x="4767326" y="2122932"/>
                  </a:moveTo>
                  <a:lnTo>
                    <a:pt x="4754626" y="2116582"/>
                  </a:lnTo>
                  <a:lnTo>
                    <a:pt x="4691126" y="2084832"/>
                  </a:lnTo>
                  <a:lnTo>
                    <a:pt x="4691126" y="2116582"/>
                  </a:lnTo>
                  <a:lnTo>
                    <a:pt x="4447032" y="2116582"/>
                  </a:lnTo>
                  <a:lnTo>
                    <a:pt x="4447032" y="2084832"/>
                  </a:lnTo>
                  <a:lnTo>
                    <a:pt x="4370832" y="2122932"/>
                  </a:lnTo>
                  <a:lnTo>
                    <a:pt x="4447032" y="2161032"/>
                  </a:lnTo>
                  <a:lnTo>
                    <a:pt x="4447032" y="2129282"/>
                  </a:lnTo>
                  <a:lnTo>
                    <a:pt x="4691126" y="2129282"/>
                  </a:lnTo>
                  <a:lnTo>
                    <a:pt x="4691126" y="2161032"/>
                  </a:lnTo>
                  <a:lnTo>
                    <a:pt x="4754626" y="2129282"/>
                  </a:lnTo>
                  <a:lnTo>
                    <a:pt x="4767326" y="2122932"/>
                  </a:lnTo>
                  <a:close/>
                </a:path>
                <a:path w="9152255" h="2668904">
                  <a:moveTo>
                    <a:pt x="5250688" y="1084834"/>
                  </a:moveTo>
                  <a:lnTo>
                    <a:pt x="5244350" y="1072388"/>
                  </a:lnTo>
                  <a:lnTo>
                    <a:pt x="5212080" y="1008888"/>
                  </a:lnTo>
                  <a:lnTo>
                    <a:pt x="5174488" y="1085342"/>
                  </a:lnTo>
                  <a:lnTo>
                    <a:pt x="5206327" y="1085138"/>
                  </a:lnTo>
                  <a:lnTo>
                    <a:pt x="5211445" y="1805940"/>
                  </a:lnTo>
                  <a:lnTo>
                    <a:pt x="5224145" y="1805940"/>
                  </a:lnTo>
                  <a:lnTo>
                    <a:pt x="5219027" y="1085049"/>
                  </a:lnTo>
                  <a:lnTo>
                    <a:pt x="5250688" y="1084834"/>
                  </a:lnTo>
                  <a:close/>
                </a:path>
                <a:path w="9152255" h="2668904">
                  <a:moveTo>
                    <a:pt x="6064250" y="2122932"/>
                  </a:moveTo>
                  <a:lnTo>
                    <a:pt x="6051550" y="2116582"/>
                  </a:lnTo>
                  <a:lnTo>
                    <a:pt x="5988050" y="2084832"/>
                  </a:lnTo>
                  <a:lnTo>
                    <a:pt x="5988050" y="2116582"/>
                  </a:lnTo>
                  <a:lnTo>
                    <a:pt x="5743956" y="2116582"/>
                  </a:lnTo>
                  <a:lnTo>
                    <a:pt x="5743956" y="2084832"/>
                  </a:lnTo>
                  <a:lnTo>
                    <a:pt x="5667756" y="2122932"/>
                  </a:lnTo>
                  <a:lnTo>
                    <a:pt x="5743956" y="2161032"/>
                  </a:lnTo>
                  <a:lnTo>
                    <a:pt x="5743956" y="2129282"/>
                  </a:lnTo>
                  <a:lnTo>
                    <a:pt x="5988050" y="2129282"/>
                  </a:lnTo>
                  <a:lnTo>
                    <a:pt x="5988050" y="2161032"/>
                  </a:lnTo>
                  <a:lnTo>
                    <a:pt x="6051550" y="2129282"/>
                  </a:lnTo>
                  <a:lnTo>
                    <a:pt x="6064250" y="2122932"/>
                  </a:lnTo>
                  <a:close/>
                </a:path>
                <a:path w="9152255" h="2668904">
                  <a:moveTo>
                    <a:pt x="6519418" y="1802130"/>
                  </a:moveTo>
                  <a:lnTo>
                    <a:pt x="5261978" y="68630"/>
                  </a:lnTo>
                  <a:lnTo>
                    <a:pt x="5276240" y="58293"/>
                  </a:lnTo>
                  <a:lnTo>
                    <a:pt x="5287645" y="50038"/>
                  </a:lnTo>
                  <a:lnTo>
                    <a:pt x="5212080" y="10668"/>
                  </a:lnTo>
                  <a:lnTo>
                    <a:pt x="5225923" y="94742"/>
                  </a:lnTo>
                  <a:lnTo>
                    <a:pt x="5251678" y="76085"/>
                  </a:lnTo>
                  <a:lnTo>
                    <a:pt x="6509131" y="1809623"/>
                  </a:lnTo>
                  <a:lnTo>
                    <a:pt x="6519418" y="1802130"/>
                  </a:lnTo>
                  <a:close/>
                </a:path>
                <a:path w="9152255" h="2668904">
                  <a:moveTo>
                    <a:pt x="7361174" y="2122932"/>
                  </a:moveTo>
                  <a:lnTo>
                    <a:pt x="7348474" y="2116582"/>
                  </a:lnTo>
                  <a:lnTo>
                    <a:pt x="7284974" y="2084832"/>
                  </a:lnTo>
                  <a:lnTo>
                    <a:pt x="7284974" y="2116582"/>
                  </a:lnTo>
                  <a:lnTo>
                    <a:pt x="7040880" y="2116582"/>
                  </a:lnTo>
                  <a:lnTo>
                    <a:pt x="7040880" y="2084832"/>
                  </a:lnTo>
                  <a:lnTo>
                    <a:pt x="6964680" y="2122932"/>
                  </a:lnTo>
                  <a:lnTo>
                    <a:pt x="7040880" y="2161032"/>
                  </a:lnTo>
                  <a:lnTo>
                    <a:pt x="7040880" y="2129282"/>
                  </a:lnTo>
                  <a:lnTo>
                    <a:pt x="7284974" y="2129282"/>
                  </a:lnTo>
                  <a:lnTo>
                    <a:pt x="7284974" y="2161032"/>
                  </a:lnTo>
                  <a:lnTo>
                    <a:pt x="7348474" y="2129282"/>
                  </a:lnTo>
                  <a:lnTo>
                    <a:pt x="7361174" y="2122932"/>
                  </a:lnTo>
                  <a:close/>
                </a:path>
                <a:path w="9152255" h="2668904">
                  <a:moveTo>
                    <a:pt x="7813929" y="1800225"/>
                  </a:moveTo>
                  <a:lnTo>
                    <a:pt x="6290411" y="1037336"/>
                  </a:lnTo>
                  <a:lnTo>
                    <a:pt x="6293269" y="1031621"/>
                  </a:lnTo>
                  <a:lnTo>
                    <a:pt x="6304661" y="1008888"/>
                  </a:lnTo>
                  <a:lnTo>
                    <a:pt x="6219444" y="1008888"/>
                  </a:lnTo>
                  <a:lnTo>
                    <a:pt x="6270498" y="1077087"/>
                  </a:lnTo>
                  <a:lnTo>
                    <a:pt x="6284709" y="1048715"/>
                  </a:lnTo>
                  <a:lnTo>
                    <a:pt x="7808341" y="1811655"/>
                  </a:lnTo>
                  <a:lnTo>
                    <a:pt x="7813929" y="1800225"/>
                  </a:lnTo>
                  <a:close/>
                </a:path>
                <a:path w="9152255" h="2668904">
                  <a:moveTo>
                    <a:pt x="8656574" y="2122932"/>
                  </a:moveTo>
                  <a:lnTo>
                    <a:pt x="8643874" y="2116582"/>
                  </a:lnTo>
                  <a:lnTo>
                    <a:pt x="8580374" y="2084832"/>
                  </a:lnTo>
                  <a:lnTo>
                    <a:pt x="8580374" y="2116582"/>
                  </a:lnTo>
                  <a:lnTo>
                    <a:pt x="8336280" y="2116582"/>
                  </a:lnTo>
                  <a:lnTo>
                    <a:pt x="8336280" y="2084832"/>
                  </a:lnTo>
                  <a:lnTo>
                    <a:pt x="8260080" y="2122932"/>
                  </a:lnTo>
                  <a:lnTo>
                    <a:pt x="8336280" y="2161032"/>
                  </a:lnTo>
                  <a:lnTo>
                    <a:pt x="8336280" y="2129282"/>
                  </a:lnTo>
                  <a:lnTo>
                    <a:pt x="8580374" y="2129282"/>
                  </a:lnTo>
                  <a:lnTo>
                    <a:pt x="8580374" y="2161032"/>
                  </a:lnTo>
                  <a:lnTo>
                    <a:pt x="8643874" y="2129282"/>
                  </a:lnTo>
                  <a:lnTo>
                    <a:pt x="8656574" y="2122932"/>
                  </a:lnTo>
                  <a:close/>
                </a:path>
                <a:path w="9152255" h="2668904">
                  <a:moveTo>
                    <a:pt x="9110980" y="1800479"/>
                  </a:moveTo>
                  <a:lnTo>
                    <a:pt x="6287541" y="45466"/>
                  </a:lnTo>
                  <a:lnTo>
                    <a:pt x="6291719" y="38735"/>
                  </a:lnTo>
                  <a:lnTo>
                    <a:pt x="6304280" y="18542"/>
                  </a:lnTo>
                  <a:lnTo>
                    <a:pt x="6219444" y="10668"/>
                  </a:lnTo>
                  <a:lnTo>
                    <a:pt x="6264021" y="83312"/>
                  </a:lnTo>
                  <a:lnTo>
                    <a:pt x="6280823" y="56273"/>
                  </a:lnTo>
                  <a:lnTo>
                    <a:pt x="9104249" y="1811274"/>
                  </a:lnTo>
                  <a:lnTo>
                    <a:pt x="9110980" y="1800479"/>
                  </a:lnTo>
                  <a:close/>
                </a:path>
                <a:path w="9152255" h="2668904">
                  <a:moveTo>
                    <a:pt x="9151747" y="2522728"/>
                  </a:moveTo>
                  <a:lnTo>
                    <a:pt x="9145397" y="2510028"/>
                  </a:lnTo>
                  <a:lnTo>
                    <a:pt x="9113647" y="2446528"/>
                  </a:lnTo>
                  <a:lnTo>
                    <a:pt x="9075547" y="2522728"/>
                  </a:lnTo>
                  <a:lnTo>
                    <a:pt x="9107297" y="2522728"/>
                  </a:lnTo>
                  <a:lnTo>
                    <a:pt x="9107297" y="2656078"/>
                  </a:lnTo>
                  <a:lnTo>
                    <a:pt x="44450" y="2656078"/>
                  </a:lnTo>
                  <a:lnTo>
                    <a:pt x="44450" y="2510028"/>
                  </a:lnTo>
                  <a:lnTo>
                    <a:pt x="76200" y="2510028"/>
                  </a:lnTo>
                  <a:lnTo>
                    <a:pt x="69850" y="2497328"/>
                  </a:lnTo>
                  <a:lnTo>
                    <a:pt x="38100" y="2433828"/>
                  </a:lnTo>
                  <a:lnTo>
                    <a:pt x="0" y="2510028"/>
                  </a:lnTo>
                  <a:lnTo>
                    <a:pt x="31750" y="2510028"/>
                  </a:lnTo>
                  <a:lnTo>
                    <a:pt x="31750" y="2665933"/>
                  </a:lnTo>
                  <a:lnTo>
                    <a:pt x="34594" y="2668778"/>
                  </a:lnTo>
                  <a:lnTo>
                    <a:pt x="9117076" y="2668778"/>
                  </a:lnTo>
                  <a:lnTo>
                    <a:pt x="9119997" y="2665933"/>
                  </a:lnTo>
                  <a:lnTo>
                    <a:pt x="9119997" y="2662428"/>
                  </a:lnTo>
                  <a:lnTo>
                    <a:pt x="9119997" y="2656078"/>
                  </a:lnTo>
                  <a:lnTo>
                    <a:pt x="9119997" y="2522728"/>
                  </a:lnTo>
                  <a:lnTo>
                    <a:pt x="9151747" y="2522728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028693" y="1895093"/>
              <a:ext cx="597535" cy="289560"/>
            </a:xfrm>
            <a:custGeom>
              <a:avLst/>
              <a:gdLst/>
              <a:ahLst/>
              <a:cxnLst/>
              <a:rect l="l" t="t" r="r" b="b"/>
              <a:pathLst>
                <a:path w="597535" h="289560">
                  <a:moveTo>
                    <a:pt x="452627" y="0"/>
                  </a:moveTo>
                  <a:lnTo>
                    <a:pt x="452627" y="72389"/>
                  </a:lnTo>
                  <a:lnTo>
                    <a:pt x="0" y="72389"/>
                  </a:lnTo>
                  <a:lnTo>
                    <a:pt x="0" y="217169"/>
                  </a:lnTo>
                  <a:lnTo>
                    <a:pt x="452627" y="217169"/>
                  </a:lnTo>
                  <a:lnTo>
                    <a:pt x="452627" y="289559"/>
                  </a:lnTo>
                  <a:lnTo>
                    <a:pt x="597407" y="144779"/>
                  </a:lnTo>
                  <a:lnTo>
                    <a:pt x="4526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028693" y="1895093"/>
              <a:ext cx="597535" cy="289560"/>
            </a:xfrm>
            <a:custGeom>
              <a:avLst/>
              <a:gdLst/>
              <a:ahLst/>
              <a:cxnLst/>
              <a:rect l="l" t="t" r="r" b="b"/>
              <a:pathLst>
                <a:path w="597535" h="289560">
                  <a:moveTo>
                    <a:pt x="0" y="72389"/>
                  </a:moveTo>
                  <a:lnTo>
                    <a:pt x="452627" y="72389"/>
                  </a:lnTo>
                  <a:lnTo>
                    <a:pt x="452627" y="0"/>
                  </a:lnTo>
                  <a:lnTo>
                    <a:pt x="597407" y="144779"/>
                  </a:lnTo>
                  <a:lnTo>
                    <a:pt x="452627" y="289559"/>
                  </a:lnTo>
                  <a:lnTo>
                    <a:pt x="452627" y="217169"/>
                  </a:lnTo>
                  <a:lnTo>
                    <a:pt x="0" y="217169"/>
                  </a:lnTo>
                  <a:lnTo>
                    <a:pt x="0" y="72389"/>
                  </a:lnTo>
                  <a:close/>
                </a:path>
              </a:pathLst>
            </a:custGeom>
            <a:ln w="25908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108830" y="2276855"/>
              <a:ext cx="486409" cy="469265"/>
            </a:xfrm>
            <a:custGeom>
              <a:avLst/>
              <a:gdLst/>
              <a:ahLst/>
              <a:cxnLst/>
              <a:rect l="l" t="t" r="r" b="b"/>
              <a:pathLst>
                <a:path w="486410" h="469264">
                  <a:moveTo>
                    <a:pt x="386715" y="0"/>
                  </a:moveTo>
                  <a:lnTo>
                    <a:pt x="56007" y="310134"/>
                  </a:lnTo>
                  <a:lnTo>
                    <a:pt x="6477" y="257302"/>
                  </a:lnTo>
                  <a:lnTo>
                    <a:pt x="0" y="462153"/>
                  </a:lnTo>
                  <a:lnTo>
                    <a:pt x="204851" y="468757"/>
                  </a:lnTo>
                  <a:lnTo>
                    <a:pt x="155194" y="415925"/>
                  </a:lnTo>
                  <a:lnTo>
                    <a:pt x="485902" y="105664"/>
                  </a:lnTo>
                  <a:lnTo>
                    <a:pt x="386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108830" y="2276855"/>
              <a:ext cx="486409" cy="469265"/>
            </a:xfrm>
            <a:custGeom>
              <a:avLst/>
              <a:gdLst/>
              <a:ahLst/>
              <a:cxnLst/>
              <a:rect l="l" t="t" r="r" b="b"/>
              <a:pathLst>
                <a:path w="486410" h="469264">
                  <a:moveTo>
                    <a:pt x="485902" y="105664"/>
                  </a:moveTo>
                  <a:lnTo>
                    <a:pt x="155194" y="415925"/>
                  </a:lnTo>
                  <a:lnTo>
                    <a:pt x="204851" y="468757"/>
                  </a:lnTo>
                  <a:lnTo>
                    <a:pt x="0" y="462153"/>
                  </a:lnTo>
                  <a:lnTo>
                    <a:pt x="6477" y="257302"/>
                  </a:lnTo>
                  <a:lnTo>
                    <a:pt x="56007" y="310134"/>
                  </a:lnTo>
                  <a:lnTo>
                    <a:pt x="386715" y="0"/>
                  </a:lnTo>
                  <a:lnTo>
                    <a:pt x="485902" y="105664"/>
                  </a:lnTo>
                </a:path>
              </a:pathLst>
            </a:custGeom>
            <a:ln w="25400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030218" y="2893313"/>
              <a:ext cx="597535" cy="291465"/>
            </a:xfrm>
            <a:custGeom>
              <a:avLst/>
              <a:gdLst/>
              <a:ahLst/>
              <a:cxnLst/>
              <a:rect l="l" t="t" r="r" b="b"/>
              <a:pathLst>
                <a:path w="597535" h="291464">
                  <a:moveTo>
                    <a:pt x="451866" y="0"/>
                  </a:moveTo>
                  <a:lnTo>
                    <a:pt x="451866" y="72771"/>
                  </a:lnTo>
                  <a:lnTo>
                    <a:pt x="0" y="72771"/>
                  </a:lnTo>
                  <a:lnTo>
                    <a:pt x="0" y="218312"/>
                  </a:lnTo>
                  <a:lnTo>
                    <a:pt x="451866" y="218312"/>
                  </a:lnTo>
                  <a:lnTo>
                    <a:pt x="451866" y="291084"/>
                  </a:lnTo>
                  <a:lnTo>
                    <a:pt x="597408" y="145542"/>
                  </a:lnTo>
                  <a:lnTo>
                    <a:pt x="4518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030218" y="2893313"/>
              <a:ext cx="597535" cy="291465"/>
            </a:xfrm>
            <a:custGeom>
              <a:avLst/>
              <a:gdLst/>
              <a:ahLst/>
              <a:cxnLst/>
              <a:rect l="l" t="t" r="r" b="b"/>
              <a:pathLst>
                <a:path w="597535" h="291464">
                  <a:moveTo>
                    <a:pt x="0" y="72771"/>
                  </a:moveTo>
                  <a:lnTo>
                    <a:pt x="451866" y="72771"/>
                  </a:lnTo>
                  <a:lnTo>
                    <a:pt x="451866" y="0"/>
                  </a:lnTo>
                  <a:lnTo>
                    <a:pt x="597408" y="145542"/>
                  </a:lnTo>
                  <a:lnTo>
                    <a:pt x="451866" y="291084"/>
                  </a:lnTo>
                  <a:lnTo>
                    <a:pt x="451866" y="218312"/>
                  </a:lnTo>
                  <a:lnTo>
                    <a:pt x="0" y="218312"/>
                  </a:lnTo>
                  <a:lnTo>
                    <a:pt x="0" y="72771"/>
                  </a:lnTo>
                  <a:close/>
                </a:path>
              </a:pathLst>
            </a:custGeom>
            <a:ln w="25908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208269" y="2910077"/>
              <a:ext cx="594360" cy="289560"/>
            </a:xfrm>
            <a:custGeom>
              <a:avLst/>
              <a:gdLst/>
              <a:ahLst/>
              <a:cxnLst/>
              <a:rect l="l" t="t" r="r" b="b"/>
              <a:pathLst>
                <a:path w="594360" h="289560">
                  <a:moveTo>
                    <a:pt x="449579" y="0"/>
                  </a:moveTo>
                  <a:lnTo>
                    <a:pt x="449579" y="72390"/>
                  </a:lnTo>
                  <a:lnTo>
                    <a:pt x="0" y="72390"/>
                  </a:lnTo>
                  <a:lnTo>
                    <a:pt x="0" y="217170"/>
                  </a:lnTo>
                  <a:lnTo>
                    <a:pt x="449579" y="217170"/>
                  </a:lnTo>
                  <a:lnTo>
                    <a:pt x="449579" y="289560"/>
                  </a:lnTo>
                  <a:lnTo>
                    <a:pt x="594359" y="144780"/>
                  </a:lnTo>
                  <a:lnTo>
                    <a:pt x="4495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208269" y="2910077"/>
              <a:ext cx="594360" cy="289560"/>
            </a:xfrm>
            <a:custGeom>
              <a:avLst/>
              <a:gdLst/>
              <a:ahLst/>
              <a:cxnLst/>
              <a:rect l="l" t="t" r="r" b="b"/>
              <a:pathLst>
                <a:path w="594360" h="289560">
                  <a:moveTo>
                    <a:pt x="0" y="72390"/>
                  </a:moveTo>
                  <a:lnTo>
                    <a:pt x="449579" y="72390"/>
                  </a:lnTo>
                  <a:lnTo>
                    <a:pt x="449579" y="0"/>
                  </a:lnTo>
                  <a:lnTo>
                    <a:pt x="594359" y="144780"/>
                  </a:lnTo>
                  <a:lnTo>
                    <a:pt x="449579" y="289560"/>
                  </a:lnTo>
                  <a:lnTo>
                    <a:pt x="449579" y="217170"/>
                  </a:lnTo>
                  <a:lnTo>
                    <a:pt x="0" y="217170"/>
                  </a:lnTo>
                  <a:lnTo>
                    <a:pt x="0" y="72390"/>
                  </a:lnTo>
                  <a:close/>
                </a:path>
              </a:pathLst>
            </a:custGeom>
            <a:ln w="25907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014465" y="2224277"/>
              <a:ext cx="289560" cy="599440"/>
            </a:xfrm>
            <a:custGeom>
              <a:avLst/>
              <a:gdLst/>
              <a:ahLst/>
              <a:cxnLst/>
              <a:rect l="l" t="t" r="r" b="b"/>
              <a:pathLst>
                <a:path w="289560" h="599439">
                  <a:moveTo>
                    <a:pt x="144780" y="0"/>
                  </a:moveTo>
                  <a:lnTo>
                    <a:pt x="0" y="144780"/>
                  </a:lnTo>
                  <a:lnTo>
                    <a:pt x="72389" y="144780"/>
                  </a:lnTo>
                  <a:lnTo>
                    <a:pt x="72389" y="598932"/>
                  </a:lnTo>
                  <a:lnTo>
                    <a:pt x="217170" y="598932"/>
                  </a:lnTo>
                  <a:lnTo>
                    <a:pt x="217170" y="144780"/>
                  </a:lnTo>
                  <a:lnTo>
                    <a:pt x="28956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014465" y="2224277"/>
              <a:ext cx="289560" cy="599440"/>
            </a:xfrm>
            <a:custGeom>
              <a:avLst/>
              <a:gdLst/>
              <a:ahLst/>
              <a:cxnLst/>
              <a:rect l="l" t="t" r="r" b="b"/>
              <a:pathLst>
                <a:path w="289560" h="599439">
                  <a:moveTo>
                    <a:pt x="72389" y="598932"/>
                  </a:moveTo>
                  <a:lnTo>
                    <a:pt x="72389" y="144780"/>
                  </a:lnTo>
                  <a:lnTo>
                    <a:pt x="0" y="144780"/>
                  </a:lnTo>
                  <a:lnTo>
                    <a:pt x="144780" y="0"/>
                  </a:lnTo>
                  <a:lnTo>
                    <a:pt x="289560" y="144780"/>
                  </a:lnTo>
                  <a:lnTo>
                    <a:pt x="217170" y="144780"/>
                  </a:lnTo>
                  <a:lnTo>
                    <a:pt x="217170" y="598932"/>
                  </a:lnTo>
                  <a:lnTo>
                    <a:pt x="72389" y="598932"/>
                  </a:lnTo>
                </a:path>
              </a:pathLst>
            </a:custGeom>
            <a:ln w="25908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379209" y="2297175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4" h="473075">
                  <a:moveTo>
                    <a:pt x="101600" y="0"/>
                  </a:moveTo>
                  <a:lnTo>
                    <a:pt x="0" y="103377"/>
                  </a:lnTo>
                  <a:lnTo>
                    <a:pt x="323595" y="421004"/>
                  </a:lnTo>
                  <a:lnTo>
                    <a:pt x="272795" y="472694"/>
                  </a:lnTo>
                  <a:lnTo>
                    <a:pt x="477773" y="470788"/>
                  </a:lnTo>
                  <a:lnTo>
                    <a:pt x="475868" y="265811"/>
                  </a:lnTo>
                  <a:lnTo>
                    <a:pt x="425068" y="317500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379209" y="2297175"/>
              <a:ext cx="478155" cy="473075"/>
            </a:xfrm>
            <a:custGeom>
              <a:avLst/>
              <a:gdLst/>
              <a:ahLst/>
              <a:cxnLst/>
              <a:rect l="l" t="t" r="r" b="b"/>
              <a:pathLst>
                <a:path w="478154" h="473075">
                  <a:moveTo>
                    <a:pt x="101600" y="0"/>
                  </a:moveTo>
                  <a:lnTo>
                    <a:pt x="425068" y="317500"/>
                  </a:lnTo>
                  <a:lnTo>
                    <a:pt x="475868" y="265811"/>
                  </a:lnTo>
                  <a:lnTo>
                    <a:pt x="477773" y="470788"/>
                  </a:lnTo>
                  <a:lnTo>
                    <a:pt x="272795" y="472694"/>
                  </a:lnTo>
                  <a:lnTo>
                    <a:pt x="323595" y="421004"/>
                  </a:lnTo>
                  <a:lnTo>
                    <a:pt x="0" y="103377"/>
                  </a:lnTo>
                  <a:lnTo>
                    <a:pt x="101600" y="0"/>
                  </a:lnTo>
                  <a:close/>
                </a:path>
              </a:pathLst>
            </a:custGeom>
            <a:ln w="25400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7002018" y="2250185"/>
              <a:ext cx="289560" cy="599440"/>
            </a:xfrm>
            <a:custGeom>
              <a:avLst/>
              <a:gdLst/>
              <a:ahLst/>
              <a:cxnLst/>
              <a:rect l="l" t="t" r="r" b="b"/>
              <a:pathLst>
                <a:path w="289559" h="599439">
                  <a:moveTo>
                    <a:pt x="144779" y="0"/>
                  </a:moveTo>
                  <a:lnTo>
                    <a:pt x="0" y="144779"/>
                  </a:lnTo>
                  <a:lnTo>
                    <a:pt x="72389" y="144779"/>
                  </a:lnTo>
                  <a:lnTo>
                    <a:pt x="72389" y="598931"/>
                  </a:lnTo>
                  <a:lnTo>
                    <a:pt x="217170" y="598931"/>
                  </a:lnTo>
                  <a:lnTo>
                    <a:pt x="217170" y="144779"/>
                  </a:lnTo>
                  <a:lnTo>
                    <a:pt x="289559" y="144779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7002018" y="2250185"/>
              <a:ext cx="289560" cy="599440"/>
            </a:xfrm>
            <a:custGeom>
              <a:avLst/>
              <a:gdLst/>
              <a:ahLst/>
              <a:cxnLst/>
              <a:rect l="l" t="t" r="r" b="b"/>
              <a:pathLst>
                <a:path w="289559" h="599439">
                  <a:moveTo>
                    <a:pt x="72389" y="598931"/>
                  </a:moveTo>
                  <a:lnTo>
                    <a:pt x="72389" y="144779"/>
                  </a:lnTo>
                  <a:lnTo>
                    <a:pt x="0" y="144779"/>
                  </a:lnTo>
                  <a:lnTo>
                    <a:pt x="144779" y="0"/>
                  </a:lnTo>
                  <a:lnTo>
                    <a:pt x="289559" y="144779"/>
                  </a:lnTo>
                  <a:lnTo>
                    <a:pt x="217170" y="144779"/>
                  </a:lnTo>
                  <a:lnTo>
                    <a:pt x="217170" y="598931"/>
                  </a:lnTo>
                  <a:lnTo>
                    <a:pt x="72389" y="598931"/>
                  </a:lnTo>
                </a:path>
              </a:pathLst>
            </a:custGeom>
            <a:ln w="25908">
              <a:solidFill>
                <a:srgbClr val="00745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68959" y="5875866"/>
            <a:ext cx="11054644" cy="2793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5644" rIns="0" bIns="0" rtlCol="0">
            <a:spAutoFit/>
          </a:bodyPr>
          <a:lstStyle/>
          <a:p>
            <a:pPr marL="101599">
              <a:spcBef>
                <a:spcPts val="44"/>
              </a:spcBef>
            </a:pPr>
            <a:r>
              <a:rPr sz="1778" b="1" spc="-6" dirty="0">
                <a:solidFill>
                  <a:srgbClr val="0000FF"/>
                </a:solidFill>
                <a:latin typeface="Courier New"/>
                <a:cs typeface="Courier New"/>
              </a:rPr>
              <a:t>export</a:t>
            </a:r>
            <a:r>
              <a:rPr sz="1778" b="1" spc="22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778" spc="-6" dirty="0">
                <a:latin typeface="Courier New"/>
                <a:cs typeface="Courier New"/>
              </a:rPr>
              <a:t>CUDA_VISIBLE_DEVICES</a:t>
            </a:r>
            <a:r>
              <a:rPr sz="1778" b="1" spc="-6" dirty="0">
                <a:solidFill>
                  <a:srgbClr val="804000"/>
                </a:solidFill>
                <a:latin typeface="Courier New"/>
                <a:cs typeface="Courier New"/>
              </a:rPr>
              <a:t>=</a:t>
            </a:r>
            <a:r>
              <a:rPr sz="1778" spc="-6" dirty="0">
                <a:solidFill>
                  <a:srgbClr val="808080"/>
                </a:solidFill>
                <a:latin typeface="Courier New"/>
                <a:cs typeface="Courier New"/>
              </a:rPr>
              <a:t>"0,1,2,3,7,6,5,4“</a:t>
            </a:r>
            <a:endParaRPr sz="1778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361</a:t>
            </a:fld>
            <a:endParaRPr dirty="0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9" dirty="0"/>
              <a:t> </a:t>
            </a:r>
            <a:r>
              <a:rPr spc="-6" dirty="0"/>
              <a:t>GPU</a:t>
            </a:r>
            <a:r>
              <a:rPr spc="-33" dirty="0"/>
              <a:t> </a:t>
            </a:r>
            <a:r>
              <a:rPr dirty="0"/>
              <a:t>JACOBI</a:t>
            </a:r>
            <a:r>
              <a:rPr spc="-56" dirty="0"/>
              <a:t> </a:t>
            </a:r>
            <a:r>
              <a:rPr dirty="0"/>
              <a:t>RUNTIME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DGX1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-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x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1024,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1000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iterations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4454" y="2937932"/>
            <a:ext cx="9713383" cy="2480733"/>
            <a:chOff x="1588008" y="2644139"/>
            <a:chExt cx="8742045" cy="2232660"/>
          </a:xfrm>
        </p:grpSpPr>
        <p:sp>
          <p:nvSpPr>
            <p:cNvPr id="4" name="object 4"/>
            <p:cNvSpPr/>
            <p:nvPr/>
          </p:nvSpPr>
          <p:spPr>
            <a:xfrm>
              <a:off x="1799844" y="3008375"/>
              <a:ext cx="7833359" cy="1821180"/>
            </a:xfrm>
            <a:custGeom>
              <a:avLst/>
              <a:gdLst/>
              <a:ahLst/>
              <a:cxnLst/>
              <a:rect l="l" t="t" r="r" b="b"/>
              <a:pathLst>
                <a:path w="7833359" h="1821179">
                  <a:moveTo>
                    <a:pt x="190500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90500" y="1821180"/>
                  </a:lnTo>
                  <a:lnTo>
                    <a:pt x="190500" y="0"/>
                  </a:lnTo>
                  <a:close/>
                </a:path>
                <a:path w="7833359" h="1821179">
                  <a:moveTo>
                    <a:pt x="1283208" y="80772"/>
                  </a:moveTo>
                  <a:lnTo>
                    <a:pt x="1092708" y="80772"/>
                  </a:lnTo>
                  <a:lnTo>
                    <a:pt x="1092708" y="1821180"/>
                  </a:lnTo>
                  <a:lnTo>
                    <a:pt x="1283208" y="1821180"/>
                  </a:lnTo>
                  <a:lnTo>
                    <a:pt x="1283208" y="80772"/>
                  </a:lnTo>
                  <a:close/>
                </a:path>
                <a:path w="7833359" h="1821179">
                  <a:moveTo>
                    <a:pt x="2374392" y="198120"/>
                  </a:moveTo>
                  <a:lnTo>
                    <a:pt x="2183892" y="198120"/>
                  </a:lnTo>
                  <a:lnTo>
                    <a:pt x="2183892" y="1821180"/>
                  </a:lnTo>
                  <a:lnTo>
                    <a:pt x="2374392" y="1821180"/>
                  </a:lnTo>
                  <a:lnTo>
                    <a:pt x="2374392" y="198120"/>
                  </a:lnTo>
                  <a:close/>
                </a:path>
                <a:path w="7833359" h="1821179">
                  <a:moveTo>
                    <a:pt x="3465576" y="362712"/>
                  </a:moveTo>
                  <a:lnTo>
                    <a:pt x="3275076" y="362712"/>
                  </a:lnTo>
                  <a:lnTo>
                    <a:pt x="3275076" y="1821180"/>
                  </a:lnTo>
                  <a:lnTo>
                    <a:pt x="3465576" y="1821180"/>
                  </a:lnTo>
                  <a:lnTo>
                    <a:pt x="3465576" y="362712"/>
                  </a:lnTo>
                  <a:close/>
                </a:path>
                <a:path w="7833359" h="1821179">
                  <a:moveTo>
                    <a:pt x="4558284" y="577596"/>
                  </a:moveTo>
                  <a:lnTo>
                    <a:pt x="4367784" y="577596"/>
                  </a:lnTo>
                  <a:lnTo>
                    <a:pt x="4367784" y="1821180"/>
                  </a:lnTo>
                  <a:lnTo>
                    <a:pt x="4558284" y="1821180"/>
                  </a:lnTo>
                  <a:lnTo>
                    <a:pt x="4558284" y="577596"/>
                  </a:lnTo>
                  <a:close/>
                </a:path>
                <a:path w="7833359" h="1821179">
                  <a:moveTo>
                    <a:pt x="5649468" y="736092"/>
                  </a:moveTo>
                  <a:lnTo>
                    <a:pt x="5458968" y="736092"/>
                  </a:lnTo>
                  <a:lnTo>
                    <a:pt x="5458968" y="1821180"/>
                  </a:lnTo>
                  <a:lnTo>
                    <a:pt x="5649468" y="1821180"/>
                  </a:lnTo>
                  <a:lnTo>
                    <a:pt x="5649468" y="736092"/>
                  </a:lnTo>
                  <a:close/>
                </a:path>
                <a:path w="7833359" h="1821179">
                  <a:moveTo>
                    <a:pt x="6740652" y="871728"/>
                  </a:moveTo>
                  <a:lnTo>
                    <a:pt x="6550152" y="871728"/>
                  </a:lnTo>
                  <a:lnTo>
                    <a:pt x="6550152" y="1821180"/>
                  </a:lnTo>
                  <a:lnTo>
                    <a:pt x="6740652" y="1821180"/>
                  </a:lnTo>
                  <a:lnTo>
                    <a:pt x="6740652" y="871728"/>
                  </a:lnTo>
                  <a:close/>
                </a:path>
                <a:path w="7833359" h="1821179">
                  <a:moveTo>
                    <a:pt x="7833360" y="996696"/>
                  </a:moveTo>
                  <a:lnTo>
                    <a:pt x="7642860" y="996696"/>
                  </a:lnTo>
                  <a:lnTo>
                    <a:pt x="7642860" y="1821180"/>
                  </a:lnTo>
                  <a:lnTo>
                    <a:pt x="7833360" y="1821180"/>
                  </a:lnTo>
                  <a:lnTo>
                    <a:pt x="7833360" y="996696"/>
                  </a:lnTo>
                  <a:close/>
                </a:path>
              </a:pathLst>
            </a:custGeom>
            <a:solidFill>
              <a:srgbClr val="E16C31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2159" y="3008375"/>
              <a:ext cx="190500" cy="18211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868" y="3075431"/>
              <a:ext cx="190499" cy="17541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6052" y="3133343"/>
              <a:ext cx="190500" cy="16962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7236" y="3320795"/>
              <a:ext cx="190500" cy="1508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8419" y="3485387"/>
              <a:ext cx="190500" cy="13441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1128" y="3639311"/>
              <a:ext cx="190500" cy="11902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2312" y="3753611"/>
              <a:ext cx="190500" cy="10759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3496" y="3854195"/>
              <a:ext cx="190500" cy="9753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84476" y="3008375"/>
              <a:ext cx="7832090" cy="1821180"/>
            </a:xfrm>
            <a:custGeom>
              <a:avLst/>
              <a:gdLst/>
              <a:ahLst/>
              <a:cxnLst/>
              <a:rect l="l" t="t" r="r" b="b"/>
              <a:pathLst>
                <a:path w="7832090" h="1821179">
                  <a:moveTo>
                    <a:pt x="190500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90500" y="1821180"/>
                  </a:lnTo>
                  <a:lnTo>
                    <a:pt x="190500" y="0"/>
                  </a:lnTo>
                  <a:close/>
                </a:path>
                <a:path w="7832090" h="1821179">
                  <a:moveTo>
                    <a:pt x="1281684" y="51816"/>
                  </a:moveTo>
                  <a:lnTo>
                    <a:pt x="1091184" y="51816"/>
                  </a:lnTo>
                  <a:lnTo>
                    <a:pt x="1091184" y="1821180"/>
                  </a:lnTo>
                  <a:lnTo>
                    <a:pt x="1281684" y="1821180"/>
                  </a:lnTo>
                  <a:lnTo>
                    <a:pt x="1281684" y="51816"/>
                  </a:lnTo>
                  <a:close/>
                </a:path>
                <a:path w="7832090" h="1821179">
                  <a:moveTo>
                    <a:pt x="2374392" y="121920"/>
                  </a:moveTo>
                  <a:lnTo>
                    <a:pt x="2183892" y="121920"/>
                  </a:lnTo>
                  <a:lnTo>
                    <a:pt x="2183892" y="1821180"/>
                  </a:lnTo>
                  <a:lnTo>
                    <a:pt x="2374392" y="1821180"/>
                  </a:lnTo>
                  <a:lnTo>
                    <a:pt x="2374392" y="121920"/>
                  </a:lnTo>
                  <a:close/>
                </a:path>
                <a:path w="7832090" h="1821179">
                  <a:moveTo>
                    <a:pt x="3465576" y="310896"/>
                  </a:moveTo>
                  <a:lnTo>
                    <a:pt x="3275076" y="310896"/>
                  </a:lnTo>
                  <a:lnTo>
                    <a:pt x="3275076" y="1821180"/>
                  </a:lnTo>
                  <a:lnTo>
                    <a:pt x="3465576" y="1821180"/>
                  </a:lnTo>
                  <a:lnTo>
                    <a:pt x="3465576" y="310896"/>
                  </a:lnTo>
                  <a:close/>
                </a:path>
                <a:path w="7832090" h="1821179">
                  <a:moveTo>
                    <a:pt x="4556760" y="449580"/>
                  </a:moveTo>
                  <a:lnTo>
                    <a:pt x="4366247" y="449580"/>
                  </a:lnTo>
                  <a:lnTo>
                    <a:pt x="4366247" y="1821180"/>
                  </a:lnTo>
                  <a:lnTo>
                    <a:pt x="4556760" y="1821180"/>
                  </a:lnTo>
                  <a:lnTo>
                    <a:pt x="4556760" y="449580"/>
                  </a:lnTo>
                  <a:close/>
                </a:path>
                <a:path w="7832090" h="1821179">
                  <a:moveTo>
                    <a:pt x="5649468" y="617220"/>
                  </a:moveTo>
                  <a:lnTo>
                    <a:pt x="5457444" y="617220"/>
                  </a:lnTo>
                  <a:lnTo>
                    <a:pt x="5457444" y="1821180"/>
                  </a:lnTo>
                  <a:lnTo>
                    <a:pt x="5649468" y="1821180"/>
                  </a:lnTo>
                  <a:lnTo>
                    <a:pt x="5649468" y="617220"/>
                  </a:lnTo>
                  <a:close/>
                </a:path>
                <a:path w="7832090" h="1821179">
                  <a:moveTo>
                    <a:pt x="6740652" y="693420"/>
                  </a:moveTo>
                  <a:lnTo>
                    <a:pt x="6550152" y="693420"/>
                  </a:lnTo>
                  <a:lnTo>
                    <a:pt x="6550152" y="1821180"/>
                  </a:lnTo>
                  <a:lnTo>
                    <a:pt x="6740652" y="1821180"/>
                  </a:lnTo>
                  <a:lnTo>
                    <a:pt x="6740652" y="693420"/>
                  </a:lnTo>
                  <a:close/>
                </a:path>
                <a:path w="7832090" h="1821179">
                  <a:moveTo>
                    <a:pt x="7831836" y="800100"/>
                  </a:moveTo>
                  <a:lnTo>
                    <a:pt x="7641336" y="800100"/>
                  </a:lnTo>
                  <a:lnTo>
                    <a:pt x="7641336" y="1821180"/>
                  </a:lnTo>
                  <a:lnTo>
                    <a:pt x="7831836" y="1821180"/>
                  </a:lnTo>
                  <a:lnTo>
                    <a:pt x="7831836" y="8001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92580" y="2644139"/>
              <a:ext cx="8732520" cy="2232660"/>
            </a:xfrm>
            <a:custGeom>
              <a:avLst/>
              <a:gdLst/>
              <a:ahLst/>
              <a:cxnLst/>
              <a:rect l="l" t="t" r="r" b="b"/>
              <a:pathLst>
                <a:path w="8732520" h="2232660">
                  <a:moveTo>
                    <a:pt x="0" y="2185416"/>
                  </a:moveTo>
                  <a:lnTo>
                    <a:pt x="0" y="0"/>
                  </a:lnTo>
                </a:path>
                <a:path w="8732520" h="2232660">
                  <a:moveTo>
                    <a:pt x="0" y="2185416"/>
                  </a:moveTo>
                  <a:lnTo>
                    <a:pt x="8732520" y="2185416"/>
                  </a:lnTo>
                </a:path>
                <a:path w="8732520" h="2232660">
                  <a:moveTo>
                    <a:pt x="0" y="2185416"/>
                  </a:moveTo>
                  <a:lnTo>
                    <a:pt x="0" y="2232660"/>
                  </a:lnTo>
                </a:path>
                <a:path w="8732520" h="2232660">
                  <a:moveTo>
                    <a:pt x="1091183" y="2185416"/>
                  </a:moveTo>
                  <a:lnTo>
                    <a:pt x="1091183" y="2232660"/>
                  </a:lnTo>
                </a:path>
                <a:path w="8732520" h="2232660">
                  <a:moveTo>
                    <a:pt x="2182368" y="2185416"/>
                  </a:moveTo>
                  <a:lnTo>
                    <a:pt x="2182368" y="2232660"/>
                  </a:lnTo>
                </a:path>
                <a:path w="8732520" h="2232660">
                  <a:moveTo>
                    <a:pt x="3273552" y="2185416"/>
                  </a:moveTo>
                  <a:lnTo>
                    <a:pt x="3273552" y="2232660"/>
                  </a:lnTo>
                </a:path>
                <a:path w="8732520" h="2232660">
                  <a:moveTo>
                    <a:pt x="4366259" y="2185416"/>
                  </a:moveTo>
                  <a:lnTo>
                    <a:pt x="4366259" y="2232660"/>
                  </a:lnTo>
                </a:path>
                <a:path w="8732520" h="2232660">
                  <a:moveTo>
                    <a:pt x="5457444" y="2185416"/>
                  </a:moveTo>
                  <a:lnTo>
                    <a:pt x="5457444" y="2232660"/>
                  </a:lnTo>
                </a:path>
                <a:path w="8732520" h="2232660">
                  <a:moveTo>
                    <a:pt x="6548628" y="2185416"/>
                  </a:moveTo>
                  <a:lnTo>
                    <a:pt x="6548628" y="2232660"/>
                  </a:lnTo>
                </a:path>
                <a:path w="8732520" h="2232660">
                  <a:moveTo>
                    <a:pt x="7641336" y="2185416"/>
                  </a:moveTo>
                  <a:lnTo>
                    <a:pt x="7641336" y="2232660"/>
                  </a:lnTo>
                </a:path>
                <a:path w="8732520" h="2232660">
                  <a:moveTo>
                    <a:pt x="8732520" y="2185416"/>
                  </a:moveTo>
                  <a:lnTo>
                    <a:pt x="8732520" y="22326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97825" y="2809380"/>
            <a:ext cx="635706" cy="268081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6350" algn="r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2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80,00%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60,00%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40,00%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20,00%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5644" algn="r"/>
            <a:r>
              <a:rPr sz="1333" spc="-6" dirty="0">
                <a:latin typeface="Trebuchet MS"/>
                <a:cs typeface="Trebuchet MS"/>
              </a:rPr>
              <a:t>0,00%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732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3031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2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3449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3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56581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4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69713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8284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6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9555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7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0868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8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7009" y="3377414"/>
            <a:ext cx="222240" cy="1551517"/>
          </a:xfrm>
          <a:prstGeom prst="rect">
            <a:avLst/>
          </a:prstGeom>
        </p:spPr>
        <p:txBody>
          <a:bodyPr vert="vert270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1444" dirty="0">
                <a:latin typeface="Trebuchet MS"/>
                <a:cs typeface="Trebuchet MS"/>
              </a:rPr>
              <a:t>Parallel</a:t>
            </a:r>
            <a:r>
              <a:rPr sz="1444" spc="-44" dirty="0">
                <a:latin typeface="Trebuchet MS"/>
                <a:cs typeface="Trebuchet MS"/>
              </a:rPr>
              <a:t> </a:t>
            </a:r>
            <a:r>
              <a:rPr sz="1444" spc="11" dirty="0">
                <a:latin typeface="Trebuchet MS"/>
                <a:cs typeface="Trebuchet MS"/>
              </a:rPr>
              <a:t>Efficiency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43367" y="5685987"/>
            <a:ext cx="556683" cy="240763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1444" spc="11" dirty="0">
                <a:latin typeface="Trebuchet MS"/>
                <a:cs typeface="Trebuchet MS"/>
              </a:rPr>
              <a:t>#GPUs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40093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E16C3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7" name="object 27"/>
          <p:cNvSpPr txBox="1"/>
          <p:nvPr/>
        </p:nvSpPr>
        <p:spPr>
          <a:xfrm>
            <a:off x="2553688" y="6116433"/>
            <a:ext cx="1664406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Single</a:t>
            </a:r>
            <a:r>
              <a:rPr sz="1333" spc="-39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33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endParaRPr sz="1333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90627" y="6199293"/>
            <a:ext cx="89747" cy="89747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704927" y="6116433"/>
            <a:ext cx="2652889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Single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11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 </a:t>
            </a:r>
            <a:r>
              <a:rPr sz="1333" spc="-11" dirty="0">
                <a:latin typeface="Trebuchet MS"/>
                <a:cs typeface="Trebuchet MS"/>
              </a:rPr>
              <a:t>P2P </a:t>
            </a:r>
            <a:r>
              <a:rPr sz="1333" spc="-6" dirty="0">
                <a:latin typeface="Trebuchet MS"/>
                <a:cs typeface="Trebuchet MS"/>
              </a:rPr>
              <a:t>(no</a:t>
            </a:r>
            <a:r>
              <a:rPr sz="1333" spc="-11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opt)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30066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1" name="object 31"/>
          <p:cNvSpPr txBox="1"/>
          <p:nvPr/>
        </p:nvSpPr>
        <p:spPr>
          <a:xfrm>
            <a:off x="7844649" y="6116433"/>
            <a:ext cx="19917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Single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22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11" dirty="0">
                <a:latin typeface="Trebuchet MS"/>
                <a:cs typeface="Trebuchet MS"/>
              </a:rPr>
              <a:t>P2P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362</a:t>
            </a:fld>
            <a:endParaRPr dirty="0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44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Single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Threaded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Copy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4 P100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on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DGX-1</a:t>
            </a:r>
            <a:r>
              <a:rPr sz="2667" spc="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3467" y="2336800"/>
            <a:ext cx="8375227" cy="41317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363</a:t>
            </a:fld>
            <a:endParaRPr dirty="0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3" dirty="0"/>
              <a:t> </a:t>
            </a:r>
            <a:r>
              <a:rPr dirty="0"/>
              <a:t>THREADED</a:t>
            </a:r>
            <a:r>
              <a:rPr spc="-22" dirty="0"/>
              <a:t> </a:t>
            </a: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8" dirty="0"/>
              <a:t> </a:t>
            </a:r>
            <a:r>
              <a:rPr dirty="0"/>
              <a:t>PROGRAMMING</a:t>
            </a:r>
          </a:p>
          <a:p>
            <a:pPr marL="1411"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Using</a:t>
            </a:r>
            <a:r>
              <a:rPr sz="2667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OpenMP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364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4040" y="2336800"/>
            <a:ext cx="11054644" cy="3155066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9878" rIns="0" bIns="0" rtlCol="0">
            <a:spAutoFit/>
          </a:bodyPr>
          <a:lstStyle/>
          <a:p>
            <a:pPr marL="101599">
              <a:spcBef>
                <a:spcPts val="78"/>
              </a:spcBef>
            </a:pP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1556" spc="-17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num_devices</a:t>
            </a:r>
            <a:r>
              <a:rPr sz="1556" spc="-17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endParaRPr sz="1556">
              <a:latin typeface="Courier New"/>
              <a:cs typeface="Courier New"/>
            </a:endParaRPr>
          </a:p>
          <a:p>
            <a:pPr>
              <a:spcBef>
                <a:spcPts val="50"/>
              </a:spcBef>
            </a:pPr>
            <a:endParaRPr sz="1556">
              <a:latin typeface="Courier New"/>
              <a:cs typeface="Courier New"/>
            </a:endParaRPr>
          </a:p>
          <a:p>
            <a:pPr marL="101599"/>
            <a:r>
              <a:rPr sz="1556" spc="-6" dirty="0">
                <a:latin typeface="Courier New"/>
                <a:cs typeface="Courier New"/>
              </a:rPr>
              <a:t>cudaGetDeviceCount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556" spc="-11" dirty="0">
                <a:latin typeface="Courier New"/>
                <a:cs typeface="Courier New"/>
              </a:rPr>
              <a:t>num_devices</a:t>
            </a:r>
            <a:r>
              <a:rPr sz="1556" spc="-22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>
              <a:spcBef>
                <a:spcPts val="50"/>
              </a:spcBef>
            </a:pPr>
            <a:endParaRPr sz="1556">
              <a:latin typeface="Courier New"/>
              <a:cs typeface="Courier New"/>
            </a:endParaRPr>
          </a:p>
          <a:p>
            <a:pPr marL="101599"/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#pragma</a:t>
            </a:r>
            <a:r>
              <a:rPr sz="1556" spc="-22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omp</a:t>
            </a:r>
            <a:r>
              <a:rPr sz="1556" spc="-17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parallel</a:t>
            </a:r>
            <a:r>
              <a:rPr sz="1556" spc="-22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num_threads( </a:t>
            </a:r>
            <a:r>
              <a:rPr sz="1556" spc="-11" dirty="0">
                <a:solidFill>
                  <a:srgbClr val="804000"/>
                </a:solidFill>
                <a:latin typeface="Courier New"/>
                <a:cs typeface="Courier New"/>
              </a:rPr>
              <a:t>num_devices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solidFill>
                  <a:srgbClr val="804000"/>
                </a:solidFill>
                <a:latin typeface="Courier New"/>
                <a:cs typeface="Courier New"/>
              </a:rPr>
              <a:t>)</a:t>
            </a:r>
            <a:endParaRPr sz="1556">
              <a:latin typeface="Courier New"/>
              <a:cs typeface="Courier New"/>
            </a:endParaRPr>
          </a:p>
          <a:p>
            <a:pPr>
              <a:spcBef>
                <a:spcPts val="50"/>
              </a:spcBef>
            </a:pPr>
            <a:endParaRPr sz="1556">
              <a:latin typeface="Courier New"/>
              <a:cs typeface="Courier New"/>
            </a:endParaRPr>
          </a:p>
          <a:p>
            <a:pPr marL="101599">
              <a:spcBef>
                <a:spcPts val="6"/>
              </a:spcBef>
            </a:pP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1556">
              <a:latin typeface="Courier New"/>
              <a:cs typeface="Courier New"/>
            </a:endParaRPr>
          </a:p>
          <a:p>
            <a:pPr marL="575726" marR="6451535">
              <a:lnSpc>
                <a:spcPct val="197100"/>
              </a:lnSpc>
            </a:pP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int </a:t>
            </a:r>
            <a:r>
              <a:rPr sz="1556" spc="-6" dirty="0">
                <a:latin typeface="Courier New"/>
                <a:cs typeface="Courier New"/>
              </a:rPr>
              <a:t>dev_id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 </a:t>
            </a:r>
            <a:r>
              <a:rPr sz="1556" spc="-11" dirty="0">
                <a:latin typeface="Courier New"/>
                <a:cs typeface="Courier New"/>
              </a:rPr>
              <a:t>omp_get_thread_num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(); </a:t>
            </a:r>
            <a:r>
              <a:rPr sz="1556" b="1" spc="-9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cudaSetDevice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spc="-17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>
              <a:spcBef>
                <a:spcPts val="28"/>
              </a:spcBef>
            </a:pPr>
            <a:endParaRPr sz="1611">
              <a:latin typeface="Courier New"/>
              <a:cs typeface="Courier New"/>
            </a:endParaRPr>
          </a:p>
          <a:p>
            <a:pPr marL="101599"/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556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44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Multi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Threaded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Copy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4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P100 on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DGX-1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0025" y="2336800"/>
            <a:ext cx="7542107" cy="41317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365</a:t>
            </a:fld>
            <a:endParaRPr dirty="0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9" dirty="0"/>
              <a:t> </a:t>
            </a:r>
            <a:r>
              <a:rPr spc="-6" dirty="0"/>
              <a:t>GPU</a:t>
            </a:r>
            <a:r>
              <a:rPr spc="-33" dirty="0"/>
              <a:t> </a:t>
            </a:r>
            <a:r>
              <a:rPr dirty="0"/>
              <a:t>JACOBI</a:t>
            </a:r>
            <a:r>
              <a:rPr spc="-56" dirty="0"/>
              <a:t> </a:t>
            </a:r>
            <a:r>
              <a:rPr dirty="0"/>
              <a:t>RUNTIME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DGX1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-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x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1024,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1000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iterations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4454" y="2937932"/>
            <a:ext cx="9713383" cy="2480733"/>
            <a:chOff x="1588008" y="2644139"/>
            <a:chExt cx="8742045" cy="2232660"/>
          </a:xfrm>
        </p:grpSpPr>
        <p:sp>
          <p:nvSpPr>
            <p:cNvPr id="4" name="object 4"/>
            <p:cNvSpPr/>
            <p:nvPr/>
          </p:nvSpPr>
          <p:spPr>
            <a:xfrm>
              <a:off x="1859280" y="3008375"/>
              <a:ext cx="7886700" cy="1821180"/>
            </a:xfrm>
            <a:custGeom>
              <a:avLst/>
              <a:gdLst/>
              <a:ahLst/>
              <a:cxnLst/>
              <a:rect l="l" t="t" r="r" b="b"/>
              <a:pathLst>
                <a:path w="7886700" h="1821179">
                  <a:moveTo>
                    <a:pt x="245364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245364" y="1821180"/>
                  </a:lnTo>
                  <a:lnTo>
                    <a:pt x="245364" y="0"/>
                  </a:lnTo>
                  <a:close/>
                </a:path>
                <a:path w="7886700" h="1821179">
                  <a:moveTo>
                    <a:pt x="1336548" y="51816"/>
                  </a:moveTo>
                  <a:lnTo>
                    <a:pt x="1092708" y="51816"/>
                  </a:lnTo>
                  <a:lnTo>
                    <a:pt x="1092708" y="1821180"/>
                  </a:lnTo>
                  <a:lnTo>
                    <a:pt x="1336548" y="1821180"/>
                  </a:lnTo>
                  <a:lnTo>
                    <a:pt x="1336548" y="51816"/>
                  </a:lnTo>
                  <a:close/>
                </a:path>
                <a:path w="7886700" h="1821179">
                  <a:moveTo>
                    <a:pt x="2429256" y="121920"/>
                  </a:moveTo>
                  <a:lnTo>
                    <a:pt x="2183892" y="121920"/>
                  </a:lnTo>
                  <a:lnTo>
                    <a:pt x="2183892" y="1821180"/>
                  </a:lnTo>
                  <a:lnTo>
                    <a:pt x="2429256" y="1821180"/>
                  </a:lnTo>
                  <a:lnTo>
                    <a:pt x="2429256" y="121920"/>
                  </a:lnTo>
                  <a:close/>
                </a:path>
                <a:path w="7886700" h="1821179">
                  <a:moveTo>
                    <a:pt x="3520440" y="310896"/>
                  </a:moveTo>
                  <a:lnTo>
                    <a:pt x="3275076" y="310896"/>
                  </a:lnTo>
                  <a:lnTo>
                    <a:pt x="3275076" y="1821180"/>
                  </a:lnTo>
                  <a:lnTo>
                    <a:pt x="3520440" y="1821180"/>
                  </a:lnTo>
                  <a:lnTo>
                    <a:pt x="3520440" y="310896"/>
                  </a:lnTo>
                  <a:close/>
                </a:path>
                <a:path w="7886700" h="1821179">
                  <a:moveTo>
                    <a:pt x="4611624" y="449580"/>
                  </a:moveTo>
                  <a:lnTo>
                    <a:pt x="4367784" y="449580"/>
                  </a:lnTo>
                  <a:lnTo>
                    <a:pt x="4367784" y="1821180"/>
                  </a:lnTo>
                  <a:lnTo>
                    <a:pt x="4611624" y="1821180"/>
                  </a:lnTo>
                  <a:lnTo>
                    <a:pt x="4611624" y="449580"/>
                  </a:lnTo>
                  <a:close/>
                </a:path>
                <a:path w="7886700" h="1821179">
                  <a:moveTo>
                    <a:pt x="5704332" y="617220"/>
                  </a:moveTo>
                  <a:lnTo>
                    <a:pt x="5458968" y="617220"/>
                  </a:lnTo>
                  <a:lnTo>
                    <a:pt x="5458968" y="1821180"/>
                  </a:lnTo>
                  <a:lnTo>
                    <a:pt x="5704332" y="1821180"/>
                  </a:lnTo>
                  <a:lnTo>
                    <a:pt x="5704332" y="617220"/>
                  </a:lnTo>
                  <a:close/>
                </a:path>
                <a:path w="7886700" h="1821179">
                  <a:moveTo>
                    <a:pt x="6795516" y="693420"/>
                  </a:moveTo>
                  <a:lnTo>
                    <a:pt x="6550152" y="693420"/>
                  </a:lnTo>
                  <a:lnTo>
                    <a:pt x="6550152" y="1821180"/>
                  </a:lnTo>
                  <a:lnTo>
                    <a:pt x="6795516" y="1821180"/>
                  </a:lnTo>
                  <a:lnTo>
                    <a:pt x="6795516" y="693420"/>
                  </a:lnTo>
                  <a:close/>
                </a:path>
                <a:path w="7886700" h="1821179">
                  <a:moveTo>
                    <a:pt x="7886700" y="800100"/>
                  </a:moveTo>
                  <a:lnTo>
                    <a:pt x="7642860" y="800100"/>
                  </a:lnTo>
                  <a:lnTo>
                    <a:pt x="7642860" y="1821180"/>
                  </a:lnTo>
                  <a:lnTo>
                    <a:pt x="7886700" y="1821180"/>
                  </a:lnTo>
                  <a:lnTo>
                    <a:pt x="7886700" y="8001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0176" y="3008375"/>
              <a:ext cx="245363" cy="18211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2884" y="3058667"/>
              <a:ext cx="243839" cy="1770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4068" y="3124199"/>
              <a:ext cx="245364" cy="17053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5252" y="3198875"/>
              <a:ext cx="245363" cy="1630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7960" y="3354323"/>
              <a:ext cx="243840" cy="14752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9143" y="3442715"/>
              <a:ext cx="245363" cy="13868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0327" y="3494531"/>
              <a:ext cx="245364" cy="1335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3036" y="3486911"/>
              <a:ext cx="243840" cy="13426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92580" y="2644139"/>
              <a:ext cx="8732520" cy="2232660"/>
            </a:xfrm>
            <a:custGeom>
              <a:avLst/>
              <a:gdLst/>
              <a:ahLst/>
              <a:cxnLst/>
              <a:rect l="l" t="t" r="r" b="b"/>
              <a:pathLst>
                <a:path w="8732520" h="2232660">
                  <a:moveTo>
                    <a:pt x="0" y="2185416"/>
                  </a:moveTo>
                  <a:lnTo>
                    <a:pt x="0" y="0"/>
                  </a:lnTo>
                </a:path>
                <a:path w="8732520" h="2232660">
                  <a:moveTo>
                    <a:pt x="0" y="2185416"/>
                  </a:moveTo>
                  <a:lnTo>
                    <a:pt x="8732520" y="2185416"/>
                  </a:lnTo>
                </a:path>
                <a:path w="8732520" h="2232660">
                  <a:moveTo>
                    <a:pt x="0" y="2185416"/>
                  </a:moveTo>
                  <a:lnTo>
                    <a:pt x="0" y="2232660"/>
                  </a:lnTo>
                </a:path>
                <a:path w="8732520" h="2232660">
                  <a:moveTo>
                    <a:pt x="1091183" y="2185416"/>
                  </a:moveTo>
                  <a:lnTo>
                    <a:pt x="1091183" y="2232660"/>
                  </a:lnTo>
                </a:path>
                <a:path w="8732520" h="2232660">
                  <a:moveTo>
                    <a:pt x="2182368" y="2185416"/>
                  </a:moveTo>
                  <a:lnTo>
                    <a:pt x="2182368" y="2232660"/>
                  </a:lnTo>
                </a:path>
                <a:path w="8732520" h="2232660">
                  <a:moveTo>
                    <a:pt x="3273552" y="2185416"/>
                  </a:moveTo>
                  <a:lnTo>
                    <a:pt x="3273552" y="2232660"/>
                  </a:lnTo>
                </a:path>
                <a:path w="8732520" h="2232660">
                  <a:moveTo>
                    <a:pt x="4366259" y="2185416"/>
                  </a:moveTo>
                  <a:lnTo>
                    <a:pt x="4366259" y="2232660"/>
                  </a:lnTo>
                </a:path>
                <a:path w="8732520" h="2232660">
                  <a:moveTo>
                    <a:pt x="5457444" y="2185416"/>
                  </a:moveTo>
                  <a:lnTo>
                    <a:pt x="5457444" y="2232660"/>
                  </a:lnTo>
                </a:path>
                <a:path w="8732520" h="2232660">
                  <a:moveTo>
                    <a:pt x="6548628" y="2185416"/>
                  </a:moveTo>
                  <a:lnTo>
                    <a:pt x="6548628" y="2232660"/>
                  </a:lnTo>
                </a:path>
                <a:path w="8732520" h="2232660">
                  <a:moveTo>
                    <a:pt x="7641336" y="2185416"/>
                  </a:moveTo>
                  <a:lnTo>
                    <a:pt x="7641336" y="2232660"/>
                  </a:lnTo>
                </a:path>
                <a:path w="8732520" h="2232660">
                  <a:moveTo>
                    <a:pt x="8732520" y="2185416"/>
                  </a:moveTo>
                  <a:lnTo>
                    <a:pt x="8732520" y="22326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97825" y="2809380"/>
            <a:ext cx="635706" cy="268081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6350" algn="r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2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80,00%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60,00%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40,00%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20,00%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5644" algn="r"/>
            <a:r>
              <a:rPr sz="1333" spc="-6" dirty="0">
                <a:latin typeface="Trebuchet MS"/>
                <a:cs typeface="Trebuchet MS"/>
              </a:rPr>
              <a:t>0,00%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732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031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2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43449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3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56581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4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69713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8284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6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9555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7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0868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8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7009" y="3377414"/>
            <a:ext cx="222240" cy="1551517"/>
          </a:xfrm>
          <a:prstGeom prst="rect">
            <a:avLst/>
          </a:prstGeom>
        </p:spPr>
        <p:txBody>
          <a:bodyPr vert="vert270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1444" dirty="0">
                <a:latin typeface="Trebuchet MS"/>
                <a:cs typeface="Trebuchet MS"/>
              </a:rPr>
              <a:t>Parallel</a:t>
            </a:r>
            <a:r>
              <a:rPr sz="1444" spc="-44" dirty="0">
                <a:latin typeface="Trebuchet MS"/>
                <a:cs typeface="Trebuchet MS"/>
              </a:rPr>
              <a:t> </a:t>
            </a:r>
            <a:r>
              <a:rPr sz="1444" spc="11" dirty="0">
                <a:latin typeface="Trebuchet MS"/>
                <a:cs typeface="Trebuchet MS"/>
              </a:rPr>
              <a:t>Efficiency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43367" y="5685987"/>
            <a:ext cx="556683" cy="240763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1444" spc="11" dirty="0">
                <a:latin typeface="Trebuchet MS"/>
                <a:cs typeface="Trebuchet MS"/>
              </a:rPr>
              <a:t>#GPUs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51199" y="6199293"/>
            <a:ext cx="90311" cy="90311"/>
          </a:xfrm>
          <a:custGeom>
            <a:avLst/>
            <a:gdLst/>
            <a:ahLst/>
            <a:cxnLst/>
            <a:rect l="l" t="t" r="r" b="b"/>
            <a:pathLst>
              <a:path w="81280" h="81279">
                <a:moveTo>
                  <a:pt x="80772" y="0"/>
                </a:moveTo>
                <a:lnTo>
                  <a:pt x="0" y="0"/>
                </a:lnTo>
                <a:lnTo>
                  <a:pt x="0" y="80772"/>
                </a:lnTo>
                <a:lnTo>
                  <a:pt x="80772" y="80772"/>
                </a:lnTo>
                <a:lnTo>
                  <a:pt x="8077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6" name="object 26"/>
          <p:cNvSpPr txBox="1"/>
          <p:nvPr/>
        </p:nvSpPr>
        <p:spPr>
          <a:xfrm>
            <a:off x="3365501" y="6116433"/>
            <a:ext cx="19917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Single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22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11" dirty="0">
                <a:latin typeface="Trebuchet MS"/>
                <a:cs typeface="Trebuchet MS"/>
              </a:rPr>
              <a:t>P2P</a:t>
            </a:r>
            <a:endParaRPr sz="1333">
              <a:latin typeface="Trebuchet MS"/>
              <a:cs typeface="Trebuchet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55640" y="6199293"/>
            <a:ext cx="88053" cy="8974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869517" y="6116433"/>
            <a:ext cx="3154539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11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37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(no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pinning)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366</a:t>
            </a:fld>
            <a:endParaRPr dirty="0"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9954" y="675119"/>
            <a:ext cx="4469694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GPU/CPU</a:t>
            </a:r>
            <a:r>
              <a:rPr spc="-111" dirty="0"/>
              <a:t> </a:t>
            </a:r>
            <a:r>
              <a:rPr spc="-6" dirty="0"/>
              <a:t>AFFINITY</a:t>
            </a:r>
          </a:p>
        </p:txBody>
      </p:sp>
      <p:sp>
        <p:nvSpPr>
          <p:cNvPr id="3" name="object 3"/>
          <p:cNvSpPr/>
          <p:nvPr/>
        </p:nvSpPr>
        <p:spPr>
          <a:xfrm>
            <a:off x="4978399" y="1866053"/>
            <a:ext cx="821267" cy="819856"/>
          </a:xfrm>
          <a:custGeom>
            <a:avLst/>
            <a:gdLst/>
            <a:ahLst/>
            <a:cxnLst/>
            <a:rect l="l" t="t" r="r" b="b"/>
            <a:pathLst>
              <a:path w="739139" h="737869">
                <a:moveTo>
                  <a:pt x="739139" y="0"/>
                </a:moveTo>
                <a:lnTo>
                  <a:pt x="0" y="0"/>
                </a:lnTo>
                <a:lnTo>
                  <a:pt x="0" y="737615"/>
                </a:lnTo>
                <a:lnTo>
                  <a:pt x="739139" y="737615"/>
                </a:lnTo>
                <a:lnTo>
                  <a:pt x="739139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5137291" y="2136703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GPU1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0800" y="1866053"/>
            <a:ext cx="819856" cy="819856"/>
          </a:xfrm>
          <a:custGeom>
            <a:avLst/>
            <a:gdLst/>
            <a:ahLst/>
            <a:cxnLst/>
            <a:rect l="l" t="t" r="r" b="b"/>
            <a:pathLst>
              <a:path w="737870" h="737869">
                <a:moveTo>
                  <a:pt x="737615" y="0"/>
                </a:moveTo>
                <a:lnTo>
                  <a:pt x="0" y="0"/>
                </a:lnTo>
                <a:lnTo>
                  <a:pt x="0" y="737615"/>
                </a:lnTo>
                <a:lnTo>
                  <a:pt x="737615" y="737615"/>
                </a:lnTo>
                <a:lnTo>
                  <a:pt x="737615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4018421" y="2136703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GPU0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8399" y="2975185"/>
            <a:ext cx="821267" cy="819856"/>
          </a:xfrm>
          <a:custGeom>
            <a:avLst/>
            <a:gdLst/>
            <a:ahLst/>
            <a:cxnLst/>
            <a:rect l="l" t="t" r="r" b="b"/>
            <a:pathLst>
              <a:path w="739139" h="737870">
                <a:moveTo>
                  <a:pt x="739139" y="0"/>
                </a:moveTo>
                <a:lnTo>
                  <a:pt x="0" y="0"/>
                </a:lnTo>
                <a:lnTo>
                  <a:pt x="0" y="737616"/>
                </a:lnTo>
                <a:lnTo>
                  <a:pt x="739139" y="737616"/>
                </a:lnTo>
                <a:lnTo>
                  <a:pt x="739139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5137291" y="3245839"/>
            <a:ext cx="5044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Trebuchet MS"/>
                <a:cs typeface="Trebuchet MS"/>
              </a:rPr>
              <a:t>GPU3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60800" y="2685626"/>
            <a:ext cx="819856" cy="1109132"/>
          </a:xfrm>
          <a:custGeom>
            <a:avLst/>
            <a:gdLst/>
            <a:ahLst/>
            <a:cxnLst/>
            <a:rect l="l" t="t" r="r" b="b"/>
            <a:pathLst>
              <a:path w="737870" h="998220">
                <a:moveTo>
                  <a:pt x="406908" y="76200"/>
                </a:moveTo>
                <a:lnTo>
                  <a:pt x="400558" y="63500"/>
                </a:lnTo>
                <a:lnTo>
                  <a:pt x="368808" y="0"/>
                </a:lnTo>
                <a:lnTo>
                  <a:pt x="330708" y="76200"/>
                </a:lnTo>
                <a:lnTo>
                  <a:pt x="362458" y="76200"/>
                </a:lnTo>
                <a:lnTo>
                  <a:pt x="362458" y="183896"/>
                </a:lnTo>
                <a:lnTo>
                  <a:pt x="330708" y="183896"/>
                </a:lnTo>
                <a:lnTo>
                  <a:pt x="368808" y="260096"/>
                </a:lnTo>
                <a:lnTo>
                  <a:pt x="400558" y="196596"/>
                </a:lnTo>
                <a:lnTo>
                  <a:pt x="406908" y="183896"/>
                </a:lnTo>
                <a:lnTo>
                  <a:pt x="375158" y="183896"/>
                </a:lnTo>
                <a:lnTo>
                  <a:pt x="375158" y="76200"/>
                </a:lnTo>
                <a:lnTo>
                  <a:pt x="406908" y="76200"/>
                </a:lnTo>
                <a:close/>
              </a:path>
              <a:path w="737870" h="998220">
                <a:moveTo>
                  <a:pt x="737616" y="260604"/>
                </a:moveTo>
                <a:lnTo>
                  <a:pt x="0" y="260604"/>
                </a:lnTo>
                <a:lnTo>
                  <a:pt x="0" y="998220"/>
                </a:lnTo>
                <a:lnTo>
                  <a:pt x="737616" y="998220"/>
                </a:lnTo>
                <a:lnTo>
                  <a:pt x="737616" y="260604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4018421" y="3245839"/>
            <a:ext cx="5044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Trebuchet MS"/>
                <a:cs typeface="Trebuchet MS"/>
              </a:rPr>
              <a:t>GPU2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80372" y="1877907"/>
            <a:ext cx="3666067" cy="1549400"/>
            <a:chOff x="4212335" y="1690116"/>
            <a:chExt cx="3299460" cy="1394460"/>
          </a:xfrm>
        </p:grpSpPr>
        <p:sp>
          <p:nvSpPr>
            <p:cNvPr id="12" name="object 12"/>
            <p:cNvSpPr/>
            <p:nvPr/>
          </p:nvSpPr>
          <p:spPr>
            <a:xfrm>
              <a:off x="4212336" y="2010155"/>
              <a:ext cx="676910" cy="1074420"/>
            </a:xfrm>
            <a:custGeom>
              <a:avLst/>
              <a:gdLst/>
              <a:ahLst/>
              <a:cxnLst/>
              <a:rect l="l" t="t" r="r" b="b"/>
              <a:pathLst>
                <a:path w="676910" h="1074420">
                  <a:moveTo>
                    <a:pt x="268986" y="1036320"/>
                  </a:moveTo>
                  <a:lnTo>
                    <a:pt x="256286" y="1029970"/>
                  </a:lnTo>
                  <a:lnTo>
                    <a:pt x="192786" y="998220"/>
                  </a:lnTo>
                  <a:lnTo>
                    <a:pt x="192786" y="1029970"/>
                  </a:lnTo>
                  <a:lnTo>
                    <a:pt x="76200" y="1029970"/>
                  </a:lnTo>
                  <a:lnTo>
                    <a:pt x="76200" y="998220"/>
                  </a:lnTo>
                  <a:lnTo>
                    <a:pt x="0" y="1036320"/>
                  </a:lnTo>
                  <a:lnTo>
                    <a:pt x="76200" y="1074420"/>
                  </a:lnTo>
                  <a:lnTo>
                    <a:pt x="76200" y="1042670"/>
                  </a:lnTo>
                  <a:lnTo>
                    <a:pt x="192786" y="1042670"/>
                  </a:lnTo>
                  <a:lnTo>
                    <a:pt x="192786" y="1074420"/>
                  </a:lnTo>
                  <a:lnTo>
                    <a:pt x="256286" y="1042670"/>
                  </a:lnTo>
                  <a:lnTo>
                    <a:pt x="268986" y="1036320"/>
                  </a:lnTo>
                  <a:close/>
                </a:path>
                <a:path w="676910" h="1074420">
                  <a:moveTo>
                    <a:pt x="268986" y="38100"/>
                  </a:moveTo>
                  <a:lnTo>
                    <a:pt x="256286" y="31750"/>
                  </a:lnTo>
                  <a:lnTo>
                    <a:pt x="192786" y="0"/>
                  </a:lnTo>
                  <a:lnTo>
                    <a:pt x="192786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192786" y="44450"/>
                  </a:lnTo>
                  <a:lnTo>
                    <a:pt x="192786" y="76200"/>
                  </a:lnTo>
                  <a:lnTo>
                    <a:pt x="256286" y="44450"/>
                  </a:lnTo>
                  <a:lnTo>
                    <a:pt x="268986" y="38100"/>
                  </a:lnTo>
                  <a:close/>
                </a:path>
                <a:path w="676910" h="1074420">
                  <a:moveTo>
                    <a:pt x="676656" y="483108"/>
                  </a:moveTo>
                  <a:lnTo>
                    <a:pt x="670306" y="470408"/>
                  </a:lnTo>
                  <a:lnTo>
                    <a:pt x="638556" y="406908"/>
                  </a:lnTo>
                  <a:lnTo>
                    <a:pt x="600456" y="483108"/>
                  </a:lnTo>
                  <a:lnTo>
                    <a:pt x="632206" y="483108"/>
                  </a:lnTo>
                  <a:lnTo>
                    <a:pt x="632206" y="590804"/>
                  </a:lnTo>
                  <a:lnTo>
                    <a:pt x="600456" y="590804"/>
                  </a:lnTo>
                  <a:lnTo>
                    <a:pt x="638556" y="667004"/>
                  </a:lnTo>
                  <a:lnTo>
                    <a:pt x="670306" y="603504"/>
                  </a:lnTo>
                  <a:lnTo>
                    <a:pt x="676656" y="590804"/>
                  </a:lnTo>
                  <a:lnTo>
                    <a:pt x="644906" y="590804"/>
                  </a:lnTo>
                  <a:lnTo>
                    <a:pt x="644906" y="483108"/>
                  </a:lnTo>
                  <a:lnTo>
                    <a:pt x="676656" y="483108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2335" y="2438400"/>
              <a:ext cx="242824" cy="2388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12336" y="1690128"/>
              <a:ext cx="3299460" cy="987425"/>
            </a:xfrm>
            <a:custGeom>
              <a:avLst/>
              <a:gdLst/>
              <a:ahLst/>
              <a:cxnLst/>
              <a:rect l="l" t="t" r="r" b="b"/>
              <a:pathLst>
                <a:path w="3299459" h="987425">
                  <a:moveTo>
                    <a:pt x="255905" y="748271"/>
                  </a:moveTo>
                  <a:lnTo>
                    <a:pt x="174244" y="772401"/>
                  </a:lnTo>
                  <a:lnTo>
                    <a:pt x="195872" y="795629"/>
                  </a:lnTo>
                  <a:lnTo>
                    <a:pt x="51333" y="930478"/>
                  </a:lnTo>
                  <a:lnTo>
                    <a:pt x="29718" y="907275"/>
                  </a:lnTo>
                  <a:lnTo>
                    <a:pt x="0" y="987158"/>
                  </a:lnTo>
                  <a:lnTo>
                    <a:pt x="81661" y="963028"/>
                  </a:lnTo>
                  <a:lnTo>
                    <a:pt x="68046" y="948423"/>
                  </a:lnTo>
                  <a:lnTo>
                    <a:pt x="60020" y="939812"/>
                  </a:lnTo>
                  <a:lnTo>
                    <a:pt x="204508" y="804900"/>
                  </a:lnTo>
                  <a:lnTo>
                    <a:pt x="226187" y="828154"/>
                  </a:lnTo>
                  <a:lnTo>
                    <a:pt x="241490" y="787006"/>
                  </a:lnTo>
                  <a:lnTo>
                    <a:pt x="255905" y="748271"/>
                  </a:lnTo>
                  <a:close/>
                </a:path>
                <a:path w="3299459" h="987425">
                  <a:moveTo>
                    <a:pt x="3299460" y="0"/>
                  </a:moveTo>
                  <a:lnTo>
                    <a:pt x="2561844" y="0"/>
                  </a:lnTo>
                  <a:lnTo>
                    <a:pt x="2561844" y="737603"/>
                  </a:lnTo>
                  <a:lnTo>
                    <a:pt x="3299460" y="737603"/>
                  </a:lnTo>
                  <a:lnTo>
                    <a:pt x="329946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85193" y="2148556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GPU4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7572" y="1877906"/>
            <a:ext cx="819856" cy="819856"/>
          </a:xfrm>
          <a:custGeom>
            <a:avLst/>
            <a:gdLst/>
            <a:ahLst/>
            <a:cxnLst/>
            <a:rect l="l" t="t" r="r" b="b"/>
            <a:pathLst>
              <a:path w="737870" h="737869">
                <a:moveTo>
                  <a:pt x="737615" y="0"/>
                </a:moveTo>
                <a:lnTo>
                  <a:pt x="0" y="0"/>
                </a:lnTo>
                <a:lnTo>
                  <a:pt x="0" y="737615"/>
                </a:lnTo>
                <a:lnTo>
                  <a:pt x="737615" y="737615"/>
                </a:lnTo>
                <a:lnTo>
                  <a:pt x="737615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7" name="object 17"/>
          <p:cNvSpPr txBox="1"/>
          <p:nvPr/>
        </p:nvSpPr>
        <p:spPr>
          <a:xfrm>
            <a:off x="6566183" y="2148556"/>
            <a:ext cx="504472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spc="-6" dirty="0">
                <a:latin typeface="Trebuchet MS"/>
                <a:cs typeface="Trebuchet MS"/>
              </a:rPr>
              <a:t>GPU5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26866" y="2987039"/>
            <a:ext cx="819856" cy="819856"/>
          </a:xfrm>
          <a:custGeom>
            <a:avLst/>
            <a:gdLst/>
            <a:ahLst/>
            <a:cxnLst/>
            <a:rect l="l" t="t" r="r" b="b"/>
            <a:pathLst>
              <a:path w="737870" h="737870">
                <a:moveTo>
                  <a:pt x="737616" y="0"/>
                </a:moveTo>
                <a:lnTo>
                  <a:pt x="0" y="0"/>
                </a:lnTo>
                <a:lnTo>
                  <a:pt x="0" y="737615"/>
                </a:lnTo>
                <a:lnTo>
                  <a:pt x="737616" y="737615"/>
                </a:lnTo>
                <a:lnTo>
                  <a:pt x="737616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9" name="object 19"/>
          <p:cNvSpPr txBox="1"/>
          <p:nvPr/>
        </p:nvSpPr>
        <p:spPr>
          <a:xfrm>
            <a:off x="7685193" y="3257692"/>
            <a:ext cx="5044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Trebuchet MS"/>
                <a:cs typeface="Trebuchet MS"/>
              </a:rPr>
              <a:t>GPU6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07573" y="2697480"/>
            <a:ext cx="819856" cy="1109132"/>
          </a:xfrm>
          <a:custGeom>
            <a:avLst/>
            <a:gdLst/>
            <a:ahLst/>
            <a:cxnLst/>
            <a:rect l="l" t="t" r="r" b="b"/>
            <a:pathLst>
              <a:path w="737870" h="998220">
                <a:moveTo>
                  <a:pt x="406908" y="76200"/>
                </a:moveTo>
                <a:lnTo>
                  <a:pt x="400558" y="63500"/>
                </a:lnTo>
                <a:lnTo>
                  <a:pt x="368808" y="0"/>
                </a:lnTo>
                <a:lnTo>
                  <a:pt x="330708" y="76200"/>
                </a:lnTo>
                <a:lnTo>
                  <a:pt x="362458" y="76200"/>
                </a:lnTo>
                <a:lnTo>
                  <a:pt x="362458" y="183896"/>
                </a:lnTo>
                <a:lnTo>
                  <a:pt x="330708" y="183896"/>
                </a:lnTo>
                <a:lnTo>
                  <a:pt x="368808" y="260096"/>
                </a:lnTo>
                <a:lnTo>
                  <a:pt x="400558" y="196596"/>
                </a:lnTo>
                <a:lnTo>
                  <a:pt x="406908" y="183896"/>
                </a:lnTo>
                <a:lnTo>
                  <a:pt x="375158" y="183896"/>
                </a:lnTo>
                <a:lnTo>
                  <a:pt x="375158" y="76200"/>
                </a:lnTo>
                <a:lnTo>
                  <a:pt x="406908" y="76200"/>
                </a:lnTo>
                <a:close/>
              </a:path>
              <a:path w="737870" h="998220">
                <a:moveTo>
                  <a:pt x="737603" y="260604"/>
                </a:moveTo>
                <a:lnTo>
                  <a:pt x="0" y="260604"/>
                </a:lnTo>
                <a:lnTo>
                  <a:pt x="0" y="998220"/>
                </a:lnTo>
                <a:lnTo>
                  <a:pt x="737603" y="998220"/>
                </a:lnTo>
                <a:lnTo>
                  <a:pt x="737603" y="260604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1" name="object 21"/>
          <p:cNvSpPr txBox="1"/>
          <p:nvPr/>
        </p:nvSpPr>
        <p:spPr>
          <a:xfrm>
            <a:off x="6566183" y="3257692"/>
            <a:ext cx="504472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556" spc="-6" dirty="0">
                <a:latin typeface="Trebuchet MS"/>
                <a:cs typeface="Trebuchet MS"/>
              </a:rPr>
              <a:t>GPU7</a:t>
            </a:r>
            <a:endParaRPr sz="1556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28254" y="1604997"/>
            <a:ext cx="3751439" cy="2509661"/>
            <a:chOff x="3805428" y="1444497"/>
            <a:chExt cx="3376295" cy="2258695"/>
          </a:xfrm>
        </p:grpSpPr>
        <p:sp>
          <p:nvSpPr>
            <p:cNvPr id="23" name="object 23"/>
            <p:cNvSpPr/>
            <p:nvPr/>
          </p:nvSpPr>
          <p:spPr>
            <a:xfrm>
              <a:off x="6504419" y="2020823"/>
              <a:ext cx="676910" cy="1074420"/>
            </a:xfrm>
            <a:custGeom>
              <a:avLst/>
              <a:gdLst/>
              <a:ahLst/>
              <a:cxnLst/>
              <a:rect l="l" t="t" r="r" b="b"/>
              <a:pathLst>
                <a:path w="676909" h="1074420">
                  <a:moveTo>
                    <a:pt x="268998" y="1036320"/>
                  </a:moveTo>
                  <a:lnTo>
                    <a:pt x="256298" y="1029970"/>
                  </a:lnTo>
                  <a:lnTo>
                    <a:pt x="192798" y="998220"/>
                  </a:lnTo>
                  <a:lnTo>
                    <a:pt x="192798" y="1029970"/>
                  </a:lnTo>
                  <a:lnTo>
                    <a:pt x="76200" y="1029970"/>
                  </a:lnTo>
                  <a:lnTo>
                    <a:pt x="76200" y="998220"/>
                  </a:lnTo>
                  <a:lnTo>
                    <a:pt x="0" y="1036320"/>
                  </a:lnTo>
                  <a:lnTo>
                    <a:pt x="76200" y="1074420"/>
                  </a:lnTo>
                  <a:lnTo>
                    <a:pt x="76200" y="1042670"/>
                  </a:lnTo>
                  <a:lnTo>
                    <a:pt x="192798" y="1042670"/>
                  </a:lnTo>
                  <a:lnTo>
                    <a:pt x="192798" y="1074420"/>
                  </a:lnTo>
                  <a:lnTo>
                    <a:pt x="256298" y="1042670"/>
                  </a:lnTo>
                  <a:lnTo>
                    <a:pt x="268998" y="1036320"/>
                  </a:lnTo>
                  <a:close/>
                </a:path>
                <a:path w="676909" h="1074420">
                  <a:moveTo>
                    <a:pt x="268998" y="38100"/>
                  </a:moveTo>
                  <a:lnTo>
                    <a:pt x="256298" y="31750"/>
                  </a:lnTo>
                  <a:lnTo>
                    <a:pt x="192798" y="0"/>
                  </a:lnTo>
                  <a:lnTo>
                    <a:pt x="192798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192798" y="44450"/>
                  </a:lnTo>
                  <a:lnTo>
                    <a:pt x="192798" y="76200"/>
                  </a:lnTo>
                  <a:lnTo>
                    <a:pt x="256298" y="44450"/>
                  </a:lnTo>
                  <a:lnTo>
                    <a:pt x="268998" y="38100"/>
                  </a:lnTo>
                  <a:close/>
                </a:path>
                <a:path w="676909" h="1074420">
                  <a:moveTo>
                    <a:pt x="676668" y="483108"/>
                  </a:moveTo>
                  <a:lnTo>
                    <a:pt x="670318" y="470408"/>
                  </a:lnTo>
                  <a:lnTo>
                    <a:pt x="638568" y="406908"/>
                  </a:lnTo>
                  <a:lnTo>
                    <a:pt x="600468" y="483108"/>
                  </a:lnTo>
                  <a:lnTo>
                    <a:pt x="632218" y="483108"/>
                  </a:lnTo>
                  <a:lnTo>
                    <a:pt x="632218" y="590804"/>
                  </a:lnTo>
                  <a:lnTo>
                    <a:pt x="600468" y="590804"/>
                  </a:lnTo>
                  <a:lnTo>
                    <a:pt x="638568" y="667004"/>
                  </a:lnTo>
                  <a:lnTo>
                    <a:pt x="670318" y="603504"/>
                  </a:lnTo>
                  <a:lnTo>
                    <a:pt x="676668" y="590804"/>
                  </a:lnTo>
                  <a:lnTo>
                    <a:pt x="644918" y="590804"/>
                  </a:lnTo>
                  <a:lnTo>
                    <a:pt x="644918" y="483108"/>
                  </a:lnTo>
                  <a:lnTo>
                    <a:pt x="676668" y="483108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4432" y="2449067"/>
              <a:ext cx="242824" cy="2388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805428" y="1444497"/>
              <a:ext cx="3376295" cy="2258695"/>
            </a:xfrm>
            <a:custGeom>
              <a:avLst/>
              <a:gdLst/>
              <a:ahLst/>
              <a:cxnLst/>
              <a:rect l="l" t="t" r="r" b="b"/>
              <a:pathLst>
                <a:path w="3376295" h="2258695">
                  <a:moveTo>
                    <a:pt x="2369312" y="2057654"/>
                  </a:moveTo>
                  <a:lnTo>
                    <a:pt x="2362962" y="2044954"/>
                  </a:lnTo>
                  <a:lnTo>
                    <a:pt x="2331212" y="1981454"/>
                  </a:lnTo>
                  <a:lnTo>
                    <a:pt x="2293112" y="2057654"/>
                  </a:lnTo>
                  <a:lnTo>
                    <a:pt x="2324862" y="2057654"/>
                  </a:lnTo>
                  <a:lnTo>
                    <a:pt x="2324862" y="2170176"/>
                  </a:lnTo>
                  <a:lnTo>
                    <a:pt x="1051814" y="2170176"/>
                  </a:lnTo>
                  <a:lnTo>
                    <a:pt x="1051814" y="2046986"/>
                  </a:lnTo>
                  <a:lnTo>
                    <a:pt x="1083564" y="2046986"/>
                  </a:lnTo>
                  <a:lnTo>
                    <a:pt x="1077214" y="2034286"/>
                  </a:lnTo>
                  <a:lnTo>
                    <a:pt x="1045464" y="1970786"/>
                  </a:lnTo>
                  <a:lnTo>
                    <a:pt x="1007364" y="2046986"/>
                  </a:lnTo>
                  <a:lnTo>
                    <a:pt x="1039114" y="2046986"/>
                  </a:lnTo>
                  <a:lnTo>
                    <a:pt x="1039114" y="2179955"/>
                  </a:lnTo>
                  <a:lnTo>
                    <a:pt x="1041908" y="2182876"/>
                  </a:lnTo>
                  <a:lnTo>
                    <a:pt x="2334768" y="2182876"/>
                  </a:lnTo>
                  <a:lnTo>
                    <a:pt x="2337562" y="2179955"/>
                  </a:lnTo>
                  <a:lnTo>
                    <a:pt x="2337562" y="2176526"/>
                  </a:lnTo>
                  <a:lnTo>
                    <a:pt x="2337562" y="2170176"/>
                  </a:lnTo>
                  <a:lnTo>
                    <a:pt x="2337562" y="2057654"/>
                  </a:lnTo>
                  <a:lnTo>
                    <a:pt x="2369312" y="2057654"/>
                  </a:lnTo>
                  <a:close/>
                </a:path>
                <a:path w="3376295" h="2258695">
                  <a:moveTo>
                    <a:pt x="2369312" y="169418"/>
                  </a:moveTo>
                  <a:lnTo>
                    <a:pt x="2337562" y="169418"/>
                  </a:lnTo>
                  <a:lnTo>
                    <a:pt x="2337562" y="54610"/>
                  </a:lnTo>
                  <a:lnTo>
                    <a:pt x="2337562" y="48260"/>
                  </a:lnTo>
                  <a:lnTo>
                    <a:pt x="2337562" y="44831"/>
                  </a:lnTo>
                  <a:lnTo>
                    <a:pt x="2334768" y="41910"/>
                  </a:lnTo>
                  <a:lnTo>
                    <a:pt x="1041908" y="41910"/>
                  </a:lnTo>
                  <a:lnTo>
                    <a:pt x="1039114" y="44831"/>
                  </a:lnTo>
                  <a:lnTo>
                    <a:pt x="1039114" y="158750"/>
                  </a:lnTo>
                  <a:lnTo>
                    <a:pt x="1007364" y="158750"/>
                  </a:lnTo>
                  <a:lnTo>
                    <a:pt x="1045464" y="234950"/>
                  </a:lnTo>
                  <a:lnTo>
                    <a:pt x="1077214" y="171450"/>
                  </a:lnTo>
                  <a:lnTo>
                    <a:pt x="1083564" y="158750"/>
                  </a:lnTo>
                  <a:lnTo>
                    <a:pt x="1051814" y="158750"/>
                  </a:lnTo>
                  <a:lnTo>
                    <a:pt x="1051814" y="54610"/>
                  </a:lnTo>
                  <a:lnTo>
                    <a:pt x="2324862" y="54610"/>
                  </a:lnTo>
                  <a:lnTo>
                    <a:pt x="2324862" y="169418"/>
                  </a:lnTo>
                  <a:lnTo>
                    <a:pt x="2293112" y="169418"/>
                  </a:lnTo>
                  <a:lnTo>
                    <a:pt x="2331212" y="245618"/>
                  </a:lnTo>
                  <a:lnTo>
                    <a:pt x="2362962" y="182118"/>
                  </a:lnTo>
                  <a:lnTo>
                    <a:pt x="2369312" y="169418"/>
                  </a:lnTo>
                  <a:close/>
                </a:path>
                <a:path w="3376295" h="2258695">
                  <a:moveTo>
                    <a:pt x="2954909" y="1004570"/>
                  </a:moveTo>
                  <a:lnTo>
                    <a:pt x="2873248" y="1028700"/>
                  </a:lnTo>
                  <a:lnTo>
                    <a:pt x="2894876" y="1051928"/>
                  </a:lnTo>
                  <a:lnTo>
                    <a:pt x="2750337" y="1186776"/>
                  </a:lnTo>
                  <a:lnTo>
                    <a:pt x="2728722" y="1163574"/>
                  </a:lnTo>
                  <a:lnTo>
                    <a:pt x="2698991" y="1243457"/>
                  </a:lnTo>
                  <a:lnTo>
                    <a:pt x="2780665" y="1219327"/>
                  </a:lnTo>
                  <a:lnTo>
                    <a:pt x="2767050" y="1204722"/>
                  </a:lnTo>
                  <a:lnTo>
                    <a:pt x="2759024" y="1196111"/>
                  </a:lnTo>
                  <a:lnTo>
                    <a:pt x="2903512" y="1061199"/>
                  </a:lnTo>
                  <a:lnTo>
                    <a:pt x="2925191" y="1084453"/>
                  </a:lnTo>
                  <a:lnTo>
                    <a:pt x="2940494" y="1043305"/>
                  </a:lnTo>
                  <a:lnTo>
                    <a:pt x="2954909" y="1004570"/>
                  </a:lnTo>
                  <a:close/>
                </a:path>
                <a:path w="3376295" h="2258695">
                  <a:moveTo>
                    <a:pt x="3375914" y="2057654"/>
                  </a:moveTo>
                  <a:lnTo>
                    <a:pt x="3369564" y="2044954"/>
                  </a:lnTo>
                  <a:lnTo>
                    <a:pt x="3337814" y="1981454"/>
                  </a:lnTo>
                  <a:lnTo>
                    <a:pt x="3299714" y="2057654"/>
                  </a:lnTo>
                  <a:lnTo>
                    <a:pt x="3331464" y="2057654"/>
                  </a:lnTo>
                  <a:lnTo>
                    <a:pt x="3331464" y="2245614"/>
                  </a:lnTo>
                  <a:lnTo>
                    <a:pt x="44450" y="2245614"/>
                  </a:lnTo>
                  <a:lnTo>
                    <a:pt x="44450" y="2046986"/>
                  </a:lnTo>
                  <a:lnTo>
                    <a:pt x="76200" y="2046986"/>
                  </a:lnTo>
                  <a:lnTo>
                    <a:pt x="69850" y="2034286"/>
                  </a:lnTo>
                  <a:lnTo>
                    <a:pt x="38100" y="1970786"/>
                  </a:lnTo>
                  <a:lnTo>
                    <a:pt x="0" y="2046986"/>
                  </a:lnTo>
                  <a:lnTo>
                    <a:pt x="31750" y="2046986"/>
                  </a:lnTo>
                  <a:lnTo>
                    <a:pt x="31750" y="2255520"/>
                  </a:lnTo>
                  <a:lnTo>
                    <a:pt x="34544" y="2258314"/>
                  </a:lnTo>
                  <a:lnTo>
                    <a:pt x="3341243" y="2258314"/>
                  </a:lnTo>
                  <a:lnTo>
                    <a:pt x="3344164" y="2255520"/>
                  </a:lnTo>
                  <a:lnTo>
                    <a:pt x="3344164" y="2251964"/>
                  </a:lnTo>
                  <a:lnTo>
                    <a:pt x="3344164" y="2245614"/>
                  </a:lnTo>
                  <a:lnTo>
                    <a:pt x="3344164" y="2057654"/>
                  </a:lnTo>
                  <a:lnTo>
                    <a:pt x="3375914" y="2057654"/>
                  </a:lnTo>
                  <a:close/>
                </a:path>
                <a:path w="3376295" h="2258695">
                  <a:moveTo>
                    <a:pt x="3375914" y="169418"/>
                  </a:moveTo>
                  <a:lnTo>
                    <a:pt x="3344164" y="169418"/>
                  </a:lnTo>
                  <a:lnTo>
                    <a:pt x="3344164" y="12700"/>
                  </a:lnTo>
                  <a:lnTo>
                    <a:pt x="3344164" y="6350"/>
                  </a:lnTo>
                  <a:lnTo>
                    <a:pt x="3344164" y="2794"/>
                  </a:lnTo>
                  <a:lnTo>
                    <a:pt x="3341243" y="0"/>
                  </a:lnTo>
                  <a:lnTo>
                    <a:pt x="34544" y="0"/>
                  </a:lnTo>
                  <a:lnTo>
                    <a:pt x="31750" y="2794"/>
                  </a:lnTo>
                  <a:lnTo>
                    <a:pt x="31750" y="158750"/>
                  </a:lnTo>
                  <a:lnTo>
                    <a:pt x="0" y="158750"/>
                  </a:lnTo>
                  <a:lnTo>
                    <a:pt x="38100" y="234950"/>
                  </a:lnTo>
                  <a:lnTo>
                    <a:pt x="69850" y="171450"/>
                  </a:lnTo>
                  <a:lnTo>
                    <a:pt x="76200" y="158750"/>
                  </a:lnTo>
                  <a:lnTo>
                    <a:pt x="44450" y="158750"/>
                  </a:lnTo>
                  <a:lnTo>
                    <a:pt x="44450" y="12700"/>
                  </a:lnTo>
                  <a:lnTo>
                    <a:pt x="3331464" y="12700"/>
                  </a:lnTo>
                  <a:lnTo>
                    <a:pt x="3331464" y="169418"/>
                  </a:lnTo>
                  <a:lnTo>
                    <a:pt x="3299714" y="169418"/>
                  </a:lnTo>
                  <a:lnTo>
                    <a:pt x="3337814" y="245618"/>
                  </a:lnTo>
                  <a:lnTo>
                    <a:pt x="3369564" y="182118"/>
                  </a:lnTo>
                  <a:lnTo>
                    <a:pt x="3375914" y="169418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399280" y="4162212"/>
            <a:ext cx="819856" cy="64769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67217" rIns="0" bIns="0" rtlCol="0">
            <a:spAutoFit/>
          </a:bodyPr>
          <a:lstStyle/>
          <a:p>
            <a:pPr marL="149576">
              <a:spcBef>
                <a:spcPts val="1317"/>
              </a:spcBef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CPU</a:t>
            </a:r>
            <a:r>
              <a:rPr sz="1556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6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556">
              <a:latin typeface="Trebuchet MS"/>
              <a:cs typeface="Trebuchet MS"/>
            </a:endParaRPr>
          </a:p>
          <a:p>
            <a:pPr marL="158043"/>
            <a:r>
              <a:rPr sz="1556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556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6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556" spc="-5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19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52826" y="4157134"/>
            <a:ext cx="819856" cy="64769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67217" rIns="0" bIns="0" rtlCol="0">
            <a:spAutoFit/>
          </a:bodyPr>
          <a:lstStyle/>
          <a:p>
            <a:pPr marL="150282">
              <a:spcBef>
                <a:spcPts val="1317"/>
              </a:spcBef>
            </a:pPr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CPU</a:t>
            </a:r>
            <a:r>
              <a:rPr sz="1556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6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556">
              <a:latin typeface="Trebuchet MS"/>
              <a:cs typeface="Trebuchet MS"/>
            </a:endParaRPr>
          </a:p>
          <a:p>
            <a:pPr marL="167215"/>
            <a:r>
              <a:rPr sz="1556" spc="-6" dirty="0">
                <a:solidFill>
                  <a:srgbClr val="FFFFFF"/>
                </a:solidFill>
                <a:latin typeface="Trebuchet MS"/>
                <a:cs typeface="Trebuchet MS"/>
              </a:rPr>
              <a:t>20-39</a:t>
            </a:r>
            <a:endParaRPr sz="1556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99745" y="2233506"/>
            <a:ext cx="5008033" cy="2381250"/>
          </a:xfrm>
          <a:custGeom>
            <a:avLst/>
            <a:gdLst/>
            <a:ahLst/>
            <a:cxnLst/>
            <a:rect l="l" t="t" r="r" b="b"/>
            <a:pathLst>
              <a:path w="4507230" h="2143125">
                <a:moveTo>
                  <a:pt x="719582" y="2104771"/>
                </a:moveTo>
                <a:lnTo>
                  <a:pt x="706882" y="2098421"/>
                </a:lnTo>
                <a:lnTo>
                  <a:pt x="643382" y="2066671"/>
                </a:lnTo>
                <a:lnTo>
                  <a:pt x="643382" y="2066798"/>
                </a:lnTo>
                <a:lnTo>
                  <a:pt x="643382" y="2098421"/>
                </a:lnTo>
                <a:lnTo>
                  <a:pt x="12700" y="2098421"/>
                </a:lnTo>
                <a:lnTo>
                  <a:pt x="12700" y="1042670"/>
                </a:lnTo>
                <a:lnTo>
                  <a:pt x="158750" y="1042670"/>
                </a:lnTo>
                <a:lnTo>
                  <a:pt x="158750" y="1074420"/>
                </a:lnTo>
                <a:lnTo>
                  <a:pt x="222250" y="1042670"/>
                </a:lnTo>
                <a:lnTo>
                  <a:pt x="234950" y="1036320"/>
                </a:lnTo>
                <a:lnTo>
                  <a:pt x="222250" y="1029970"/>
                </a:lnTo>
                <a:lnTo>
                  <a:pt x="158750" y="998220"/>
                </a:lnTo>
                <a:lnTo>
                  <a:pt x="158750" y="1029970"/>
                </a:lnTo>
                <a:lnTo>
                  <a:pt x="12700" y="1029970"/>
                </a:lnTo>
                <a:lnTo>
                  <a:pt x="12700" y="44450"/>
                </a:lnTo>
                <a:lnTo>
                  <a:pt x="158750" y="44450"/>
                </a:lnTo>
                <a:lnTo>
                  <a:pt x="158750" y="76200"/>
                </a:lnTo>
                <a:lnTo>
                  <a:pt x="222250" y="44450"/>
                </a:lnTo>
                <a:lnTo>
                  <a:pt x="234950" y="38100"/>
                </a:lnTo>
                <a:lnTo>
                  <a:pt x="222250" y="31750"/>
                </a:lnTo>
                <a:lnTo>
                  <a:pt x="158750" y="0"/>
                </a:lnTo>
                <a:lnTo>
                  <a:pt x="158750" y="31750"/>
                </a:lnTo>
                <a:lnTo>
                  <a:pt x="2794" y="31750"/>
                </a:lnTo>
                <a:lnTo>
                  <a:pt x="0" y="34544"/>
                </a:lnTo>
                <a:lnTo>
                  <a:pt x="0" y="1032764"/>
                </a:lnTo>
                <a:lnTo>
                  <a:pt x="0" y="2108327"/>
                </a:lnTo>
                <a:lnTo>
                  <a:pt x="2794" y="2111248"/>
                </a:lnTo>
                <a:lnTo>
                  <a:pt x="643382" y="2111248"/>
                </a:lnTo>
                <a:lnTo>
                  <a:pt x="643382" y="2142871"/>
                </a:lnTo>
                <a:lnTo>
                  <a:pt x="643382" y="2142998"/>
                </a:lnTo>
                <a:lnTo>
                  <a:pt x="706882" y="2111248"/>
                </a:lnTo>
                <a:lnTo>
                  <a:pt x="719582" y="2104898"/>
                </a:lnTo>
                <a:lnTo>
                  <a:pt x="719455" y="2104834"/>
                </a:lnTo>
                <a:lnTo>
                  <a:pt x="719582" y="2104771"/>
                </a:lnTo>
                <a:close/>
              </a:path>
              <a:path w="4507230" h="2143125">
                <a:moveTo>
                  <a:pt x="2214499" y="34544"/>
                </a:moveTo>
                <a:lnTo>
                  <a:pt x="2211578" y="31750"/>
                </a:lnTo>
                <a:lnTo>
                  <a:pt x="2055749" y="31750"/>
                </a:lnTo>
                <a:lnTo>
                  <a:pt x="2055749" y="0"/>
                </a:lnTo>
                <a:lnTo>
                  <a:pt x="1979549" y="38100"/>
                </a:lnTo>
                <a:lnTo>
                  <a:pt x="2055749" y="76200"/>
                </a:lnTo>
                <a:lnTo>
                  <a:pt x="2055749" y="44450"/>
                </a:lnTo>
                <a:lnTo>
                  <a:pt x="2201799" y="44450"/>
                </a:lnTo>
                <a:lnTo>
                  <a:pt x="2201799" y="1029970"/>
                </a:lnTo>
                <a:lnTo>
                  <a:pt x="2055749" y="1029970"/>
                </a:lnTo>
                <a:lnTo>
                  <a:pt x="2055749" y="998220"/>
                </a:lnTo>
                <a:lnTo>
                  <a:pt x="1979549" y="1036320"/>
                </a:lnTo>
                <a:lnTo>
                  <a:pt x="2055749" y="1074420"/>
                </a:lnTo>
                <a:lnTo>
                  <a:pt x="2055749" y="1042670"/>
                </a:lnTo>
                <a:lnTo>
                  <a:pt x="2201799" y="1042670"/>
                </a:lnTo>
                <a:lnTo>
                  <a:pt x="2201799" y="2098433"/>
                </a:lnTo>
                <a:lnTo>
                  <a:pt x="1533398" y="2098433"/>
                </a:lnTo>
                <a:lnTo>
                  <a:pt x="1533398" y="2066798"/>
                </a:lnTo>
                <a:lnTo>
                  <a:pt x="1533398" y="2066671"/>
                </a:lnTo>
                <a:lnTo>
                  <a:pt x="1457198" y="2104771"/>
                </a:lnTo>
                <a:lnTo>
                  <a:pt x="1457325" y="2104834"/>
                </a:lnTo>
                <a:lnTo>
                  <a:pt x="1457198" y="2104898"/>
                </a:lnTo>
                <a:lnTo>
                  <a:pt x="1533398" y="2142998"/>
                </a:lnTo>
                <a:lnTo>
                  <a:pt x="1533398" y="2142871"/>
                </a:lnTo>
                <a:lnTo>
                  <a:pt x="1533398" y="2111248"/>
                </a:lnTo>
                <a:lnTo>
                  <a:pt x="2211578" y="2111248"/>
                </a:lnTo>
                <a:lnTo>
                  <a:pt x="2214499" y="2108327"/>
                </a:lnTo>
                <a:lnTo>
                  <a:pt x="2214499" y="2104898"/>
                </a:lnTo>
                <a:lnTo>
                  <a:pt x="2214499" y="2104771"/>
                </a:lnTo>
                <a:lnTo>
                  <a:pt x="2214499" y="38100"/>
                </a:lnTo>
                <a:lnTo>
                  <a:pt x="2214499" y="34544"/>
                </a:lnTo>
                <a:close/>
              </a:path>
              <a:path w="4507230" h="2143125">
                <a:moveTo>
                  <a:pt x="3017393" y="2100072"/>
                </a:moveTo>
                <a:lnTo>
                  <a:pt x="3004693" y="2093722"/>
                </a:lnTo>
                <a:lnTo>
                  <a:pt x="2941193" y="2061972"/>
                </a:lnTo>
                <a:lnTo>
                  <a:pt x="2941193" y="2093722"/>
                </a:lnTo>
                <a:lnTo>
                  <a:pt x="2304796" y="2093722"/>
                </a:lnTo>
                <a:lnTo>
                  <a:pt x="2304796" y="1053338"/>
                </a:lnTo>
                <a:lnTo>
                  <a:pt x="2450846" y="1053338"/>
                </a:lnTo>
                <a:lnTo>
                  <a:pt x="2450846" y="1085088"/>
                </a:lnTo>
                <a:lnTo>
                  <a:pt x="2514346" y="1053338"/>
                </a:lnTo>
                <a:lnTo>
                  <a:pt x="2527046" y="1046988"/>
                </a:lnTo>
                <a:lnTo>
                  <a:pt x="2514346" y="1040638"/>
                </a:lnTo>
                <a:lnTo>
                  <a:pt x="2450846" y="1008888"/>
                </a:lnTo>
                <a:lnTo>
                  <a:pt x="2450846" y="1040638"/>
                </a:lnTo>
                <a:lnTo>
                  <a:pt x="2304796" y="1040638"/>
                </a:lnTo>
                <a:lnTo>
                  <a:pt x="2304796" y="55118"/>
                </a:lnTo>
                <a:lnTo>
                  <a:pt x="2450846" y="55118"/>
                </a:lnTo>
                <a:lnTo>
                  <a:pt x="2450846" y="86868"/>
                </a:lnTo>
                <a:lnTo>
                  <a:pt x="2514346" y="55118"/>
                </a:lnTo>
                <a:lnTo>
                  <a:pt x="2527046" y="48768"/>
                </a:lnTo>
                <a:lnTo>
                  <a:pt x="2514346" y="42418"/>
                </a:lnTo>
                <a:lnTo>
                  <a:pt x="2450846" y="10668"/>
                </a:lnTo>
                <a:lnTo>
                  <a:pt x="2450846" y="42418"/>
                </a:lnTo>
                <a:lnTo>
                  <a:pt x="2294890" y="42418"/>
                </a:lnTo>
                <a:lnTo>
                  <a:pt x="2292096" y="45212"/>
                </a:lnTo>
                <a:lnTo>
                  <a:pt x="2292096" y="1043432"/>
                </a:lnTo>
                <a:lnTo>
                  <a:pt x="2292096" y="2103501"/>
                </a:lnTo>
                <a:lnTo>
                  <a:pt x="2292096" y="2103628"/>
                </a:lnTo>
                <a:lnTo>
                  <a:pt x="2294890" y="2106422"/>
                </a:lnTo>
                <a:lnTo>
                  <a:pt x="2941193" y="2106422"/>
                </a:lnTo>
                <a:lnTo>
                  <a:pt x="2941193" y="2138172"/>
                </a:lnTo>
                <a:lnTo>
                  <a:pt x="3004693" y="2106422"/>
                </a:lnTo>
                <a:lnTo>
                  <a:pt x="3017393" y="2100072"/>
                </a:lnTo>
                <a:close/>
              </a:path>
              <a:path w="4507230" h="2143125">
                <a:moveTo>
                  <a:pt x="4506976" y="45212"/>
                </a:moveTo>
                <a:lnTo>
                  <a:pt x="4504055" y="42418"/>
                </a:lnTo>
                <a:lnTo>
                  <a:pt x="4348226" y="42418"/>
                </a:lnTo>
                <a:lnTo>
                  <a:pt x="4348226" y="10668"/>
                </a:lnTo>
                <a:lnTo>
                  <a:pt x="4272026" y="48768"/>
                </a:lnTo>
                <a:lnTo>
                  <a:pt x="4348226" y="86868"/>
                </a:lnTo>
                <a:lnTo>
                  <a:pt x="4348226" y="55118"/>
                </a:lnTo>
                <a:lnTo>
                  <a:pt x="4494276" y="55118"/>
                </a:lnTo>
                <a:lnTo>
                  <a:pt x="4494276" y="1040638"/>
                </a:lnTo>
                <a:lnTo>
                  <a:pt x="4348226" y="1040638"/>
                </a:lnTo>
                <a:lnTo>
                  <a:pt x="4348226" y="1008888"/>
                </a:lnTo>
                <a:lnTo>
                  <a:pt x="4272026" y="1046988"/>
                </a:lnTo>
                <a:lnTo>
                  <a:pt x="4348226" y="1085088"/>
                </a:lnTo>
                <a:lnTo>
                  <a:pt x="4348226" y="1053338"/>
                </a:lnTo>
                <a:lnTo>
                  <a:pt x="4494276" y="1053338"/>
                </a:lnTo>
                <a:lnTo>
                  <a:pt x="4494276" y="2093722"/>
                </a:lnTo>
                <a:lnTo>
                  <a:pt x="3831590" y="2093722"/>
                </a:lnTo>
                <a:lnTo>
                  <a:pt x="3831590" y="2061972"/>
                </a:lnTo>
                <a:lnTo>
                  <a:pt x="3755390" y="2100072"/>
                </a:lnTo>
                <a:lnTo>
                  <a:pt x="3831590" y="2138172"/>
                </a:lnTo>
                <a:lnTo>
                  <a:pt x="3831590" y="2106422"/>
                </a:lnTo>
                <a:lnTo>
                  <a:pt x="4504055" y="2106422"/>
                </a:lnTo>
                <a:lnTo>
                  <a:pt x="4506976" y="2103628"/>
                </a:lnTo>
                <a:lnTo>
                  <a:pt x="4506976" y="2103501"/>
                </a:lnTo>
                <a:lnTo>
                  <a:pt x="4506976" y="2100072"/>
                </a:lnTo>
                <a:lnTo>
                  <a:pt x="4506976" y="48768"/>
                </a:lnTo>
                <a:lnTo>
                  <a:pt x="4506976" y="45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9" name="object 29"/>
          <p:cNvSpPr txBox="1"/>
          <p:nvPr/>
        </p:nvSpPr>
        <p:spPr>
          <a:xfrm>
            <a:off x="553721" y="5574454"/>
            <a:ext cx="1001183" cy="642626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6811" rIns="0" bIns="0" rtlCol="0">
            <a:spAutoFit/>
          </a:bodyPr>
          <a:lstStyle/>
          <a:p>
            <a:pPr algn="ctr">
              <a:spcBef>
                <a:spcPts val="2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thread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94747" y="5574454"/>
            <a:ext cx="999067" cy="642626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6811" rIns="0" bIns="0" rtlCol="0">
            <a:spAutoFit/>
          </a:bodyPr>
          <a:lstStyle/>
          <a:p>
            <a:pPr algn="ctr">
              <a:spcBef>
                <a:spcPts val="2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thread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34081" y="5574454"/>
            <a:ext cx="1001183" cy="642626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6811" rIns="0" bIns="0" rtlCol="0">
            <a:spAutoFit/>
          </a:bodyPr>
          <a:lstStyle/>
          <a:p>
            <a:pPr algn="ctr">
              <a:spcBef>
                <a:spcPts val="2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thread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75107" y="5574454"/>
            <a:ext cx="1001183" cy="642626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6811" rIns="0" bIns="0" rtlCol="0">
            <a:spAutoFit/>
          </a:bodyPr>
          <a:lstStyle/>
          <a:p>
            <a:pPr algn="ctr">
              <a:spcBef>
                <a:spcPts val="2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thread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16133" y="5574454"/>
            <a:ext cx="999067" cy="642626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6811" rIns="0" bIns="0" rtlCol="0">
            <a:spAutoFit/>
          </a:bodyPr>
          <a:lstStyle/>
          <a:p>
            <a:pPr marL="1411" algn="ctr">
              <a:spcBef>
                <a:spcPts val="2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thread</a:t>
            </a:r>
            <a:endParaRPr sz="2000">
              <a:latin typeface="Trebuchet MS"/>
              <a:cs typeface="Trebuchet MS"/>
            </a:endParaRPr>
          </a:p>
          <a:p>
            <a:pPr marL="706" algn="ctr"/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57159" y="5574454"/>
            <a:ext cx="999067" cy="642626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6811" rIns="0" bIns="0" rtlCol="0">
            <a:spAutoFit/>
          </a:bodyPr>
          <a:lstStyle/>
          <a:p>
            <a:pPr marL="706" algn="ctr">
              <a:spcBef>
                <a:spcPts val="2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thread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96493" y="5574454"/>
            <a:ext cx="1001183" cy="642626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6811" rIns="0" bIns="0" rtlCol="0">
            <a:spAutoFit/>
          </a:bodyPr>
          <a:lstStyle/>
          <a:p>
            <a:pPr marL="1411" algn="ctr">
              <a:spcBef>
                <a:spcPts val="2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thread</a:t>
            </a:r>
            <a:endParaRPr sz="2000">
              <a:latin typeface="Trebuchet MS"/>
              <a:cs typeface="Trebuchet MS"/>
            </a:endParaRPr>
          </a:p>
          <a:p>
            <a:pPr marL="706" algn="ctr"/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637521" y="5574454"/>
            <a:ext cx="1001183" cy="642626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6811" rIns="0" bIns="0" rtlCol="0">
            <a:spAutoFit/>
          </a:bodyPr>
          <a:lstStyle/>
          <a:p>
            <a:pPr marL="706" algn="ctr">
              <a:spcBef>
                <a:spcPts val="211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thread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54481" y="5862320"/>
            <a:ext cx="440972" cy="84667"/>
          </a:xfrm>
          <a:custGeom>
            <a:avLst/>
            <a:gdLst/>
            <a:ahLst/>
            <a:cxnLst/>
            <a:rect l="l" t="t" r="r" b="b"/>
            <a:pathLst>
              <a:path w="3968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96875" h="76200">
                <a:moveTo>
                  <a:pt x="320294" y="0"/>
                </a:moveTo>
                <a:lnTo>
                  <a:pt x="320294" y="76200"/>
                </a:lnTo>
                <a:lnTo>
                  <a:pt x="383794" y="44450"/>
                </a:lnTo>
                <a:lnTo>
                  <a:pt x="332994" y="44450"/>
                </a:lnTo>
                <a:lnTo>
                  <a:pt x="332994" y="31750"/>
                </a:lnTo>
                <a:lnTo>
                  <a:pt x="383794" y="31750"/>
                </a:lnTo>
                <a:lnTo>
                  <a:pt x="320294" y="0"/>
                </a:lnTo>
                <a:close/>
              </a:path>
              <a:path w="3968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96875" h="76200">
                <a:moveTo>
                  <a:pt x="32029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20294" y="44450"/>
                </a:lnTo>
                <a:lnTo>
                  <a:pt x="320294" y="31750"/>
                </a:lnTo>
                <a:close/>
              </a:path>
              <a:path w="396875" h="76200">
                <a:moveTo>
                  <a:pt x="383794" y="31750"/>
                </a:moveTo>
                <a:lnTo>
                  <a:pt x="332994" y="31750"/>
                </a:lnTo>
                <a:lnTo>
                  <a:pt x="332994" y="44450"/>
                </a:lnTo>
                <a:lnTo>
                  <a:pt x="383794" y="44450"/>
                </a:lnTo>
                <a:lnTo>
                  <a:pt x="396494" y="38100"/>
                </a:lnTo>
                <a:lnTo>
                  <a:pt x="383794" y="3175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" name="object 38"/>
          <p:cNvSpPr/>
          <p:nvPr/>
        </p:nvSpPr>
        <p:spPr>
          <a:xfrm>
            <a:off x="2993814" y="5862320"/>
            <a:ext cx="440972" cy="84667"/>
          </a:xfrm>
          <a:custGeom>
            <a:avLst/>
            <a:gdLst/>
            <a:ahLst/>
            <a:cxnLst/>
            <a:rect l="l" t="t" r="r" b="b"/>
            <a:pathLst>
              <a:path w="3968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96875" h="76200">
                <a:moveTo>
                  <a:pt x="320294" y="0"/>
                </a:moveTo>
                <a:lnTo>
                  <a:pt x="320294" y="76200"/>
                </a:lnTo>
                <a:lnTo>
                  <a:pt x="383794" y="44450"/>
                </a:lnTo>
                <a:lnTo>
                  <a:pt x="332994" y="44450"/>
                </a:lnTo>
                <a:lnTo>
                  <a:pt x="332994" y="31750"/>
                </a:lnTo>
                <a:lnTo>
                  <a:pt x="383794" y="31750"/>
                </a:lnTo>
                <a:lnTo>
                  <a:pt x="320294" y="0"/>
                </a:lnTo>
                <a:close/>
              </a:path>
              <a:path w="3968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96875" h="76200">
                <a:moveTo>
                  <a:pt x="32029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20294" y="44450"/>
                </a:lnTo>
                <a:lnTo>
                  <a:pt x="320294" y="31750"/>
                </a:lnTo>
                <a:close/>
              </a:path>
              <a:path w="396875" h="76200">
                <a:moveTo>
                  <a:pt x="383794" y="31750"/>
                </a:moveTo>
                <a:lnTo>
                  <a:pt x="332994" y="31750"/>
                </a:lnTo>
                <a:lnTo>
                  <a:pt x="332994" y="44450"/>
                </a:lnTo>
                <a:lnTo>
                  <a:pt x="383794" y="44450"/>
                </a:lnTo>
                <a:lnTo>
                  <a:pt x="396494" y="38100"/>
                </a:lnTo>
                <a:lnTo>
                  <a:pt x="383794" y="3175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" name="object 39"/>
          <p:cNvSpPr/>
          <p:nvPr/>
        </p:nvSpPr>
        <p:spPr>
          <a:xfrm>
            <a:off x="4434840" y="5862320"/>
            <a:ext cx="440972" cy="84667"/>
          </a:xfrm>
          <a:custGeom>
            <a:avLst/>
            <a:gdLst/>
            <a:ahLst/>
            <a:cxnLst/>
            <a:rect l="l" t="t" r="r" b="b"/>
            <a:pathLst>
              <a:path w="3968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96875" h="76200">
                <a:moveTo>
                  <a:pt x="320294" y="0"/>
                </a:moveTo>
                <a:lnTo>
                  <a:pt x="320294" y="76200"/>
                </a:lnTo>
                <a:lnTo>
                  <a:pt x="383794" y="44450"/>
                </a:lnTo>
                <a:lnTo>
                  <a:pt x="332994" y="44450"/>
                </a:lnTo>
                <a:lnTo>
                  <a:pt x="332994" y="31750"/>
                </a:lnTo>
                <a:lnTo>
                  <a:pt x="383794" y="31750"/>
                </a:lnTo>
                <a:lnTo>
                  <a:pt x="320294" y="0"/>
                </a:lnTo>
                <a:close/>
              </a:path>
              <a:path w="3968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96875" h="76200">
                <a:moveTo>
                  <a:pt x="32029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20294" y="44450"/>
                </a:lnTo>
                <a:lnTo>
                  <a:pt x="320294" y="31750"/>
                </a:lnTo>
                <a:close/>
              </a:path>
              <a:path w="396875" h="76200">
                <a:moveTo>
                  <a:pt x="383794" y="31750"/>
                </a:moveTo>
                <a:lnTo>
                  <a:pt x="332994" y="31750"/>
                </a:lnTo>
                <a:lnTo>
                  <a:pt x="332994" y="44450"/>
                </a:lnTo>
                <a:lnTo>
                  <a:pt x="383794" y="44450"/>
                </a:lnTo>
                <a:lnTo>
                  <a:pt x="396494" y="38100"/>
                </a:lnTo>
                <a:lnTo>
                  <a:pt x="383794" y="3175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" name="object 40"/>
          <p:cNvSpPr/>
          <p:nvPr/>
        </p:nvSpPr>
        <p:spPr>
          <a:xfrm>
            <a:off x="5875866" y="5862320"/>
            <a:ext cx="440972" cy="84667"/>
          </a:xfrm>
          <a:custGeom>
            <a:avLst/>
            <a:gdLst/>
            <a:ahLst/>
            <a:cxnLst/>
            <a:rect l="l" t="t" r="r" b="b"/>
            <a:pathLst>
              <a:path w="3968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96875" h="76200">
                <a:moveTo>
                  <a:pt x="320294" y="0"/>
                </a:moveTo>
                <a:lnTo>
                  <a:pt x="320294" y="76200"/>
                </a:lnTo>
                <a:lnTo>
                  <a:pt x="383794" y="44450"/>
                </a:lnTo>
                <a:lnTo>
                  <a:pt x="332994" y="44450"/>
                </a:lnTo>
                <a:lnTo>
                  <a:pt x="332994" y="31750"/>
                </a:lnTo>
                <a:lnTo>
                  <a:pt x="383794" y="31750"/>
                </a:lnTo>
                <a:lnTo>
                  <a:pt x="320294" y="0"/>
                </a:lnTo>
                <a:close/>
              </a:path>
              <a:path w="3968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96875" h="76200">
                <a:moveTo>
                  <a:pt x="32029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20294" y="44450"/>
                </a:lnTo>
                <a:lnTo>
                  <a:pt x="320294" y="31750"/>
                </a:lnTo>
                <a:close/>
              </a:path>
              <a:path w="396875" h="76200">
                <a:moveTo>
                  <a:pt x="383794" y="31750"/>
                </a:moveTo>
                <a:lnTo>
                  <a:pt x="332994" y="31750"/>
                </a:lnTo>
                <a:lnTo>
                  <a:pt x="332994" y="44450"/>
                </a:lnTo>
                <a:lnTo>
                  <a:pt x="383794" y="44450"/>
                </a:lnTo>
                <a:lnTo>
                  <a:pt x="396494" y="38100"/>
                </a:lnTo>
                <a:lnTo>
                  <a:pt x="383794" y="3175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" name="object 41"/>
          <p:cNvSpPr/>
          <p:nvPr/>
        </p:nvSpPr>
        <p:spPr>
          <a:xfrm>
            <a:off x="7315201" y="5862320"/>
            <a:ext cx="440972" cy="84667"/>
          </a:xfrm>
          <a:custGeom>
            <a:avLst/>
            <a:gdLst/>
            <a:ahLst/>
            <a:cxnLst/>
            <a:rect l="l" t="t" r="r" b="b"/>
            <a:pathLst>
              <a:path w="3968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96875" h="76200">
                <a:moveTo>
                  <a:pt x="320294" y="0"/>
                </a:moveTo>
                <a:lnTo>
                  <a:pt x="320294" y="76200"/>
                </a:lnTo>
                <a:lnTo>
                  <a:pt x="383794" y="44450"/>
                </a:lnTo>
                <a:lnTo>
                  <a:pt x="332994" y="44450"/>
                </a:lnTo>
                <a:lnTo>
                  <a:pt x="332994" y="31750"/>
                </a:lnTo>
                <a:lnTo>
                  <a:pt x="383794" y="31750"/>
                </a:lnTo>
                <a:lnTo>
                  <a:pt x="320294" y="0"/>
                </a:lnTo>
                <a:close/>
              </a:path>
              <a:path w="3968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96875" h="76200">
                <a:moveTo>
                  <a:pt x="32029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20294" y="44450"/>
                </a:lnTo>
                <a:lnTo>
                  <a:pt x="320294" y="31750"/>
                </a:lnTo>
                <a:close/>
              </a:path>
              <a:path w="396875" h="76200">
                <a:moveTo>
                  <a:pt x="383794" y="31750"/>
                </a:moveTo>
                <a:lnTo>
                  <a:pt x="332994" y="31750"/>
                </a:lnTo>
                <a:lnTo>
                  <a:pt x="332994" y="44450"/>
                </a:lnTo>
                <a:lnTo>
                  <a:pt x="383794" y="44450"/>
                </a:lnTo>
                <a:lnTo>
                  <a:pt x="396494" y="38100"/>
                </a:lnTo>
                <a:lnTo>
                  <a:pt x="383794" y="3175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" name="object 42"/>
          <p:cNvSpPr/>
          <p:nvPr/>
        </p:nvSpPr>
        <p:spPr>
          <a:xfrm>
            <a:off x="8756227" y="5862320"/>
            <a:ext cx="440972" cy="84667"/>
          </a:xfrm>
          <a:custGeom>
            <a:avLst/>
            <a:gdLst/>
            <a:ahLst/>
            <a:cxnLst/>
            <a:rect l="l" t="t" r="r" b="b"/>
            <a:pathLst>
              <a:path w="3968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96875" h="76200">
                <a:moveTo>
                  <a:pt x="320294" y="0"/>
                </a:moveTo>
                <a:lnTo>
                  <a:pt x="320294" y="76200"/>
                </a:lnTo>
                <a:lnTo>
                  <a:pt x="383794" y="44450"/>
                </a:lnTo>
                <a:lnTo>
                  <a:pt x="332994" y="44450"/>
                </a:lnTo>
                <a:lnTo>
                  <a:pt x="332994" y="31750"/>
                </a:lnTo>
                <a:lnTo>
                  <a:pt x="383794" y="31750"/>
                </a:lnTo>
                <a:lnTo>
                  <a:pt x="320294" y="0"/>
                </a:lnTo>
                <a:close/>
              </a:path>
              <a:path w="3968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96875" h="76200">
                <a:moveTo>
                  <a:pt x="32029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20294" y="44450"/>
                </a:lnTo>
                <a:lnTo>
                  <a:pt x="320294" y="31750"/>
                </a:lnTo>
                <a:close/>
              </a:path>
              <a:path w="396875" h="76200">
                <a:moveTo>
                  <a:pt x="383794" y="31750"/>
                </a:moveTo>
                <a:lnTo>
                  <a:pt x="332994" y="31750"/>
                </a:lnTo>
                <a:lnTo>
                  <a:pt x="332994" y="44450"/>
                </a:lnTo>
                <a:lnTo>
                  <a:pt x="383794" y="44450"/>
                </a:lnTo>
                <a:lnTo>
                  <a:pt x="396494" y="38100"/>
                </a:lnTo>
                <a:lnTo>
                  <a:pt x="383794" y="3175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" name="object 43"/>
          <p:cNvSpPr/>
          <p:nvPr/>
        </p:nvSpPr>
        <p:spPr>
          <a:xfrm>
            <a:off x="10197254" y="5862320"/>
            <a:ext cx="440972" cy="84667"/>
          </a:xfrm>
          <a:custGeom>
            <a:avLst/>
            <a:gdLst/>
            <a:ahLst/>
            <a:cxnLst/>
            <a:rect l="l" t="t" r="r" b="b"/>
            <a:pathLst>
              <a:path w="3968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96875" h="76200">
                <a:moveTo>
                  <a:pt x="320294" y="0"/>
                </a:moveTo>
                <a:lnTo>
                  <a:pt x="320294" y="76200"/>
                </a:lnTo>
                <a:lnTo>
                  <a:pt x="383794" y="44450"/>
                </a:lnTo>
                <a:lnTo>
                  <a:pt x="332994" y="44450"/>
                </a:lnTo>
                <a:lnTo>
                  <a:pt x="332994" y="31750"/>
                </a:lnTo>
                <a:lnTo>
                  <a:pt x="383794" y="31750"/>
                </a:lnTo>
                <a:lnTo>
                  <a:pt x="320294" y="0"/>
                </a:lnTo>
                <a:close/>
              </a:path>
              <a:path w="3968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96875" h="76200">
                <a:moveTo>
                  <a:pt x="32029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20294" y="44450"/>
                </a:lnTo>
                <a:lnTo>
                  <a:pt x="320294" y="31750"/>
                </a:lnTo>
                <a:close/>
              </a:path>
              <a:path w="396875" h="76200">
                <a:moveTo>
                  <a:pt x="383794" y="31750"/>
                </a:moveTo>
                <a:lnTo>
                  <a:pt x="332994" y="31750"/>
                </a:lnTo>
                <a:lnTo>
                  <a:pt x="332994" y="44450"/>
                </a:lnTo>
                <a:lnTo>
                  <a:pt x="383794" y="44450"/>
                </a:lnTo>
                <a:lnTo>
                  <a:pt x="396494" y="38100"/>
                </a:lnTo>
                <a:lnTo>
                  <a:pt x="383794" y="3175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" name="object 44"/>
          <p:cNvSpPr/>
          <p:nvPr/>
        </p:nvSpPr>
        <p:spPr>
          <a:xfrm>
            <a:off x="1017694" y="6233161"/>
            <a:ext cx="10169172" cy="259643"/>
          </a:xfrm>
          <a:custGeom>
            <a:avLst/>
            <a:gdLst/>
            <a:ahLst/>
            <a:cxnLst/>
            <a:rect l="l" t="t" r="r" b="b"/>
            <a:pathLst>
              <a:path w="9152255" h="233679">
                <a:moveTo>
                  <a:pt x="44450" y="63499"/>
                </a:moveTo>
                <a:lnTo>
                  <a:pt x="31750" y="63499"/>
                </a:lnTo>
                <a:lnTo>
                  <a:pt x="31750" y="230593"/>
                </a:lnTo>
                <a:lnTo>
                  <a:pt x="34594" y="233438"/>
                </a:lnTo>
                <a:lnTo>
                  <a:pt x="9117076" y="233438"/>
                </a:lnTo>
                <a:lnTo>
                  <a:pt x="9119997" y="230593"/>
                </a:lnTo>
                <a:lnTo>
                  <a:pt x="9119997" y="227088"/>
                </a:lnTo>
                <a:lnTo>
                  <a:pt x="44450" y="227088"/>
                </a:lnTo>
                <a:lnTo>
                  <a:pt x="38100" y="220738"/>
                </a:lnTo>
                <a:lnTo>
                  <a:pt x="44450" y="220738"/>
                </a:lnTo>
                <a:lnTo>
                  <a:pt x="44450" y="63499"/>
                </a:lnTo>
                <a:close/>
              </a:path>
              <a:path w="9152255" h="233679">
                <a:moveTo>
                  <a:pt x="44450" y="220738"/>
                </a:moveTo>
                <a:lnTo>
                  <a:pt x="38100" y="220738"/>
                </a:lnTo>
                <a:lnTo>
                  <a:pt x="44450" y="227088"/>
                </a:lnTo>
                <a:lnTo>
                  <a:pt x="44450" y="220738"/>
                </a:lnTo>
                <a:close/>
              </a:path>
              <a:path w="9152255" h="233679">
                <a:moveTo>
                  <a:pt x="9107297" y="220738"/>
                </a:moveTo>
                <a:lnTo>
                  <a:pt x="44450" y="220738"/>
                </a:lnTo>
                <a:lnTo>
                  <a:pt x="44450" y="227088"/>
                </a:lnTo>
                <a:lnTo>
                  <a:pt x="9107297" y="227088"/>
                </a:lnTo>
                <a:lnTo>
                  <a:pt x="9107297" y="220738"/>
                </a:lnTo>
                <a:close/>
              </a:path>
              <a:path w="9152255" h="233679">
                <a:moveTo>
                  <a:pt x="9119997" y="76111"/>
                </a:moveTo>
                <a:lnTo>
                  <a:pt x="9107297" y="76111"/>
                </a:lnTo>
                <a:lnTo>
                  <a:pt x="9107297" y="227088"/>
                </a:lnTo>
                <a:lnTo>
                  <a:pt x="9113647" y="220738"/>
                </a:lnTo>
                <a:lnTo>
                  <a:pt x="9119997" y="220738"/>
                </a:lnTo>
                <a:lnTo>
                  <a:pt x="9119997" y="76111"/>
                </a:lnTo>
                <a:close/>
              </a:path>
              <a:path w="9152255" h="233679">
                <a:moveTo>
                  <a:pt x="9119997" y="220738"/>
                </a:moveTo>
                <a:lnTo>
                  <a:pt x="9113647" y="220738"/>
                </a:lnTo>
                <a:lnTo>
                  <a:pt x="9107297" y="227088"/>
                </a:lnTo>
                <a:lnTo>
                  <a:pt x="9119997" y="227088"/>
                </a:lnTo>
                <a:lnTo>
                  <a:pt x="9119997" y="220738"/>
                </a:lnTo>
                <a:close/>
              </a:path>
              <a:path w="9152255" h="233679">
                <a:moveTo>
                  <a:pt x="9113647" y="12611"/>
                </a:moveTo>
                <a:lnTo>
                  <a:pt x="9075547" y="88811"/>
                </a:lnTo>
                <a:lnTo>
                  <a:pt x="9107297" y="88811"/>
                </a:lnTo>
                <a:lnTo>
                  <a:pt x="9107297" y="76111"/>
                </a:lnTo>
                <a:lnTo>
                  <a:pt x="9145397" y="76111"/>
                </a:lnTo>
                <a:lnTo>
                  <a:pt x="9113647" y="12611"/>
                </a:lnTo>
                <a:close/>
              </a:path>
              <a:path w="9152255" h="233679">
                <a:moveTo>
                  <a:pt x="9145397" y="76111"/>
                </a:moveTo>
                <a:lnTo>
                  <a:pt x="9119997" y="76111"/>
                </a:lnTo>
                <a:lnTo>
                  <a:pt x="9119997" y="88811"/>
                </a:lnTo>
                <a:lnTo>
                  <a:pt x="9151747" y="88811"/>
                </a:lnTo>
                <a:lnTo>
                  <a:pt x="9145397" y="76111"/>
                </a:lnTo>
                <a:close/>
              </a:path>
              <a:path w="9152255" h="23367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9152255" h="23367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" name="object 45"/>
          <p:cNvSpPr/>
          <p:nvPr/>
        </p:nvSpPr>
        <p:spPr>
          <a:xfrm>
            <a:off x="1048541" y="2685626"/>
            <a:ext cx="10094383" cy="2895600"/>
          </a:xfrm>
          <a:custGeom>
            <a:avLst/>
            <a:gdLst/>
            <a:ahLst/>
            <a:cxnLst/>
            <a:rect l="l" t="t" r="r" b="b"/>
            <a:pathLst>
              <a:path w="9084945" h="2606040">
                <a:moveTo>
                  <a:pt x="9084488" y="2594978"/>
                </a:moveTo>
                <a:lnTo>
                  <a:pt x="6260211" y="56921"/>
                </a:lnTo>
                <a:lnTo>
                  <a:pt x="6267882" y="48387"/>
                </a:lnTo>
                <a:lnTo>
                  <a:pt x="6281471" y="33274"/>
                </a:lnTo>
                <a:lnTo>
                  <a:pt x="6199302" y="10668"/>
                </a:lnTo>
                <a:lnTo>
                  <a:pt x="6230544" y="89916"/>
                </a:lnTo>
                <a:lnTo>
                  <a:pt x="6251740" y="66344"/>
                </a:lnTo>
                <a:lnTo>
                  <a:pt x="9061437" y="2591371"/>
                </a:lnTo>
                <a:lnTo>
                  <a:pt x="7651966" y="2459494"/>
                </a:lnTo>
                <a:lnTo>
                  <a:pt x="7632205" y="2439759"/>
                </a:lnTo>
                <a:lnTo>
                  <a:pt x="7632205" y="2457653"/>
                </a:lnTo>
                <a:lnTo>
                  <a:pt x="6447853" y="2346833"/>
                </a:lnTo>
                <a:lnTo>
                  <a:pt x="6219088" y="1082763"/>
                </a:lnTo>
                <a:lnTo>
                  <a:pt x="6250317" y="1077099"/>
                </a:lnTo>
                <a:lnTo>
                  <a:pt x="7632205" y="2457653"/>
                </a:lnTo>
                <a:lnTo>
                  <a:pt x="7632205" y="2439759"/>
                </a:lnTo>
                <a:lnTo>
                  <a:pt x="5250294" y="60007"/>
                </a:lnTo>
                <a:lnTo>
                  <a:pt x="5259248" y="51054"/>
                </a:lnTo>
                <a:lnTo>
                  <a:pt x="5272710" y="37592"/>
                </a:lnTo>
                <a:lnTo>
                  <a:pt x="5191938" y="10668"/>
                </a:lnTo>
                <a:lnTo>
                  <a:pt x="5218862" y="91440"/>
                </a:lnTo>
                <a:lnTo>
                  <a:pt x="5241277" y="69024"/>
                </a:lnTo>
                <a:lnTo>
                  <a:pt x="6195403" y="1022235"/>
                </a:lnTo>
                <a:lnTo>
                  <a:pt x="6175426" y="1090676"/>
                </a:lnTo>
                <a:lnTo>
                  <a:pt x="6206642" y="1085024"/>
                </a:lnTo>
                <a:lnTo>
                  <a:pt x="6434760" y="2345613"/>
                </a:lnTo>
                <a:lnTo>
                  <a:pt x="5197106" y="2229815"/>
                </a:lnTo>
                <a:lnTo>
                  <a:pt x="5198275" y="1085088"/>
                </a:lnTo>
                <a:lnTo>
                  <a:pt x="5230038" y="1085088"/>
                </a:lnTo>
                <a:lnTo>
                  <a:pt x="5223688" y="1072388"/>
                </a:lnTo>
                <a:lnTo>
                  <a:pt x="5191938" y="1008888"/>
                </a:lnTo>
                <a:lnTo>
                  <a:pt x="5153838" y="1085088"/>
                </a:lnTo>
                <a:lnTo>
                  <a:pt x="5185575" y="1085088"/>
                </a:lnTo>
                <a:lnTo>
                  <a:pt x="5184406" y="2228621"/>
                </a:lnTo>
                <a:lnTo>
                  <a:pt x="5184394" y="2241321"/>
                </a:lnTo>
                <a:lnTo>
                  <a:pt x="5184368" y="2278176"/>
                </a:lnTo>
                <a:lnTo>
                  <a:pt x="5184356" y="2291016"/>
                </a:lnTo>
                <a:lnTo>
                  <a:pt x="5184279" y="2369235"/>
                </a:lnTo>
                <a:lnTo>
                  <a:pt x="5184267" y="2382139"/>
                </a:lnTo>
                <a:lnTo>
                  <a:pt x="5184064" y="2590850"/>
                </a:lnTo>
                <a:lnTo>
                  <a:pt x="3902799" y="2212886"/>
                </a:lnTo>
                <a:lnTo>
                  <a:pt x="3903180" y="2162111"/>
                </a:lnTo>
                <a:lnTo>
                  <a:pt x="5184267" y="2382139"/>
                </a:lnTo>
                <a:lnTo>
                  <a:pt x="5184267" y="2369235"/>
                </a:lnTo>
                <a:lnTo>
                  <a:pt x="3903281" y="2149183"/>
                </a:lnTo>
                <a:lnTo>
                  <a:pt x="3903383" y="2135848"/>
                </a:lnTo>
                <a:lnTo>
                  <a:pt x="5184356" y="2291016"/>
                </a:lnTo>
                <a:lnTo>
                  <a:pt x="5184356" y="2278176"/>
                </a:lnTo>
                <a:lnTo>
                  <a:pt x="3903472" y="2122982"/>
                </a:lnTo>
                <a:lnTo>
                  <a:pt x="3903472" y="2121446"/>
                </a:lnTo>
                <a:lnTo>
                  <a:pt x="5184394" y="2241321"/>
                </a:lnTo>
                <a:lnTo>
                  <a:pt x="5184394" y="2228621"/>
                </a:lnTo>
                <a:lnTo>
                  <a:pt x="3903573" y="2108784"/>
                </a:lnTo>
                <a:lnTo>
                  <a:pt x="3911549" y="1074470"/>
                </a:lnTo>
                <a:lnTo>
                  <a:pt x="3943273" y="1074674"/>
                </a:lnTo>
                <a:lnTo>
                  <a:pt x="3936923" y="1061720"/>
                </a:lnTo>
                <a:lnTo>
                  <a:pt x="3905808" y="998220"/>
                </a:lnTo>
                <a:lnTo>
                  <a:pt x="3867200" y="1074166"/>
                </a:lnTo>
                <a:lnTo>
                  <a:pt x="3898849" y="1074381"/>
                </a:lnTo>
                <a:lnTo>
                  <a:pt x="3890886" y="2107603"/>
                </a:lnTo>
                <a:lnTo>
                  <a:pt x="3890784" y="2120265"/>
                </a:lnTo>
                <a:lnTo>
                  <a:pt x="3890784" y="2121446"/>
                </a:lnTo>
                <a:lnTo>
                  <a:pt x="3890683" y="2134311"/>
                </a:lnTo>
                <a:lnTo>
                  <a:pt x="3890594" y="2147011"/>
                </a:lnTo>
                <a:lnTo>
                  <a:pt x="3890492" y="2159927"/>
                </a:lnTo>
                <a:lnTo>
                  <a:pt x="3890124" y="2209152"/>
                </a:lnTo>
                <a:lnTo>
                  <a:pt x="3890022" y="2222296"/>
                </a:lnTo>
                <a:lnTo>
                  <a:pt x="3887266" y="2582799"/>
                </a:lnTo>
                <a:lnTo>
                  <a:pt x="3447313" y="2123059"/>
                </a:lnTo>
                <a:lnTo>
                  <a:pt x="3449815" y="2114499"/>
                </a:lnTo>
                <a:lnTo>
                  <a:pt x="3453180" y="2116963"/>
                </a:lnTo>
                <a:lnTo>
                  <a:pt x="3453942" y="2112467"/>
                </a:lnTo>
                <a:lnTo>
                  <a:pt x="3455593" y="2113546"/>
                </a:lnTo>
                <a:lnTo>
                  <a:pt x="3455886" y="2111108"/>
                </a:lnTo>
                <a:lnTo>
                  <a:pt x="3456736" y="2111629"/>
                </a:lnTo>
                <a:lnTo>
                  <a:pt x="3457625" y="2102053"/>
                </a:lnTo>
                <a:lnTo>
                  <a:pt x="3463493" y="2096452"/>
                </a:lnTo>
                <a:lnTo>
                  <a:pt x="3890022" y="2222296"/>
                </a:lnTo>
                <a:lnTo>
                  <a:pt x="3890022" y="2209127"/>
                </a:lnTo>
                <a:lnTo>
                  <a:pt x="3490264" y="2091194"/>
                </a:lnTo>
                <a:lnTo>
                  <a:pt x="3890492" y="2159927"/>
                </a:lnTo>
                <a:lnTo>
                  <a:pt x="3890492" y="2146998"/>
                </a:lnTo>
                <a:lnTo>
                  <a:pt x="3639566" y="2103894"/>
                </a:lnTo>
                <a:lnTo>
                  <a:pt x="3890683" y="2134311"/>
                </a:lnTo>
                <a:lnTo>
                  <a:pt x="3890683" y="2121446"/>
                </a:lnTo>
                <a:lnTo>
                  <a:pt x="3847642" y="2116226"/>
                </a:lnTo>
                <a:lnTo>
                  <a:pt x="3890784" y="2120265"/>
                </a:lnTo>
                <a:lnTo>
                  <a:pt x="3890784" y="2107603"/>
                </a:lnTo>
                <a:lnTo>
                  <a:pt x="3463556" y="2067610"/>
                </a:lnTo>
                <a:lnTo>
                  <a:pt x="3468293" y="2051558"/>
                </a:lnTo>
                <a:lnTo>
                  <a:pt x="3464229" y="2052294"/>
                </a:lnTo>
                <a:lnTo>
                  <a:pt x="3466007" y="2041906"/>
                </a:lnTo>
                <a:lnTo>
                  <a:pt x="3464166" y="2042464"/>
                </a:lnTo>
                <a:lnTo>
                  <a:pt x="3464737" y="2037842"/>
                </a:lnTo>
                <a:lnTo>
                  <a:pt x="3463607" y="2038248"/>
                </a:lnTo>
                <a:lnTo>
                  <a:pt x="3463848" y="2035683"/>
                </a:lnTo>
                <a:lnTo>
                  <a:pt x="3384473" y="2066544"/>
                </a:lnTo>
                <a:lnTo>
                  <a:pt x="3384143" y="2066607"/>
                </a:lnTo>
                <a:lnTo>
                  <a:pt x="3382619" y="2066201"/>
                </a:lnTo>
                <a:lnTo>
                  <a:pt x="3312998" y="2044090"/>
                </a:lnTo>
                <a:lnTo>
                  <a:pt x="3312998" y="2107387"/>
                </a:lnTo>
                <a:lnTo>
                  <a:pt x="2607183" y="2585694"/>
                </a:lnTo>
                <a:lnTo>
                  <a:pt x="2669311" y="2255990"/>
                </a:lnTo>
                <a:lnTo>
                  <a:pt x="3309874" y="2092083"/>
                </a:lnTo>
                <a:lnTo>
                  <a:pt x="3310801" y="2093455"/>
                </a:lnTo>
                <a:lnTo>
                  <a:pt x="3312998" y="2107387"/>
                </a:lnTo>
                <a:lnTo>
                  <a:pt x="3312998" y="2044090"/>
                </a:lnTo>
                <a:lnTo>
                  <a:pt x="3302558" y="2040763"/>
                </a:lnTo>
                <a:lnTo>
                  <a:pt x="3303867" y="2049157"/>
                </a:lnTo>
                <a:lnTo>
                  <a:pt x="3300907" y="2048510"/>
                </a:lnTo>
                <a:lnTo>
                  <a:pt x="3307003" y="2072297"/>
                </a:lnTo>
                <a:lnTo>
                  <a:pt x="3252495" y="2080895"/>
                </a:lnTo>
                <a:lnTo>
                  <a:pt x="3252495" y="2093645"/>
                </a:lnTo>
                <a:lnTo>
                  <a:pt x="2671915" y="2242210"/>
                </a:lnTo>
                <a:lnTo>
                  <a:pt x="2682989" y="2183460"/>
                </a:lnTo>
                <a:lnTo>
                  <a:pt x="3252495" y="2093645"/>
                </a:lnTo>
                <a:lnTo>
                  <a:pt x="3252495" y="2080895"/>
                </a:lnTo>
                <a:lnTo>
                  <a:pt x="2685465" y="2170315"/>
                </a:lnTo>
                <a:lnTo>
                  <a:pt x="2892031" y="1074254"/>
                </a:lnTo>
                <a:lnTo>
                  <a:pt x="2923336" y="1080135"/>
                </a:lnTo>
                <a:lnTo>
                  <a:pt x="2917431" y="1059434"/>
                </a:lnTo>
                <a:lnTo>
                  <a:pt x="2903309" y="1009954"/>
                </a:lnTo>
                <a:lnTo>
                  <a:pt x="3857053" y="58267"/>
                </a:lnTo>
                <a:lnTo>
                  <a:pt x="3879519" y="80772"/>
                </a:lnTo>
                <a:lnTo>
                  <a:pt x="3892981" y="40386"/>
                </a:lnTo>
                <a:lnTo>
                  <a:pt x="3906443" y="0"/>
                </a:lnTo>
                <a:lnTo>
                  <a:pt x="3825671" y="26797"/>
                </a:lnTo>
                <a:lnTo>
                  <a:pt x="3848112" y="49301"/>
                </a:lnTo>
                <a:lnTo>
                  <a:pt x="2879572" y="1015758"/>
                </a:lnTo>
                <a:lnTo>
                  <a:pt x="2879572" y="1071905"/>
                </a:lnTo>
                <a:lnTo>
                  <a:pt x="2672169" y="2172411"/>
                </a:lnTo>
                <a:lnTo>
                  <a:pt x="2669692" y="2172805"/>
                </a:lnTo>
                <a:lnTo>
                  <a:pt x="2669692" y="2185555"/>
                </a:lnTo>
                <a:lnTo>
                  <a:pt x="2658364" y="2245677"/>
                </a:lnTo>
                <a:lnTo>
                  <a:pt x="1322247" y="2587587"/>
                </a:lnTo>
                <a:lnTo>
                  <a:pt x="1547825" y="2362492"/>
                </a:lnTo>
                <a:lnTo>
                  <a:pt x="2669692" y="2185555"/>
                </a:lnTo>
                <a:lnTo>
                  <a:pt x="2669692" y="2172805"/>
                </a:lnTo>
                <a:lnTo>
                  <a:pt x="1563052" y="2347303"/>
                </a:lnTo>
                <a:lnTo>
                  <a:pt x="2852521" y="1060627"/>
                </a:lnTo>
                <a:lnTo>
                  <a:pt x="2848406" y="1066038"/>
                </a:lnTo>
                <a:lnTo>
                  <a:pt x="2879572" y="1071905"/>
                </a:lnTo>
                <a:lnTo>
                  <a:pt x="2879572" y="1015758"/>
                </a:lnTo>
                <a:lnTo>
                  <a:pt x="1541792" y="2350655"/>
                </a:lnTo>
                <a:lnTo>
                  <a:pt x="24676" y="2589873"/>
                </a:lnTo>
                <a:lnTo>
                  <a:pt x="2846628" y="55676"/>
                </a:lnTo>
                <a:lnTo>
                  <a:pt x="2867837" y="79248"/>
                </a:lnTo>
                <a:lnTo>
                  <a:pt x="2884208" y="37719"/>
                </a:lnTo>
                <a:lnTo>
                  <a:pt x="2899079" y="0"/>
                </a:lnTo>
                <a:lnTo>
                  <a:pt x="2816910" y="22606"/>
                </a:lnTo>
                <a:lnTo>
                  <a:pt x="2838158" y="46240"/>
                </a:lnTo>
                <a:lnTo>
                  <a:pt x="0" y="2594965"/>
                </a:lnTo>
                <a:lnTo>
                  <a:pt x="4267" y="2599728"/>
                </a:lnTo>
                <a:lnTo>
                  <a:pt x="5232" y="2605786"/>
                </a:lnTo>
                <a:lnTo>
                  <a:pt x="1526565" y="2365845"/>
                </a:lnTo>
                <a:lnTo>
                  <a:pt x="1296720" y="2595194"/>
                </a:lnTo>
                <a:lnTo>
                  <a:pt x="1301216" y="2599753"/>
                </a:lnTo>
                <a:lnTo>
                  <a:pt x="1302689" y="2605671"/>
                </a:lnTo>
                <a:lnTo>
                  <a:pt x="2655760" y="2259457"/>
                </a:lnTo>
                <a:lnTo>
                  <a:pt x="2591866" y="2598572"/>
                </a:lnTo>
                <a:lnTo>
                  <a:pt x="2598267" y="2599791"/>
                </a:lnTo>
                <a:lnTo>
                  <a:pt x="2601645" y="2604770"/>
                </a:lnTo>
                <a:lnTo>
                  <a:pt x="3318903" y="2118741"/>
                </a:lnTo>
                <a:lnTo>
                  <a:pt x="3319830" y="2122297"/>
                </a:lnTo>
                <a:lnTo>
                  <a:pt x="3326460" y="2116556"/>
                </a:lnTo>
                <a:lnTo>
                  <a:pt x="3342944" y="2140839"/>
                </a:lnTo>
                <a:lnTo>
                  <a:pt x="3367570" y="2096897"/>
                </a:lnTo>
                <a:lnTo>
                  <a:pt x="3384512" y="2066696"/>
                </a:lnTo>
                <a:lnTo>
                  <a:pt x="3409619" y="2147951"/>
                </a:lnTo>
                <a:lnTo>
                  <a:pt x="3432594" y="2125992"/>
                </a:lnTo>
                <a:lnTo>
                  <a:pt x="3889933" y="2603906"/>
                </a:lnTo>
                <a:lnTo>
                  <a:pt x="3894251" y="2599766"/>
                </a:lnTo>
                <a:lnTo>
                  <a:pt x="3899839" y="2599804"/>
                </a:lnTo>
                <a:lnTo>
                  <a:pt x="3902697" y="2226043"/>
                </a:lnTo>
                <a:lnTo>
                  <a:pt x="5189144" y="2605608"/>
                </a:lnTo>
                <a:lnTo>
                  <a:pt x="5190896" y="2599779"/>
                </a:lnTo>
                <a:lnTo>
                  <a:pt x="5196764" y="2599779"/>
                </a:lnTo>
                <a:lnTo>
                  <a:pt x="5196967" y="2384310"/>
                </a:lnTo>
                <a:lnTo>
                  <a:pt x="6486449" y="2605773"/>
                </a:lnTo>
                <a:lnTo>
                  <a:pt x="6487427" y="2599740"/>
                </a:lnTo>
                <a:lnTo>
                  <a:pt x="6493434" y="2598636"/>
                </a:lnTo>
                <a:lnTo>
                  <a:pt x="6479311" y="2520619"/>
                </a:lnTo>
                <a:lnTo>
                  <a:pt x="6479311" y="2591701"/>
                </a:lnTo>
                <a:lnTo>
                  <a:pt x="5196979" y="2371420"/>
                </a:lnTo>
                <a:lnTo>
                  <a:pt x="5197056" y="2292553"/>
                </a:lnTo>
                <a:lnTo>
                  <a:pt x="6452692" y="2444661"/>
                </a:lnTo>
                <a:lnTo>
                  <a:pt x="6479311" y="2591701"/>
                </a:lnTo>
                <a:lnTo>
                  <a:pt x="6479311" y="2520619"/>
                </a:lnTo>
                <a:lnTo>
                  <a:pt x="6465849" y="2446248"/>
                </a:lnTo>
                <a:lnTo>
                  <a:pt x="7783246" y="2605824"/>
                </a:lnTo>
                <a:lnTo>
                  <a:pt x="7784058" y="2599004"/>
                </a:lnTo>
                <a:lnTo>
                  <a:pt x="7787818" y="2595207"/>
                </a:lnTo>
                <a:lnTo>
                  <a:pt x="7765605" y="2573020"/>
                </a:lnTo>
                <a:lnTo>
                  <a:pt x="7765605" y="2590901"/>
                </a:lnTo>
                <a:lnTo>
                  <a:pt x="6463474" y="2433142"/>
                </a:lnTo>
                <a:lnTo>
                  <a:pt x="6450317" y="2360472"/>
                </a:lnTo>
                <a:lnTo>
                  <a:pt x="6450317" y="2431542"/>
                </a:lnTo>
                <a:lnTo>
                  <a:pt x="5197068" y="2279713"/>
                </a:lnTo>
                <a:lnTo>
                  <a:pt x="5197094" y="2242502"/>
                </a:lnTo>
                <a:lnTo>
                  <a:pt x="6437096" y="2358542"/>
                </a:lnTo>
                <a:lnTo>
                  <a:pt x="6450317" y="2431542"/>
                </a:lnTo>
                <a:lnTo>
                  <a:pt x="6450317" y="2360472"/>
                </a:lnTo>
                <a:lnTo>
                  <a:pt x="6450190" y="2359761"/>
                </a:lnTo>
                <a:lnTo>
                  <a:pt x="7646263" y="2471686"/>
                </a:lnTo>
                <a:lnTo>
                  <a:pt x="7765605" y="2590901"/>
                </a:lnTo>
                <a:lnTo>
                  <a:pt x="7765605" y="2573020"/>
                </a:lnTo>
                <a:lnTo>
                  <a:pt x="7666025" y="2473541"/>
                </a:lnTo>
                <a:lnTo>
                  <a:pt x="9079916" y="2605836"/>
                </a:lnTo>
                <a:lnTo>
                  <a:pt x="9080487" y="2599410"/>
                </a:lnTo>
                <a:lnTo>
                  <a:pt x="9084488" y="259497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367</a:t>
            </a:fld>
            <a:endParaRPr dirty="0"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33895"/>
            <a:ext cx="11684000" cy="1016446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06"/>
              </a:lnSpc>
              <a:spcBef>
                <a:spcPts val="111"/>
              </a:spcBef>
            </a:pPr>
            <a:r>
              <a:rPr spc="-6" dirty="0"/>
              <a:t>GPU/CPU</a:t>
            </a:r>
            <a:r>
              <a:rPr spc="-67" dirty="0"/>
              <a:t> </a:t>
            </a:r>
            <a:r>
              <a:rPr spc="-6" dirty="0"/>
              <a:t>AFFINITY</a:t>
            </a:r>
          </a:p>
          <a:p>
            <a:pPr algn="ctr">
              <a:lnSpc>
                <a:spcPts val="3106"/>
              </a:lnSpc>
            </a:pP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Querying system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topology</a:t>
            </a:r>
            <a:r>
              <a:rPr sz="2667" spc="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 </a:t>
            </a:r>
            <a:r>
              <a:rPr sz="2667" spc="-6" dirty="0">
                <a:solidFill>
                  <a:srgbClr val="76B800"/>
                </a:solidFill>
                <a:latin typeface="Courier New"/>
                <a:cs typeface="Courier New"/>
              </a:rPr>
              <a:t>nvidia-smi</a:t>
            </a:r>
            <a:r>
              <a:rPr sz="2667" spc="-50" dirty="0">
                <a:solidFill>
                  <a:srgbClr val="76B800"/>
                </a:solidFill>
                <a:latin typeface="Courier New"/>
                <a:cs typeface="Courier New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Courier New"/>
                <a:cs typeface="Courier New"/>
              </a:rPr>
              <a:t>topo</a:t>
            </a:r>
            <a:r>
              <a:rPr sz="2667" spc="-39" dirty="0">
                <a:solidFill>
                  <a:srgbClr val="76B800"/>
                </a:solidFill>
                <a:latin typeface="Courier New"/>
                <a:cs typeface="Courier New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Courier New"/>
                <a:cs typeface="Courier New"/>
              </a:rPr>
              <a:t>–m</a:t>
            </a:r>
            <a:endParaRPr sz="2667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368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60494" y="2336800"/>
          <a:ext cx="11055345" cy="41260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7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5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78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78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10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85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13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78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37089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34106">
                <a:tc gridSpan="3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2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nvidia-smi</a:t>
                      </a:r>
                      <a:r>
                        <a:rPr sz="1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latin typeface="Courier New"/>
                          <a:cs typeface="Courier New"/>
                        </a:rPr>
                        <a:t>topo</a:t>
                      </a:r>
                      <a:r>
                        <a:rPr sz="12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-m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762635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1436370" algn="l"/>
                        </a:tabLst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GPU0	GPU1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756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GPU2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GPU4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GPU5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682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GPU6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GPU7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682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mlx5_0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mlx5_2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mlx5_1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2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mlx5_3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573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CPU</a:t>
                      </a:r>
                      <a:r>
                        <a:rPr sz="12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latin typeface="Courier New"/>
                          <a:cs typeface="Courier New"/>
                        </a:rPr>
                        <a:t>Affinity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011">
                <a:tc>
                  <a:txBody>
                    <a:bodyPr/>
                    <a:lstStyle/>
                    <a:p>
                      <a:pPr marL="90805">
                        <a:lnSpc>
                          <a:spcPts val="125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76B800"/>
                      </a:solidFill>
                      <a:prstDash val="solid"/>
                    </a:lnL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745" algn="ctr">
                        <a:lnSpc>
                          <a:spcPts val="1250"/>
                        </a:lnSpc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ts val="1250"/>
                        </a:lnSpc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1250"/>
                        </a:lnSpc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250"/>
                        </a:lnSpc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25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25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25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250"/>
                        </a:lnSpc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25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250"/>
                        </a:lnSpc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250"/>
                        </a:lnSpc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250"/>
                        </a:lnSpc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1250"/>
                        </a:lnSpc>
                      </a:pPr>
                      <a:r>
                        <a:rPr sz="1200" b="1" spc="-5" dirty="0">
                          <a:latin typeface="Courier New"/>
                          <a:cs typeface="Courier New"/>
                        </a:rPr>
                        <a:t>0-19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8575">
                      <a:solidFill>
                        <a:srgbClr val="76B800"/>
                      </a:solidFill>
                      <a:prstDash val="solid"/>
                    </a:lnR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8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L w="28575">
                      <a:solidFill>
                        <a:srgbClr val="76B8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5" dirty="0">
                          <a:latin typeface="Courier New"/>
                          <a:cs typeface="Courier New"/>
                        </a:rPr>
                        <a:t>0-19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R w="28575">
                      <a:solidFill>
                        <a:srgbClr val="76B8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8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GPU2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L w="28575">
                      <a:solidFill>
                        <a:srgbClr val="76B8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5" dirty="0">
                          <a:latin typeface="Courier New"/>
                          <a:cs typeface="Courier New"/>
                        </a:rPr>
                        <a:t>0-19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R w="28575">
                      <a:solidFill>
                        <a:srgbClr val="76B8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94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L w="28575">
                      <a:solidFill>
                        <a:srgbClr val="76B800"/>
                      </a:solidFill>
                      <a:prstDash val="solid"/>
                    </a:lnL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5" dirty="0">
                          <a:latin typeface="Courier New"/>
                          <a:cs typeface="Courier New"/>
                        </a:rPr>
                        <a:t>0-19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R w="28575">
                      <a:solidFill>
                        <a:srgbClr val="76B800"/>
                      </a:solidFill>
                      <a:prstDash val="solid"/>
                    </a:lnR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8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GPU4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L w="28575">
                      <a:solidFill>
                        <a:srgbClr val="76B800"/>
                      </a:solidFill>
                      <a:prstDash val="solid"/>
                    </a:lnL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200" b="1" dirty="0">
                          <a:latin typeface="Courier New"/>
                          <a:cs typeface="Courier New"/>
                        </a:rPr>
                        <a:t>20-39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28927" marB="0">
                    <a:lnR w="28575">
                      <a:solidFill>
                        <a:srgbClr val="76B800"/>
                      </a:solidFill>
                      <a:prstDash val="solid"/>
                    </a:lnR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8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GPU5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L w="28575">
                      <a:solidFill>
                        <a:srgbClr val="76B8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dirty="0">
                          <a:latin typeface="Courier New"/>
                          <a:cs typeface="Courier New"/>
                        </a:rPr>
                        <a:t>20-39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R w="28575">
                      <a:solidFill>
                        <a:srgbClr val="76B8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8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GPU6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L w="28575">
                      <a:solidFill>
                        <a:srgbClr val="76B80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dirty="0">
                          <a:latin typeface="Courier New"/>
                          <a:cs typeface="Courier New"/>
                        </a:rPr>
                        <a:t>20-39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R w="28575">
                      <a:solidFill>
                        <a:srgbClr val="76B800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556">
                <a:tc>
                  <a:txBody>
                    <a:bodyPr/>
                    <a:lstStyle/>
                    <a:p>
                      <a:pPr marL="90805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GPU7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L w="28575">
                      <a:solidFill>
                        <a:srgbClr val="76B800"/>
                      </a:solidFill>
                      <a:prstDash val="solid"/>
                    </a:lnL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NV1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76835" algn="ctr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1215"/>
                        </a:lnSpc>
                        <a:spcBef>
                          <a:spcPts val="85"/>
                        </a:spcBef>
                      </a:pPr>
                      <a:r>
                        <a:rPr sz="1200" b="1" dirty="0">
                          <a:latin typeface="Courier New"/>
                          <a:cs typeface="Courier New"/>
                        </a:rPr>
                        <a:t>20-39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lnR w="28575">
                      <a:solidFill>
                        <a:srgbClr val="76B800"/>
                      </a:solidFill>
                      <a:prstDash val="solid"/>
                    </a:lnR>
                    <a:lnB w="28575">
                      <a:solidFill>
                        <a:srgbClr val="76B8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21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mlx5_0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5748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66322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76B8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8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mlx5_2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27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8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mlx5_1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888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mlx5_3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PIX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PHB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SOC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dirty="0">
                          <a:latin typeface="Courier New"/>
                          <a:cs typeface="Courier New"/>
                        </a:rPr>
                        <a:t>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19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4256">
                <a:tc gridSpan="3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200" spc="-5" dirty="0">
                          <a:latin typeface="Courier New"/>
                          <a:cs typeface="Courier New"/>
                        </a:rPr>
                        <a:t>Legend: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38994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849359" y="3008772"/>
            <a:ext cx="683948" cy="694972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4111">
              <a:lnSpc>
                <a:spcPts val="2389"/>
              </a:lnSpc>
            </a:pPr>
            <a:r>
              <a:rPr sz="2000" dirty="0">
                <a:latin typeface="Trebuchet MS"/>
                <a:cs typeface="Trebuchet MS"/>
              </a:rPr>
              <a:t>CPU</a:t>
            </a:r>
            <a:r>
              <a:rPr sz="2000" spc="-117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49359" y="3980745"/>
            <a:ext cx="683948" cy="694972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4111">
              <a:lnSpc>
                <a:spcPts val="2389"/>
              </a:lnSpc>
            </a:pPr>
            <a:r>
              <a:rPr sz="2000" dirty="0">
                <a:latin typeface="Trebuchet MS"/>
                <a:cs typeface="Trebuchet MS"/>
              </a:rPr>
              <a:t>CPU</a:t>
            </a:r>
            <a:r>
              <a:rPr sz="2000" spc="-117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2117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GPU/CPU</a:t>
            </a:r>
            <a:r>
              <a:rPr spc="-67" dirty="0"/>
              <a:t> </a:t>
            </a:r>
            <a:r>
              <a:rPr spc="-6" dirty="0"/>
              <a:t>AFFINITY</a:t>
            </a:r>
          </a:p>
          <a:p>
            <a:pPr marL="2117"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Using CUDA_VISIBLE_DEVICES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and</a:t>
            </a:r>
            <a:r>
              <a:rPr sz="2667" spc="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OpenMP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env.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vars.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040" y="5415281"/>
            <a:ext cx="11054644" cy="954741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5644" rIns="0" bIns="0" rtlCol="0">
            <a:spAutoFit/>
          </a:bodyPr>
          <a:lstStyle/>
          <a:p>
            <a:pPr marL="101599">
              <a:spcBef>
                <a:spcPts val="44"/>
              </a:spcBef>
            </a:pPr>
            <a:r>
              <a:rPr sz="1778" b="1" spc="-6" dirty="0">
                <a:solidFill>
                  <a:srgbClr val="0000FF"/>
                </a:solidFill>
                <a:latin typeface="Courier New"/>
                <a:cs typeface="Courier New"/>
              </a:rPr>
              <a:t>export </a:t>
            </a:r>
            <a:r>
              <a:rPr sz="1778" spc="-6" dirty="0">
                <a:latin typeface="Courier New"/>
                <a:cs typeface="Courier New"/>
              </a:rPr>
              <a:t>OMP_PROC_BIND</a:t>
            </a:r>
            <a:r>
              <a:rPr sz="1778" b="1" spc="-6" dirty="0">
                <a:solidFill>
                  <a:srgbClr val="804000"/>
                </a:solidFill>
                <a:latin typeface="Courier New"/>
                <a:cs typeface="Courier New"/>
              </a:rPr>
              <a:t>=</a:t>
            </a:r>
            <a:r>
              <a:rPr sz="1778" spc="-6" dirty="0">
                <a:latin typeface="Courier New"/>
                <a:cs typeface="Courier New"/>
              </a:rPr>
              <a:t>TRUE</a:t>
            </a:r>
            <a:endParaRPr sz="1778">
              <a:latin typeface="Courier New"/>
              <a:cs typeface="Courier New"/>
            </a:endParaRPr>
          </a:p>
          <a:p>
            <a:pPr marL="101599">
              <a:spcBef>
                <a:spcPts val="454"/>
              </a:spcBef>
            </a:pPr>
            <a:r>
              <a:rPr sz="1778" b="1" spc="-6" dirty="0">
                <a:solidFill>
                  <a:srgbClr val="0000FF"/>
                </a:solidFill>
                <a:latin typeface="Courier New"/>
                <a:cs typeface="Courier New"/>
              </a:rPr>
              <a:t>export</a:t>
            </a:r>
            <a:r>
              <a:rPr sz="1778" b="1" spc="17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778" spc="-6" dirty="0">
                <a:latin typeface="Courier New"/>
                <a:cs typeface="Courier New"/>
              </a:rPr>
              <a:t>CUDA_VISIBLE_DEVICES</a:t>
            </a:r>
            <a:r>
              <a:rPr sz="1778" b="1" spc="-6" dirty="0">
                <a:solidFill>
                  <a:srgbClr val="804000"/>
                </a:solidFill>
                <a:latin typeface="Courier New"/>
                <a:cs typeface="Courier New"/>
              </a:rPr>
              <a:t>=</a:t>
            </a:r>
            <a:r>
              <a:rPr sz="1778" spc="-6" dirty="0">
                <a:solidFill>
                  <a:srgbClr val="808080"/>
                </a:solidFill>
                <a:latin typeface="Courier New"/>
                <a:cs typeface="Courier New"/>
              </a:rPr>
              <a:t>"0,1,2,3,7,6,5,4“</a:t>
            </a:r>
            <a:endParaRPr sz="1778">
              <a:latin typeface="Courier New"/>
              <a:cs typeface="Courier New"/>
            </a:endParaRPr>
          </a:p>
          <a:p>
            <a:pPr marL="101599">
              <a:spcBef>
                <a:spcPts val="478"/>
              </a:spcBef>
            </a:pPr>
            <a:r>
              <a:rPr sz="1778" b="1" spc="-6" dirty="0">
                <a:solidFill>
                  <a:srgbClr val="0000FF"/>
                </a:solidFill>
                <a:latin typeface="Courier New"/>
                <a:cs typeface="Courier New"/>
              </a:rPr>
              <a:t>export</a:t>
            </a:r>
            <a:r>
              <a:rPr sz="1778" b="1" spc="33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778" spc="-6" dirty="0">
                <a:latin typeface="Courier New"/>
                <a:cs typeface="Courier New"/>
              </a:rPr>
              <a:t>OMP_PLACES</a:t>
            </a:r>
            <a:r>
              <a:rPr sz="1778" b="1" spc="-6" dirty="0">
                <a:solidFill>
                  <a:srgbClr val="804000"/>
                </a:solidFill>
                <a:latin typeface="Courier New"/>
                <a:cs typeface="Courier New"/>
              </a:rPr>
              <a:t>=</a:t>
            </a:r>
            <a:r>
              <a:rPr sz="1778" spc="-6" dirty="0">
                <a:solidFill>
                  <a:srgbClr val="808080"/>
                </a:solidFill>
                <a:latin typeface="Courier New"/>
                <a:cs typeface="Courier New"/>
              </a:rPr>
              <a:t>"{0},{1},{2},{3},{20},{21},{22},{23}"</a:t>
            </a:r>
            <a:endParaRPr sz="1778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7848" y="1971039"/>
            <a:ext cx="7240730" cy="3200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369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4B0BE1C-26D5-40DE-B1A3-DAD7A12F6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36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9" dirty="0"/>
              <a:t> </a:t>
            </a:r>
            <a:r>
              <a:rPr spc="-6" dirty="0"/>
              <a:t>GPU</a:t>
            </a:r>
            <a:r>
              <a:rPr spc="-33" dirty="0"/>
              <a:t> </a:t>
            </a:r>
            <a:r>
              <a:rPr dirty="0"/>
              <a:t>JACOBI</a:t>
            </a:r>
            <a:r>
              <a:rPr spc="-56" dirty="0"/>
              <a:t> </a:t>
            </a:r>
            <a:r>
              <a:rPr dirty="0"/>
              <a:t>RUNTIME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DGX1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-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x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1024,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1000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iterations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4454" y="2937932"/>
            <a:ext cx="9713383" cy="2480733"/>
            <a:chOff x="1588008" y="2644139"/>
            <a:chExt cx="8742045" cy="2232660"/>
          </a:xfrm>
        </p:grpSpPr>
        <p:sp>
          <p:nvSpPr>
            <p:cNvPr id="4" name="object 4"/>
            <p:cNvSpPr/>
            <p:nvPr/>
          </p:nvSpPr>
          <p:spPr>
            <a:xfrm>
              <a:off x="1799844" y="3008375"/>
              <a:ext cx="7833359" cy="1821180"/>
            </a:xfrm>
            <a:custGeom>
              <a:avLst/>
              <a:gdLst/>
              <a:ahLst/>
              <a:cxnLst/>
              <a:rect l="l" t="t" r="r" b="b"/>
              <a:pathLst>
                <a:path w="7833359" h="1821179">
                  <a:moveTo>
                    <a:pt x="190500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90500" y="1821180"/>
                  </a:lnTo>
                  <a:lnTo>
                    <a:pt x="190500" y="0"/>
                  </a:lnTo>
                  <a:close/>
                </a:path>
                <a:path w="7833359" h="1821179">
                  <a:moveTo>
                    <a:pt x="1283208" y="51816"/>
                  </a:moveTo>
                  <a:lnTo>
                    <a:pt x="1092708" y="51816"/>
                  </a:lnTo>
                  <a:lnTo>
                    <a:pt x="1092708" y="1821180"/>
                  </a:lnTo>
                  <a:lnTo>
                    <a:pt x="1283208" y="1821180"/>
                  </a:lnTo>
                  <a:lnTo>
                    <a:pt x="1283208" y="51816"/>
                  </a:lnTo>
                  <a:close/>
                </a:path>
                <a:path w="7833359" h="1821179">
                  <a:moveTo>
                    <a:pt x="2374392" y="121920"/>
                  </a:moveTo>
                  <a:lnTo>
                    <a:pt x="2183892" y="121920"/>
                  </a:lnTo>
                  <a:lnTo>
                    <a:pt x="2183892" y="1821180"/>
                  </a:lnTo>
                  <a:lnTo>
                    <a:pt x="2374392" y="1821180"/>
                  </a:lnTo>
                  <a:lnTo>
                    <a:pt x="2374392" y="121920"/>
                  </a:lnTo>
                  <a:close/>
                </a:path>
                <a:path w="7833359" h="1821179">
                  <a:moveTo>
                    <a:pt x="3465576" y="310896"/>
                  </a:moveTo>
                  <a:lnTo>
                    <a:pt x="3275076" y="310896"/>
                  </a:lnTo>
                  <a:lnTo>
                    <a:pt x="3275076" y="1821180"/>
                  </a:lnTo>
                  <a:lnTo>
                    <a:pt x="3465576" y="1821180"/>
                  </a:lnTo>
                  <a:lnTo>
                    <a:pt x="3465576" y="310896"/>
                  </a:lnTo>
                  <a:close/>
                </a:path>
                <a:path w="7833359" h="1821179">
                  <a:moveTo>
                    <a:pt x="4558284" y="449580"/>
                  </a:moveTo>
                  <a:lnTo>
                    <a:pt x="4367784" y="449580"/>
                  </a:lnTo>
                  <a:lnTo>
                    <a:pt x="4367784" y="1821180"/>
                  </a:lnTo>
                  <a:lnTo>
                    <a:pt x="4558284" y="1821180"/>
                  </a:lnTo>
                  <a:lnTo>
                    <a:pt x="4558284" y="449580"/>
                  </a:lnTo>
                  <a:close/>
                </a:path>
                <a:path w="7833359" h="1821179">
                  <a:moveTo>
                    <a:pt x="5649468" y="617220"/>
                  </a:moveTo>
                  <a:lnTo>
                    <a:pt x="5458968" y="617220"/>
                  </a:lnTo>
                  <a:lnTo>
                    <a:pt x="5458968" y="1821180"/>
                  </a:lnTo>
                  <a:lnTo>
                    <a:pt x="5649468" y="1821180"/>
                  </a:lnTo>
                  <a:lnTo>
                    <a:pt x="5649468" y="617220"/>
                  </a:lnTo>
                  <a:close/>
                </a:path>
                <a:path w="7833359" h="1821179">
                  <a:moveTo>
                    <a:pt x="6740652" y="693420"/>
                  </a:moveTo>
                  <a:lnTo>
                    <a:pt x="6550152" y="693420"/>
                  </a:lnTo>
                  <a:lnTo>
                    <a:pt x="6550152" y="1821180"/>
                  </a:lnTo>
                  <a:lnTo>
                    <a:pt x="6740652" y="1821180"/>
                  </a:lnTo>
                  <a:lnTo>
                    <a:pt x="6740652" y="693420"/>
                  </a:lnTo>
                  <a:close/>
                </a:path>
                <a:path w="7833359" h="1821179">
                  <a:moveTo>
                    <a:pt x="7833360" y="800100"/>
                  </a:moveTo>
                  <a:lnTo>
                    <a:pt x="7642860" y="800100"/>
                  </a:lnTo>
                  <a:lnTo>
                    <a:pt x="7642860" y="1821180"/>
                  </a:lnTo>
                  <a:lnTo>
                    <a:pt x="7833360" y="1821180"/>
                  </a:lnTo>
                  <a:lnTo>
                    <a:pt x="7833360" y="8001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2159" y="3008375"/>
              <a:ext cx="190500" cy="18211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868" y="3058667"/>
              <a:ext cx="190499" cy="17708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6052" y="3124199"/>
              <a:ext cx="190500" cy="17053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7236" y="3198875"/>
              <a:ext cx="190500" cy="16306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8419" y="3354323"/>
              <a:ext cx="190500" cy="14752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1128" y="3442715"/>
              <a:ext cx="190500" cy="13868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2312" y="3494531"/>
              <a:ext cx="190500" cy="1335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3496" y="3486911"/>
              <a:ext cx="190500" cy="13426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84476" y="3008375"/>
              <a:ext cx="7832090" cy="1821180"/>
            </a:xfrm>
            <a:custGeom>
              <a:avLst/>
              <a:gdLst/>
              <a:ahLst/>
              <a:cxnLst/>
              <a:rect l="l" t="t" r="r" b="b"/>
              <a:pathLst>
                <a:path w="7832090" h="1821179">
                  <a:moveTo>
                    <a:pt x="190500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90500" y="1821180"/>
                  </a:lnTo>
                  <a:lnTo>
                    <a:pt x="190500" y="0"/>
                  </a:lnTo>
                  <a:close/>
                </a:path>
                <a:path w="7832090" h="1821179">
                  <a:moveTo>
                    <a:pt x="1281684" y="48768"/>
                  </a:moveTo>
                  <a:lnTo>
                    <a:pt x="1091184" y="48768"/>
                  </a:lnTo>
                  <a:lnTo>
                    <a:pt x="1091184" y="1821180"/>
                  </a:lnTo>
                  <a:lnTo>
                    <a:pt x="1281684" y="1821180"/>
                  </a:lnTo>
                  <a:lnTo>
                    <a:pt x="1281684" y="48768"/>
                  </a:lnTo>
                  <a:close/>
                </a:path>
                <a:path w="7832090" h="1821179">
                  <a:moveTo>
                    <a:pt x="2374392" y="114300"/>
                  </a:moveTo>
                  <a:lnTo>
                    <a:pt x="2183892" y="114300"/>
                  </a:lnTo>
                  <a:lnTo>
                    <a:pt x="2183892" y="1821180"/>
                  </a:lnTo>
                  <a:lnTo>
                    <a:pt x="2374392" y="1821180"/>
                  </a:lnTo>
                  <a:lnTo>
                    <a:pt x="2374392" y="114300"/>
                  </a:lnTo>
                  <a:close/>
                </a:path>
                <a:path w="7832090" h="1821179">
                  <a:moveTo>
                    <a:pt x="3465576" y="141732"/>
                  </a:moveTo>
                  <a:lnTo>
                    <a:pt x="3275076" y="141732"/>
                  </a:lnTo>
                  <a:lnTo>
                    <a:pt x="3275076" y="1821180"/>
                  </a:lnTo>
                  <a:lnTo>
                    <a:pt x="3465576" y="1821180"/>
                  </a:lnTo>
                  <a:lnTo>
                    <a:pt x="3465576" y="141732"/>
                  </a:lnTo>
                  <a:close/>
                </a:path>
                <a:path w="7832090" h="1821179">
                  <a:moveTo>
                    <a:pt x="4556760" y="269748"/>
                  </a:moveTo>
                  <a:lnTo>
                    <a:pt x="4366247" y="269748"/>
                  </a:lnTo>
                  <a:lnTo>
                    <a:pt x="4366247" y="1821180"/>
                  </a:lnTo>
                  <a:lnTo>
                    <a:pt x="4556760" y="1821180"/>
                  </a:lnTo>
                  <a:lnTo>
                    <a:pt x="4556760" y="269748"/>
                  </a:lnTo>
                  <a:close/>
                </a:path>
                <a:path w="7832090" h="1821179">
                  <a:moveTo>
                    <a:pt x="5649468" y="374904"/>
                  </a:moveTo>
                  <a:lnTo>
                    <a:pt x="5457444" y="374904"/>
                  </a:lnTo>
                  <a:lnTo>
                    <a:pt x="5457444" y="1821180"/>
                  </a:lnTo>
                  <a:lnTo>
                    <a:pt x="5649468" y="1821180"/>
                  </a:lnTo>
                  <a:lnTo>
                    <a:pt x="5649468" y="374904"/>
                  </a:lnTo>
                  <a:close/>
                </a:path>
                <a:path w="7832090" h="1821179">
                  <a:moveTo>
                    <a:pt x="6740652" y="397764"/>
                  </a:moveTo>
                  <a:lnTo>
                    <a:pt x="6550152" y="397764"/>
                  </a:lnTo>
                  <a:lnTo>
                    <a:pt x="6550152" y="1821180"/>
                  </a:lnTo>
                  <a:lnTo>
                    <a:pt x="6740652" y="1821180"/>
                  </a:lnTo>
                  <a:lnTo>
                    <a:pt x="6740652" y="397764"/>
                  </a:lnTo>
                  <a:close/>
                </a:path>
                <a:path w="7832090" h="1821179">
                  <a:moveTo>
                    <a:pt x="7831836" y="437388"/>
                  </a:moveTo>
                  <a:lnTo>
                    <a:pt x="7641336" y="437388"/>
                  </a:lnTo>
                  <a:lnTo>
                    <a:pt x="7641336" y="1821180"/>
                  </a:lnTo>
                  <a:lnTo>
                    <a:pt x="7831836" y="1821180"/>
                  </a:lnTo>
                  <a:lnTo>
                    <a:pt x="7831836" y="437388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92580" y="2644139"/>
              <a:ext cx="8732520" cy="2232660"/>
            </a:xfrm>
            <a:custGeom>
              <a:avLst/>
              <a:gdLst/>
              <a:ahLst/>
              <a:cxnLst/>
              <a:rect l="l" t="t" r="r" b="b"/>
              <a:pathLst>
                <a:path w="8732520" h="2232660">
                  <a:moveTo>
                    <a:pt x="0" y="2185416"/>
                  </a:moveTo>
                  <a:lnTo>
                    <a:pt x="0" y="0"/>
                  </a:lnTo>
                </a:path>
                <a:path w="8732520" h="2232660">
                  <a:moveTo>
                    <a:pt x="0" y="2185416"/>
                  </a:moveTo>
                  <a:lnTo>
                    <a:pt x="8732520" y="2185416"/>
                  </a:lnTo>
                </a:path>
                <a:path w="8732520" h="2232660">
                  <a:moveTo>
                    <a:pt x="0" y="2185416"/>
                  </a:moveTo>
                  <a:lnTo>
                    <a:pt x="0" y="2232660"/>
                  </a:lnTo>
                </a:path>
                <a:path w="8732520" h="2232660">
                  <a:moveTo>
                    <a:pt x="1091183" y="2185416"/>
                  </a:moveTo>
                  <a:lnTo>
                    <a:pt x="1091183" y="2232660"/>
                  </a:lnTo>
                </a:path>
                <a:path w="8732520" h="2232660">
                  <a:moveTo>
                    <a:pt x="2182368" y="2185416"/>
                  </a:moveTo>
                  <a:lnTo>
                    <a:pt x="2182368" y="2232660"/>
                  </a:lnTo>
                </a:path>
                <a:path w="8732520" h="2232660">
                  <a:moveTo>
                    <a:pt x="3273552" y="2185416"/>
                  </a:moveTo>
                  <a:lnTo>
                    <a:pt x="3273552" y="2232660"/>
                  </a:lnTo>
                </a:path>
                <a:path w="8732520" h="2232660">
                  <a:moveTo>
                    <a:pt x="4366259" y="2185416"/>
                  </a:moveTo>
                  <a:lnTo>
                    <a:pt x="4366259" y="2232660"/>
                  </a:lnTo>
                </a:path>
                <a:path w="8732520" h="2232660">
                  <a:moveTo>
                    <a:pt x="5457444" y="2185416"/>
                  </a:moveTo>
                  <a:lnTo>
                    <a:pt x="5457444" y="2232660"/>
                  </a:lnTo>
                </a:path>
                <a:path w="8732520" h="2232660">
                  <a:moveTo>
                    <a:pt x="6548628" y="2185416"/>
                  </a:moveTo>
                  <a:lnTo>
                    <a:pt x="6548628" y="2232660"/>
                  </a:lnTo>
                </a:path>
                <a:path w="8732520" h="2232660">
                  <a:moveTo>
                    <a:pt x="7641336" y="2185416"/>
                  </a:moveTo>
                  <a:lnTo>
                    <a:pt x="7641336" y="2232660"/>
                  </a:lnTo>
                </a:path>
                <a:path w="8732520" h="2232660">
                  <a:moveTo>
                    <a:pt x="8732520" y="2185416"/>
                  </a:moveTo>
                  <a:lnTo>
                    <a:pt x="8732520" y="22326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97825" y="2809380"/>
            <a:ext cx="635706" cy="268081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6350" algn="r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2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80,00%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60,00%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40,00%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20,00%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5644" algn="r"/>
            <a:r>
              <a:rPr sz="1333" spc="-6" dirty="0">
                <a:latin typeface="Trebuchet MS"/>
                <a:cs typeface="Trebuchet MS"/>
              </a:rPr>
              <a:t>0,00%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732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3031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2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3449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3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56581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4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69713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8284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6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9555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7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0868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8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7009" y="3377414"/>
            <a:ext cx="222240" cy="1551517"/>
          </a:xfrm>
          <a:prstGeom prst="rect">
            <a:avLst/>
          </a:prstGeom>
        </p:spPr>
        <p:txBody>
          <a:bodyPr vert="vert270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1444" dirty="0">
                <a:latin typeface="Trebuchet MS"/>
                <a:cs typeface="Trebuchet MS"/>
              </a:rPr>
              <a:t>Parallel</a:t>
            </a:r>
            <a:r>
              <a:rPr sz="1444" spc="-44" dirty="0">
                <a:latin typeface="Trebuchet MS"/>
                <a:cs typeface="Trebuchet MS"/>
              </a:rPr>
              <a:t> </a:t>
            </a:r>
            <a:r>
              <a:rPr sz="1444" spc="11" dirty="0">
                <a:latin typeface="Trebuchet MS"/>
                <a:cs typeface="Trebuchet MS"/>
              </a:rPr>
              <a:t>Efficiency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43367" y="5685987"/>
            <a:ext cx="556683" cy="240763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1444" spc="11" dirty="0">
                <a:latin typeface="Trebuchet MS"/>
                <a:cs typeface="Trebuchet MS"/>
              </a:rPr>
              <a:t>#GPUs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31814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7" name="object 27"/>
          <p:cNvSpPr txBox="1"/>
          <p:nvPr/>
        </p:nvSpPr>
        <p:spPr>
          <a:xfrm>
            <a:off x="2344420" y="6116433"/>
            <a:ext cx="19917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Single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22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11" dirty="0">
                <a:latin typeface="Trebuchet MS"/>
                <a:cs typeface="Trebuchet MS"/>
              </a:rPr>
              <a:t>P2P</a:t>
            </a:r>
            <a:endParaRPr sz="1333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29480" y="6199293"/>
            <a:ext cx="88053" cy="89747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842369" y="6116433"/>
            <a:ext cx="3103739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22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dirty="0">
                <a:latin typeface="Trebuchet MS"/>
                <a:cs typeface="Trebuchet MS"/>
              </a:rPr>
              <a:t>(no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</a:t>
            </a:r>
            <a:r>
              <a:rPr sz="1333" spc="-22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pinning)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339667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3A5D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1" name="object 31"/>
          <p:cNvSpPr txBox="1"/>
          <p:nvPr/>
        </p:nvSpPr>
        <p:spPr>
          <a:xfrm>
            <a:off x="8453260" y="6116433"/>
            <a:ext cx="1593144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39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50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370</a:t>
            </a:fld>
            <a:endParaRPr dirty="0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44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Multi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Threaded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Copy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4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P100 on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DGX-1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0025" y="2336800"/>
            <a:ext cx="7542107" cy="41317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371</a:t>
            </a:fld>
            <a:endParaRPr dirty="0"/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5745" y="675119"/>
            <a:ext cx="10456333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COMMUNICATION</a:t>
            </a:r>
            <a:r>
              <a:rPr spc="-22" dirty="0"/>
              <a:t> </a:t>
            </a:r>
            <a:r>
              <a:rPr dirty="0"/>
              <a:t>+</a:t>
            </a:r>
            <a:r>
              <a:rPr spc="-22" dirty="0"/>
              <a:t> </a:t>
            </a:r>
            <a:r>
              <a:rPr spc="-6" dirty="0"/>
              <a:t>COMPUTATION</a:t>
            </a:r>
            <a:r>
              <a:rPr spc="-44" dirty="0"/>
              <a:t> </a:t>
            </a:r>
            <a:r>
              <a:rPr spc="-6" dirty="0"/>
              <a:t>OVERLAP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89573" y="2011679"/>
            <a:ext cx="7213600" cy="403266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128411" rIns="0" bIns="0" rtlCol="0">
            <a:spAutoFit/>
          </a:bodyPr>
          <a:lstStyle/>
          <a:p>
            <a:pPr algn="ctr">
              <a:spcBef>
                <a:spcPts val="1011"/>
              </a:spcBef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1778" spc="-11" dirty="0">
                <a:solidFill>
                  <a:srgbClr val="FFFFFF"/>
                </a:solidFill>
                <a:latin typeface="Trebuchet MS"/>
                <a:cs typeface="Trebuchet MS"/>
              </a:rPr>
              <a:t> Whole</a:t>
            </a:r>
            <a:r>
              <a:rPr sz="1778" spc="2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78" spc="-11" dirty="0">
                <a:solidFill>
                  <a:srgbClr val="FFFFFF"/>
                </a:solidFill>
                <a:latin typeface="Trebuchet MS"/>
                <a:cs typeface="Trebuchet MS"/>
              </a:rPr>
              <a:t>Domain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4452" y="2011679"/>
            <a:ext cx="1243189" cy="403266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8411" rIns="0" bIns="0" rtlCol="0">
            <a:spAutoFit/>
          </a:bodyPr>
          <a:lstStyle/>
          <a:p>
            <a:pPr marL="319613">
              <a:spcBef>
                <a:spcPts val="1011"/>
              </a:spcBef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COMM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8302" y="1714027"/>
            <a:ext cx="269304" cy="11493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2133"/>
              </a:lnSpc>
            </a:pPr>
            <a:r>
              <a:rPr sz="1778" spc="-6" dirty="0">
                <a:latin typeface="Trebuchet MS"/>
                <a:cs typeface="Trebuchet MS"/>
              </a:rPr>
              <a:t>No</a:t>
            </a:r>
            <a:r>
              <a:rPr sz="1778" spc="-44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Trebuchet MS"/>
                <a:cs typeface="Trebuchet MS"/>
              </a:rPr>
              <a:t>Overlap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76880" y="4736253"/>
            <a:ext cx="5257800" cy="543982"/>
          </a:xfrm>
          <a:custGeom>
            <a:avLst/>
            <a:gdLst/>
            <a:ahLst/>
            <a:cxnLst/>
            <a:rect l="l" t="t" r="r" b="b"/>
            <a:pathLst>
              <a:path w="4732020" h="489585">
                <a:moveTo>
                  <a:pt x="4732020" y="0"/>
                </a:moveTo>
                <a:lnTo>
                  <a:pt x="0" y="0"/>
                </a:lnTo>
                <a:lnTo>
                  <a:pt x="0" y="489204"/>
                </a:lnTo>
                <a:lnTo>
                  <a:pt x="4732020" y="489204"/>
                </a:lnTo>
                <a:lnTo>
                  <a:pt x="4732020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4514850" y="4852245"/>
            <a:ext cx="2179460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1778" spc="-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inner</a:t>
            </a:r>
            <a:r>
              <a:rPr sz="1778" spc="-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78" spc="-11" dirty="0">
                <a:solidFill>
                  <a:srgbClr val="FFFFFF"/>
                </a:solidFill>
                <a:latin typeface="Trebuchet MS"/>
                <a:cs typeface="Trebuchet MS"/>
              </a:rPr>
              <a:t>domain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9440" y="5508412"/>
            <a:ext cx="1243189" cy="541867"/>
          </a:xfrm>
          <a:custGeom>
            <a:avLst/>
            <a:gdLst/>
            <a:ahLst/>
            <a:cxnLst/>
            <a:rect l="l" t="t" r="r" b="b"/>
            <a:pathLst>
              <a:path w="1118870" h="487679">
                <a:moveTo>
                  <a:pt x="1118615" y="0"/>
                </a:moveTo>
                <a:lnTo>
                  <a:pt x="0" y="0"/>
                </a:lnTo>
                <a:lnTo>
                  <a:pt x="0" y="487679"/>
                </a:lnTo>
                <a:lnTo>
                  <a:pt x="1118615" y="487679"/>
                </a:lnTo>
                <a:lnTo>
                  <a:pt x="11186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" name="object 9"/>
          <p:cNvSpPr txBox="1"/>
          <p:nvPr/>
        </p:nvSpPr>
        <p:spPr>
          <a:xfrm>
            <a:off x="5679440" y="5508413"/>
            <a:ext cx="1243189" cy="403979"/>
          </a:xfrm>
          <a:prstGeom prst="rect">
            <a:avLst/>
          </a:prstGeom>
        </p:spPr>
        <p:txBody>
          <a:bodyPr vert="horz" wrap="square" lIns="0" tIns="129117" rIns="0" bIns="0" rtlCol="0">
            <a:spAutoFit/>
          </a:bodyPr>
          <a:lstStyle/>
          <a:p>
            <a:pPr marL="318908">
              <a:spcBef>
                <a:spcPts val="1017"/>
              </a:spcBef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COMM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57493" y="5508412"/>
            <a:ext cx="2173111" cy="541867"/>
          </a:xfrm>
          <a:custGeom>
            <a:avLst/>
            <a:gdLst/>
            <a:ahLst/>
            <a:cxnLst/>
            <a:rect l="l" t="t" r="r" b="b"/>
            <a:pathLst>
              <a:path w="1955800" h="487679">
                <a:moveTo>
                  <a:pt x="1955292" y="0"/>
                </a:moveTo>
                <a:lnTo>
                  <a:pt x="0" y="0"/>
                </a:lnTo>
                <a:lnTo>
                  <a:pt x="0" y="487679"/>
                </a:lnTo>
                <a:lnTo>
                  <a:pt x="1955292" y="487679"/>
                </a:lnTo>
                <a:lnTo>
                  <a:pt x="195529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1" name="object 11"/>
          <p:cNvSpPr txBox="1"/>
          <p:nvPr/>
        </p:nvSpPr>
        <p:spPr>
          <a:xfrm>
            <a:off x="1957493" y="5508413"/>
            <a:ext cx="2173111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6837" marR="200376" indent="-510112">
              <a:lnSpc>
                <a:spcPts val="2133"/>
              </a:lnSpc>
            </a:pPr>
            <a:r>
              <a:rPr sz="1778" spc="-6" dirty="0">
                <a:latin typeface="Trebuchet MS"/>
                <a:cs typeface="Trebuchet MS"/>
              </a:rPr>
              <a:t>Process </a:t>
            </a:r>
            <a:r>
              <a:rPr sz="1778" spc="-11" dirty="0">
                <a:latin typeface="Trebuchet MS"/>
                <a:cs typeface="Trebuchet MS"/>
              </a:rPr>
              <a:t>boundary </a:t>
            </a:r>
            <a:r>
              <a:rPr sz="1778" spc="-522" dirty="0">
                <a:latin typeface="Trebuchet MS"/>
                <a:cs typeface="Trebuchet MS"/>
              </a:rPr>
              <a:t> </a:t>
            </a:r>
            <a:r>
              <a:rPr sz="1778" spc="-11" dirty="0">
                <a:latin typeface="Trebuchet MS"/>
                <a:cs typeface="Trebuchet MS"/>
              </a:rPr>
              <a:t>domain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19787" y="5737012"/>
            <a:ext cx="1385711" cy="84667"/>
          </a:xfrm>
          <a:custGeom>
            <a:avLst/>
            <a:gdLst/>
            <a:ahLst/>
            <a:cxnLst/>
            <a:rect l="l" t="t" r="r" b="b"/>
            <a:pathLst>
              <a:path w="1247139" h="76200">
                <a:moveTo>
                  <a:pt x="1170558" y="0"/>
                </a:moveTo>
                <a:lnTo>
                  <a:pt x="1170558" y="76200"/>
                </a:lnTo>
                <a:lnTo>
                  <a:pt x="1234058" y="44450"/>
                </a:lnTo>
                <a:lnTo>
                  <a:pt x="1183258" y="44450"/>
                </a:lnTo>
                <a:lnTo>
                  <a:pt x="1183258" y="31750"/>
                </a:lnTo>
                <a:lnTo>
                  <a:pt x="1234058" y="31750"/>
                </a:lnTo>
                <a:lnTo>
                  <a:pt x="1170558" y="0"/>
                </a:lnTo>
                <a:close/>
              </a:path>
              <a:path w="1247139" h="76200">
                <a:moveTo>
                  <a:pt x="117055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170558" y="44450"/>
                </a:lnTo>
                <a:lnTo>
                  <a:pt x="1170558" y="31750"/>
                </a:lnTo>
                <a:close/>
              </a:path>
              <a:path w="1247139" h="76200">
                <a:moveTo>
                  <a:pt x="1234058" y="31750"/>
                </a:moveTo>
                <a:lnTo>
                  <a:pt x="1183258" y="31750"/>
                </a:lnTo>
                <a:lnTo>
                  <a:pt x="1183258" y="44450"/>
                </a:lnTo>
                <a:lnTo>
                  <a:pt x="1234058" y="44450"/>
                </a:lnTo>
                <a:lnTo>
                  <a:pt x="1246758" y="38100"/>
                </a:lnTo>
                <a:lnTo>
                  <a:pt x="1234058" y="3175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3" name="object 13"/>
          <p:cNvSpPr txBox="1"/>
          <p:nvPr/>
        </p:nvSpPr>
        <p:spPr>
          <a:xfrm>
            <a:off x="4283568" y="5849563"/>
            <a:ext cx="1258711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spc="-6" dirty="0">
                <a:latin typeface="Trebuchet MS"/>
                <a:cs typeface="Trebuchet MS"/>
              </a:rPr>
              <a:t>Dependency</a:t>
            </a:r>
            <a:endParaRPr sz="1778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34266" y="3452706"/>
            <a:ext cx="2590800" cy="2096206"/>
            <a:chOff x="2910839" y="3107435"/>
            <a:chExt cx="2331720" cy="1886585"/>
          </a:xfrm>
        </p:grpSpPr>
        <p:sp>
          <p:nvSpPr>
            <p:cNvPr id="15" name="object 15"/>
            <p:cNvSpPr/>
            <p:nvPr/>
          </p:nvSpPr>
          <p:spPr>
            <a:xfrm>
              <a:off x="2923793" y="3120389"/>
              <a:ext cx="2306320" cy="1860550"/>
            </a:xfrm>
            <a:custGeom>
              <a:avLst/>
              <a:gdLst/>
              <a:ahLst/>
              <a:cxnLst/>
              <a:rect l="l" t="t" r="r" b="b"/>
              <a:pathLst>
                <a:path w="2306320" h="1860550">
                  <a:moveTo>
                    <a:pt x="2305811" y="0"/>
                  </a:moveTo>
                  <a:lnTo>
                    <a:pt x="0" y="0"/>
                  </a:lnTo>
                  <a:lnTo>
                    <a:pt x="0" y="979932"/>
                  </a:lnTo>
                  <a:lnTo>
                    <a:pt x="384302" y="979932"/>
                  </a:lnTo>
                  <a:lnTo>
                    <a:pt x="119633" y="1860473"/>
                  </a:lnTo>
                  <a:lnTo>
                    <a:pt x="960755" y="979932"/>
                  </a:lnTo>
                  <a:lnTo>
                    <a:pt x="2305811" y="979932"/>
                  </a:lnTo>
                  <a:lnTo>
                    <a:pt x="23058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23793" y="3120389"/>
              <a:ext cx="2306320" cy="1860550"/>
            </a:xfrm>
            <a:custGeom>
              <a:avLst/>
              <a:gdLst/>
              <a:ahLst/>
              <a:cxnLst/>
              <a:rect l="l" t="t" r="r" b="b"/>
              <a:pathLst>
                <a:path w="2306320" h="1860550">
                  <a:moveTo>
                    <a:pt x="0" y="0"/>
                  </a:moveTo>
                  <a:lnTo>
                    <a:pt x="384302" y="0"/>
                  </a:lnTo>
                  <a:lnTo>
                    <a:pt x="960755" y="0"/>
                  </a:lnTo>
                  <a:lnTo>
                    <a:pt x="2305811" y="0"/>
                  </a:lnTo>
                  <a:lnTo>
                    <a:pt x="2305811" y="571627"/>
                  </a:lnTo>
                  <a:lnTo>
                    <a:pt x="2305811" y="816610"/>
                  </a:lnTo>
                  <a:lnTo>
                    <a:pt x="2305811" y="979932"/>
                  </a:lnTo>
                  <a:lnTo>
                    <a:pt x="960755" y="979932"/>
                  </a:lnTo>
                  <a:lnTo>
                    <a:pt x="119633" y="1860473"/>
                  </a:lnTo>
                  <a:lnTo>
                    <a:pt x="384302" y="979932"/>
                  </a:lnTo>
                  <a:lnTo>
                    <a:pt x="0" y="979932"/>
                  </a:lnTo>
                  <a:lnTo>
                    <a:pt x="0" y="816610"/>
                  </a:lnTo>
                  <a:lnTo>
                    <a:pt x="0" y="571627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76B8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70580" y="3584927"/>
            <a:ext cx="2314222" cy="834339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 marR="5644" algn="ctr">
              <a:spcBef>
                <a:spcPts val="106"/>
              </a:spcBef>
            </a:pPr>
            <a:r>
              <a:rPr sz="1778" spc="-11" dirty="0">
                <a:latin typeface="Trebuchet MS"/>
                <a:cs typeface="Trebuchet MS"/>
              </a:rPr>
              <a:t>Boundary</a:t>
            </a:r>
            <a:r>
              <a:rPr sz="1778" spc="6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Trebuchet MS"/>
                <a:cs typeface="Trebuchet MS"/>
              </a:rPr>
              <a:t>and</a:t>
            </a:r>
            <a:r>
              <a:rPr sz="1778" spc="-11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Trebuchet MS"/>
                <a:cs typeface="Trebuchet MS"/>
              </a:rPr>
              <a:t>inner </a:t>
            </a:r>
            <a:r>
              <a:rPr sz="1778" dirty="0">
                <a:latin typeface="Trebuchet MS"/>
                <a:cs typeface="Trebuchet MS"/>
              </a:rPr>
              <a:t> </a:t>
            </a:r>
            <a:r>
              <a:rPr sz="1778" spc="-11" dirty="0">
                <a:latin typeface="Trebuchet MS"/>
                <a:cs typeface="Trebuchet MS"/>
              </a:rPr>
              <a:t>domain </a:t>
            </a:r>
            <a:r>
              <a:rPr sz="1778" spc="-6" dirty="0">
                <a:latin typeface="Trebuchet MS"/>
                <a:cs typeface="Trebuchet MS"/>
              </a:rPr>
              <a:t>processing </a:t>
            </a:r>
            <a:r>
              <a:rPr sz="1778" spc="-11" dirty="0">
                <a:latin typeface="Trebuchet MS"/>
                <a:cs typeface="Trebuchet MS"/>
              </a:rPr>
              <a:t>can </a:t>
            </a:r>
            <a:r>
              <a:rPr sz="1778" spc="-522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Trebuchet MS"/>
                <a:cs typeface="Trebuchet MS"/>
              </a:rPr>
              <a:t>overlap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08302" y="4401176"/>
            <a:ext cx="269304" cy="8128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11">
              <a:lnSpc>
                <a:spcPts val="2133"/>
              </a:lnSpc>
            </a:pPr>
            <a:r>
              <a:rPr sz="1778" dirty="0">
                <a:latin typeface="Trebuchet MS"/>
                <a:cs typeface="Trebuchet MS"/>
              </a:rPr>
              <a:t>Ov</a:t>
            </a:r>
            <a:r>
              <a:rPr sz="1778" spc="6" dirty="0">
                <a:latin typeface="Trebuchet MS"/>
                <a:cs typeface="Trebuchet MS"/>
              </a:rPr>
              <a:t>e</a:t>
            </a:r>
            <a:r>
              <a:rPr sz="1778" dirty="0">
                <a:latin typeface="Trebuchet MS"/>
                <a:cs typeface="Trebuchet MS"/>
              </a:rPr>
              <a:t>rlap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21886" y="4737100"/>
            <a:ext cx="2306460" cy="543982"/>
          </a:xfrm>
          <a:custGeom>
            <a:avLst/>
            <a:gdLst/>
            <a:ahLst/>
            <a:cxnLst/>
            <a:rect l="l" t="t" r="r" b="b"/>
            <a:pathLst>
              <a:path w="2075815" h="489585">
                <a:moveTo>
                  <a:pt x="0" y="244602"/>
                </a:moveTo>
                <a:lnTo>
                  <a:pt x="244601" y="0"/>
                </a:lnTo>
                <a:lnTo>
                  <a:pt x="244601" y="122301"/>
                </a:lnTo>
                <a:lnTo>
                  <a:pt x="1831085" y="122301"/>
                </a:lnTo>
                <a:lnTo>
                  <a:pt x="1831085" y="0"/>
                </a:lnTo>
                <a:lnTo>
                  <a:pt x="2075687" y="244602"/>
                </a:lnTo>
                <a:lnTo>
                  <a:pt x="1831085" y="489204"/>
                </a:lnTo>
                <a:lnTo>
                  <a:pt x="1831085" y="366903"/>
                </a:lnTo>
                <a:lnTo>
                  <a:pt x="244601" y="366903"/>
                </a:lnTo>
                <a:lnTo>
                  <a:pt x="244601" y="489204"/>
                </a:lnTo>
                <a:lnTo>
                  <a:pt x="0" y="244602"/>
                </a:lnTo>
                <a:close/>
              </a:path>
            </a:pathLst>
          </a:custGeom>
          <a:ln w="25908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0" name="object 20"/>
          <p:cNvSpPr txBox="1"/>
          <p:nvPr/>
        </p:nvSpPr>
        <p:spPr>
          <a:xfrm>
            <a:off x="8810131" y="4852245"/>
            <a:ext cx="1327856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778" spc="-6" dirty="0">
                <a:latin typeface="Trebuchet MS"/>
                <a:cs typeface="Trebuchet MS"/>
              </a:rPr>
              <a:t>Possible</a:t>
            </a:r>
            <a:r>
              <a:rPr sz="1778" spc="-39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Trebuchet MS"/>
                <a:cs typeface="Trebuchet MS"/>
              </a:rPr>
              <a:t>gain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372</a:t>
            </a:fld>
            <a:endParaRPr dirty="0"/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040" y="2174240"/>
            <a:ext cx="11054644" cy="4294717"/>
          </a:xfrm>
          <a:custGeom>
            <a:avLst/>
            <a:gdLst/>
            <a:ahLst/>
            <a:cxnLst/>
            <a:rect l="l" t="t" r="r" b="b"/>
            <a:pathLst>
              <a:path w="9949180" h="3865245">
                <a:moveTo>
                  <a:pt x="9948672" y="0"/>
                </a:moveTo>
                <a:lnTo>
                  <a:pt x="0" y="0"/>
                </a:lnTo>
                <a:lnTo>
                  <a:pt x="0" y="3864864"/>
                </a:lnTo>
                <a:lnTo>
                  <a:pt x="9948672" y="3864864"/>
                </a:lnTo>
                <a:lnTo>
                  <a:pt x="99486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5745" y="675119"/>
            <a:ext cx="10456333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COMMUNICATION</a:t>
            </a:r>
            <a:r>
              <a:rPr spc="-22" dirty="0"/>
              <a:t> </a:t>
            </a:r>
            <a:r>
              <a:rPr dirty="0"/>
              <a:t>+</a:t>
            </a:r>
            <a:r>
              <a:rPr spc="-22" dirty="0"/>
              <a:t> </a:t>
            </a:r>
            <a:r>
              <a:rPr spc="-6" dirty="0"/>
              <a:t>COMPUTATION</a:t>
            </a:r>
            <a:r>
              <a:rPr spc="-44" dirty="0"/>
              <a:t> </a:t>
            </a:r>
            <a:r>
              <a:rPr spc="-6" dirty="0"/>
              <a:t>OVERLAP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373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1867" y="2114719"/>
            <a:ext cx="10866967" cy="43130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4662970">
              <a:lnSpc>
                <a:spcPct val="140000"/>
              </a:lnSpc>
              <a:spcBef>
                <a:spcPts val="111"/>
              </a:spcBef>
            </a:pPr>
            <a:r>
              <a:rPr sz="1111" spc="-6" dirty="0">
                <a:solidFill>
                  <a:srgbClr val="008000"/>
                </a:solidFill>
                <a:latin typeface="Courier New"/>
                <a:cs typeface="Courier New"/>
              </a:rPr>
              <a:t>//Compute bulk </a:t>
            </a:r>
            <a:r>
              <a:rPr sz="111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cudaStreamWaitEvent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spc="-6" dirty="0">
                <a:latin typeface="Courier New"/>
                <a:cs typeface="Courier New"/>
              </a:rPr>
              <a:t>compute_stream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push_top_done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[(</a:t>
            </a:r>
            <a:r>
              <a:rPr sz="1111" spc="-6" dirty="0">
                <a:latin typeface="Courier New"/>
                <a:cs typeface="Courier New"/>
              </a:rPr>
              <a:t>iter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%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2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)][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111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cudaStreamWaitEvent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spc="-6" dirty="0">
                <a:latin typeface="Courier New"/>
                <a:cs typeface="Courier New"/>
              </a:rPr>
              <a:t>compute_stream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push_bottom_done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[(</a:t>
            </a:r>
            <a:r>
              <a:rPr sz="1111" spc="-6" dirty="0">
                <a:latin typeface="Courier New"/>
                <a:cs typeface="Courier New"/>
              </a:rPr>
              <a:t>iter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%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2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)][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111">
              <a:latin typeface="Courier New"/>
              <a:cs typeface="Courier New"/>
            </a:endParaRPr>
          </a:p>
          <a:p>
            <a:pPr marL="14111">
              <a:spcBef>
                <a:spcPts val="533"/>
              </a:spcBef>
            </a:pPr>
            <a:r>
              <a:rPr sz="1111" spc="-6" dirty="0">
                <a:latin typeface="Courier New"/>
                <a:cs typeface="Courier New"/>
              </a:rPr>
              <a:t>jacobi_kernel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&lt;&lt;&lt;</a:t>
            </a:r>
            <a:r>
              <a:rPr sz="1111" spc="-6" dirty="0">
                <a:latin typeface="Courier New"/>
                <a:cs typeface="Courier New"/>
              </a:rPr>
              <a:t>dim_grid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dim_block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compute_stream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&gt;&gt;&gt;(</a:t>
            </a:r>
            <a:r>
              <a:rPr sz="1111" spc="-6" dirty="0">
                <a:latin typeface="Courier New"/>
                <a:cs typeface="Courier New"/>
              </a:rPr>
              <a:t>a_new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111" spc="-6" dirty="0">
                <a:latin typeface="Courier New"/>
                <a:cs typeface="Courier New"/>
              </a:rPr>
              <a:t>a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l2_norm_d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,(</a:t>
            </a:r>
            <a:r>
              <a:rPr sz="1111" spc="-6" dirty="0">
                <a:latin typeface="Courier New"/>
                <a:cs typeface="Courier New"/>
              </a:rPr>
              <a:t>iy_start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),(</a:t>
            </a:r>
            <a:r>
              <a:rPr sz="1111" spc="-6" dirty="0">
                <a:latin typeface="Courier New"/>
                <a:cs typeface="Courier New"/>
              </a:rPr>
              <a:t>iy_end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]-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111" spc="-6" dirty="0">
                <a:latin typeface="Courier New"/>
                <a:cs typeface="Courier New"/>
              </a:rPr>
              <a:t>nx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11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22">
              <a:latin typeface="Courier New"/>
              <a:cs typeface="Courier New"/>
            </a:endParaRPr>
          </a:p>
          <a:p>
            <a:pPr marL="14111">
              <a:spcBef>
                <a:spcPts val="1017"/>
              </a:spcBef>
            </a:pPr>
            <a:r>
              <a:rPr sz="1111" spc="-6" dirty="0">
                <a:solidFill>
                  <a:srgbClr val="008000"/>
                </a:solidFill>
                <a:latin typeface="Courier New"/>
                <a:cs typeface="Courier New"/>
              </a:rPr>
              <a:t>//Compute</a:t>
            </a:r>
            <a:r>
              <a:rPr sz="1111" spc="-39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solidFill>
                  <a:srgbClr val="008000"/>
                </a:solidFill>
                <a:latin typeface="Courier New"/>
                <a:cs typeface="Courier New"/>
              </a:rPr>
              <a:t>boundaries</a:t>
            </a:r>
            <a:endParaRPr sz="1111">
              <a:latin typeface="Courier New"/>
              <a:cs typeface="Courier New"/>
            </a:endParaRPr>
          </a:p>
          <a:p>
            <a:pPr marL="14111">
              <a:spcBef>
                <a:spcPts val="533"/>
              </a:spcBef>
            </a:pPr>
            <a:r>
              <a:rPr sz="1111" spc="-6" dirty="0">
                <a:latin typeface="Courier New"/>
                <a:cs typeface="Courier New"/>
              </a:rPr>
              <a:t>cudaStreamWaitEvent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b="1" spc="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push_top_stream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b="1" spc="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reset_l2norm_done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b="1" spc="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111" spc="11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111">
              <a:latin typeface="Courier New"/>
              <a:cs typeface="Courier New"/>
            </a:endParaRPr>
          </a:p>
          <a:p>
            <a:pPr marL="14111" marR="2122290">
              <a:lnSpc>
                <a:spcPct val="140000"/>
              </a:lnSpc>
            </a:pPr>
            <a:r>
              <a:rPr sz="1111" spc="-6" dirty="0">
                <a:latin typeface="Courier New"/>
                <a:cs typeface="Courier New"/>
              </a:rPr>
              <a:t>cudaStreamWaitEvent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push_top_stream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push_bottom_done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[(</a:t>
            </a:r>
            <a:r>
              <a:rPr sz="1111" spc="-6" dirty="0">
                <a:latin typeface="Courier New"/>
                <a:cs typeface="Courier New"/>
              </a:rPr>
              <a:t>iter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%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2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)][</a:t>
            </a:r>
            <a:r>
              <a:rPr sz="1111" spc="-6" dirty="0">
                <a:latin typeface="Courier New"/>
                <a:cs typeface="Courier New"/>
              </a:rPr>
              <a:t>top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111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111" spc="6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111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jacobi_kernel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&lt;&lt;&lt;</a:t>
            </a:r>
            <a:r>
              <a:rPr sz="1111" spc="-6" dirty="0">
                <a:latin typeface="Courier New"/>
                <a:cs typeface="Courier New"/>
              </a:rPr>
              <a:t>nx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/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128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128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push_top_stream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&gt;&gt;&gt;(</a:t>
            </a:r>
            <a:r>
              <a:rPr sz="1111" b="1" spc="13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a_new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111" spc="-6" dirty="0">
                <a:latin typeface="Courier New"/>
                <a:cs typeface="Courier New"/>
              </a:rPr>
              <a:t>a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l2_norm_d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iy_start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,(</a:t>
            </a:r>
            <a:r>
              <a:rPr sz="1111" spc="-6" dirty="0">
                <a:latin typeface="Courier New"/>
                <a:cs typeface="Courier New"/>
              </a:rPr>
              <a:t>iy_start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111" spc="-6" dirty="0">
                <a:latin typeface="Courier New"/>
                <a:cs typeface="Courier New"/>
              </a:rPr>
              <a:t>nx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111" b="1" spc="-65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cudaStreamWaitEvent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spc="-6" dirty="0">
                <a:latin typeface="Courier New"/>
                <a:cs typeface="Courier New"/>
              </a:rPr>
              <a:t>push_bottom_stream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reset_l2norm_done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111">
              <a:latin typeface="Courier New"/>
              <a:cs typeface="Courier New"/>
            </a:endParaRPr>
          </a:p>
          <a:p>
            <a:pPr marL="14111">
              <a:spcBef>
                <a:spcPts val="538"/>
              </a:spcBef>
            </a:pPr>
            <a:r>
              <a:rPr sz="1111" spc="-6" dirty="0">
                <a:latin typeface="Courier New"/>
                <a:cs typeface="Courier New"/>
              </a:rPr>
              <a:t>cudaStreamWaitEvent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spc="-6" dirty="0">
                <a:latin typeface="Courier New"/>
                <a:cs typeface="Courier New"/>
              </a:rPr>
              <a:t>push_bottom_stream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push_top_done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[(</a:t>
            </a:r>
            <a:r>
              <a:rPr sz="1111" spc="-6" dirty="0">
                <a:latin typeface="Courier New"/>
                <a:cs typeface="Courier New"/>
              </a:rPr>
              <a:t>iter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%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2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)][</a:t>
            </a:r>
            <a:r>
              <a:rPr sz="1111" spc="-6" dirty="0">
                <a:latin typeface="Courier New"/>
                <a:cs typeface="Courier New"/>
              </a:rPr>
              <a:t>bottom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111" b="1" spc="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111" spc="28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1111" b="1" spc="3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endParaRPr sz="1111">
              <a:latin typeface="Courier New"/>
              <a:cs typeface="Courier New"/>
            </a:endParaRPr>
          </a:p>
          <a:p>
            <a:pPr marL="14111">
              <a:spcBef>
                <a:spcPts val="533"/>
              </a:spcBef>
            </a:pPr>
            <a:r>
              <a:rPr sz="1111" spc="-6" dirty="0">
                <a:latin typeface="Courier New"/>
                <a:cs typeface="Courier New"/>
              </a:rPr>
              <a:t>jacobi_kernel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&lt;&lt;&lt;</a:t>
            </a:r>
            <a:r>
              <a:rPr sz="1111" spc="-6" dirty="0">
                <a:latin typeface="Courier New"/>
                <a:cs typeface="Courier New"/>
              </a:rPr>
              <a:t>nx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/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128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128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push_bottom_stream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&gt;&gt;&gt;(</a:t>
            </a:r>
            <a:r>
              <a:rPr sz="1111" b="1" spc="15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a_new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111" spc="-6" dirty="0">
                <a:latin typeface="Courier New"/>
                <a:cs typeface="Courier New"/>
              </a:rPr>
              <a:t>a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l2_norm_d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,(</a:t>
            </a:r>
            <a:r>
              <a:rPr sz="1111" spc="-6" dirty="0">
                <a:latin typeface="Courier New"/>
                <a:cs typeface="Courier New"/>
              </a:rPr>
              <a:t>iy_end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]-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111" spc="-6" dirty="0">
                <a:latin typeface="Courier New"/>
                <a:cs typeface="Courier New"/>
              </a:rPr>
              <a:t>iy_end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111" spc="-6" dirty="0">
                <a:latin typeface="Courier New"/>
                <a:cs typeface="Courier New"/>
              </a:rPr>
              <a:t>nx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111">
              <a:latin typeface="Courier New"/>
              <a:cs typeface="Courier New"/>
            </a:endParaRPr>
          </a:p>
          <a:p>
            <a:pPr>
              <a:spcBef>
                <a:spcPts val="33"/>
              </a:spcBef>
            </a:pPr>
            <a:endParaRPr sz="1611">
              <a:latin typeface="Courier New"/>
              <a:cs typeface="Courier New"/>
            </a:endParaRPr>
          </a:p>
          <a:p>
            <a:pPr marL="14111" marR="5644">
              <a:lnSpc>
                <a:spcPct val="140500"/>
              </a:lnSpc>
            </a:pPr>
            <a:r>
              <a:rPr sz="1111" spc="-6" dirty="0">
                <a:solidFill>
                  <a:srgbClr val="008000"/>
                </a:solidFill>
                <a:latin typeface="Courier New"/>
                <a:cs typeface="Courier New"/>
              </a:rPr>
              <a:t>//Apply</a:t>
            </a:r>
            <a:r>
              <a:rPr sz="111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solidFill>
                  <a:srgbClr val="008000"/>
                </a:solidFill>
                <a:latin typeface="Courier New"/>
                <a:cs typeface="Courier New"/>
              </a:rPr>
              <a:t>periodic</a:t>
            </a:r>
            <a:r>
              <a:rPr sz="111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solidFill>
                  <a:srgbClr val="008000"/>
                </a:solidFill>
                <a:latin typeface="Courier New"/>
                <a:cs typeface="Courier New"/>
              </a:rPr>
              <a:t>boundary</a:t>
            </a:r>
            <a:r>
              <a:rPr sz="111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solidFill>
                  <a:srgbClr val="008000"/>
                </a:solidFill>
                <a:latin typeface="Courier New"/>
                <a:cs typeface="Courier New"/>
              </a:rPr>
              <a:t>conditions</a:t>
            </a:r>
            <a:r>
              <a:rPr sz="111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sz="111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solidFill>
                  <a:srgbClr val="008000"/>
                </a:solidFill>
                <a:latin typeface="Courier New"/>
                <a:cs typeface="Courier New"/>
              </a:rPr>
              <a:t>exchange</a:t>
            </a:r>
            <a:r>
              <a:rPr sz="111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solidFill>
                  <a:srgbClr val="008000"/>
                </a:solidFill>
                <a:latin typeface="Courier New"/>
                <a:cs typeface="Courier New"/>
              </a:rPr>
              <a:t>halo </a:t>
            </a:r>
            <a:r>
              <a:rPr sz="111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cudaMemcpyAsync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spc="-6" dirty="0">
                <a:latin typeface="Courier New"/>
                <a:cs typeface="Courier New"/>
              </a:rPr>
              <a:t>a_new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top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]+(</a:t>
            </a:r>
            <a:r>
              <a:rPr sz="1111" spc="-6" dirty="0">
                <a:latin typeface="Courier New"/>
                <a:cs typeface="Courier New"/>
              </a:rPr>
              <a:t>iy_end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top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]*</a:t>
            </a:r>
            <a:r>
              <a:rPr sz="1111" spc="-6" dirty="0">
                <a:latin typeface="Courier New"/>
                <a:cs typeface="Courier New"/>
              </a:rPr>
              <a:t>nx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111" spc="-6" dirty="0">
                <a:latin typeface="Courier New"/>
                <a:cs typeface="Courier New"/>
              </a:rPr>
              <a:t>a_new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]+</a:t>
            </a:r>
            <a:r>
              <a:rPr sz="1111" spc="-6" dirty="0">
                <a:latin typeface="Courier New"/>
                <a:cs typeface="Courier New"/>
              </a:rPr>
              <a:t>iy_start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111" spc="-6" dirty="0">
                <a:latin typeface="Courier New"/>
                <a:cs typeface="Courier New"/>
              </a:rPr>
              <a:t>nx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nx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111" b="1" spc="-6" dirty="0">
                <a:solidFill>
                  <a:srgbClr val="0000FF"/>
                </a:solidFill>
                <a:latin typeface="Courier New"/>
                <a:cs typeface="Courier New"/>
              </a:rPr>
              <a:t>sizeof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spc="-6" dirty="0">
                <a:latin typeface="Courier New"/>
                <a:cs typeface="Courier New"/>
              </a:rPr>
              <a:t>real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111" spc="-6" dirty="0">
                <a:latin typeface="Courier New"/>
                <a:cs typeface="Courier New"/>
              </a:rPr>
              <a:t>cudaMemcpyDeviceToDevice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push_top_stream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111" b="1" spc="-65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cudaEventRecord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spc="-6" dirty="0">
                <a:latin typeface="Courier New"/>
                <a:cs typeface="Courier New"/>
              </a:rPr>
              <a:t>push_top_done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[((</a:t>
            </a:r>
            <a:r>
              <a:rPr sz="1111" spc="-6" dirty="0">
                <a:latin typeface="Courier New"/>
                <a:cs typeface="Courier New"/>
              </a:rPr>
              <a:t>iter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)%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2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)][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111" spc="-6" dirty="0">
                <a:latin typeface="Courier New"/>
                <a:cs typeface="Courier New"/>
              </a:rPr>
              <a:t>push_top_stream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111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cudaMemcpyAsync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spc="-6" dirty="0">
                <a:latin typeface="Courier New"/>
                <a:cs typeface="Courier New"/>
              </a:rPr>
              <a:t>a_new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bottom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111" spc="-6" dirty="0">
                <a:latin typeface="Courier New"/>
                <a:cs typeface="Courier New"/>
              </a:rPr>
              <a:t>a_new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]+(</a:t>
            </a:r>
            <a:r>
              <a:rPr sz="1111" spc="-6" dirty="0">
                <a:latin typeface="Courier New"/>
                <a:cs typeface="Courier New"/>
              </a:rPr>
              <a:t>iy_end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]-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)*</a:t>
            </a:r>
            <a:r>
              <a:rPr sz="1111" spc="-6" dirty="0">
                <a:latin typeface="Courier New"/>
                <a:cs typeface="Courier New"/>
              </a:rPr>
              <a:t>nx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nx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111" b="1" spc="-6" dirty="0">
                <a:solidFill>
                  <a:srgbClr val="0000FF"/>
                </a:solidFill>
                <a:latin typeface="Courier New"/>
                <a:cs typeface="Courier New"/>
              </a:rPr>
              <a:t>sizeof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spc="-6" dirty="0">
                <a:latin typeface="Courier New"/>
                <a:cs typeface="Courier New"/>
              </a:rPr>
              <a:t>real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111" spc="-6" dirty="0">
                <a:latin typeface="Courier New"/>
                <a:cs typeface="Courier New"/>
              </a:rPr>
              <a:t>cudaMemcpyDeviceToDevice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111" spc="-6" dirty="0">
                <a:latin typeface="Courier New"/>
                <a:cs typeface="Courier New"/>
              </a:rPr>
              <a:t>push_bottom_stream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111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111" spc="-6" dirty="0">
                <a:latin typeface="Courier New"/>
                <a:cs typeface="Courier New"/>
              </a:rPr>
              <a:t>cudaEventRecord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111" spc="-6" dirty="0">
                <a:latin typeface="Courier New"/>
                <a:cs typeface="Courier New"/>
              </a:rPr>
              <a:t>push_bottom_done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[((</a:t>
            </a:r>
            <a:r>
              <a:rPr sz="1111" spc="-6" dirty="0">
                <a:latin typeface="Courier New"/>
                <a:cs typeface="Courier New"/>
              </a:rPr>
              <a:t>iter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)%</a:t>
            </a:r>
            <a:r>
              <a:rPr sz="1111" spc="-6" dirty="0">
                <a:solidFill>
                  <a:srgbClr val="FF8000"/>
                </a:solidFill>
                <a:latin typeface="Courier New"/>
                <a:cs typeface="Courier New"/>
              </a:rPr>
              <a:t>2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)][</a:t>
            </a:r>
            <a:r>
              <a:rPr sz="1111" spc="-6" dirty="0">
                <a:latin typeface="Courier New"/>
                <a:cs typeface="Courier New"/>
              </a:rPr>
              <a:t>dev_id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111" spc="-6" dirty="0">
                <a:latin typeface="Courier New"/>
                <a:cs typeface="Courier New"/>
              </a:rPr>
              <a:t>push_bottom_stream</a:t>
            </a:r>
            <a:r>
              <a:rPr sz="1111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11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COMMUNICATION</a:t>
            </a:r>
            <a:r>
              <a:rPr spc="-22" dirty="0"/>
              <a:t> </a:t>
            </a:r>
            <a:r>
              <a:rPr dirty="0"/>
              <a:t>+</a:t>
            </a:r>
            <a:r>
              <a:rPr spc="-22" dirty="0"/>
              <a:t> </a:t>
            </a:r>
            <a:r>
              <a:rPr spc="-6" dirty="0"/>
              <a:t>COMPUTATION</a:t>
            </a:r>
            <a:r>
              <a:rPr spc="-44" dirty="0"/>
              <a:t> </a:t>
            </a:r>
            <a:r>
              <a:rPr spc="-6" dirty="0"/>
              <a:t>OVERLAP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High</a:t>
            </a:r>
            <a:r>
              <a:rPr sz="2667" spc="-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Priority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Streams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374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4040" y="2336800"/>
            <a:ext cx="11054644" cy="256971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9878" rIns="0" bIns="0" rtlCol="0">
            <a:spAutoFit/>
          </a:bodyPr>
          <a:lstStyle/>
          <a:p>
            <a:pPr marL="101599">
              <a:spcBef>
                <a:spcPts val="78"/>
              </a:spcBef>
            </a:pP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1556" spc="-33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leastPriority</a:t>
            </a:r>
            <a:r>
              <a:rPr sz="1556" spc="-33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endParaRPr sz="1556">
              <a:latin typeface="Courier New"/>
              <a:cs typeface="Courier New"/>
            </a:endParaRPr>
          </a:p>
          <a:p>
            <a:pPr>
              <a:spcBef>
                <a:spcPts val="50"/>
              </a:spcBef>
            </a:pPr>
            <a:endParaRPr sz="1556">
              <a:latin typeface="Courier New"/>
              <a:cs typeface="Courier New"/>
            </a:endParaRPr>
          </a:p>
          <a:p>
            <a:pPr marL="101599"/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1556" spc="-11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greatestPriority</a:t>
            </a:r>
            <a:r>
              <a:rPr sz="1556" spc="-22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leastPriority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endParaRPr sz="1556">
              <a:latin typeface="Courier New"/>
              <a:cs typeface="Courier New"/>
            </a:endParaRPr>
          </a:p>
          <a:p>
            <a:pPr marL="101599" marR="304797">
              <a:lnSpc>
                <a:spcPct val="197200"/>
              </a:lnSpc>
            </a:pPr>
            <a:r>
              <a:rPr sz="1556" spc="-6" dirty="0">
                <a:latin typeface="Courier New"/>
                <a:cs typeface="Courier New"/>
              </a:rPr>
              <a:t>cudaDeviceGetStreamPriorityRange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556" spc="-6" dirty="0">
                <a:latin typeface="Courier New"/>
                <a:cs typeface="Courier New"/>
              </a:rPr>
              <a:t>leastPriority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&amp;</a:t>
            </a:r>
            <a:r>
              <a:rPr sz="1556" spc="-6" dirty="0">
                <a:latin typeface="Courier New"/>
                <a:cs typeface="Courier New"/>
              </a:rPr>
              <a:t>greatestPriority 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cudaStreamCreateWithPriority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556" spc="-6" dirty="0">
                <a:latin typeface="Courier New"/>
                <a:cs typeface="Courier New"/>
              </a:rPr>
              <a:t>compute_stream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11" dirty="0">
                <a:latin typeface="Courier New"/>
                <a:cs typeface="Courier New"/>
              </a:rPr>
              <a:t>cudaStreamDefault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leastPriority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cudaStreamCreateWithPriority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556" spc="-6" dirty="0">
                <a:latin typeface="Courier New"/>
                <a:cs typeface="Courier New"/>
              </a:rPr>
              <a:t>push_top_stream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cudaStreamDefault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greatestPriority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cudaStreamCreateWithPriority</a:t>
            </a:r>
            <a:r>
              <a:rPr sz="1556" spc="-22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556" spc="-6" dirty="0">
                <a:latin typeface="Courier New"/>
                <a:cs typeface="Courier New"/>
              </a:rPr>
              <a:t>push_bottom_stream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11" dirty="0">
                <a:latin typeface="Courier New"/>
                <a:cs typeface="Courier New"/>
              </a:rPr>
              <a:t>cudaStreamDefault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greatestPriority</a:t>
            </a:r>
            <a:r>
              <a:rPr sz="1556" spc="-11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1237" y="698972"/>
            <a:ext cx="8487833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7460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2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39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marL="14111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Multi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Threaded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Copy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Overlap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4 P100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on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DGX-1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0" y="2336800"/>
            <a:ext cx="7376160" cy="41317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375</a:t>
            </a:fld>
            <a:endParaRPr dirty="0"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9" dirty="0"/>
              <a:t> </a:t>
            </a:r>
            <a:r>
              <a:rPr spc="-6" dirty="0"/>
              <a:t>GPU</a:t>
            </a:r>
            <a:r>
              <a:rPr spc="-33" dirty="0"/>
              <a:t> </a:t>
            </a:r>
            <a:r>
              <a:rPr dirty="0"/>
              <a:t>JACOBI</a:t>
            </a:r>
            <a:r>
              <a:rPr spc="-56" dirty="0"/>
              <a:t> </a:t>
            </a:r>
            <a:r>
              <a:rPr dirty="0"/>
              <a:t>RUNTIME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DGX1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-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x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1024,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1000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iterations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4454" y="2937932"/>
            <a:ext cx="9713383" cy="2480733"/>
            <a:chOff x="1588008" y="2644139"/>
            <a:chExt cx="8742045" cy="2232660"/>
          </a:xfrm>
        </p:grpSpPr>
        <p:sp>
          <p:nvSpPr>
            <p:cNvPr id="4" name="object 4"/>
            <p:cNvSpPr/>
            <p:nvPr/>
          </p:nvSpPr>
          <p:spPr>
            <a:xfrm>
              <a:off x="1799844" y="3008375"/>
              <a:ext cx="7833359" cy="1821180"/>
            </a:xfrm>
            <a:custGeom>
              <a:avLst/>
              <a:gdLst/>
              <a:ahLst/>
              <a:cxnLst/>
              <a:rect l="l" t="t" r="r" b="b"/>
              <a:pathLst>
                <a:path w="7833359" h="1821179">
                  <a:moveTo>
                    <a:pt x="190500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90500" y="1821180"/>
                  </a:lnTo>
                  <a:lnTo>
                    <a:pt x="190500" y="0"/>
                  </a:lnTo>
                  <a:close/>
                </a:path>
                <a:path w="7833359" h="1821179">
                  <a:moveTo>
                    <a:pt x="1283208" y="51816"/>
                  </a:moveTo>
                  <a:lnTo>
                    <a:pt x="1092708" y="51816"/>
                  </a:lnTo>
                  <a:lnTo>
                    <a:pt x="1092708" y="1821180"/>
                  </a:lnTo>
                  <a:lnTo>
                    <a:pt x="1283208" y="1821180"/>
                  </a:lnTo>
                  <a:lnTo>
                    <a:pt x="1283208" y="51816"/>
                  </a:lnTo>
                  <a:close/>
                </a:path>
                <a:path w="7833359" h="1821179">
                  <a:moveTo>
                    <a:pt x="2374392" y="121920"/>
                  </a:moveTo>
                  <a:lnTo>
                    <a:pt x="2183892" y="121920"/>
                  </a:lnTo>
                  <a:lnTo>
                    <a:pt x="2183892" y="1821180"/>
                  </a:lnTo>
                  <a:lnTo>
                    <a:pt x="2374392" y="1821180"/>
                  </a:lnTo>
                  <a:lnTo>
                    <a:pt x="2374392" y="121920"/>
                  </a:lnTo>
                  <a:close/>
                </a:path>
                <a:path w="7833359" h="1821179">
                  <a:moveTo>
                    <a:pt x="3465576" y="310896"/>
                  </a:moveTo>
                  <a:lnTo>
                    <a:pt x="3275076" y="310896"/>
                  </a:lnTo>
                  <a:lnTo>
                    <a:pt x="3275076" y="1821180"/>
                  </a:lnTo>
                  <a:lnTo>
                    <a:pt x="3465576" y="1821180"/>
                  </a:lnTo>
                  <a:lnTo>
                    <a:pt x="3465576" y="310896"/>
                  </a:lnTo>
                  <a:close/>
                </a:path>
                <a:path w="7833359" h="1821179">
                  <a:moveTo>
                    <a:pt x="4558284" y="449580"/>
                  </a:moveTo>
                  <a:lnTo>
                    <a:pt x="4367784" y="449580"/>
                  </a:lnTo>
                  <a:lnTo>
                    <a:pt x="4367784" y="1821180"/>
                  </a:lnTo>
                  <a:lnTo>
                    <a:pt x="4558284" y="1821180"/>
                  </a:lnTo>
                  <a:lnTo>
                    <a:pt x="4558284" y="449580"/>
                  </a:lnTo>
                  <a:close/>
                </a:path>
                <a:path w="7833359" h="1821179">
                  <a:moveTo>
                    <a:pt x="5649468" y="617220"/>
                  </a:moveTo>
                  <a:lnTo>
                    <a:pt x="5458968" y="617220"/>
                  </a:lnTo>
                  <a:lnTo>
                    <a:pt x="5458968" y="1821180"/>
                  </a:lnTo>
                  <a:lnTo>
                    <a:pt x="5649468" y="1821180"/>
                  </a:lnTo>
                  <a:lnTo>
                    <a:pt x="5649468" y="617220"/>
                  </a:lnTo>
                  <a:close/>
                </a:path>
                <a:path w="7833359" h="1821179">
                  <a:moveTo>
                    <a:pt x="6740652" y="693420"/>
                  </a:moveTo>
                  <a:lnTo>
                    <a:pt x="6550152" y="693420"/>
                  </a:lnTo>
                  <a:lnTo>
                    <a:pt x="6550152" y="1821180"/>
                  </a:lnTo>
                  <a:lnTo>
                    <a:pt x="6740652" y="1821180"/>
                  </a:lnTo>
                  <a:lnTo>
                    <a:pt x="6740652" y="693420"/>
                  </a:lnTo>
                  <a:close/>
                </a:path>
                <a:path w="7833359" h="1821179">
                  <a:moveTo>
                    <a:pt x="7833360" y="800100"/>
                  </a:moveTo>
                  <a:lnTo>
                    <a:pt x="7642860" y="800100"/>
                  </a:lnTo>
                  <a:lnTo>
                    <a:pt x="7642860" y="1821180"/>
                  </a:lnTo>
                  <a:lnTo>
                    <a:pt x="7833360" y="1821180"/>
                  </a:lnTo>
                  <a:lnTo>
                    <a:pt x="7833360" y="8001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2042160" y="3008375"/>
              <a:ext cx="7832090" cy="1821180"/>
            </a:xfrm>
            <a:custGeom>
              <a:avLst/>
              <a:gdLst/>
              <a:ahLst/>
              <a:cxnLst/>
              <a:rect l="l" t="t" r="r" b="b"/>
              <a:pathLst>
                <a:path w="7832090" h="1821179">
                  <a:moveTo>
                    <a:pt x="190500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90500" y="1821180"/>
                  </a:lnTo>
                  <a:lnTo>
                    <a:pt x="190500" y="0"/>
                  </a:lnTo>
                  <a:close/>
                </a:path>
                <a:path w="7832090" h="1821179">
                  <a:moveTo>
                    <a:pt x="1283195" y="48768"/>
                  </a:moveTo>
                  <a:lnTo>
                    <a:pt x="1092708" y="48768"/>
                  </a:lnTo>
                  <a:lnTo>
                    <a:pt x="1092708" y="1821180"/>
                  </a:lnTo>
                  <a:lnTo>
                    <a:pt x="1283195" y="1821180"/>
                  </a:lnTo>
                  <a:lnTo>
                    <a:pt x="1283195" y="48768"/>
                  </a:lnTo>
                  <a:close/>
                </a:path>
                <a:path w="7832090" h="1821179">
                  <a:moveTo>
                    <a:pt x="2374392" y="114300"/>
                  </a:moveTo>
                  <a:lnTo>
                    <a:pt x="2183892" y="114300"/>
                  </a:lnTo>
                  <a:lnTo>
                    <a:pt x="2183892" y="1821180"/>
                  </a:lnTo>
                  <a:lnTo>
                    <a:pt x="2374392" y="1821180"/>
                  </a:lnTo>
                  <a:lnTo>
                    <a:pt x="2374392" y="114300"/>
                  </a:lnTo>
                  <a:close/>
                </a:path>
                <a:path w="7832090" h="1821179">
                  <a:moveTo>
                    <a:pt x="3465576" y="141732"/>
                  </a:moveTo>
                  <a:lnTo>
                    <a:pt x="3275076" y="141732"/>
                  </a:lnTo>
                  <a:lnTo>
                    <a:pt x="3275076" y="1821180"/>
                  </a:lnTo>
                  <a:lnTo>
                    <a:pt x="3465576" y="1821180"/>
                  </a:lnTo>
                  <a:lnTo>
                    <a:pt x="3465576" y="141732"/>
                  </a:lnTo>
                  <a:close/>
                </a:path>
                <a:path w="7832090" h="1821179">
                  <a:moveTo>
                    <a:pt x="4556760" y="269748"/>
                  </a:moveTo>
                  <a:lnTo>
                    <a:pt x="4366260" y="269748"/>
                  </a:lnTo>
                  <a:lnTo>
                    <a:pt x="4366260" y="1821180"/>
                  </a:lnTo>
                  <a:lnTo>
                    <a:pt x="4556760" y="1821180"/>
                  </a:lnTo>
                  <a:lnTo>
                    <a:pt x="4556760" y="269748"/>
                  </a:lnTo>
                  <a:close/>
                </a:path>
                <a:path w="7832090" h="1821179">
                  <a:moveTo>
                    <a:pt x="5649468" y="374904"/>
                  </a:moveTo>
                  <a:lnTo>
                    <a:pt x="5458968" y="374904"/>
                  </a:lnTo>
                  <a:lnTo>
                    <a:pt x="5458968" y="1821180"/>
                  </a:lnTo>
                  <a:lnTo>
                    <a:pt x="5649468" y="1821180"/>
                  </a:lnTo>
                  <a:lnTo>
                    <a:pt x="5649468" y="374904"/>
                  </a:lnTo>
                  <a:close/>
                </a:path>
                <a:path w="7832090" h="1821179">
                  <a:moveTo>
                    <a:pt x="6740652" y="397764"/>
                  </a:moveTo>
                  <a:lnTo>
                    <a:pt x="6550152" y="397764"/>
                  </a:lnTo>
                  <a:lnTo>
                    <a:pt x="6550152" y="1821180"/>
                  </a:lnTo>
                  <a:lnTo>
                    <a:pt x="6740652" y="1821180"/>
                  </a:lnTo>
                  <a:lnTo>
                    <a:pt x="6740652" y="397764"/>
                  </a:lnTo>
                  <a:close/>
                </a:path>
                <a:path w="7832090" h="1821179">
                  <a:moveTo>
                    <a:pt x="7831836" y="437388"/>
                  </a:moveTo>
                  <a:lnTo>
                    <a:pt x="7641336" y="437388"/>
                  </a:lnTo>
                  <a:lnTo>
                    <a:pt x="7641336" y="1821180"/>
                  </a:lnTo>
                  <a:lnTo>
                    <a:pt x="7831836" y="1821180"/>
                  </a:lnTo>
                  <a:lnTo>
                    <a:pt x="7831836" y="437388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2284476" y="3008375"/>
              <a:ext cx="7832090" cy="1821180"/>
            </a:xfrm>
            <a:custGeom>
              <a:avLst/>
              <a:gdLst/>
              <a:ahLst/>
              <a:cxnLst/>
              <a:rect l="l" t="t" r="r" b="b"/>
              <a:pathLst>
                <a:path w="7832090" h="1821179">
                  <a:moveTo>
                    <a:pt x="190500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90500" y="1821180"/>
                  </a:lnTo>
                  <a:lnTo>
                    <a:pt x="190500" y="0"/>
                  </a:lnTo>
                  <a:close/>
                </a:path>
                <a:path w="7832090" h="1821179">
                  <a:moveTo>
                    <a:pt x="1281684" y="21336"/>
                  </a:moveTo>
                  <a:lnTo>
                    <a:pt x="1091184" y="21336"/>
                  </a:lnTo>
                  <a:lnTo>
                    <a:pt x="1091184" y="1821180"/>
                  </a:lnTo>
                  <a:lnTo>
                    <a:pt x="1281684" y="1821180"/>
                  </a:lnTo>
                  <a:lnTo>
                    <a:pt x="1281684" y="21336"/>
                  </a:lnTo>
                  <a:close/>
                </a:path>
                <a:path w="7832090" h="1821179">
                  <a:moveTo>
                    <a:pt x="2374392" y="54864"/>
                  </a:moveTo>
                  <a:lnTo>
                    <a:pt x="2183892" y="54864"/>
                  </a:lnTo>
                  <a:lnTo>
                    <a:pt x="2183892" y="1821180"/>
                  </a:lnTo>
                  <a:lnTo>
                    <a:pt x="2374392" y="1821180"/>
                  </a:lnTo>
                  <a:lnTo>
                    <a:pt x="2374392" y="54864"/>
                  </a:lnTo>
                  <a:close/>
                </a:path>
                <a:path w="7832090" h="1821179">
                  <a:moveTo>
                    <a:pt x="3465576" y="103632"/>
                  </a:moveTo>
                  <a:lnTo>
                    <a:pt x="3275076" y="103632"/>
                  </a:lnTo>
                  <a:lnTo>
                    <a:pt x="3275076" y="1821180"/>
                  </a:lnTo>
                  <a:lnTo>
                    <a:pt x="3465576" y="1821180"/>
                  </a:lnTo>
                  <a:lnTo>
                    <a:pt x="3465576" y="103632"/>
                  </a:lnTo>
                  <a:close/>
                </a:path>
                <a:path w="7832090" h="1821179">
                  <a:moveTo>
                    <a:pt x="4556760" y="185928"/>
                  </a:moveTo>
                  <a:lnTo>
                    <a:pt x="4366247" y="185928"/>
                  </a:lnTo>
                  <a:lnTo>
                    <a:pt x="4366247" y="1821180"/>
                  </a:lnTo>
                  <a:lnTo>
                    <a:pt x="4556760" y="1821180"/>
                  </a:lnTo>
                  <a:lnTo>
                    <a:pt x="4556760" y="185928"/>
                  </a:lnTo>
                  <a:close/>
                </a:path>
                <a:path w="7832090" h="1821179">
                  <a:moveTo>
                    <a:pt x="5649468" y="249936"/>
                  </a:moveTo>
                  <a:lnTo>
                    <a:pt x="5457444" y="249936"/>
                  </a:lnTo>
                  <a:lnTo>
                    <a:pt x="5457444" y="1821180"/>
                  </a:lnTo>
                  <a:lnTo>
                    <a:pt x="5649468" y="1821180"/>
                  </a:lnTo>
                  <a:lnTo>
                    <a:pt x="5649468" y="249936"/>
                  </a:lnTo>
                  <a:close/>
                </a:path>
                <a:path w="7832090" h="1821179">
                  <a:moveTo>
                    <a:pt x="6740652" y="306324"/>
                  </a:moveTo>
                  <a:lnTo>
                    <a:pt x="6550152" y="306324"/>
                  </a:lnTo>
                  <a:lnTo>
                    <a:pt x="6550152" y="1821180"/>
                  </a:lnTo>
                  <a:lnTo>
                    <a:pt x="6740652" y="1821180"/>
                  </a:lnTo>
                  <a:lnTo>
                    <a:pt x="6740652" y="306324"/>
                  </a:lnTo>
                  <a:close/>
                </a:path>
                <a:path w="7832090" h="1821179">
                  <a:moveTo>
                    <a:pt x="7831836" y="350520"/>
                  </a:moveTo>
                  <a:lnTo>
                    <a:pt x="7641336" y="350520"/>
                  </a:lnTo>
                  <a:lnTo>
                    <a:pt x="7641336" y="1821180"/>
                  </a:lnTo>
                  <a:lnTo>
                    <a:pt x="7831836" y="1821180"/>
                  </a:lnTo>
                  <a:lnTo>
                    <a:pt x="7831836" y="35052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1592580" y="2644139"/>
              <a:ext cx="8732520" cy="2232660"/>
            </a:xfrm>
            <a:custGeom>
              <a:avLst/>
              <a:gdLst/>
              <a:ahLst/>
              <a:cxnLst/>
              <a:rect l="l" t="t" r="r" b="b"/>
              <a:pathLst>
                <a:path w="8732520" h="2232660">
                  <a:moveTo>
                    <a:pt x="0" y="2185416"/>
                  </a:moveTo>
                  <a:lnTo>
                    <a:pt x="0" y="0"/>
                  </a:lnTo>
                </a:path>
                <a:path w="8732520" h="2232660">
                  <a:moveTo>
                    <a:pt x="0" y="2185416"/>
                  </a:moveTo>
                  <a:lnTo>
                    <a:pt x="8732520" y="2185416"/>
                  </a:lnTo>
                </a:path>
                <a:path w="8732520" h="2232660">
                  <a:moveTo>
                    <a:pt x="0" y="2185416"/>
                  </a:moveTo>
                  <a:lnTo>
                    <a:pt x="0" y="2232660"/>
                  </a:lnTo>
                </a:path>
                <a:path w="8732520" h="2232660">
                  <a:moveTo>
                    <a:pt x="1091183" y="2185416"/>
                  </a:moveTo>
                  <a:lnTo>
                    <a:pt x="1091183" y="2232660"/>
                  </a:lnTo>
                </a:path>
                <a:path w="8732520" h="2232660">
                  <a:moveTo>
                    <a:pt x="2182368" y="2185416"/>
                  </a:moveTo>
                  <a:lnTo>
                    <a:pt x="2182368" y="2232660"/>
                  </a:lnTo>
                </a:path>
                <a:path w="8732520" h="2232660">
                  <a:moveTo>
                    <a:pt x="3273552" y="2185416"/>
                  </a:moveTo>
                  <a:lnTo>
                    <a:pt x="3273552" y="2232660"/>
                  </a:lnTo>
                </a:path>
                <a:path w="8732520" h="2232660">
                  <a:moveTo>
                    <a:pt x="4366259" y="2185416"/>
                  </a:moveTo>
                  <a:lnTo>
                    <a:pt x="4366259" y="2232660"/>
                  </a:lnTo>
                </a:path>
                <a:path w="8732520" h="2232660">
                  <a:moveTo>
                    <a:pt x="5457444" y="2185416"/>
                  </a:moveTo>
                  <a:lnTo>
                    <a:pt x="5457444" y="2232660"/>
                  </a:lnTo>
                </a:path>
                <a:path w="8732520" h="2232660">
                  <a:moveTo>
                    <a:pt x="6548628" y="2185416"/>
                  </a:moveTo>
                  <a:lnTo>
                    <a:pt x="6548628" y="2232660"/>
                  </a:lnTo>
                </a:path>
                <a:path w="8732520" h="2232660">
                  <a:moveTo>
                    <a:pt x="7641336" y="2185416"/>
                  </a:moveTo>
                  <a:lnTo>
                    <a:pt x="7641336" y="2232660"/>
                  </a:lnTo>
                </a:path>
                <a:path w="8732520" h="2232660">
                  <a:moveTo>
                    <a:pt x="8732520" y="2185416"/>
                  </a:moveTo>
                  <a:lnTo>
                    <a:pt x="8732520" y="22326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7825" y="2809380"/>
            <a:ext cx="635706" cy="268081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6350" algn="r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2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80,00%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60,00%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40,00%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20,00%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5644" algn="r"/>
            <a:r>
              <a:rPr sz="1333" spc="-6" dirty="0">
                <a:latin typeface="Trebuchet MS"/>
                <a:cs typeface="Trebuchet MS"/>
              </a:rPr>
              <a:t>0,00%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1732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031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2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3449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3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581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4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9713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8284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6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9555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7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868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8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7009" y="3377414"/>
            <a:ext cx="222240" cy="1551517"/>
          </a:xfrm>
          <a:prstGeom prst="rect">
            <a:avLst/>
          </a:prstGeom>
        </p:spPr>
        <p:txBody>
          <a:bodyPr vert="vert270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1444" dirty="0">
                <a:latin typeface="Trebuchet MS"/>
                <a:cs typeface="Trebuchet MS"/>
              </a:rPr>
              <a:t>Parallel</a:t>
            </a:r>
            <a:r>
              <a:rPr sz="1444" spc="-44" dirty="0">
                <a:latin typeface="Trebuchet MS"/>
                <a:cs typeface="Trebuchet MS"/>
              </a:rPr>
              <a:t> </a:t>
            </a:r>
            <a:r>
              <a:rPr sz="1444" spc="11" dirty="0">
                <a:latin typeface="Trebuchet MS"/>
                <a:cs typeface="Trebuchet MS"/>
              </a:rPr>
              <a:t>Efficiency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43367" y="5685987"/>
            <a:ext cx="556683" cy="240763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1444" spc="11" dirty="0">
                <a:latin typeface="Trebuchet MS"/>
                <a:cs typeface="Trebuchet MS"/>
              </a:rPr>
              <a:t>#GPUs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11026" y="6199293"/>
            <a:ext cx="90311" cy="90311"/>
          </a:xfrm>
          <a:custGeom>
            <a:avLst/>
            <a:gdLst/>
            <a:ahLst/>
            <a:cxnLst/>
            <a:rect l="l" t="t" r="r" b="b"/>
            <a:pathLst>
              <a:path w="81280" h="81279">
                <a:moveTo>
                  <a:pt x="80772" y="0"/>
                </a:moveTo>
                <a:lnTo>
                  <a:pt x="0" y="0"/>
                </a:lnTo>
                <a:lnTo>
                  <a:pt x="0" y="80772"/>
                </a:lnTo>
                <a:lnTo>
                  <a:pt x="80772" y="80772"/>
                </a:lnTo>
                <a:lnTo>
                  <a:pt x="8077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0" name="object 20"/>
          <p:cNvSpPr txBox="1"/>
          <p:nvPr/>
        </p:nvSpPr>
        <p:spPr>
          <a:xfrm>
            <a:off x="2825327" y="6116433"/>
            <a:ext cx="19917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Single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22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11" dirty="0">
                <a:latin typeface="Trebuchet MS"/>
                <a:cs typeface="Trebuchet MS"/>
              </a:rPr>
              <a:t>P2P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66360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3A5D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2" name="object 22"/>
          <p:cNvSpPr txBox="1"/>
          <p:nvPr/>
        </p:nvSpPr>
        <p:spPr>
          <a:xfrm>
            <a:off x="5279531" y="6116433"/>
            <a:ext cx="1593144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39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50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20373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7" y="0"/>
                </a:moveTo>
                <a:lnTo>
                  <a:pt x="0" y="0"/>
                </a:lnTo>
                <a:lnTo>
                  <a:pt x="0" y="80772"/>
                </a:lnTo>
                <a:lnTo>
                  <a:pt x="79247" y="80772"/>
                </a:lnTo>
                <a:lnTo>
                  <a:pt x="79247" y="0"/>
                </a:lnTo>
                <a:close/>
              </a:path>
            </a:pathLst>
          </a:custGeom>
          <a:solidFill>
            <a:srgbClr val="588A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4" name="object 24"/>
          <p:cNvSpPr txBox="1"/>
          <p:nvPr/>
        </p:nvSpPr>
        <p:spPr>
          <a:xfrm>
            <a:off x="7334674" y="6116433"/>
            <a:ext cx="2230261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33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Overlap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376</a:t>
            </a:fld>
            <a:endParaRPr dirty="0"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1237" y="698972"/>
            <a:ext cx="8487833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7460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2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39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marL="14111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Multi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Threaded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Copy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Overlap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4 P100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on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DGX-1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0" y="2336800"/>
            <a:ext cx="7376160" cy="41317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377</a:t>
            </a:fld>
            <a:endParaRPr dirty="0"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040" y="1898227"/>
            <a:ext cx="11054644" cy="4570588"/>
          </a:xfrm>
          <a:custGeom>
            <a:avLst/>
            <a:gdLst/>
            <a:ahLst/>
            <a:cxnLst/>
            <a:rect l="l" t="t" r="r" b="b"/>
            <a:pathLst>
              <a:path w="9949180" h="4113529">
                <a:moveTo>
                  <a:pt x="9948672" y="0"/>
                </a:moveTo>
                <a:lnTo>
                  <a:pt x="0" y="0"/>
                </a:lnTo>
                <a:lnTo>
                  <a:pt x="0" y="4113276"/>
                </a:lnTo>
                <a:lnTo>
                  <a:pt x="9948672" y="4113276"/>
                </a:lnTo>
                <a:lnTo>
                  <a:pt x="99486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1333" y="796439"/>
            <a:ext cx="11684000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3" dirty="0"/>
              <a:t> </a:t>
            </a:r>
            <a:r>
              <a:rPr dirty="0"/>
              <a:t>THREADED</a:t>
            </a:r>
            <a:r>
              <a:rPr spc="-22" dirty="0"/>
              <a:t> </a:t>
            </a:r>
            <a:r>
              <a:rPr spc="-6" dirty="0"/>
              <a:t>MULTI</a:t>
            </a:r>
            <a:r>
              <a:rPr spc="-33" dirty="0"/>
              <a:t> </a:t>
            </a:r>
            <a:r>
              <a:rPr spc="-6" dirty="0"/>
              <a:t>GPU</a:t>
            </a:r>
            <a:r>
              <a:rPr spc="-28" dirty="0"/>
              <a:t> </a:t>
            </a:r>
            <a:r>
              <a:rPr dirty="0"/>
              <a:t>PROGRAMMING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378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1867" y="1833287"/>
            <a:ext cx="10667294" cy="441436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488240" marR="2841949" indent="-474129">
              <a:lnSpc>
                <a:spcPct val="125699"/>
              </a:lnSpc>
              <a:spcBef>
                <a:spcPts val="111"/>
              </a:spcBef>
            </a:pPr>
            <a:r>
              <a:rPr sz="1556" b="1" spc="-6" dirty="0">
                <a:solidFill>
                  <a:srgbClr val="0000FF"/>
                </a:solidFill>
                <a:latin typeface="Courier New"/>
                <a:cs typeface="Courier New"/>
              </a:rPr>
              <a:t>while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spc="-6" dirty="0">
                <a:latin typeface="Courier New"/>
                <a:cs typeface="Courier New"/>
              </a:rPr>
              <a:t>l2_norm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&gt; </a:t>
            </a:r>
            <a:r>
              <a:rPr sz="1556" spc="-6" dirty="0">
                <a:latin typeface="Courier New"/>
                <a:cs typeface="Courier New"/>
              </a:rPr>
              <a:t>tol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&amp;&amp; </a:t>
            </a:r>
            <a:r>
              <a:rPr sz="1556" spc="-6" dirty="0">
                <a:latin typeface="Courier New"/>
                <a:cs typeface="Courier New"/>
              </a:rPr>
              <a:t>iter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&lt; </a:t>
            </a:r>
            <a:r>
              <a:rPr sz="1556" spc="-11" dirty="0">
                <a:latin typeface="Courier New"/>
                <a:cs typeface="Courier New"/>
              </a:rPr>
              <a:t>iter_max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) { 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cudaMemsetAsync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11" dirty="0">
                <a:latin typeface="Courier New"/>
                <a:cs typeface="Courier New"/>
              </a:rPr>
              <a:t>l2_norm_d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spc="6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FF"/>
                </a:solidFill>
                <a:latin typeface="Courier New"/>
                <a:cs typeface="Courier New"/>
              </a:rPr>
              <a:t>sizeof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real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), </a:t>
            </a:r>
            <a:r>
              <a:rPr sz="1556" spc="-6" dirty="0">
                <a:latin typeface="Courier New"/>
                <a:cs typeface="Courier New"/>
              </a:rPr>
              <a:t>compute_stream</a:t>
            </a:r>
            <a:r>
              <a:rPr sz="1556" spc="-11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556" b="1" spc="-9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#pragma</a:t>
            </a:r>
            <a:r>
              <a:rPr sz="1556" spc="-28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solidFill>
                  <a:srgbClr val="804000"/>
                </a:solidFill>
                <a:latin typeface="Courier New"/>
                <a:cs typeface="Courier New"/>
              </a:rPr>
              <a:t>omp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 barrier</a:t>
            </a:r>
            <a:endParaRPr sz="1556">
              <a:latin typeface="Courier New"/>
              <a:cs typeface="Courier New"/>
            </a:endParaRPr>
          </a:p>
          <a:p>
            <a:pPr marL="488240" marR="1777982">
              <a:lnSpc>
                <a:spcPct val="125699"/>
              </a:lnSpc>
            </a:pPr>
            <a:r>
              <a:rPr sz="1556" spc="-6" dirty="0">
                <a:latin typeface="Courier New"/>
                <a:cs typeface="Courier New"/>
              </a:rPr>
              <a:t>cudaStreamWaitEvent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spc="-6" dirty="0">
                <a:latin typeface="Courier New"/>
                <a:cs typeface="Courier New"/>
              </a:rPr>
              <a:t>compute_stream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compute_done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iter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%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2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][</a:t>
            </a:r>
            <a:r>
              <a:rPr sz="1556" spc="-6" dirty="0">
                <a:latin typeface="Courier New"/>
                <a:cs typeface="Courier New"/>
              </a:rPr>
              <a:t>top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],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0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cudaStreamWaitEvent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spc="-6" dirty="0">
                <a:latin typeface="Courier New"/>
                <a:cs typeface="Courier New"/>
              </a:rPr>
              <a:t>compute_stream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compute_done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iter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%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2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][</a:t>
            </a:r>
            <a:r>
              <a:rPr sz="1556" spc="-6" dirty="0">
                <a:latin typeface="Courier New"/>
                <a:cs typeface="Courier New"/>
              </a:rPr>
              <a:t>bottom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],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0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556" b="1" spc="-9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jacobi_kernel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&lt;&lt;&lt;</a:t>
            </a:r>
            <a:r>
              <a:rPr sz="1556" spc="-11" dirty="0">
                <a:latin typeface="Courier New"/>
                <a:cs typeface="Courier New"/>
              </a:rPr>
              <a:t>dim_grid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spc="-11" dirty="0">
                <a:latin typeface="Courier New"/>
                <a:cs typeface="Courier New"/>
              </a:rPr>
              <a:t>dim_block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spc="-11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spc="-11" dirty="0">
                <a:latin typeface="Courier New"/>
                <a:cs typeface="Courier New"/>
              </a:rPr>
              <a:t>compute_stream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&gt;&gt;&gt;(</a:t>
            </a:r>
            <a:endParaRPr sz="1556">
              <a:latin typeface="Courier New"/>
              <a:cs typeface="Courier New"/>
            </a:endParaRPr>
          </a:p>
          <a:p>
            <a:pPr marL="1078784">
              <a:spcBef>
                <a:spcPts val="482"/>
              </a:spcBef>
            </a:pPr>
            <a:r>
              <a:rPr sz="1556" spc="-11" dirty="0">
                <a:latin typeface="Courier New"/>
                <a:cs typeface="Courier New"/>
              </a:rPr>
              <a:t>a_new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11" dirty="0">
                <a:latin typeface="Courier New"/>
                <a:cs typeface="Courier New"/>
              </a:rPr>
              <a:t>dev_id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a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l2_norm_d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iy_start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iy_end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endParaRPr sz="1556">
              <a:latin typeface="Courier New"/>
              <a:cs typeface="Courier New"/>
            </a:endParaRPr>
          </a:p>
          <a:p>
            <a:pPr marL="1078784">
              <a:spcBef>
                <a:spcPts val="478"/>
              </a:spcBef>
            </a:pPr>
            <a:r>
              <a:rPr sz="1556" b="1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top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latin typeface="Courier New"/>
                <a:cs typeface="Courier New"/>
              </a:rPr>
              <a:t>iy_end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top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], </a:t>
            </a:r>
            <a:r>
              <a:rPr sz="1556" b="1" spc="-11" dirty="0">
                <a:latin typeface="Courier New"/>
                <a:cs typeface="Courier New"/>
              </a:rPr>
              <a:t>a_new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11" dirty="0">
                <a:latin typeface="Courier New"/>
                <a:cs typeface="Courier New"/>
              </a:rPr>
              <a:t>bottom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488240">
              <a:spcBef>
                <a:spcPts val="482"/>
              </a:spcBef>
            </a:pPr>
            <a:r>
              <a:rPr sz="1556" spc="-6" dirty="0">
                <a:latin typeface="Courier New"/>
                <a:cs typeface="Courier New"/>
              </a:rPr>
              <a:t>cudaEventRecord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4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compute_done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[(</a:t>
            </a:r>
            <a:r>
              <a:rPr sz="1556" spc="-6" dirty="0">
                <a:latin typeface="Courier New"/>
                <a:cs typeface="Courier New"/>
              </a:rPr>
              <a:t>iter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)%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2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][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556" b="1" spc="-3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compute_stream</a:t>
            </a:r>
            <a:r>
              <a:rPr sz="1556" spc="-50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488240">
              <a:spcBef>
                <a:spcPts val="478"/>
              </a:spcBef>
            </a:pPr>
            <a:r>
              <a:rPr sz="1556" spc="-11" dirty="0">
                <a:latin typeface="Courier New"/>
                <a:cs typeface="Courier New"/>
              </a:rPr>
              <a:t>cudaMemcpyAsync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11" dirty="0">
                <a:latin typeface="Courier New"/>
                <a:cs typeface="Courier New"/>
              </a:rPr>
              <a:t>l2_norm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spc="-11" dirty="0">
                <a:latin typeface="Courier New"/>
                <a:cs typeface="Courier New"/>
              </a:rPr>
              <a:t>l2_norm_d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11" dirty="0">
                <a:solidFill>
                  <a:srgbClr val="0000FF"/>
                </a:solidFill>
                <a:latin typeface="Courier New"/>
                <a:cs typeface="Courier New"/>
              </a:rPr>
              <a:t>sizeof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11" dirty="0">
                <a:latin typeface="Courier New"/>
                <a:cs typeface="Courier New"/>
              </a:rPr>
              <a:t>real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556" spc="-11" dirty="0">
                <a:latin typeface="Courier New"/>
                <a:cs typeface="Courier New"/>
              </a:rPr>
              <a:t>cudaMemcpyDeviceToHost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spc="-11" dirty="0">
                <a:latin typeface="Courier New"/>
                <a:cs typeface="Courier New"/>
              </a:rPr>
              <a:t>compute_stream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488240" marR="4967061">
              <a:lnSpc>
                <a:spcPct val="134700"/>
              </a:lnSpc>
              <a:spcBef>
                <a:spcPts val="833"/>
              </a:spcBef>
            </a:pPr>
            <a:r>
              <a:rPr sz="1556" spc="-6" dirty="0">
                <a:solidFill>
                  <a:srgbClr val="008000"/>
                </a:solidFill>
                <a:latin typeface="Courier New"/>
                <a:cs typeface="Courier New"/>
              </a:rPr>
              <a:t>// l2_norm reduction btw threads </a:t>
            </a:r>
            <a:r>
              <a:rPr sz="1556" spc="-11" dirty="0">
                <a:solidFill>
                  <a:srgbClr val="008000"/>
                </a:solidFill>
                <a:latin typeface="Courier New"/>
                <a:cs typeface="Courier New"/>
              </a:rPr>
              <a:t>skipped </a:t>
            </a:r>
            <a:r>
              <a:rPr sz="1556" spc="-6" dirty="0">
                <a:solidFill>
                  <a:srgbClr val="008000"/>
                </a:solidFill>
                <a:latin typeface="Courier New"/>
                <a:cs typeface="Courier New"/>
              </a:rPr>
              <a:t>... </a:t>
            </a:r>
            <a:r>
              <a:rPr sz="1556" spc="-922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#pragma omp barrier </a:t>
            </a:r>
            <a:r>
              <a:rPr sz="1556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std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::</a:t>
            </a:r>
            <a:r>
              <a:rPr sz="1556" spc="-6" dirty="0">
                <a:latin typeface="Courier New"/>
                <a:cs typeface="Courier New"/>
              </a:rPr>
              <a:t>swap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[</a:t>
            </a:r>
            <a:r>
              <a:rPr sz="1556" spc="-6" dirty="0">
                <a:latin typeface="Courier New"/>
                <a:cs typeface="Courier New"/>
              </a:rPr>
              <a:t>dev_id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],</a:t>
            </a:r>
            <a:r>
              <a:rPr sz="1556" spc="-6" dirty="0">
                <a:latin typeface="Courier New"/>
                <a:cs typeface="Courier New"/>
              </a:rPr>
              <a:t>a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iter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++;</a:t>
            </a:r>
            <a:endParaRPr sz="1556">
              <a:latin typeface="Courier New"/>
              <a:cs typeface="Courier New"/>
            </a:endParaRPr>
          </a:p>
          <a:p>
            <a:pPr marL="14111">
              <a:spcBef>
                <a:spcPts val="522"/>
              </a:spcBef>
            </a:pP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556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9500" y="1301327"/>
            <a:ext cx="4953000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Using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OpenMP</a:t>
            </a:r>
            <a:r>
              <a:rPr sz="2667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and</a:t>
            </a:r>
            <a:r>
              <a:rPr sz="2667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Mappings</a:t>
            </a:r>
            <a:endParaRPr sz="266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040" y="2336800"/>
            <a:ext cx="11054644" cy="4131733"/>
          </a:xfrm>
          <a:custGeom>
            <a:avLst/>
            <a:gdLst/>
            <a:ahLst/>
            <a:cxnLst/>
            <a:rect l="l" t="t" r="r" b="b"/>
            <a:pathLst>
              <a:path w="9949180" h="3718560">
                <a:moveTo>
                  <a:pt x="9948672" y="0"/>
                </a:moveTo>
                <a:lnTo>
                  <a:pt x="0" y="0"/>
                </a:lnTo>
                <a:lnTo>
                  <a:pt x="0" y="3718560"/>
                </a:lnTo>
                <a:lnTo>
                  <a:pt x="9948672" y="3718560"/>
                </a:lnTo>
                <a:lnTo>
                  <a:pt x="99486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3" dirty="0"/>
              <a:t> </a:t>
            </a:r>
            <a:r>
              <a:rPr dirty="0"/>
              <a:t>THREADED</a:t>
            </a:r>
            <a:r>
              <a:rPr spc="-22" dirty="0"/>
              <a:t> </a:t>
            </a: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8" dirty="0"/>
              <a:t> </a:t>
            </a:r>
            <a:r>
              <a:rPr dirty="0"/>
              <a:t>PROGRAMMING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Using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OpenMP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and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Mappings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379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9731" y="2336800"/>
          <a:ext cx="10402001" cy="2199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4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8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05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66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76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9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1133"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spcBef>
                          <a:spcPts val="70"/>
                        </a:spcBef>
                        <a:tabLst>
                          <a:tab pos="116522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global</a:t>
                      </a:r>
                      <a:r>
                        <a:rPr sz="1600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600" spc="-5" dirty="0">
                          <a:solidFill>
                            <a:srgbClr val="8000FF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600" b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sz="1600" b="1" spc="-5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spc="-10" dirty="0">
                          <a:solidFill>
                            <a:srgbClr val="8000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600" spc="-35" dirty="0">
                          <a:solidFill>
                            <a:srgbClr val="8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5" dirty="0">
                          <a:latin typeface="Courier New"/>
                          <a:cs typeface="Courier New"/>
                        </a:rPr>
                        <a:t>iy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9878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jacobi_kernel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b="1" spc="-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...</a:t>
                      </a:r>
                      <a:r>
                        <a:rPr sz="16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600" b="1" spc="-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527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600" b="1" spc="-4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bIdx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bDim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tIdx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6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9878" marB="0"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iy_start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</a:t>
                      </a:r>
                      <a:r>
                        <a:rPr sz="16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600" b="1" spc="-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iy_end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</a:t>
                      </a:r>
                      <a:r>
                        <a:rPr sz="16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+=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bDim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7056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gDim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600" b="1" spc="-8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7056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056">
                <a:tc>
                  <a:txBody>
                    <a:bodyPr/>
                    <a:lstStyle/>
                    <a:p>
                      <a:pPr marL="5041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sz="1600" b="1" spc="-4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spc="-10" dirty="0">
                          <a:solidFill>
                            <a:srgbClr val="8000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600" spc="-30" dirty="0">
                          <a:solidFill>
                            <a:srgbClr val="8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ix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600" b="1" spc="-4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bIdx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bDim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tIdx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6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10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;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600" spc="-5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+=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bDim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gDim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433">
                <a:tc gridSpan="2">
                  <a:txBody>
                    <a:bodyPr/>
                    <a:lstStyle/>
                    <a:p>
                      <a:pPr marL="9290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solidFill>
                            <a:srgbClr val="8000FF"/>
                          </a:solidFill>
                          <a:latin typeface="Courier New"/>
                          <a:cs typeface="Courier New"/>
                        </a:rPr>
                        <a:t>const</a:t>
                      </a:r>
                      <a:r>
                        <a:rPr sz="1600" spc="-25" dirty="0">
                          <a:solidFill>
                            <a:srgbClr val="8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real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 new_val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0.25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0922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iy</a:t>
                      </a:r>
                      <a:r>
                        <a:rPr sz="16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b="1" spc="-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b="1" spc="-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b="1" spc="-2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09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0922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b="1" spc="-6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0922" marB="0"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iy</a:t>
                      </a:r>
                      <a:r>
                        <a:rPr sz="16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b="1" spc="-2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b="1" spc="-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600" b="1" spc="-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spc="-20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0922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744">
                <a:tc gridSpan="2"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b="1" spc="-6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spc="-5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600" b="1" spc="-2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b="1" spc="-3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ix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b="1" spc="-6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iy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600" spc="-10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600" b="1" spc="-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b="1" spc="-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056">
                <a:tc gridSpan="2">
                  <a:txBody>
                    <a:bodyPr/>
                    <a:lstStyle/>
                    <a:p>
                      <a:pPr marL="9290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a_new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new_val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87218" y="4167595"/>
          <a:ext cx="8817328" cy="101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056">
                <a:tc>
                  <a:txBody>
                    <a:bodyPr/>
                    <a:lstStyle/>
                    <a:p>
                      <a:pPr marR="13335" algn="ctr">
                        <a:lnSpc>
                          <a:spcPts val="1450"/>
                        </a:lnSpc>
                      </a:pPr>
                      <a:r>
                        <a:rPr sz="1600" b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1600" b="1" spc="-7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  <a:tabLst>
                          <a:tab pos="2499360" algn="l"/>
                          <a:tab pos="3776345" algn="l"/>
                          <a:tab pos="4945380" algn="l"/>
                        </a:tabLst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iy_start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==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600" b="1" spc="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	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a_new_top	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top_iy	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r>
                        <a:rPr sz="1600" b="1" spc="-5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50"/>
                        </a:lnSpc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new_val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600" b="1" spc="-7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744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1600" b="1" spc="-7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iy_end</a:t>
                      </a:r>
                      <a:r>
                        <a:rPr sz="16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r>
                        <a:rPr sz="1600" b="1" spc="-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a_new_bottom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bottom_iy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r>
                        <a:rPr sz="1600" b="1" spc="-5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new_val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r>
                        <a:rPr sz="1600" b="1" spc="-7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056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real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residue</a:t>
                      </a:r>
                      <a:r>
                        <a:rPr sz="16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new_val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600" b="1" spc="-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</a:t>
                      </a:r>
                      <a:r>
                        <a:rPr sz="16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ix</a:t>
                      </a:r>
                      <a:r>
                        <a:rPr sz="16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];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61867" y="4954580"/>
            <a:ext cx="5466644" cy="922033"/>
          </a:xfrm>
          <a:prstGeom prst="rect">
            <a:avLst/>
          </a:prstGeom>
        </p:spPr>
        <p:txBody>
          <a:bodyPr vert="horz" wrap="square" lIns="0" tIns="74789" rIns="0" bIns="0" rtlCol="0">
            <a:spAutoFit/>
          </a:bodyPr>
          <a:lstStyle/>
          <a:p>
            <a:pPr marL="960252">
              <a:spcBef>
                <a:spcPts val="589"/>
              </a:spcBef>
            </a:pPr>
            <a:r>
              <a:rPr sz="1556" spc="-6" dirty="0">
                <a:latin typeface="Courier New"/>
                <a:cs typeface="Courier New"/>
              </a:rPr>
              <a:t>atomicAdd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l2_norm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residue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6" dirty="0">
                <a:latin typeface="Courier New"/>
                <a:cs typeface="Courier New"/>
              </a:rPr>
              <a:t>residue</a:t>
            </a:r>
            <a:r>
              <a:rPr sz="1556" spc="-17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488240">
              <a:spcBef>
                <a:spcPts val="478"/>
              </a:spcBef>
            </a:pP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}}</a:t>
            </a:r>
            <a:endParaRPr sz="1556">
              <a:latin typeface="Courier New"/>
              <a:cs typeface="Courier New"/>
            </a:endParaRPr>
          </a:p>
          <a:p>
            <a:pPr marL="14111">
              <a:spcBef>
                <a:spcPts val="522"/>
              </a:spcBef>
            </a:pP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556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72DBEEE-6DD5-4832-8C2D-195B7BDA8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9" dirty="0"/>
              <a:t> </a:t>
            </a:r>
            <a:r>
              <a:rPr spc="-6" dirty="0"/>
              <a:t>GPU</a:t>
            </a:r>
            <a:r>
              <a:rPr spc="-33" dirty="0"/>
              <a:t> </a:t>
            </a:r>
            <a:r>
              <a:rPr dirty="0"/>
              <a:t>JACOBI</a:t>
            </a:r>
            <a:r>
              <a:rPr spc="-56" dirty="0"/>
              <a:t> </a:t>
            </a:r>
            <a:r>
              <a:rPr dirty="0"/>
              <a:t>RUNTIME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DGX1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-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x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1024,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1000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iterations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4454" y="2937932"/>
            <a:ext cx="9713383" cy="2480733"/>
            <a:chOff x="1588008" y="2644139"/>
            <a:chExt cx="8742045" cy="2232660"/>
          </a:xfrm>
        </p:grpSpPr>
        <p:sp>
          <p:nvSpPr>
            <p:cNvPr id="4" name="object 4"/>
            <p:cNvSpPr/>
            <p:nvPr/>
          </p:nvSpPr>
          <p:spPr>
            <a:xfrm>
              <a:off x="1763268" y="3008375"/>
              <a:ext cx="155575" cy="1821180"/>
            </a:xfrm>
            <a:custGeom>
              <a:avLst/>
              <a:gdLst/>
              <a:ahLst/>
              <a:cxnLst/>
              <a:rect l="l" t="t" r="r" b="b"/>
              <a:pathLst>
                <a:path w="155575" h="1821179">
                  <a:moveTo>
                    <a:pt x="155448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55448" y="182118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961388" y="3008375"/>
              <a:ext cx="155575" cy="1821180"/>
            </a:xfrm>
            <a:custGeom>
              <a:avLst/>
              <a:gdLst/>
              <a:ahLst/>
              <a:cxnLst/>
              <a:rect l="l" t="t" r="r" b="b"/>
              <a:pathLst>
                <a:path w="155575" h="1821179">
                  <a:moveTo>
                    <a:pt x="155448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55448" y="182118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2159508" y="3008375"/>
              <a:ext cx="155575" cy="1821180"/>
            </a:xfrm>
            <a:custGeom>
              <a:avLst/>
              <a:gdLst/>
              <a:ahLst/>
              <a:cxnLst/>
              <a:rect l="l" t="t" r="r" b="b"/>
              <a:pathLst>
                <a:path w="155575" h="1821179">
                  <a:moveTo>
                    <a:pt x="155448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55448" y="182118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2356104" y="3008375"/>
              <a:ext cx="157480" cy="1821180"/>
            </a:xfrm>
            <a:custGeom>
              <a:avLst/>
              <a:gdLst/>
              <a:ahLst/>
              <a:cxnLst/>
              <a:rect l="l" t="t" r="r" b="b"/>
              <a:pathLst>
                <a:path w="157480" h="1821179">
                  <a:moveTo>
                    <a:pt x="156971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56971" y="1821180"/>
                  </a:lnTo>
                  <a:lnTo>
                    <a:pt x="156971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2854452" y="3060191"/>
              <a:ext cx="155575" cy="1769745"/>
            </a:xfrm>
            <a:custGeom>
              <a:avLst/>
              <a:gdLst/>
              <a:ahLst/>
              <a:cxnLst/>
              <a:rect l="l" t="t" r="r" b="b"/>
              <a:pathLst>
                <a:path w="155575" h="1769745">
                  <a:moveTo>
                    <a:pt x="155448" y="0"/>
                  </a:moveTo>
                  <a:lnTo>
                    <a:pt x="0" y="0"/>
                  </a:lnTo>
                  <a:lnTo>
                    <a:pt x="0" y="1769364"/>
                  </a:lnTo>
                  <a:lnTo>
                    <a:pt x="155448" y="1769364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3052572" y="3057143"/>
              <a:ext cx="155575" cy="1772920"/>
            </a:xfrm>
            <a:custGeom>
              <a:avLst/>
              <a:gdLst/>
              <a:ahLst/>
              <a:cxnLst/>
              <a:rect l="l" t="t" r="r" b="b"/>
              <a:pathLst>
                <a:path w="155575" h="1772920">
                  <a:moveTo>
                    <a:pt x="155447" y="0"/>
                  </a:moveTo>
                  <a:lnTo>
                    <a:pt x="0" y="0"/>
                  </a:lnTo>
                  <a:lnTo>
                    <a:pt x="0" y="1772412"/>
                  </a:lnTo>
                  <a:lnTo>
                    <a:pt x="155447" y="1772412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0691" y="3029711"/>
              <a:ext cx="155575" cy="1800225"/>
            </a:xfrm>
            <a:custGeom>
              <a:avLst/>
              <a:gdLst/>
              <a:ahLst/>
              <a:cxnLst/>
              <a:rect l="l" t="t" r="r" b="b"/>
              <a:pathLst>
                <a:path w="155575" h="1800225">
                  <a:moveTo>
                    <a:pt x="155447" y="0"/>
                  </a:moveTo>
                  <a:lnTo>
                    <a:pt x="0" y="0"/>
                  </a:lnTo>
                  <a:lnTo>
                    <a:pt x="0" y="1799844"/>
                  </a:lnTo>
                  <a:lnTo>
                    <a:pt x="155447" y="1799844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48812" y="3061715"/>
              <a:ext cx="155575" cy="1767839"/>
            </a:xfrm>
            <a:custGeom>
              <a:avLst/>
              <a:gdLst/>
              <a:ahLst/>
              <a:cxnLst/>
              <a:rect l="l" t="t" r="r" b="b"/>
              <a:pathLst>
                <a:path w="155575" h="1767839">
                  <a:moveTo>
                    <a:pt x="155448" y="0"/>
                  </a:moveTo>
                  <a:lnTo>
                    <a:pt x="0" y="0"/>
                  </a:lnTo>
                  <a:lnTo>
                    <a:pt x="0" y="1767839"/>
                  </a:lnTo>
                  <a:lnTo>
                    <a:pt x="155448" y="1767839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945636" y="3130295"/>
              <a:ext cx="157480" cy="1699260"/>
            </a:xfrm>
            <a:custGeom>
              <a:avLst/>
              <a:gdLst/>
              <a:ahLst/>
              <a:cxnLst/>
              <a:rect l="l" t="t" r="r" b="b"/>
              <a:pathLst>
                <a:path w="157479" h="1699260">
                  <a:moveTo>
                    <a:pt x="156972" y="0"/>
                  </a:moveTo>
                  <a:lnTo>
                    <a:pt x="0" y="0"/>
                  </a:lnTo>
                  <a:lnTo>
                    <a:pt x="0" y="1699260"/>
                  </a:lnTo>
                  <a:lnTo>
                    <a:pt x="156972" y="1699260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143756" y="3122675"/>
              <a:ext cx="157480" cy="1706880"/>
            </a:xfrm>
            <a:custGeom>
              <a:avLst/>
              <a:gdLst/>
              <a:ahLst/>
              <a:cxnLst/>
              <a:rect l="l" t="t" r="r" b="b"/>
              <a:pathLst>
                <a:path w="157479" h="1706879">
                  <a:moveTo>
                    <a:pt x="156972" y="0"/>
                  </a:moveTo>
                  <a:lnTo>
                    <a:pt x="0" y="0"/>
                  </a:lnTo>
                  <a:lnTo>
                    <a:pt x="0" y="1706880"/>
                  </a:lnTo>
                  <a:lnTo>
                    <a:pt x="156972" y="1706880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1875" y="3063239"/>
              <a:ext cx="155575" cy="1766570"/>
            </a:xfrm>
            <a:custGeom>
              <a:avLst/>
              <a:gdLst/>
              <a:ahLst/>
              <a:cxnLst/>
              <a:rect l="l" t="t" r="r" b="b"/>
              <a:pathLst>
                <a:path w="155575" h="1766570">
                  <a:moveTo>
                    <a:pt x="155448" y="0"/>
                  </a:moveTo>
                  <a:lnTo>
                    <a:pt x="0" y="0"/>
                  </a:lnTo>
                  <a:lnTo>
                    <a:pt x="0" y="1766316"/>
                  </a:lnTo>
                  <a:lnTo>
                    <a:pt x="155448" y="1766316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39996" y="3124199"/>
              <a:ext cx="155575" cy="1705610"/>
            </a:xfrm>
            <a:custGeom>
              <a:avLst/>
              <a:gdLst/>
              <a:ahLst/>
              <a:cxnLst/>
              <a:rect l="l" t="t" r="r" b="b"/>
              <a:pathLst>
                <a:path w="155575" h="1705610">
                  <a:moveTo>
                    <a:pt x="155448" y="0"/>
                  </a:moveTo>
                  <a:lnTo>
                    <a:pt x="0" y="0"/>
                  </a:lnTo>
                  <a:lnTo>
                    <a:pt x="0" y="1705356"/>
                  </a:lnTo>
                  <a:lnTo>
                    <a:pt x="155448" y="1705356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038343" y="3319271"/>
              <a:ext cx="155575" cy="1510665"/>
            </a:xfrm>
            <a:custGeom>
              <a:avLst/>
              <a:gdLst/>
              <a:ahLst/>
              <a:cxnLst/>
              <a:rect l="l" t="t" r="r" b="b"/>
              <a:pathLst>
                <a:path w="155575" h="1510664">
                  <a:moveTo>
                    <a:pt x="155447" y="0"/>
                  </a:moveTo>
                  <a:lnTo>
                    <a:pt x="0" y="0"/>
                  </a:lnTo>
                  <a:lnTo>
                    <a:pt x="0" y="1510283"/>
                  </a:lnTo>
                  <a:lnTo>
                    <a:pt x="155447" y="1510283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234940" y="3150107"/>
              <a:ext cx="157480" cy="1679575"/>
            </a:xfrm>
            <a:custGeom>
              <a:avLst/>
              <a:gdLst/>
              <a:ahLst/>
              <a:cxnLst/>
              <a:rect l="l" t="t" r="r" b="b"/>
              <a:pathLst>
                <a:path w="157479" h="1679575">
                  <a:moveTo>
                    <a:pt x="156972" y="0"/>
                  </a:moveTo>
                  <a:lnTo>
                    <a:pt x="0" y="0"/>
                  </a:lnTo>
                  <a:lnTo>
                    <a:pt x="0" y="1679448"/>
                  </a:lnTo>
                  <a:lnTo>
                    <a:pt x="156972" y="1679448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433060" y="3112007"/>
              <a:ext cx="157480" cy="1717675"/>
            </a:xfrm>
            <a:custGeom>
              <a:avLst/>
              <a:gdLst/>
              <a:ahLst/>
              <a:cxnLst/>
              <a:rect l="l" t="t" r="r" b="b"/>
              <a:pathLst>
                <a:path w="157479" h="1717675">
                  <a:moveTo>
                    <a:pt x="156972" y="0"/>
                  </a:moveTo>
                  <a:lnTo>
                    <a:pt x="0" y="0"/>
                  </a:lnTo>
                  <a:lnTo>
                    <a:pt x="0" y="1717548"/>
                  </a:lnTo>
                  <a:lnTo>
                    <a:pt x="156972" y="1717548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631179" y="3168395"/>
              <a:ext cx="157480" cy="1661160"/>
            </a:xfrm>
            <a:custGeom>
              <a:avLst/>
              <a:gdLst/>
              <a:ahLst/>
              <a:cxnLst/>
              <a:rect l="l" t="t" r="r" b="b"/>
              <a:pathLst>
                <a:path w="157479" h="1661160">
                  <a:moveTo>
                    <a:pt x="156972" y="0"/>
                  </a:moveTo>
                  <a:lnTo>
                    <a:pt x="0" y="0"/>
                  </a:lnTo>
                  <a:lnTo>
                    <a:pt x="0" y="1661160"/>
                  </a:lnTo>
                  <a:lnTo>
                    <a:pt x="156972" y="1661160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129528" y="3457955"/>
              <a:ext cx="155575" cy="1371600"/>
            </a:xfrm>
            <a:custGeom>
              <a:avLst/>
              <a:gdLst/>
              <a:ahLst/>
              <a:cxnLst/>
              <a:rect l="l" t="t" r="r" b="b"/>
              <a:pathLst>
                <a:path w="155575" h="1371600">
                  <a:moveTo>
                    <a:pt x="155448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155448" y="137160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327648" y="3278123"/>
              <a:ext cx="155575" cy="1551940"/>
            </a:xfrm>
            <a:custGeom>
              <a:avLst/>
              <a:gdLst/>
              <a:ahLst/>
              <a:cxnLst/>
              <a:rect l="l" t="t" r="r" b="b"/>
              <a:pathLst>
                <a:path w="155575" h="1551939">
                  <a:moveTo>
                    <a:pt x="155448" y="0"/>
                  </a:moveTo>
                  <a:lnTo>
                    <a:pt x="0" y="0"/>
                  </a:lnTo>
                  <a:lnTo>
                    <a:pt x="0" y="1551432"/>
                  </a:lnTo>
                  <a:lnTo>
                    <a:pt x="155448" y="1551432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525767" y="3194303"/>
              <a:ext cx="155575" cy="1635760"/>
            </a:xfrm>
            <a:custGeom>
              <a:avLst/>
              <a:gdLst/>
              <a:ahLst/>
              <a:cxnLst/>
              <a:rect l="l" t="t" r="r" b="b"/>
              <a:pathLst>
                <a:path w="155575" h="1635760">
                  <a:moveTo>
                    <a:pt x="155448" y="0"/>
                  </a:moveTo>
                  <a:lnTo>
                    <a:pt x="0" y="0"/>
                  </a:lnTo>
                  <a:lnTo>
                    <a:pt x="0" y="1635252"/>
                  </a:lnTo>
                  <a:lnTo>
                    <a:pt x="155448" y="1635252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723887" y="3255263"/>
              <a:ext cx="155575" cy="1574800"/>
            </a:xfrm>
            <a:custGeom>
              <a:avLst/>
              <a:gdLst/>
              <a:ahLst/>
              <a:cxnLst/>
              <a:rect l="l" t="t" r="r" b="b"/>
              <a:pathLst>
                <a:path w="155575" h="1574800">
                  <a:moveTo>
                    <a:pt x="155447" y="0"/>
                  </a:moveTo>
                  <a:lnTo>
                    <a:pt x="0" y="0"/>
                  </a:lnTo>
                  <a:lnTo>
                    <a:pt x="0" y="1574292"/>
                  </a:lnTo>
                  <a:lnTo>
                    <a:pt x="155447" y="1574292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220711" y="3625595"/>
              <a:ext cx="155575" cy="1203960"/>
            </a:xfrm>
            <a:custGeom>
              <a:avLst/>
              <a:gdLst/>
              <a:ahLst/>
              <a:cxnLst/>
              <a:rect l="l" t="t" r="r" b="b"/>
              <a:pathLst>
                <a:path w="155575" h="1203960">
                  <a:moveTo>
                    <a:pt x="155448" y="0"/>
                  </a:moveTo>
                  <a:lnTo>
                    <a:pt x="0" y="0"/>
                  </a:lnTo>
                  <a:lnTo>
                    <a:pt x="0" y="1203959"/>
                  </a:lnTo>
                  <a:lnTo>
                    <a:pt x="155448" y="1203959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418831" y="3383279"/>
              <a:ext cx="155575" cy="1446530"/>
            </a:xfrm>
            <a:custGeom>
              <a:avLst/>
              <a:gdLst/>
              <a:ahLst/>
              <a:cxnLst/>
              <a:rect l="l" t="t" r="r" b="b"/>
              <a:pathLst>
                <a:path w="155575" h="1446529">
                  <a:moveTo>
                    <a:pt x="155448" y="0"/>
                  </a:moveTo>
                  <a:lnTo>
                    <a:pt x="0" y="0"/>
                  </a:lnTo>
                  <a:lnTo>
                    <a:pt x="0" y="1446276"/>
                  </a:lnTo>
                  <a:lnTo>
                    <a:pt x="155448" y="1446276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616952" y="3258311"/>
              <a:ext cx="155575" cy="1571625"/>
            </a:xfrm>
            <a:custGeom>
              <a:avLst/>
              <a:gdLst/>
              <a:ahLst/>
              <a:cxnLst/>
              <a:rect l="l" t="t" r="r" b="b"/>
              <a:pathLst>
                <a:path w="155575" h="1571625">
                  <a:moveTo>
                    <a:pt x="155448" y="0"/>
                  </a:moveTo>
                  <a:lnTo>
                    <a:pt x="0" y="0"/>
                  </a:lnTo>
                  <a:lnTo>
                    <a:pt x="0" y="1571244"/>
                  </a:lnTo>
                  <a:lnTo>
                    <a:pt x="155448" y="1571244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815072" y="3287267"/>
              <a:ext cx="155575" cy="1542415"/>
            </a:xfrm>
            <a:custGeom>
              <a:avLst/>
              <a:gdLst/>
              <a:ahLst/>
              <a:cxnLst/>
              <a:rect l="l" t="t" r="r" b="b"/>
              <a:pathLst>
                <a:path w="155575" h="1542414">
                  <a:moveTo>
                    <a:pt x="155448" y="0"/>
                  </a:moveTo>
                  <a:lnTo>
                    <a:pt x="0" y="0"/>
                  </a:lnTo>
                  <a:lnTo>
                    <a:pt x="0" y="1542287"/>
                  </a:lnTo>
                  <a:lnTo>
                    <a:pt x="155448" y="1542287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311896" y="3701795"/>
              <a:ext cx="157480" cy="1127760"/>
            </a:xfrm>
            <a:custGeom>
              <a:avLst/>
              <a:gdLst/>
              <a:ahLst/>
              <a:cxnLst/>
              <a:rect l="l" t="t" r="r" b="b"/>
              <a:pathLst>
                <a:path w="157479" h="1127760">
                  <a:moveTo>
                    <a:pt x="156972" y="0"/>
                  </a:moveTo>
                  <a:lnTo>
                    <a:pt x="0" y="0"/>
                  </a:lnTo>
                  <a:lnTo>
                    <a:pt x="0" y="1127759"/>
                  </a:lnTo>
                  <a:lnTo>
                    <a:pt x="156972" y="1127759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510015" y="3406139"/>
              <a:ext cx="157480" cy="1423670"/>
            </a:xfrm>
            <a:custGeom>
              <a:avLst/>
              <a:gdLst/>
              <a:ahLst/>
              <a:cxnLst/>
              <a:rect l="l" t="t" r="r" b="b"/>
              <a:pathLst>
                <a:path w="157479" h="1423670">
                  <a:moveTo>
                    <a:pt x="156972" y="0"/>
                  </a:moveTo>
                  <a:lnTo>
                    <a:pt x="0" y="0"/>
                  </a:lnTo>
                  <a:lnTo>
                    <a:pt x="0" y="1423416"/>
                  </a:lnTo>
                  <a:lnTo>
                    <a:pt x="156972" y="1423416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708136" y="3314699"/>
              <a:ext cx="157480" cy="1515110"/>
            </a:xfrm>
            <a:custGeom>
              <a:avLst/>
              <a:gdLst/>
              <a:ahLst/>
              <a:cxnLst/>
              <a:rect l="l" t="t" r="r" b="b"/>
              <a:pathLst>
                <a:path w="157479" h="1515110">
                  <a:moveTo>
                    <a:pt x="156972" y="0"/>
                  </a:moveTo>
                  <a:lnTo>
                    <a:pt x="0" y="0"/>
                  </a:lnTo>
                  <a:lnTo>
                    <a:pt x="0" y="1514856"/>
                  </a:lnTo>
                  <a:lnTo>
                    <a:pt x="156972" y="1514856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8906255" y="3348227"/>
              <a:ext cx="157480" cy="1481455"/>
            </a:xfrm>
            <a:custGeom>
              <a:avLst/>
              <a:gdLst/>
              <a:ahLst/>
              <a:cxnLst/>
              <a:rect l="l" t="t" r="r" b="b"/>
              <a:pathLst>
                <a:path w="157479" h="1481454">
                  <a:moveTo>
                    <a:pt x="156972" y="0"/>
                  </a:moveTo>
                  <a:lnTo>
                    <a:pt x="0" y="0"/>
                  </a:lnTo>
                  <a:lnTo>
                    <a:pt x="0" y="1481328"/>
                  </a:lnTo>
                  <a:lnTo>
                    <a:pt x="156972" y="1481328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9404603" y="3808475"/>
              <a:ext cx="155575" cy="1021080"/>
            </a:xfrm>
            <a:custGeom>
              <a:avLst/>
              <a:gdLst/>
              <a:ahLst/>
              <a:cxnLst/>
              <a:rect l="l" t="t" r="r" b="b"/>
              <a:pathLst>
                <a:path w="155575" h="1021079">
                  <a:moveTo>
                    <a:pt x="155448" y="0"/>
                  </a:moveTo>
                  <a:lnTo>
                    <a:pt x="0" y="0"/>
                  </a:lnTo>
                  <a:lnTo>
                    <a:pt x="0" y="1021080"/>
                  </a:lnTo>
                  <a:lnTo>
                    <a:pt x="155448" y="102108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9602724" y="3445763"/>
              <a:ext cx="155575" cy="1384300"/>
            </a:xfrm>
            <a:custGeom>
              <a:avLst/>
              <a:gdLst/>
              <a:ahLst/>
              <a:cxnLst/>
              <a:rect l="l" t="t" r="r" b="b"/>
              <a:pathLst>
                <a:path w="155575" h="1384300">
                  <a:moveTo>
                    <a:pt x="155448" y="0"/>
                  </a:moveTo>
                  <a:lnTo>
                    <a:pt x="0" y="0"/>
                  </a:lnTo>
                  <a:lnTo>
                    <a:pt x="0" y="1383792"/>
                  </a:lnTo>
                  <a:lnTo>
                    <a:pt x="155448" y="1383792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9800843" y="3358895"/>
              <a:ext cx="155575" cy="1470660"/>
            </a:xfrm>
            <a:custGeom>
              <a:avLst/>
              <a:gdLst/>
              <a:ahLst/>
              <a:cxnLst/>
              <a:rect l="l" t="t" r="r" b="b"/>
              <a:pathLst>
                <a:path w="155575" h="1470660">
                  <a:moveTo>
                    <a:pt x="155448" y="0"/>
                  </a:moveTo>
                  <a:lnTo>
                    <a:pt x="0" y="0"/>
                  </a:lnTo>
                  <a:lnTo>
                    <a:pt x="0" y="1470659"/>
                  </a:lnTo>
                  <a:lnTo>
                    <a:pt x="155448" y="1470659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9998964" y="3387851"/>
              <a:ext cx="155575" cy="1442085"/>
            </a:xfrm>
            <a:custGeom>
              <a:avLst/>
              <a:gdLst/>
              <a:ahLst/>
              <a:cxnLst/>
              <a:rect l="l" t="t" r="r" b="b"/>
              <a:pathLst>
                <a:path w="155575" h="1442085">
                  <a:moveTo>
                    <a:pt x="155447" y="0"/>
                  </a:moveTo>
                  <a:lnTo>
                    <a:pt x="0" y="0"/>
                  </a:lnTo>
                  <a:lnTo>
                    <a:pt x="0" y="1441704"/>
                  </a:lnTo>
                  <a:lnTo>
                    <a:pt x="155447" y="1441704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2580" y="2644139"/>
              <a:ext cx="8732520" cy="2232660"/>
            </a:xfrm>
            <a:custGeom>
              <a:avLst/>
              <a:gdLst/>
              <a:ahLst/>
              <a:cxnLst/>
              <a:rect l="l" t="t" r="r" b="b"/>
              <a:pathLst>
                <a:path w="8732520" h="2232660">
                  <a:moveTo>
                    <a:pt x="0" y="2185416"/>
                  </a:moveTo>
                  <a:lnTo>
                    <a:pt x="0" y="0"/>
                  </a:lnTo>
                </a:path>
                <a:path w="8732520" h="2232660">
                  <a:moveTo>
                    <a:pt x="0" y="2185416"/>
                  </a:moveTo>
                  <a:lnTo>
                    <a:pt x="8732520" y="2185416"/>
                  </a:lnTo>
                </a:path>
                <a:path w="8732520" h="2232660">
                  <a:moveTo>
                    <a:pt x="0" y="2185416"/>
                  </a:moveTo>
                  <a:lnTo>
                    <a:pt x="0" y="2232660"/>
                  </a:lnTo>
                </a:path>
                <a:path w="8732520" h="2232660">
                  <a:moveTo>
                    <a:pt x="1091183" y="2185416"/>
                  </a:moveTo>
                  <a:lnTo>
                    <a:pt x="1091183" y="2232660"/>
                  </a:lnTo>
                </a:path>
                <a:path w="8732520" h="2232660">
                  <a:moveTo>
                    <a:pt x="2182368" y="2185416"/>
                  </a:moveTo>
                  <a:lnTo>
                    <a:pt x="2182368" y="2232660"/>
                  </a:lnTo>
                </a:path>
                <a:path w="8732520" h="2232660">
                  <a:moveTo>
                    <a:pt x="3273552" y="2185416"/>
                  </a:moveTo>
                  <a:lnTo>
                    <a:pt x="3273552" y="2232660"/>
                  </a:lnTo>
                </a:path>
                <a:path w="8732520" h="2232660">
                  <a:moveTo>
                    <a:pt x="4366259" y="2185416"/>
                  </a:moveTo>
                  <a:lnTo>
                    <a:pt x="4366259" y="2232660"/>
                  </a:lnTo>
                </a:path>
                <a:path w="8732520" h="2232660">
                  <a:moveTo>
                    <a:pt x="5457444" y="2185416"/>
                  </a:moveTo>
                  <a:lnTo>
                    <a:pt x="5457444" y="2232660"/>
                  </a:lnTo>
                </a:path>
                <a:path w="8732520" h="2232660">
                  <a:moveTo>
                    <a:pt x="6548628" y="2185416"/>
                  </a:moveTo>
                  <a:lnTo>
                    <a:pt x="6548628" y="2232660"/>
                  </a:lnTo>
                </a:path>
                <a:path w="8732520" h="2232660">
                  <a:moveTo>
                    <a:pt x="7641336" y="2185416"/>
                  </a:moveTo>
                  <a:lnTo>
                    <a:pt x="7641336" y="2232660"/>
                  </a:lnTo>
                </a:path>
                <a:path w="8732520" h="2232660">
                  <a:moveTo>
                    <a:pt x="8732520" y="2185416"/>
                  </a:moveTo>
                  <a:lnTo>
                    <a:pt x="8732520" y="22326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97825" y="2809380"/>
            <a:ext cx="635706" cy="268081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6350" algn="r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2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80,00%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60,00%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40,00%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20,00%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5644" algn="r"/>
            <a:r>
              <a:rPr sz="1333" spc="-6" dirty="0">
                <a:latin typeface="Trebuchet MS"/>
                <a:cs typeface="Trebuchet MS"/>
              </a:rPr>
              <a:t>0,00%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1732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3031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2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43449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3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56581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4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69713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8284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6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59555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7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80868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8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7009" y="3377414"/>
            <a:ext cx="222240" cy="1551517"/>
          </a:xfrm>
          <a:prstGeom prst="rect">
            <a:avLst/>
          </a:prstGeom>
        </p:spPr>
        <p:txBody>
          <a:bodyPr vert="vert270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1444" dirty="0">
                <a:latin typeface="Trebuchet MS"/>
                <a:cs typeface="Trebuchet MS"/>
              </a:rPr>
              <a:t>Parallel</a:t>
            </a:r>
            <a:r>
              <a:rPr sz="1444" spc="-44" dirty="0">
                <a:latin typeface="Trebuchet MS"/>
                <a:cs typeface="Trebuchet MS"/>
              </a:rPr>
              <a:t> </a:t>
            </a:r>
            <a:r>
              <a:rPr sz="1444" spc="11" dirty="0">
                <a:latin typeface="Trebuchet MS"/>
                <a:cs typeface="Trebuchet MS"/>
              </a:rPr>
              <a:t>Efficiency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43367" y="5685987"/>
            <a:ext cx="556683" cy="240763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1444" spc="11" dirty="0">
                <a:latin typeface="Trebuchet MS"/>
                <a:cs typeface="Trebuchet MS"/>
              </a:rPr>
              <a:t>#GPUs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25506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" name="object 49"/>
          <p:cNvSpPr txBox="1"/>
          <p:nvPr/>
        </p:nvSpPr>
        <p:spPr>
          <a:xfrm>
            <a:off x="1838679" y="6116433"/>
            <a:ext cx="19917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Single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22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11" dirty="0">
                <a:latin typeface="Trebuchet MS"/>
                <a:cs typeface="Trebuchet MS"/>
              </a:rPr>
              <a:t>P2P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182533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3A5D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" name="object 51"/>
          <p:cNvSpPr txBox="1"/>
          <p:nvPr/>
        </p:nvSpPr>
        <p:spPr>
          <a:xfrm>
            <a:off x="4296410" y="6116433"/>
            <a:ext cx="1593144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39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50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41627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588A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" name="object 53"/>
          <p:cNvSpPr txBox="1"/>
          <p:nvPr/>
        </p:nvSpPr>
        <p:spPr>
          <a:xfrm>
            <a:off x="6354797" y="6116433"/>
            <a:ext cx="2230261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33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Overlap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937413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" name="object 55"/>
          <p:cNvSpPr txBox="1"/>
          <p:nvPr/>
        </p:nvSpPr>
        <p:spPr>
          <a:xfrm>
            <a:off x="9051289" y="6116433"/>
            <a:ext cx="15014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39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44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P2P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380</a:t>
            </a:fld>
            <a:endParaRPr dirty="0"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439" y="2336800"/>
            <a:ext cx="10749280" cy="41317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44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Multi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Threaded</a:t>
            </a:r>
            <a:r>
              <a:rPr sz="2667" spc="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4 P100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on 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DGX-1</a:t>
            </a:r>
            <a:r>
              <a:rPr sz="2667" spc="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381</a:t>
            </a:fld>
            <a:endParaRPr dirty="0"/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3" dirty="0"/>
              <a:t> </a:t>
            </a:r>
            <a:r>
              <a:rPr dirty="0"/>
              <a:t>THREADED</a:t>
            </a:r>
            <a:r>
              <a:rPr spc="-22" dirty="0"/>
              <a:t> </a:t>
            </a: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8" dirty="0"/>
              <a:t> </a:t>
            </a:r>
            <a:r>
              <a:rPr dirty="0"/>
              <a:t>PROGRAMMING</a:t>
            </a:r>
          </a:p>
          <a:p>
            <a:pPr marL="2117"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L2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norm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reduction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382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4040" y="2336800"/>
            <a:ext cx="11054644" cy="3567487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9878" rIns="0" bIns="0" rtlCol="0">
            <a:spAutoFit/>
          </a:bodyPr>
          <a:lstStyle/>
          <a:p>
            <a:pPr marL="101599">
              <a:spcBef>
                <a:spcPts val="78"/>
              </a:spcBef>
            </a:pPr>
            <a:r>
              <a:rPr sz="1556" spc="-6" dirty="0">
                <a:latin typeface="Courier New"/>
                <a:cs typeface="Courier New"/>
              </a:rPr>
              <a:t>cudaMemcpyAsync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1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l2_norm_h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spc="-11" dirty="0">
                <a:latin typeface="Courier New"/>
                <a:cs typeface="Courier New"/>
              </a:rPr>
              <a:t>l2_norm_d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11" dirty="0">
                <a:solidFill>
                  <a:srgbClr val="0000FF"/>
                </a:solidFill>
                <a:latin typeface="Courier New"/>
                <a:cs typeface="Courier New"/>
              </a:rPr>
              <a:t>sizeof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11" dirty="0">
                <a:latin typeface="Courier New"/>
                <a:cs typeface="Courier New"/>
              </a:rPr>
              <a:t>real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556" spc="-11" dirty="0">
                <a:latin typeface="Courier New"/>
                <a:cs typeface="Courier New"/>
              </a:rPr>
              <a:t>cudaMemcpyDeviceToHost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spc="-11" dirty="0">
                <a:latin typeface="Courier New"/>
                <a:cs typeface="Courier New"/>
              </a:rPr>
              <a:t>compute_stream</a:t>
            </a:r>
            <a:r>
              <a:rPr sz="1556" spc="94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101599" marR="8695885">
              <a:lnSpc>
                <a:spcPct val="125699"/>
              </a:lnSpc>
            </a:pP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#pragma</a:t>
            </a:r>
            <a:r>
              <a:rPr sz="1556" spc="-56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omp</a:t>
            </a:r>
            <a:r>
              <a:rPr sz="1556" spc="-50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barrier </a:t>
            </a:r>
            <a:r>
              <a:rPr sz="1556" spc="-917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#pragma</a:t>
            </a:r>
            <a:r>
              <a:rPr sz="1556" spc="-39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omp</a:t>
            </a:r>
            <a:r>
              <a:rPr sz="1556" spc="-28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solidFill>
                  <a:srgbClr val="804000"/>
                </a:solidFill>
                <a:latin typeface="Courier New"/>
                <a:cs typeface="Courier New"/>
              </a:rPr>
              <a:t>single</a:t>
            </a:r>
            <a:endParaRPr sz="1556">
              <a:latin typeface="Courier New"/>
              <a:cs typeface="Courier New"/>
            </a:endParaRPr>
          </a:p>
          <a:p>
            <a:pPr marL="101599">
              <a:spcBef>
                <a:spcPts val="478"/>
              </a:spcBef>
            </a:pP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r>
              <a:rPr sz="1556" b="1" spc="-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l2_norm</a:t>
            </a:r>
            <a:r>
              <a:rPr sz="1556" spc="-28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-3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solidFill>
                  <a:srgbClr val="FF8000"/>
                </a:solidFill>
                <a:latin typeface="Courier New"/>
                <a:cs typeface="Courier New"/>
              </a:rPr>
              <a:t>0.0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556">
              <a:latin typeface="Courier New"/>
              <a:cs typeface="Courier New"/>
            </a:endParaRPr>
          </a:p>
          <a:p>
            <a:pPr marL="101599">
              <a:spcBef>
                <a:spcPts val="478"/>
              </a:spcBef>
            </a:pP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#pragma</a:t>
            </a:r>
            <a:r>
              <a:rPr sz="1556" spc="-56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solidFill>
                  <a:srgbClr val="804000"/>
                </a:solidFill>
                <a:latin typeface="Courier New"/>
                <a:cs typeface="Courier New"/>
              </a:rPr>
              <a:t>omp</a:t>
            </a:r>
            <a:r>
              <a:rPr sz="1556" spc="-56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barrier</a:t>
            </a:r>
            <a:endParaRPr sz="1556">
              <a:latin typeface="Courier New"/>
              <a:cs typeface="Courier New"/>
            </a:endParaRPr>
          </a:p>
          <a:p>
            <a:pPr marL="101599">
              <a:spcBef>
                <a:spcPts val="482"/>
              </a:spcBef>
            </a:pPr>
            <a:r>
              <a:rPr sz="1556" spc="-6" dirty="0">
                <a:latin typeface="Courier New"/>
                <a:cs typeface="Courier New"/>
              </a:rPr>
              <a:t>cudaStreamSynchronize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4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compute_stream</a:t>
            </a:r>
            <a:r>
              <a:rPr sz="1556" spc="-50" dirty="0">
                <a:latin typeface="Courier New"/>
                <a:cs typeface="Courier New"/>
              </a:rPr>
              <a:t> 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101599">
              <a:spcBef>
                <a:spcPts val="482"/>
              </a:spcBef>
            </a:pP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#pragma</a:t>
            </a:r>
            <a:r>
              <a:rPr sz="1556" spc="-50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omp</a:t>
            </a:r>
            <a:r>
              <a:rPr sz="1556" spc="-44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critical</a:t>
            </a:r>
            <a:endParaRPr sz="1556">
              <a:latin typeface="Courier New"/>
              <a:cs typeface="Courier New"/>
            </a:endParaRPr>
          </a:p>
          <a:p>
            <a:pPr marL="101599">
              <a:spcBef>
                <a:spcPts val="478"/>
              </a:spcBef>
            </a:pP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r>
              <a:rPr sz="1556" b="1" spc="-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l2_norm</a:t>
            </a:r>
            <a:r>
              <a:rPr sz="1556" spc="-28" dirty="0">
                <a:latin typeface="Courier New"/>
                <a:cs typeface="Courier New"/>
              </a:rPr>
              <a:t> 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+=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*(</a:t>
            </a:r>
            <a:r>
              <a:rPr sz="1556" spc="-6" dirty="0">
                <a:latin typeface="Courier New"/>
                <a:cs typeface="Courier New"/>
              </a:rPr>
              <a:t>l2_norm_h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556">
              <a:latin typeface="Courier New"/>
              <a:cs typeface="Courier New"/>
            </a:endParaRPr>
          </a:p>
          <a:p>
            <a:pPr marL="101599" marR="8695885">
              <a:lnSpc>
                <a:spcPts val="2344"/>
              </a:lnSpc>
              <a:spcBef>
                <a:spcPts val="161"/>
              </a:spcBef>
            </a:pP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#pragma</a:t>
            </a:r>
            <a:r>
              <a:rPr sz="1556" spc="-56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omp</a:t>
            </a:r>
            <a:r>
              <a:rPr sz="1556" spc="-50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barrier </a:t>
            </a:r>
            <a:r>
              <a:rPr sz="1556" spc="-917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#pragma</a:t>
            </a:r>
            <a:r>
              <a:rPr sz="1556" spc="-39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omp</a:t>
            </a:r>
            <a:r>
              <a:rPr sz="1556" spc="-28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solidFill>
                  <a:srgbClr val="804000"/>
                </a:solidFill>
                <a:latin typeface="Courier New"/>
                <a:cs typeface="Courier New"/>
              </a:rPr>
              <a:t>single</a:t>
            </a:r>
            <a:endParaRPr sz="1556">
              <a:latin typeface="Courier New"/>
              <a:cs typeface="Courier New"/>
            </a:endParaRPr>
          </a:p>
          <a:p>
            <a:pPr marL="101599">
              <a:spcBef>
                <a:spcPts val="328"/>
              </a:spcBef>
            </a:pP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l2_norm</a:t>
            </a:r>
            <a:r>
              <a:rPr sz="1556" spc="-17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std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::</a:t>
            </a:r>
            <a:r>
              <a:rPr sz="1556" spc="-6" dirty="0">
                <a:latin typeface="Courier New"/>
                <a:cs typeface="Courier New"/>
              </a:rPr>
              <a:t>sqrt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l2_norm</a:t>
            </a:r>
            <a:r>
              <a:rPr sz="1556" spc="-17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1556">
              <a:latin typeface="Courier New"/>
              <a:cs typeface="Courier New"/>
            </a:endParaRPr>
          </a:p>
          <a:p>
            <a:pPr marL="101599">
              <a:spcBef>
                <a:spcPts val="517"/>
              </a:spcBef>
            </a:pP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#pragma</a:t>
            </a:r>
            <a:r>
              <a:rPr sz="1556" spc="-50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omp</a:t>
            </a:r>
            <a:r>
              <a:rPr sz="1556" spc="-44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4000"/>
                </a:solidFill>
                <a:latin typeface="Courier New"/>
                <a:cs typeface="Courier New"/>
              </a:rPr>
              <a:t>barrier</a:t>
            </a:r>
            <a:endParaRPr sz="1556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25552" y="4875953"/>
            <a:ext cx="3198989" cy="701047"/>
          </a:xfrm>
          <a:prstGeom prst="rect">
            <a:avLst/>
          </a:prstGeom>
          <a:solidFill>
            <a:srgbClr val="F1F1F1"/>
          </a:solidFill>
          <a:ln w="25907">
            <a:solidFill>
              <a:srgbClr val="76B800"/>
            </a:solidFill>
          </a:ln>
        </p:spPr>
        <p:txBody>
          <a:bodyPr vert="horz" wrap="square" lIns="0" tIns="84667" rIns="0" bIns="0" rtlCol="0">
            <a:spAutoFit/>
          </a:bodyPr>
          <a:lstStyle/>
          <a:p>
            <a:pPr marL="102305">
              <a:spcBef>
                <a:spcPts val="667"/>
              </a:spcBef>
            </a:pPr>
            <a:r>
              <a:rPr sz="2000" spc="-6" dirty="0">
                <a:latin typeface="Trebuchet MS"/>
                <a:cs typeface="Trebuchet MS"/>
              </a:rPr>
              <a:t>Can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be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hidden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if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L2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norm</a:t>
            </a:r>
            <a:endParaRPr sz="2000">
              <a:latin typeface="Trebuchet MS"/>
              <a:cs typeface="Trebuchet MS"/>
            </a:endParaRPr>
          </a:p>
          <a:p>
            <a:pPr marL="102305"/>
            <a:r>
              <a:rPr sz="2000" spc="-6" dirty="0">
                <a:latin typeface="Trebuchet MS"/>
                <a:cs typeface="Trebuchet MS"/>
              </a:rPr>
              <a:t>check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is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delayed.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387" y="2336800"/>
            <a:ext cx="10417387" cy="41317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44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Multi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Threaded</a:t>
            </a:r>
            <a:r>
              <a:rPr sz="2667" spc="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4 P100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on 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DGX-1</a:t>
            </a:r>
            <a:r>
              <a:rPr sz="2667" spc="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P2P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383</a:t>
            </a:fld>
            <a:endParaRPr dirty="0"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9" dirty="0"/>
              <a:t> </a:t>
            </a:r>
            <a:r>
              <a:rPr spc="-6" dirty="0"/>
              <a:t>GPU</a:t>
            </a:r>
            <a:r>
              <a:rPr spc="-33" dirty="0"/>
              <a:t> </a:t>
            </a:r>
            <a:r>
              <a:rPr dirty="0"/>
              <a:t>JACOBI</a:t>
            </a:r>
            <a:r>
              <a:rPr spc="-56" dirty="0"/>
              <a:t> </a:t>
            </a:r>
            <a:r>
              <a:rPr dirty="0"/>
              <a:t>RUNTIME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DGX1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-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x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1024,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1000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iterations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4454" y="2937932"/>
            <a:ext cx="9713383" cy="2480733"/>
            <a:chOff x="1588008" y="2644139"/>
            <a:chExt cx="8742045" cy="2232660"/>
          </a:xfrm>
        </p:grpSpPr>
        <p:sp>
          <p:nvSpPr>
            <p:cNvPr id="4" name="object 4"/>
            <p:cNvSpPr/>
            <p:nvPr/>
          </p:nvSpPr>
          <p:spPr>
            <a:xfrm>
              <a:off x="1763268" y="3008375"/>
              <a:ext cx="155575" cy="1821180"/>
            </a:xfrm>
            <a:custGeom>
              <a:avLst/>
              <a:gdLst/>
              <a:ahLst/>
              <a:cxnLst/>
              <a:rect l="l" t="t" r="r" b="b"/>
              <a:pathLst>
                <a:path w="155575" h="1821179">
                  <a:moveTo>
                    <a:pt x="155448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55448" y="182118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961388" y="3008375"/>
              <a:ext cx="155575" cy="1821180"/>
            </a:xfrm>
            <a:custGeom>
              <a:avLst/>
              <a:gdLst/>
              <a:ahLst/>
              <a:cxnLst/>
              <a:rect l="l" t="t" r="r" b="b"/>
              <a:pathLst>
                <a:path w="155575" h="1821179">
                  <a:moveTo>
                    <a:pt x="155448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55448" y="182118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2159508" y="3008375"/>
              <a:ext cx="155575" cy="1821180"/>
            </a:xfrm>
            <a:custGeom>
              <a:avLst/>
              <a:gdLst/>
              <a:ahLst/>
              <a:cxnLst/>
              <a:rect l="l" t="t" r="r" b="b"/>
              <a:pathLst>
                <a:path w="155575" h="1821179">
                  <a:moveTo>
                    <a:pt x="155448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55448" y="182118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2356104" y="3008375"/>
              <a:ext cx="157480" cy="1821180"/>
            </a:xfrm>
            <a:custGeom>
              <a:avLst/>
              <a:gdLst/>
              <a:ahLst/>
              <a:cxnLst/>
              <a:rect l="l" t="t" r="r" b="b"/>
              <a:pathLst>
                <a:path w="157480" h="1821179">
                  <a:moveTo>
                    <a:pt x="156971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56971" y="1821180"/>
                  </a:lnTo>
                  <a:lnTo>
                    <a:pt x="156971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" name="object 8"/>
            <p:cNvSpPr/>
            <p:nvPr/>
          </p:nvSpPr>
          <p:spPr>
            <a:xfrm>
              <a:off x="2854452" y="3060191"/>
              <a:ext cx="155575" cy="1769745"/>
            </a:xfrm>
            <a:custGeom>
              <a:avLst/>
              <a:gdLst/>
              <a:ahLst/>
              <a:cxnLst/>
              <a:rect l="l" t="t" r="r" b="b"/>
              <a:pathLst>
                <a:path w="155575" h="1769745">
                  <a:moveTo>
                    <a:pt x="155448" y="0"/>
                  </a:moveTo>
                  <a:lnTo>
                    <a:pt x="0" y="0"/>
                  </a:lnTo>
                  <a:lnTo>
                    <a:pt x="0" y="1769364"/>
                  </a:lnTo>
                  <a:lnTo>
                    <a:pt x="155448" y="1769364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3052572" y="3057143"/>
              <a:ext cx="155575" cy="1772920"/>
            </a:xfrm>
            <a:custGeom>
              <a:avLst/>
              <a:gdLst/>
              <a:ahLst/>
              <a:cxnLst/>
              <a:rect l="l" t="t" r="r" b="b"/>
              <a:pathLst>
                <a:path w="155575" h="1772920">
                  <a:moveTo>
                    <a:pt x="155447" y="0"/>
                  </a:moveTo>
                  <a:lnTo>
                    <a:pt x="0" y="0"/>
                  </a:lnTo>
                  <a:lnTo>
                    <a:pt x="0" y="1772412"/>
                  </a:lnTo>
                  <a:lnTo>
                    <a:pt x="155447" y="1772412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0691" y="3029711"/>
              <a:ext cx="155575" cy="1800225"/>
            </a:xfrm>
            <a:custGeom>
              <a:avLst/>
              <a:gdLst/>
              <a:ahLst/>
              <a:cxnLst/>
              <a:rect l="l" t="t" r="r" b="b"/>
              <a:pathLst>
                <a:path w="155575" h="1800225">
                  <a:moveTo>
                    <a:pt x="155447" y="0"/>
                  </a:moveTo>
                  <a:lnTo>
                    <a:pt x="0" y="0"/>
                  </a:lnTo>
                  <a:lnTo>
                    <a:pt x="0" y="1799844"/>
                  </a:lnTo>
                  <a:lnTo>
                    <a:pt x="155447" y="1799844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48812" y="3026663"/>
              <a:ext cx="155575" cy="1803400"/>
            </a:xfrm>
            <a:custGeom>
              <a:avLst/>
              <a:gdLst/>
              <a:ahLst/>
              <a:cxnLst/>
              <a:rect l="l" t="t" r="r" b="b"/>
              <a:pathLst>
                <a:path w="155575" h="1803400">
                  <a:moveTo>
                    <a:pt x="155448" y="0"/>
                  </a:moveTo>
                  <a:lnTo>
                    <a:pt x="0" y="0"/>
                  </a:lnTo>
                  <a:lnTo>
                    <a:pt x="0" y="1802892"/>
                  </a:lnTo>
                  <a:lnTo>
                    <a:pt x="155448" y="1802892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945636" y="3130295"/>
              <a:ext cx="157480" cy="1699260"/>
            </a:xfrm>
            <a:custGeom>
              <a:avLst/>
              <a:gdLst/>
              <a:ahLst/>
              <a:cxnLst/>
              <a:rect l="l" t="t" r="r" b="b"/>
              <a:pathLst>
                <a:path w="157479" h="1699260">
                  <a:moveTo>
                    <a:pt x="156972" y="0"/>
                  </a:moveTo>
                  <a:lnTo>
                    <a:pt x="0" y="0"/>
                  </a:lnTo>
                  <a:lnTo>
                    <a:pt x="0" y="1699260"/>
                  </a:lnTo>
                  <a:lnTo>
                    <a:pt x="156972" y="1699260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143756" y="3122675"/>
              <a:ext cx="157480" cy="1706880"/>
            </a:xfrm>
            <a:custGeom>
              <a:avLst/>
              <a:gdLst/>
              <a:ahLst/>
              <a:cxnLst/>
              <a:rect l="l" t="t" r="r" b="b"/>
              <a:pathLst>
                <a:path w="157479" h="1706879">
                  <a:moveTo>
                    <a:pt x="156972" y="0"/>
                  </a:moveTo>
                  <a:lnTo>
                    <a:pt x="0" y="0"/>
                  </a:lnTo>
                  <a:lnTo>
                    <a:pt x="0" y="1706880"/>
                  </a:lnTo>
                  <a:lnTo>
                    <a:pt x="156972" y="1706880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1875" y="3063239"/>
              <a:ext cx="155575" cy="1766570"/>
            </a:xfrm>
            <a:custGeom>
              <a:avLst/>
              <a:gdLst/>
              <a:ahLst/>
              <a:cxnLst/>
              <a:rect l="l" t="t" r="r" b="b"/>
              <a:pathLst>
                <a:path w="155575" h="1766570">
                  <a:moveTo>
                    <a:pt x="155448" y="0"/>
                  </a:moveTo>
                  <a:lnTo>
                    <a:pt x="0" y="0"/>
                  </a:lnTo>
                  <a:lnTo>
                    <a:pt x="0" y="1766316"/>
                  </a:lnTo>
                  <a:lnTo>
                    <a:pt x="155448" y="1766316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39996" y="3038855"/>
              <a:ext cx="155575" cy="1790700"/>
            </a:xfrm>
            <a:custGeom>
              <a:avLst/>
              <a:gdLst/>
              <a:ahLst/>
              <a:cxnLst/>
              <a:rect l="l" t="t" r="r" b="b"/>
              <a:pathLst>
                <a:path w="155575" h="1790700">
                  <a:moveTo>
                    <a:pt x="155448" y="0"/>
                  </a:moveTo>
                  <a:lnTo>
                    <a:pt x="0" y="0"/>
                  </a:lnTo>
                  <a:lnTo>
                    <a:pt x="0" y="1790700"/>
                  </a:lnTo>
                  <a:lnTo>
                    <a:pt x="155448" y="179070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038343" y="3319271"/>
              <a:ext cx="155575" cy="1510665"/>
            </a:xfrm>
            <a:custGeom>
              <a:avLst/>
              <a:gdLst/>
              <a:ahLst/>
              <a:cxnLst/>
              <a:rect l="l" t="t" r="r" b="b"/>
              <a:pathLst>
                <a:path w="155575" h="1510664">
                  <a:moveTo>
                    <a:pt x="155447" y="0"/>
                  </a:moveTo>
                  <a:lnTo>
                    <a:pt x="0" y="0"/>
                  </a:lnTo>
                  <a:lnTo>
                    <a:pt x="0" y="1510283"/>
                  </a:lnTo>
                  <a:lnTo>
                    <a:pt x="155447" y="1510283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234940" y="3150107"/>
              <a:ext cx="157480" cy="1679575"/>
            </a:xfrm>
            <a:custGeom>
              <a:avLst/>
              <a:gdLst/>
              <a:ahLst/>
              <a:cxnLst/>
              <a:rect l="l" t="t" r="r" b="b"/>
              <a:pathLst>
                <a:path w="157479" h="1679575">
                  <a:moveTo>
                    <a:pt x="156972" y="0"/>
                  </a:moveTo>
                  <a:lnTo>
                    <a:pt x="0" y="0"/>
                  </a:lnTo>
                  <a:lnTo>
                    <a:pt x="0" y="1679448"/>
                  </a:lnTo>
                  <a:lnTo>
                    <a:pt x="156972" y="1679448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433060" y="3112007"/>
              <a:ext cx="157480" cy="1717675"/>
            </a:xfrm>
            <a:custGeom>
              <a:avLst/>
              <a:gdLst/>
              <a:ahLst/>
              <a:cxnLst/>
              <a:rect l="l" t="t" r="r" b="b"/>
              <a:pathLst>
                <a:path w="157479" h="1717675">
                  <a:moveTo>
                    <a:pt x="156972" y="0"/>
                  </a:moveTo>
                  <a:lnTo>
                    <a:pt x="0" y="0"/>
                  </a:lnTo>
                  <a:lnTo>
                    <a:pt x="0" y="1717548"/>
                  </a:lnTo>
                  <a:lnTo>
                    <a:pt x="156972" y="1717548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631179" y="3049523"/>
              <a:ext cx="157480" cy="1780539"/>
            </a:xfrm>
            <a:custGeom>
              <a:avLst/>
              <a:gdLst/>
              <a:ahLst/>
              <a:cxnLst/>
              <a:rect l="l" t="t" r="r" b="b"/>
              <a:pathLst>
                <a:path w="157479" h="1780539">
                  <a:moveTo>
                    <a:pt x="156972" y="0"/>
                  </a:moveTo>
                  <a:lnTo>
                    <a:pt x="0" y="0"/>
                  </a:lnTo>
                  <a:lnTo>
                    <a:pt x="0" y="1780032"/>
                  </a:lnTo>
                  <a:lnTo>
                    <a:pt x="156972" y="1780032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129528" y="3457955"/>
              <a:ext cx="155575" cy="1371600"/>
            </a:xfrm>
            <a:custGeom>
              <a:avLst/>
              <a:gdLst/>
              <a:ahLst/>
              <a:cxnLst/>
              <a:rect l="l" t="t" r="r" b="b"/>
              <a:pathLst>
                <a:path w="155575" h="1371600">
                  <a:moveTo>
                    <a:pt x="155448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155448" y="137160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327648" y="3278123"/>
              <a:ext cx="155575" cy="1551940"/>
            </a:xfrm>
            <a:custGeom>
              <a:avLst/>
              <a:gdLst/>
              <a:ahLst/>
              <a:cxnLst/>
              <a:rect l="l" t="t" r="r" b="b"/>
              <a:pathLst>
                <a:path w="155575" h="1551939">
                  <a:moveTo>
                    <a:pt x="155448" y="0"/>
                  </a:moveTo>
                  <a:lnTo>
                    <a:pt x="0" y="0"/>
                  </a:lnTo>
                  <a:lnTo>
                    <a:pt x="0" y="1551432"/>
                  </a:lnTo>
                  <a:lnTo>
                    <a:pt x="155448" y="1551432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525767" y="3194303"/>
              <a:ext cx="155575" cy="1635760"/>
            </a:xfrm>
            <a:custGeom>
              <a:avLst/>
              <a:gdLst/>
              <a:ahLst/>
              <a:cxnLst/>
              <a:rect l="l" t="t" r="r" b="b"/>
              <a:pathLst>
                <a:path w="155575" h="1635760">
                  <a:moveTo>
                    <a:pt x="155448" y="0"/>
                  </a:moveTo>
                  <a:lnTo>
                    <a:pt x="0" y="0"/>
                  </a:lnTo>
                  <a:lnTo>
                    <a:pt x="0" y="1635252"/>
                  </a:lnTo>
                  <a:lnTo>
                    <a:pt x="155448" y="1635252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723887" y="3064763"/>
              <a:ext cx="155575" cy="1765300"/>
            </a:xfrm>
            <a:custGeom>
              <a:avLst/>
              <a:gdLst/>
              <a:ahLst/>
              <a:cxnLst/>
              <a:rect l="l" t="t" r="r" b="b"/>
              <a:pathLst>
                <a:path w="155575" h="1765300">
                  <a:moveTo>
                    <a:pt x="155447" y="0"/>
                  </a:moveTo>
                  <a:lnTo>
                    <a:pt x="0" y="0"/>
                  </a:lnTo>
                  <a:lnTo>
                    <a:pt x="0" y="1764792"/>
                  </a:lnTo>
                  <a:lnTo>
                    <a:pt x="155447" y="1764792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220711" y="3625595"/>
              <a:ext cx="155575" cy="1203960"/>
            </a:xfrm>
            <a:custGeom>
              <a:avLst/>
              <a:gdLst/>
              <a:ahLst/>
              <a:cxnLst/>
              <a:rect l="l" t="t" r="r" b="b"/>
              <a:pathLst>
                <a:path w="155575" h="1203960">
                  <a:moveTo>
                    <a:pt x="155448" y="0"/>
                  </a:moveTo>
                  <a:lnTo>
                    <a:pt x="0" y="0"/>
                  </a:lnTo>
                  <a:lnTo>
                    <a:pt x="0" y="1203959"/>
                  </a:lnTo>
                  <a:lnTo>
                    <a:pt x="155448" y="1203959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418831" y="3383279"/>
              <a:ext cx="155575" cy="1446530"/>
            </a:xfrm>
            <a:custGeom>
              <a:avLst/>
              <a:gdLst/>
              <a:ahLst/>
              <a:cxnLst/>
              <a:rect l="l" t="t" r="r" b="b"/>
              <a:pathLst>
                <a:path w="155575" h="1446529">
                  <a:moveTo>
                    <a:pt x="155448" y="0"/>
                  </a:moveTo>
                  <a:lnTo>
                    <a:pt x="0" y="0"/>
                  </a:lnTo>
                  <a:lnTo>
                    <a:pt x="0" y="1446276"/>
                  </a:lnTo>
                  <a:lnTo>
                    <a:pt x="155448" y="1446276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616952" y="3258311"/>
              <a:ext cx="155575" cy="1571625"/>
            </a:xfrm>
            <a:custGeom>
              <a:avLst/>
              <a:gdLst/>
              <a:ahLst/>
              <a:cxnLst/>
              <a:rect l="l" t="t" r="r" b="b"/>
              <a:pathLst>
                <a:path w="155575" h="1571625">
                  <a:moveTo>
                    <a:pt x="155448" y="0"/>
                  </a:moveTo>
                  <a:lnTo>
                    <a:pt x="0" y="0"/>
                  </a:lnTo>
                  <a:lnTo>
                    <a:pt x="0" y="1571244"/>
                  </a:lnTo>
                  <a:lnTo>
                    <a:pt x="155448" y="1571244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815072" y="3073907"/>
              <a:ext cx="155575" cy="1755775"/>
            </a:xfrm>
            <a:custGeom>
              <a:avLst/>
              <a:gdLst/>
              <a:ahLst/>
              <a:cxnLst/>
              <a:rect l="l" t="t" r="r" b="b"/>
              <a:pathLst>
                <a:path w="155575" h="1755775">
                  <a:moveTo>
                    <a:pt x="155448" y="0"/>
                  </a:moveTo>
                  <a:lnTo>
                    <a:pt x="0" y="0"/>
                  </a:lnTo>
                  <a:lnTo>
                    <a:pt x="0" y="1755648"/>
                  </a:lnTo>
                  <a:lnTo>
                    <a:pt x="155448" y="1755648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311896" y="3701795"/>
              <a:ext cx="157480" cy="1127760"/>
            </a:xfrm>
            <a:custGeom>
              <a:avLst/>
              <a:gdLst/>
              <a:ahLst/>
              <a:cxnLst/>
              <a:rect l="l" t="t" r="r" b="b"/>
              <a:pathLst>
                <a:path w="157479" h="1127760">
                  <a:moveTo>
                    <a:pt x="156972" y="0"/>
                  </a:moveTo>
                  <a:lnTo>
                    <a:pt x="0" y="0"/>
                  </a:lnTo>
                  <a:lnTo>
                    <a:pt x="0" y="1127759"/>
                  </a:lnTo>
                  <a:lnTo>
                    <a:pt x="156972" y="1127759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510015" y="3406139"/>
              <a:ext cx="157480" cy="1423670"/>
            </a:xfrm>
            <a:custGeom>
              <a:avLst/>
              <a:gdLst/>
              <a:ahLst/>
              <a:cxnLst/>
              <a:rect l="l" t="t" r="r" b="b"/>
              <a:pathLst>
                <a:path w="157479" h="1423670">
                  <a:moveTo>
                    <a:pt x="156972" y="0"/>
                  </a:moveTo>
                  <a:lnTo>
                    <a:pt x="0" y="0"/>
                  </a:lnTo>
                  <a:lnTo>
                    <a:pt x="0" y="1423416"/>
                  </a:lnTo>
                  <a:lnTo>
                    <a:pt x="156972" y="1423416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708136" y="3314699"/>
              <a:ext cx="157480" cy="1515110"/>
            </a:xfrm>
            <a:custGeom>
              <a:avLst/>
              <a:gdLst/>
              <a:ahLst/>
              <a:cxnLst/>
              <a:rect l="l" t="t" r="r" b="b"/>
              <a:pathLst>
                <a:path w="157479" h="1515110">
                  <a:moveTo>
                    <a:pt x="156972" y="0"/>
                  </a:moveTo>
                  <a:lnTo>
                    <a:pt x="0" y="0"/>
                  </a:lnTo>
                  <a:lnTo>
                    <a:pt x="0" y="1514856"/>
                  </a:lnTo>
                  <a:lnTo>
                    <a:pt x="156972" y="1514856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8906255" y="3086099"/>
              <a:ext cx="157480" cy="1743710"/>
            </a:xfrm>
            <a:custGeom>
              <a:avLst/>
              <a:gdLst/>
              <a:ahLst/>
              <a:cxnLst/>
              <a:rect l="l" t="t" r="r" b="b"/>
              <a:pathLst>
                <a:path w="157479" h="1743710">
                  <a:moveTo>
                    <a:pt x="156972" y="0"/>
                  </a:moveTo>
                  <a:lnTo>
                    <a:pt x="0" y="0"/>
                  </a:lnTo>
                  <a:lnTo>
                    <a:pt x="0" y="1743456"/>
                  </a:lnTo>
                  <a:lnTo>
                    <a:pt x="156972" y="1743456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9404603" y="3808475"/>
              <a:ext cx="155575" cy="1021080"/>
            </a:xfrm>
            <a:custGeom>
              <a:avLst/>
              <a:gdLst/>
              <a:ahLst/>
              <a:cxnLst/>
              <a:rect l="l" t="t" r="r" b="b"/>
              <a:pathLst>
                <a:path w="155575" h="1021079">
                  <a:moveTo>
                    <a:pt x="155448" y="0"/>
                  </a:moveTo>
                  <a:lnTo>
                    <a:pt x="0" y="0"/>
                  </a:lnTo>
                  <a:lnTo>
                    <a:pt x="0" y="1021080"/>
                  </a:lnTo>
                  <a:lnTo>
                    <a:pt x="155448" y="102108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9602724" y="3445763"/>
              <a:ext cx="155575" cy="1384300"/>
            </a:xfrm>
            <a:custGeom>
              <a:avLst/>
              <a:gdLst/>
              <a:ahLst/>
              <a:cxnLst/>
              <a:rect l="l" t="t" r="r" b="b"/>
              <a:pathLst>
                <a:path w="155575" h="1384300">
                  <a:moveTo>
                    <a:pt x="155448" y="0"/>
                  </a:moveTo>
                  <a:lnTo>
                    <a:pt x="0" y="0"/>
                  </a:lnTo>
                  <a:lnTo>
                    <a:pt x="0" y="1383792"/>
                  </a:lnTo>
                  <a:lnTo>
                    <a:pt x="155448" y="1383792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3A5D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9800843" y="3358895"/>
              <a:ext cx="155575" cy="1470660"/>
            </a:xfrm>
            <a:custGeom>
              <a:avLst/>
              <a:gdLst/>
              <a:ahLst/>
              <a:cxnLst/>
              <a:rect l="l" t="t" r="r" b="b"/>
              <a:pathLst>
                <a:path w="155575" h="1470660">
                  <a:moveTo>
                    <a:pt x="155448" y="0"/>
                  </a:moveTo>
                  <a:lnTo>
                    <a:pt x="0" y="0"/>
                  </a:lnTo>
                  <a:lnTo>
                    <a:pt x="0" y="1470659"/>
                  </a:lnTo>
                  <a:lnTo>
                    <a:pt x="155448" y="1470659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9998964" y="3098291"/>
              <a:ext cx="155575" cy="1731645"/>
            </a:xfrm>
            <a:custGeom>
              <a:avLst/>
              <a:gdLst/>
              <a:ahLst/>
              <a:cxnLst/>
              <a:rect l="l" t="t" r="r" b="b"/>
              <a:pathLst>
                <a:path w="155575" h="1731645">
                  <a:moveTo>
                    <a:pt x="155447" y="0"/>
                  </a:moveTo>
                  <a:lnTo>
                    <a:pt x="0" y="0"/>
                  </a:lnTo>
                  <a:lnTo>
                    <a:pt x="0" y="1731264"/>
                  </a:lnTo>
                  <a:lnTo>
                    <a:pt x="155447" y="1731264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2580" y="2644139"/>
              <a:ext cx="8732520" cy="2232660"/>
            </a:xfrm>
            <a:custGeom>
              <a:avLst/>
              <a:gdLst/>
              <a:ahLst/>
              <a:cxnLst/>
              <a:rect l="l" t="t" r="r" b="b"/>
              <a:pathLst>
                <a:path w="8732520" h="2232660">
                  <a:moveTo>
                    <a:pt x="0" y="2185416"/>
                  </a:moveTo>
                  <a:lnTo>
                    <a:pt x="0" y="0"/>
                  </a:lnTo>
                </a:path>
                <a:path w="8732520" h="2232660">
                  <a:moveTo>
                    <a:pt x="0" y="2185416"/>
                  </a:moveTo>
                  <a:lnTo>
                    <a:pt x="8732520" y="2185416"/>
                  </a:lnTo>
                </a:path>
                <a:path w="8732520" h="2232660">
                  <a:moveTo>
                    <a:pt x="0" y="2185416"/>
                  </a:moveTo>
                  <a:lnTo>
                    <a:pt x="0" y="2232660"/>
                  </a:lnTo>
                </a:path>
                <a:path w="8732520" h="2232660">
                  <a:moveTo>
                    <a:pt x="1091183" y="2185416"/>
                  </a:moveTo>
                  <a:lnTo>
                    <a:pt x="1091183" y="2232660"/>
                  </a:lnTo>
                </a:path>
                <a:path w="8732520" h="2232660">
                  <a:moveTo>
                    <a:pt x="2182368" y="2185416"/>
                  </a:moveTo>
                  <a:lnTo>
                    <a:pt x="2182368" y="2232660"/>
                  </a:lnTo>
                </a:path>
                <a:path w="8732520" h="2232660">
                  <a:moveTo>
                    <a:pt x="3273552" y="2185416"/>
                  </a:moveTo>
                  <a:lnTo>
                    <a:pt x="3273552" y="2232660"/>
                  </a:lnTo>
                </a:path>
                <a:path w="8732520" h="2232660">
                  <a:moveTo>
                    <a:pt x="4366259" y="2185416"/>
                  </a:moveTo>
                  <a:lnTo>
                    <a:pt x="4366259" y="2232660"/>
                  </a:lnTo>
                </a:path>
                <a:path w="8732520" h="2232660">
                  <a:moveTo>
                    <a:pt x="5457444" y="2185416"/>
                  </a:moveTo>
                  <a:lnTo>
                    <a:pt x="5457444" y="2232660"/>
                  </a:lnTo>
                </a:path>
                <a:path w="8732520" h="2232660">
                  <a:moveTo>
                    <a:pt x="6548628" y="2185416"/>
                  </a:moveTo>
                  <a:lnTo>
                    <a:pt x="6548628" y="2232660"/>
                  </a:lnTo>
                </a:path>
                <a:path w="8732520" h="2232660">
                  <a:moveTo>
                    <a:pt x="7641336" y="2185416"/>
                  </a:moveTo>
                  <a:lnTo>
                    <a:pt x="7641336" y="2232660"/>
                  </a:lnTo>
                </a:path>
                <a:path w="8732520" h="2232660">
                  <a:moveTo>
                    <a:pt x="8732520" y="2185416"/>
                  </a:moveTo>
                  <a:lnTo>
                    <a:pt x="8732520" y="22326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97825" y="2809380"/>
            <a:ext cx="635706" cy="268081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6350" algn="r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2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80,00%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60,00%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40,00%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20,00%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5644" algn="r"/>
            <a:r>
              <a:rPr sz="1333" spc="-6" dirty="0">
                <a:latin typeface="Trebuchet MS"/>
                <a:cs typeface="Trebuchet MS"/>
              </a:rPr>
              <a:t>0,00%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1732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3031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2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43449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3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56581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4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69713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8284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6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59555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7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80868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8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7009" y="3377414"/>
            <a:ext cx="222240" cy="1551517"/>
          </a:xfrm>
          <a:prstGeom prst="rect">
            <a:avLst/>
          </a:prstGeom>
        </p:spPr>
        <p:txBody>
          <a:bodyPr vert="vert270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1444" dirty="0">
                <a:latin typeface="Trebuchet MS"/>
                <a:cs typeface="Trebuchet MS"/>
              </a:rPr>
              <a:t>Parallel</a:t>
            </a:r>
            <a:r>
              <a:rPr sz="1444" spc="-44" dirty="0">
                <a:latin typeface="Trebuchet MS"/>
                <a:cs typeface="Trebuchet MS"/>
              </a:rPr>
              <a:t> </a:t>
            </a:r>
            <a:r>
              <a:rPr sz="1444" spc="11" dirty="0">
                <a:latin typeface="Trebuchet MS"/>
                <a:cs typeface="Trebuchet MS"/>
              </a:rPr>
              <a:t>Efficiency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43367" y="5685987"/>
            <a:ext cx="556683" cy="240763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1444" spc="11" dirty="0">
                <a:latin typeface="Trebuchet MS"/>
                <a:cs typeface="Trebuchet MS"/>
              </a:rPr>
              <a:t>#GPUs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415626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7" y="0"/>
                </a:moveTo>
                <a:lnTo>
                  <a:pt x="0" y="0"/>
                </a:lnTo>
                <a:lnTo>
                  <a:pt x="0" y="80772"/>
                </a:lnTo>
                <a:lnTo>
                  <a:pt x="79247" y="80772"/>
                </a:lnTo>
                <a:lnTo>
                  <a:pt x="792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" name="object 49"/>
          <p:cNvSpPr txBox="1"/>
          <p:nvPr/>
        </p:nvSpPr>
        <p:spPr>
          <a:xfrm>
            <a:off x="1529503" y="6116433"/>
            <a:ext cx="19917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Single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22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11" dirty="0">
                <a:latin typeface="Trebuchet MS"/>
                <a:cs typeface="Trebuchet MS"/>
              </a:rPr>
              <a:t>P2P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791373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3A5D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" name="object 51"/>
          <p:cNvSpPr txBox="1"/>
          <p:nvPr/>
        </p:nvSpPr>
        <p:spPr>
          <a:xfrm>
            <a:off x="3904545" y="6116433"/>
            <a:ext cx="1593144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39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50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765800" y="6199293"/>
            <a:ext cx="90311" cy="90311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80772" y="0"/>
                </a:moveTo>
                <a:lnTo>
                  <a:pt x="0" y="0"/>
                </a:lnTo>
                <a:lnTo>
                  <a:pt x="0" y="80772"/>
                </a:lnTo>
                <a:lnTo>
                  <a:pt x="80772" y="80772"/>
                </a:lnTo>
                <a:lnTo>
                  <a:pt x="80772" y="0"/>
                </a:lnTo>
                <a:close/>
              </a:path>
            </a:pathLst>
          </a:custGeom>
          <a:solidFill>
            <a:srgbClr val="588A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" name="object 53"/>
          <p:cNvSpPr txBox="1"/>
          <p:nvPr/>
        </p:nvSpPr>
        <p:spPr>
          <a:xfrm>
            <a:off x="5880383" y="6116433"/>
            <a:ext cx="2230261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33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Overlap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380307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" name="object 55"/>
          <p:cNvSpPr txBox="1"/>
          <p:nvPr/>
        </p:nvSpPr>
        <p:spPr>
          <a:xfrm>
            <a:off x="8493900" y="6116433"/>
            <a:ext cx="2367844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P2P</a:t>
            </a:r>
            <a:r>
              <a:rPr sz="1333" spc="-17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(norm</a:t>
            </a:r>
            <a:r>
              <a:rPr sz="1333" spc="-22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opt)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384</a:t>
            </a:fld>
            <a:endParaRPr dirty="0"/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0664" y="675119"/>
            <a:ext cx="8350250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MESSAGE</a:t>
            </a:r>
            <a:r>
              <a:rPr spc="-28" dirty="0"/>
              <a:t> </a:t>
            </a:r>
            <a:r>
              <a:rPr spc="-6" dirty="0"/>
              <a:t>PASSING</a:t>
            </a:r>
            <a:r>
              <a:rPr spc="-28" dirty="0"/>
              <a:t> </a:t>
            </a:r>
            <a:r>
              <a:rPr spc="-6" dirty="0"/>
              <a:t>INTERFACE </a:t>
            </a:r>
            <a:r>
              <a:rPr dirty="0"/>
              <a:t>-</a:t>
            </a:r>
            <a:r>
              <a:rPr spc="-17" dirty="0"/>
              <a:t> </a:t>
            </a:r>
            <a:r>
              <a:rPr spc="-6" dirty="0"/>
              <a:t>MPI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385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2331862"/>
            <a:ext cx="7903633" cy="3541568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dirty="0">
                <a:latin typeface="Trebuchet MS"/>
                <a:cs typeface="Trebuchet MS"/>
              </a:rPr>
              <a:t>Standard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exchange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data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between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processes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via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messages</a:t>
            </a:r>
            <a:endParaRPr sz="2222">
              <a:latin typeface="Trebuchet MS"/>
              <a:cs typeface="Trebuchet MS"/>
            </a:endParaRPr>
          </a:p>
          <a:p>
            <a:pPr marL="648399">
              <a:spcBef>
                <a:spcPts val="1767"/>
              </a:spcBef>
            </a:pPr>
            <a:r>
              <a:rPr sz="2000" spc="-6" dirty="0">
                <a:latin typeface="Trebuchet MS"/>
                <a:cs typeface="Trebuchet MS"/>
              </a:rPr>
              <a:t>Defines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API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to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exchanges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messages</a:t>
            </a:r>
            <a:endParaRPr sz="2000">
              <a:latin typeface="Trebuchet MS"/>
              <a:cs typeface="Trebuchet MS"/>
            </a:endParaRPr>
          </a:p>
          <a:p>
            <a:pPr marL="1224127">
              <a:spcBef>
                <a:spcPts val="1717"/>
              </a:spcBef>
            </a:pPr>
            <a:r>
              <a:rPr sz="1778" spc="-6" dirty="0">
                <a:latin typeface="Trebuchet MS"/>
                <a:cs typeface="Trebuchet MS"/>
              </a:rPr>
              <a:t>Point</a:t>
            </a:r>
            <a:r>
              <a:rPr sz="1778" spc="17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Trebuchet MS"/>
                <a:cs typeface="Trebuchet MS"/>
              </a:rPr>
              <a:t>to</a:t>
            </a:r>
            <a:r>
              <a:rPr sz="1778" spc="17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Trebuchet MS"/>
                <a:cs typeface="Trebuchet MS"/>
              </a:rPr>
              <a:t>Point:</a:t>
            </a:r>
            <a:r>
              <a:rPr sz="1778" spc="17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Trebuchet MS"/>
                <a:cs typeface="Trebuchet MS"/>
              </a:rPr>
              <a:t>e.g.</a:t>
            </a:r>
            <a:r>
              <a:rPr sz="1778" spc="17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Courier New"/>
                <a:cs typeface="Courier New"/>
              </a:rPr>
              <a:t>MPI_Send</a:t>
            </a:r>
            <a:r>
              <a:rPr sz="1778" spc="-6" dirty="0">
                <a:latin typeface="Trebuchet MS"/>
                <a:cs typeface="Trebuchet MS"/>
              </a:rPr>
              <a:t>,</a:t>
            </a:r>
            <a:r>
              <a:rPr sz="1778" spc="17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Courier New"/>
                <a:cs typeface="Courier New"/>
              </a:rPr>
              <a:t>MPI_Recv</a:t>
            </a:r>
            <a:endParaRPr sz="1778">
              <a:latin typeface="Courier New"/>
              <a:cs typeface="Courier New"/>
            </a:endParaRPr>
          </a:p>
          <a:p>
            <a:pPr marL="1224127">
              <a:spcBef>
                <a:spcPts val="1789"/>
              </a:spcBef>
            </a:pPr>
            <a:r>
              <a:rPr sz="1778" spc="-6" dirty="0">
                <a:latin typeface="Trebuchet MS"/>
                <a:cs typeface="Trebuchet MS"/>
              </a:rPr>
              <a:t>Collectives:</a:t>
            </a:r>
            <a:r>
              <a:rPr sz="1778" spc="28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Trebuchet MS"/>
                <a:cs typeface="Trebuchet MS"/>
              </a:rPr>
              <a:t>e.g.</a:t>
            </a:r>
            <a:r>
              <a:rPr sz="1778" spc="-11" dirty="0">
                <a:latin typeface="Trebuchet MS"/>
                <a:cs typeface="Trebuchet MS"/>
              </a:rPr>
              <a:t> </a:t>
            </a:r>
            <a:r>
              <a:rPr sz="1778" spc="-6" dirty="0">
                <a:latin typeface="Courier New"/>
                <a:cs typeface="Courier New"/>
              </a:rPr>
              <a:t>MPI_Reduce</a:t>
            </a:r>
            <a:endParaRPr sz="1778">
              <a:latin typeface="Courier New"/>
              <a:cs typeface="Courier New"/>
            </a:endParaRPr>
          </a:p>
          <a:p>
            <a:pPr marL="14111">
              <a:spcBef>
                <a:spcPts val="1793"/>
              </a:spcBef>
            </a:pPr>
            <a:r>
              <a:rPr sz="2222" spc="-6" dirty="0">
                <a:latin typeface="Trebuchet MS"/>
                <a:cs typeface="Trebuchet MS"/>
              </a:rPr>
              <a:t>Multiple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implementations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(open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source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and commercial)</a:t>
            </a:r>
            <a:endParaRPr sz="2222">
              <a:latin typeface="Trebuchet MS"/>
              <a:cs typeface="Trebuchet MS"/>
            </a:endParaRPr>
          </a:p>
          <a:p>
            <a:pPr marL="648399">
              <a:spcBef>
                <a:spcPts val="1772"/>
              </a:spcBef>
            </a:pPr>
            <a:r>
              <a:rPr sz="2000" spc="-6" dirty="0">
                <a:latin typeface="Trebuchet MS"/>
                <a:cs typeface="Trebuchet MS"/>
              </a:rPr>
              <a:t>Bindings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for C/C++, Fortran,</a:t>
            </a:r>
            <a:r>
              <a:rPr sz="2000" spc="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Python, </a:t>
            </a:r>
            <a:r>
              <a:rPr sz="2000" dirty="0">
                <a:latin typeface="Trebuchet MS"/>
                <a:cs typeface="Trebuchet MS"/>
              </a:rPr>
              <a:t>…</a:t>
            </a:r>
            <a:endParaRPr sz="2000">
              <a:latin typeface="Trebuchet MS"/>
              <a:cs typeface="Trebuchet MS"/>
            </a:endParaRPr>
          </a:p>
          <a:p>
            <a:pPr marL="648399">
              <a:spcBef>
                <a:spcPts val="1761"/>
              </a:spcBef>
            </a:pPr>
            <a:r>
              <a:rPr sz="2000" spc="-6" dirty="0">
                <a:latin typeface="Trebuchet MS"/>
                <a:cs typeface="Trebuchet MS"/>
              </a:rPr>
              <a:t>E.g. MPICH,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OpenMPI,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MVAPICH, IBM Platform MPI, Cray MPT, </a:t>
            </a:r>
            <a:r>
              <a:rPr sz="2000" dirty="0">
                <a:latin typeface="Trebuchet MS"/>
                <a:cs typeface="Trebuchet MS"/>
              </a:rPr>
              <a:t>…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5392" y="675119"/>
            <a:ext cx="3778956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MPI</a:t>
            </a:r>
            <a:r>
              <a:rPr spc="-44" dirty="0"/>
              <a:t> </a:t>
            </a:r>
            <a:r>
              <a:rPr dirty="0"/>
              <a:t>-</a:t>
            </a:r>
            <a:r>
              <a:rPr spc="-44" dirty="0"/>
              <a:t> </a:t>
            </a:r>
            <a:r>
              <a:rPr spc="-6" dirty="0"/>
              <a:t>SKELETON</a:t>
            </a:r>
          </a:p>
        </p:txBody>
      </p:sp>
      <p:sp>
        <p:nvSpPr>
          <p:cNvPr id="3" name="object 3"/>
          <p:cNvSpPr/>
          <p:nvPr/>
        </p:nvSpPr>
        <p:spPr>
          <a:xfrm>
            <a:off x="553720" y="1314027"/>
            <a:ext cx="11054644" cy="5082117"/>
          </a:xfrm>
          <a:custGeom>
            <a:avLst/>
            <a:gdLst/>
            <a:ahLst/>
            <a:cxnLst/>
            <a:rect l="l" t="t" r="r" b="b"/>
            <a:pathLst>
              <a:path w="9949180" h="4573905">
                <a:moveTo>
                  <a:pt x="9948672" y="0"/>
                </a:moveTo>
                <a:lnTo>
                  <a:pt x="0" y="0"/>
                </a:lnTo>
                <a:lnTo>
                  <a:pt x="0" y="4573524"/>
                </a:lnTo>
                <a:lnTo>
                  <a:pt x="9948672" y="4573524"/>
                </a:lnTo>
                <a:lnTo>
                  <a:pt x="99486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641208" y="1244256"/>
            <a:ext cx="10641189" cy="5079395"/>
          </a:xfrm>
          <a:prstGeom prst="rect">
            <a:avLst/>
          </a:prstGeom>
        </p:spPr>
        <p:txBody>
          <a:bodyPr vert="horz" wrap="square" lIns="0" tIns="69143" rIns="0" bIns="0" rtlCol="0">
            <a:spAutoFit/>
          </a:bodyPr>
          <a:lstStyle/>
          <a:p>
            <a:pPr marL="14111">
              <a:spcBef>
                <a:spcPts val="543"/>
              </a:spcBef>
            </a:pPr>
            <a:r>
              <a:rPr sz="2000" spc="-11" dirty="0">
                <a:solidFill>
                  <a:srgbClr val="804000"/>
                </a:solidFill>
                <a:latin typeface="Courier New"/>
                <a:cs typeface="Courier New"/>
              </a:rPr>
              <a:t>#include</a:t>
            </a:r>
            <a:r>
              <a:rPr sz="2000" spc="-61" dirty="0">
                <a:solidFill>
                  <a:srgbClr val="804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804000"/>
                </a:solidFill>
                <a:latin typeface="Courier New"/>
                <a:cs typeface="Courier New"/>
              </a:rPr>
              <a:t>&lt;mpi.h&gt;</a:t>
            </a:r>
            <a:endParaRPr sz="2000">
              <a:latin typeface="Courier New"/>
              <a:cs typeface="Courier New"/>
            </a:endParaRPr>
          </a:p>
          <a:p>
            <a:pPr marL="14111">
              <a:spcBef>
                <a:spcPts val="428"/>
              </a:spcBef>
            </a:pPr>
            <a:r>
              <a:rPr sz="2000" spc="-6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2000" spc="-28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latin typeface="Courier New"/>
                <a:cs typeface="Courier New"/>
              </a:rPr>
              <a:t>main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2000" spc="-11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2000" spc="-17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latin typeface="Courier New"/>
                <a:cs typeface="Courier New"/>
              </a:rPr>
              <a:t>argc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2000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8000FF"/>
                </a:solidFill>
                <a:latin typeface="Courier New"/>
                <a:cs typeface="Courier New"/>
              </a:rPr>
              <a:t>char 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2000" spc="-11" dirty="0">
                <a:latin typeface="Courier New"/>
                <a:cs typeface="Courier New"/>
              </a:rPr>
              <a:t>argv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[])</a:t>
            </a:r>
            <a:r>
              <a:rPr sz="2000" b="1" spc="-3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621588">
              <a:spcBef>
                <a:spcPts val="428"/>
              </a:spcBef>
            </a:pPr>
            <a:r>
              <a:rPr sz="2000" spc="-11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2000" spc="-61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latin typeface="Courier New"/>
                <a:cs typeface="Courier New"/>
              </a:rPr>
              <a:t>rank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2000" spc="-11" dirty="0">
                <a:latin typeface="Courier New"/>
                <a:cs typeface="Courier New"/>
              </a:rPr>
              <a:t>size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621588" marR="5158265">
              <a:lnSpc>
                <a:spcPts val="2833"/>
              </a:lnSpc>
              <a:spcBef>
                <a:spcPts val="161"/>
              </a:spcBef>
            </a:pP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/* Initialize the </a:t>
            </a:r>
            <a:r>
              <a:rPr sz="2000" spc="-6" dirty="0">
                <a:solidFill>
                  <a:srgbClr val="008000"/>
                </a:solidFill>
                <a:latin typeface="Courier New"/>
                <a:cs typeface="Courier New"/>
              </a:rPr>
              <a:t>MPI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library </a:t>
            </a:r>
            <a:r>
              <a:rPr sz="2000" spc="-6" dirty="0">
                <a:solidFill>
                  <a:srgbClr val="008000"/>
                </a:solidFill>
                <a:latin typeface="Courier New"/>
                <a:cs typeface="Courier New"/>
              </a:rPr>
              <a:t>*/ </a:t>
            </a:r>
            <a:r>
              <a:rPr sz="2000" spc="-1189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latin typeface="Courier New"/>
                <a:cs typeface="Courier New"/>
              </a:rPr>
              <a:t>MPI_Init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(&amp;</a:t>
            </a:r>
            <a:r>
              <a:rPr sz="2000" spc="-11" dirty="0">
                <a:latin typeface="Courier New"/>
                <a:cs typeface="Courier New"/>
              </a:rPr>
              <a:t>argc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,&amp;</a:t>
            </a:r>
            <a:r>
              <a:rPr sz="2000" spc="-11" dirty="0">
                <a:latin typeface="Courier New"/>
                <a:cs typeface="Courier New"/>
              </a:rPr>
              <a:t>argv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  <a:p>
            <a:pPr marL="621588">
              <a:spcBef>
                <a:spcPts val="254"/>
              </a:spcBef>
            </a:pP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/* Determine</a:t>
            </a:r>
            <a:r>
              <a:rPr sz="2000" spc="-17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sz="2000" spc="-17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calling</a:t>
            </a:r>
            <a:r>
              <a:rPr sz="2000" spc="-6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process</a:t>
            </a:r>
            <a:r>
              <a:rPr sz="2000" spc="-17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rank</a:t>
            </a:r>
            <a:r>
              <a:rPr sz="2000" spc="-17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sz="2000" spc="-6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total</a:t>
            </a:r>
            <a:r>
              <a:rPr sz="2000" spc="-17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number</a:t>
            </a:r>
            <a:r>
              <a:rPr sz="2000" spc="-17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sz="2000" spc="-6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ranks</a:t>
            </a:r>
            <a:r>
              <a:rPr sz="2000" spc="-6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2000">
              <a:latin typeface="Courier New"/>
              <a:cs typeface="Courier New"/>
            </a:endParaRPr>
          </a:p>
          <a:p>
            <a:pPr marL="621588" marR="4550082">
              <a:lnSpc>
                <a:spcPct val="117800"/>
              </a:lnSpc>
            </a:pPr>
            <a:r>
              <a:rPr sz="2000" spc="-11" dirty="0">
                <a:latin typeface="Courier New"/>
                <a:cs typeface="Courier New"/>
              </a:rPr>
              <a:t>MPI_Comm_rank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2000" spc="-11" dirty="0">
                <a:latin typeface="Courier New"/>
                <a:cs typeface="Courier New"/>
              </a:rPr>
              <a:t>MPI_COMM_WORLD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,&amp;</a:t>
            </a:r>
            <a:r>
              <a:rPr sz="2000" spc="-11" dirty="0">
                <a:latin typeface="Courier New"/>
                <a:cs typeface="Courier New"/>
              </a:rPr>
              <a:t>rank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2000" b="1" spc="-118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latin typeface="Courier New"/>
                <a:cs typeface="Courier New"/>
              </a:rPr>
              <a:t>MPI_Comm_size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2000" spc="-11" dirty="0">
                <a:latin typeface="Courier New"/>
                <a:cs typeface="Courier New"/>
              </a:rPr>
              <a:t>MPI_COMM_WORLD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,&amp;</a:t>
            </a:r>
            <a:r>
              <a:rPr sz="2000" spc="-11" dirty="0">
                <a:latin typeface="Courier New"/>
                <a:cs typeface="Courier New"/>
              </a:rPr>
              <a:t>size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  <a:p>
            <a:pPr marL="621588">
              <a:spcBef>
                <a:spcPts val="427"/>
              </a:spcBef>
            </a:pP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/* Call</a:t>
            </a:r>
            <a:r>
              <a:rPr sz="2000" spc="-17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MPI</a:t>
            </a:r>
            <a:r>
              <a:rPr sz="2000" spc="-17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routines</a:t>
            </a:r>
            <a:r>
              <a:rPr sz="2000" spc="-17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like</a:t>
            </a:r>
            <a:r>
              <a:rPr sz="2000" spc="-6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MPI_Send,</a:t>
            </a:r>
            <a:r>
              <a:rPr sz="2000" spc="-6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MPI_Recv,</a:t>
            </a:r>
            <a:r>
              <a:rPr sz="2000" spc="-17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...</a:t>
            </a:r>
            <a:r>
              <a:rPr sz="2000" spc="-17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2000">
              <a:latin typeface="Courier New"/>
              <a:cs typeface="Courier New"/>
            </a:endParaRPr>
          </a:p>
          <a:p>
            <a:pPr marL="621588">
              <a:spcBef>
                <a:spcPts val="422"/>
              </a:spcBef>
            </a:pP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...</a:t>
            </a:r>
            <a:endParaRPr sz="2000">
              <a:latin typeface="Courier New"/>
              <a:cs typeface="Courier New"/>
            </a:endParaRPr>
          </a:p>
          <a:p>
            <a:pPr marL="621588">
              <a:spcBef>
                <a:spcPts val="428"/>
              </a:spcBef>
            </a:pP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/*</a:t>
            </a:r>
            <a:r>
              <a:rPr sz="2000" spc="-28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Shutdown</a:t>
            </a:r>
            <a:r>
              <a:rPr sz="2000" spc="-33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6" dirty="0">
                <a:solidFill>
                  <a:srgbClr val="008000"/>
                </a:solidFill>
                <a:latin typeface="Courier New"/>
                <a:cs typeface="Courier New"/>
              </a:rPr>
              <a:t>MPI</a:t>
            </a:r>
            <a:r>
              <a:rPr sz="2000" spc="-33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solidFill>
                  <a:srgbClr val="008000"/>
                </a:solidFill>
                <a:latin typeface="Courier New"/>
                <a:cs typeface="Courier New"/>
              </a:rPr>
              <a:t>library</a:t>
            </a:r>
            <a:r>
              <a:rPr sz="2000" spc="-39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2000" spc="-6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endParaRPr sz="2000">
              <a:latin typeface="Courier New"/>
              <a:cs typeface="Courier New"/>
            </a:endParaRPr>
          </a:p>
          <a:p>
            <a:pPr marL="621588">
              <a:spcBef>
                <a:spcPts val="428"/>
              </a:spcBef>
            </a:pPr>
            <a:r>
              <a:rPr sz="2000" spc="-11" dirty="0">
                <a:latin typeface="Courier New"/>
                <a:cs typeface="Courier New"/>
              </a:rPr>
              <a:t>MPI_Finalize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();</a:t>
            </a:r>
            <a:endParaRPr sz="2000">
              <a:latin typeface="Courier New"/>
              <a:cs typeface="Courier New"/>
            </a:endParaRPr>
          </a:p>
          <a:p>
            <a:pPr marL="621588">
              <a:spcBef>
                <a:spcPts val="428"/>
              </a:spcBef>
            </a:pPr>
            <a:r>
              <a:rPr sz="2000" b="1" spc="-11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2000" b="1" spc="-89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2000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14111">
              <a:spcBef>
                <a:spcPts val="467"/>
              </a:spcBef>
            </a:pPr>
            <a:r>
              <a:rPr sz="2000" b="1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386</a:t>
            </a:fld>
            <a:endParaRPr dirty="0"/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3794" y="336565"/>
            <a:ext cx="846667" cy="1368466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MPI</a:t>
            </a:r>
          </a:p>
        </p:txBody>
      </p:sp>
      <p:sp>
        <p:nvSpPr>
          <p:cNvPr id="3" name="object 3"/>
          <p:cNvSpPr/>
          <p:nvPr/>
        </p:nvSpPr>
        <p:spPr>
          <a:xfrm>
            <a:off x="3315547" y="2070946"/>
            <a:ext cx="5561189" cy="946854"/>
          </a:xfrm>
          <a:custGeom>
            <a:avLst/>
            <a:gdLst/>
            <a:ahLst/>
            <a:cxnLst/>
            <a:rect l="l" t="t" r="r" b="b"/>
            <a:pathLst>
              <a:path w="5005070" h="852169">
                <a:moveTo>
                  <a:pt x="5004815" y="0"/>
                </a:moveTo>
                <a:lnTo>
                  <a:pt x="0" y="0"/>
                </a:lnTo>
                <a:lnTo>
                  <a:pt x="0" y="851915"/>
                </a:lnTo>
                <a:lnTo>
                  <a:pt x="5004815" y="851915"/>
                </a:lnTo>
                <a:lnTo>
                  <a:pt x="500481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3404022" y="1301327"/>
            <a:ext cx="4940300" cy="150613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443084" algn="ctr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Compiling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and</a:t>
            </a:r>
            <a:r>
              <a:rPr sz="2667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Launching</a:t>
            </a:r>
            <a:endParaRPr sz="2667">
              <a:latin typeface="Trebuchet MS"/>
              <a:cs typeface="Trebuchet MS"/>
            </a:endParaRPr>
          </a:p>
          <a:p>
            <a:pPr marL="14111">
              <a:spcBef>
                <a:spcPts val="2694"/>
              </a:spcBef>
            </a:pPr>
            <a:r>
              <a:rPr sz="2222" dirty="0">
                <a:latin typeface="Courier New"/>
                <a:cs typeface="Courier New"/>
              </a:rPr>
              <a:t>$</a:t>
            </a:r>
            <a:r>
              <a:rPr sz="2222" spc="-11" dirty="0">
                <a:latin typeface="Courier New"/>
                <a:cs typeface="Courier New"/>
              </a:rPr>
              <a:t> </a:t>
            </a:r>
            <a:r>
              <a:rPr sz="2222" spc="-6" dirty="0">
                <a:latin typeface="Courier New"/>
                <a:cs typeface="Courier New"/>
              </a:rPr>
              <a:t>mpicc</a:t>
            </a:r>
            <a:r>
              <a:rPr sz="2222" spc="-17" dirty="0">
                <a:latin typeface="Courier New"/>
                <a:cs typeface="Courier New"/>
              </a:rPr>
              <a:t> </a:t>
            </a:r>
            <a:r>
              <a:rPr sz="2222" spc="-6" dirty="0">
                <a:latin typeface="Courier New"/>
                <a:cs typeface="Courier New"/>
              </a:rPr>
              <a:t>-o</a:t>
            </a:r>
            <a:r>
              <a:rPr sz="2222" spc="-11" dirty="0">
                <a:latin typeface="Courier New"/>
                <a:cs typeface="Courier New"/>
              </a:rPr>
              <a:t> </a:t>
            </a:r>
            <a:r>
              <a:rPr sz="2222" spc="-6" dirty="0">
                <a:latin typeface="Courier New"/>
                <a:cs typeface="Courier New"/>
              </a:rPr>
              <a:t>myapp</a:t>
            </a:r>
            <a:r>
              <a:rPr sz="2222" spc="-17" dirty="0">
                <a:latin typeface="Courier New"/>
                <a:cs typeface="Courier New"/>
              </a:rPr>
              <a:t> </a:t>
            </a:r>
            <a:r>
              <a:rPr sz="2222" spc="-6" dirty="0">
                <a:latin typeface="Courier New"/>
                <a:cs typeface="Courier New"/>
              </a:rPr>
              <a:t>myapp.c</a:t>
            </a:r>
            <a:endParaRPr sz="2222">
              <a:latin typeface="Courier New"/>
              <a:cs typeface="Courier New"/>
            </a:endParaRPr>
          </a:p>
          <a:p>
            <a:pPr marL="14111">
              <a:spcBef>
                <a:spcPts val="444"/>
              </a:spcBef>
            </a:pPr>
            <a:r>
              <a:rPr sz="2222" dirty="0">
                <a:latin typeface="Courier New"/>
                <a:cs typeface="Courier New"/>
              </a:rPr>
              <a:t>$</a:t>
            </a:r>
            <a:r>
              <a:rPr sz="2222" spc="-6" dirty="0">
                <a:latin typeface="Courier New"/>
                <a:cs typeface="Courier New"/>
              </a:rPr>
              <a:t> mpirun</a:t>
            </a:r>
            <a:r>
              <a:rPr sz="2222" spc="-11" dirty="0">
                <a:latin typeface="Courier New"/>
                <a:cs typeface="Courier New"/>
              </a:rPr>
              <a:t> </a:t>
            </a:r>
            <a:r>
              <a:rPr sz="2222" spc="-6" dirty="0">
                <a:latin typeface="Courier New"/>
                <a:cs typeface="Courier New"/>
              </a:rPr>
              <a:t>-np</a:t>
            </a:r>
            <a:r>
              <a:rPr sz="2222" spc="-11" dirty="0">
                <a:latin typeface="Courier New"/>
                <a:cs typeface="Courier New"/>
              </a:rPr>
              <a:t> </a:t>
            </a:r>
            <a:r>
              <a:rPr sz="2222" dirty="0">
                <a:solidFill>
                  <a:srgbClr val="FF0000"/>
                </a:solidFill>
                <a:latin typeface="Courier New"/>
                <a:cs typeface="Courier New"/>
              </a:rPr>
              <a:t>4</a:t>
            </a:r>
            <a:r>
              <a:rPr sz="2222" spc="-1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222" b="1" spc="-6" dirty="0">
                <a:solidFill>
                  <a:srgbClr val="804000"/>
                </a:solidFill>
                <a:latin typeface="Courier New"/>
                <a:cs typeface="Courier New"/>
              </a:rPr>
              <a:t>./</a:t>
            </a:r>
            <a:r>
              <a:rPr sz="2222" spc="-6" dirty="0">
                <a:latin typeface="Courier New"/>
                <a:cs typeface="Courier New"/>
              </a:rPr>
              <a:t>myapp</a:t>
            </a:r>
            <a:r>
              <a:rPr sz="2222" spc="-11" dirty="0">
                <a:latin typeface="Courier New"/>
                <a:cs typeface="Courier New"/>
              </a:rPr>
              <a:t> </a:t>
            </a:r>
            <a:r>
              <a:rPr sz="2222" b="1" spc="-6" dirty="0">
                <a:solidFill>
                  <a:srgbClr val="804000"/>
                </a:solidFill>
                <a:latin typeface="Courier New"/>
                <a:cs typeface="Courier New"/>
              </a:rPr>
              <a:t>&lt;</a:t>
            </a:r>
            <a:r>
              <a:rPr sz="2222" spc="-6" dirty="0">
                <a:latin typeface="Courier New"/>
                <a:cs typeface="Courier New"/>
              </a:rPr>
              <a:t>args</a:t>
            </a:r>
            <a:r>
              <a:rPr sz="2222" b="1" spc="-6" dirty="0">
                <a:solidFill>
                  <a:srgbClr val="804000"/>
                </a:solidFill>
                <a:latin typeface="Courier New"/>
                <a:cs typeface="Courier New"/>
              </a:rPr>
              <a:t>&gt;</a:t>
            </a:r>
            <a:endParaRPr sz="2222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87506" y="2822758"/>
            <a:ext cx="7139517" cy="1148644"/>
            <a:chOff x="2238755" y="2540482"/>
            <a:chExt cx="6425565" cy="1033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8755" y="2540482"/>
              <a:ext cx="3128772" cy="10058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96489" y="2563875"/>
              <a:ext cx="2933700" cy="839469"/>
            </a:xfrm>
            <a:custGeom>
              <a:avLst/>
              <a:gdLst/>
              <a:ahLst/>
              <a:cxnLst/>
              <a:rect l="l" t="t" r="r" b="b"/>
              <a:pathLst>
                <a:path w="2933700" h="839470">
                  <a:moveTo>
                    <a:pt x="91821" y="723138"/>
                  </a:moveTo>
                  <a:lnTo>
                    <a:pt x="83693" y="723138"/>
                  </a:lnTo>
                  <a:lnTo>
                    <a:pt x="78612" y="728218"/>
                  </a:lnTo>
                  <a:lnTo>
                    <a:pt x="0" y="808228"/>
                  </a:lnTo>
                  <a:lnTo>
                    <a:pt x="115189" y="839216"/>
                  </a:lnTo>
                  <a:lnTo>
                    <a:pt x="122301" y="835151"/>
                  </a:lnTo>
                  <a:lnTo>
                    <a:pt x="124206" y="828167"/>
                  </a:lnTo>
                  <a:lnTo>
                    <a:pt x="125984" y="821309"/>
                  </a:lnTo>
                  <a:lnTo>
                    <a:pt x="121920" y="814197"/>
                  </a:lnTo>
                  <a:lnTo>
                    <a:pt x="121005" y="813943"/>
                  </a:lnTo>
                  <a:lnTo>
                    <a:pt x="28193" y="813943"/>
                  </a:lnTo>
                  <a:lnTo>
                    <a:pt x="21336" y="788924"/>
                  </a:lnTo>
                  <a:lnTo>
                    <a:pt x="67663" y="776345"/>
                  </a:lnTo>
                  <a:lnTo>
                    <a:pt x="102108" y="741299"/>
                  </a:lnTo>
                  <a:lnTo>
                    <a:pt x="102108" y="733171"/>
                  </a:lnTo>
                  <a:lnTo>
                    <a:pt x="97028" y="728091"/>
                  </a:lnTo>
                  <a:lnTo>
                    <a:pt x="91821" y="723138"/>
                  </a:lnTo>
                  <a:close/>
                </a:path>
                <a:path w="2933700" h="839470">
                  <a:moveTo>
                    <a:pt x="67663" y="776345"/>
                  </a:moveTo>
                  <a:lnTo>
                    <a:pt x="21336" y="788924"/>
                  </a:lnTo>
                  <a:lnTo>
                    <a:pt x="28193" y="813943"/>
                  </a:lnTo>
                  <a:lnTo>
                    <a:pt x="40820" y="810513"/>
                  </a:lnTo>
                  <a:lnTo>
                    <a:pt x="34036" y="810513"/>
                  </a:lnTo>
                  <a:lnTo>
                    <a:pt x="28067" y="788924"/>
                  </a:lnTo>
                  <a:lnTo>
                    <a:pt x="55283" y="788924"/>
                  </a:lnTo>
                  <a:lnTo>
                    <a:pt x="67663" y="776345"/>
                  </a:lnTo>
                  <a:close/>
                </a:path>
                <a:path w="2933700" h="839470">
                  <a:moveTo>
                    <a:pt x="74446" y="801382"/>
                  </a:moveTo>
                  <a:lnTo>
                    <a:pt x="28193" y="813943"/>
                  </a:lnTo>
                  <a:lnTo>
                    <a:pt x="121005" y="813943"/>
                  </a:lnTo>
                  <a:lnTo>
                    <a:pt x="74446" y="801382"/>
                  </a:lnTo>
                  <a:close/>
                </a:path>
                <a:path w="2933700" h="839470">
                  <a:moveTo>
                    <a:pt x="28067" y="788924"/>
                  </a:moveTo>
                  <a:lnTo>
                    <a:pt x="34036" y="810513"/>
                  </a:lnTo>
                  <a:lnTo>
                    <a:pt x="49593" y="794706"/>
                  </a:lnTo>
                  <a:lnTo>
                    <a:pt x="28067" y="788924"/>
                  </a:lnTo>
                  <a:close/>
                </a:path>
                <a:path w="2933700" h="839470">
                  <a:moveTo>
                    <a:pt x="49593" y="794706"/>
                  </a:moveTo>
                  <a:lnTo>
                    <a:pt x="34036" y="810513"/>
                  </a:lnTo>
                  <a:lnTo>
                    <a:pt x="40820" y="810513"/>
                  </a:lnTo>
                  <a:lnTo>
                    <a:pt x="74446" y="801382"/>
                  </a:lnTo>
                  <a:lnTo>
                    <a:pt x="49593" y="794706"/>
                  </a:lnTo>
                  <a:close/>
                </a:path>
                <a:path w="2933700" h="839470">
                  <a:moveTo>
                    <a:pt x="2926969" y="0"/>
                  </a:moveTo>
                  <a:lnTo>
                    <a:pt x="67663" y="776345"/>
                  </a:lnTo>
                  <a:lnTo>
                    <a:pt x="49593" y="794706"/>
                  </a:lnTo>
                  <a:lnTo>
                    <a:pt x="74446" y="801382"/>
                  </a:lnTo>
                  <a:lnTo>
                    <a:pt x="2933700" y="24891"/>
                  </a:lnTo>
                  <a:lnTo>
                    <a:pt x="2926969" y="0"/>
                  </a:lnTo>
                  <a:close/>
                </a:path>
                <a:path w="2933700" h="839470">
                  <a:moveTo>
                    <a:pt x="55283" y="788924"/>
                  </a:moveTo>
                  <a:lnTo>
                    <a:pt x="28067" y="788924"/>
                  </a:lnTo>
                  <a:lnTo>
                    <a:pt x="49593" y="794706"/>
                  </a:lnTo>
                  <a:lnTo>
                    <a:pt x="55283" y="788924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2355" y="2543568"/>
              <a:ext cx="1261884" cy="10027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30089" y="2565907"/>
              <a:ext cx="1066165" cy="807085"/>
            </a:xfrm>
            <a:custGeom>
              <a:avLst/>
              <a:gdLst/>
              <a:ahLst/>
              <a:cxnLst/>
              <a:rect l="l" t="t" r="r" b="b"/>
              <a:pathLst>
                <a:path w="1066164" h="807085">
                  <a:moveTo>
                    <a:pt x="53721" y="693419"/>
                  </a:moveTo>
                  <a:lnTo>
                    <a:pt x="46227" y="696594"/>
                  </a:lnTo>
                  <a:lnTo>
                    <a:pt x="43434" y="703198"/>
                  </a:lnTo>
                  <a:lnTo>
                    <a:pt x="0" y="806576"/>
                  </a:lnTo>
                  <a:lnTo>
                    <a:pt x="43253" y="801496"/>
                  </a:lnTo>
                  <a:lnTo>
                    <a:pt x="28321" y="801496"/>
                  </a:lnTo>
                  <a:lnTo>
                    <a:pt x="12700" y="780795"/>
                  </a:lnTo>
                  <a:lnTo>
                    <a:pt x="51000" y="751974"/>
                  </a:lnTo>
                  <a:lnTo>
                    <a:pt x="70104" y="706627"/>
                  </a:lnTo>
                  <a:lnTo>
                    <a:pt x="66929" y="699007"/>
                  </a:lnTo>
                  <a:lnTo>
                    <a:pt x="53721" y="693419"/>
                  </a:lnTo>
                  <a:close/>
                </a:path>
                <a:path w="1066164" h="807085">
                  <a:moveTo>
                    <a:pt x="51000" y="751974"/>
                  </a:moveTo>
                  <a:lnTo>
                    <a:pt x="12700" y="780795"/>
                  </a:lnTo>
                  <a:lnTo>
                    <a:pt x="28321" y="801496"/>
                  </a:lnTo>
                  <a:lnTo>
                    <a:pt x="35409" y="796162"/>
                  </a:lnTo>
                  <a:lnTo>
                    <a:pt x="32385" y="796162"/>
                  </a:lnTo>
                  <a:lnTo>
                    <a:pt x="18923" y="778255"/>
                  </a:lnTo>
                  <a:lnTo>
                    <a:pt x="41026" y="775650"/>
                  </a:lnTo>
                  <a:lnTo>
                    <a:pt x="51000" y="751974"/>
                  </a:lnTo>
                  <a:close/>
                </a:path>
                <a:path w="1066164" h="807085">
                  <a:moveTo>
                    <a:pt x="115443" y="766952"/>
                  </a:moveTo>
                  <a:lnTo>
                    <a:pt x="108331" y="767714"/>
                  </a:lnTo>
                  <a:lnTo>
                    <a:pt x="66689" y="772624"/>
                  </a:lnTo>
                  <a:lnTo>
                    <a:pt x="28321" y="801496"/>
                  </a:lnTo>
                  <a:lnTo>
                    <a:pt x="43253" y="801496"/>
                  </a:lnTo>
                  <a:lnTo>
                    <a:pt x="118490" y="792606"/>
                  </a:lnTo>
                  <a:lnTo>
                    <a:pt x="123571" y="786256"/>
                  </a:lnTo>
                  <a:lnTo>
                    <a:pt x="122682" y="779144"/>
                  </a:lnTo>
                  <a:lnTo>
                    <a:pt x="121920" y="772032"/>
                  </a:lnTo>
                  <a:lnTo>
                    <a:pt x="115443" y="766952"/>
                  </a:lnTo>
                  <a:close/>
                </a:path>
                <a:path w="1066164" h="807085">
                  <a:moveTo>
                    <a:pt x="41026" y="775650"/>
                  </a:moveTo>
                  <a:lnTo>
                    <a:pt x="18923" y="778255"/>
                  </a:lnTo>
                  <a:lnTo>
                    <a:pt x="32385" y="796162"/>
                  </a:lnTo>
                  <a:lnTo>
                    <a:pt x="41026" y="775650"/>
                  </a:lnTo>
                  <a:close/>
                </a:path>
                <a:path w="1066164" h="807085">
                  <a:moveTo>
                    <a:pt x="66689" y="772624"/>
                  </a:moveTo>
                  <a:lnTo>
                    <a:pt x="41026" y="775650"/>
                  </a:lnTo>
                  <a:lnTo>
                    <a:pt x="32385" y="796162"/>
                  </a:lnTo>
                  <a:lnTo>
                    <a:pt x="35409" y="796162"/>
                  </a:lnTo>
                  <a:lnTo>
                    <a:pt x="66689" y="772624"/>
                  </a:lnTo>
                  <a:close/>
                </a:path>
                <a:path w="1066164" h="807085">
                  <a:moveTo>
                    <a:pt x="1050289" y="0"/>
                  </a:moveTo>
                  <a:lnTo>
                    <a:pt x="51000" y="751974"/>
                  </a:lnTo>
                  <a:lnTo>
                    <a:pt x="41026" y="775650"/>
                  </a:lnTo>
                  <a:lnTo>
                    <a:pt x="66689" y="772624"/>
                  </a:lnTo>
                  <a:lnTo>
                    <a:pt x="1065911" y="20700"/>
                  </a:lnTo>
                  <a:lnTo>
                    <a:pt x="105028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9027" y="2546591"/>
              <a:ext cx="729970" cy="10271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82208" y="2569336"/>
              <a:ext cx="533400" cy="831215"/>
            </a:xfrm>
            <a:custGeom>
              <a:avLst/>
              <a:gdLst/>
              <a:ahLst/>
              <a:cxnLst/>
              <a:rect l="l" t="t" r="r" b="b"/>
              <a:pathLst>
                <a:path w="533400" h="831214">
                  <a:moveTo>
                    <a:pt x="439165" y="752856"/>
                  </a:moveTo>
                  <a:lnTo>
                    <a:pt x="431291" y="755395"/>
                  </a:lnTo>
                  <a:lnTo>
                    <a:pt x="424688" y="768095"/>
                  </a:lnTo>
                  <a:lnTo>
                    <a:pt x="427227" y="775843"/>
                  </a:lnTo>
                  <a:lnTo>
                    <a:pt x="533272" y="830707"/>
                  </a:lnTo>
                  <a:lnTo>
                    <a:pt x="532721" y="815975"/>
                  </a:lnTo>
                  <a:lnTo>
                    <a:pt x="508507" y="815975"/>
                  </a:lnTo>
                  <a:lnTo>
                    <a:pt x="482844" y="775499"/>
                  </a:lnTo>
                  <a:lnTo>
                    <a:pt x="439165" y="752856"/>
                  </a:lnTo>
                  <a:close/>
                </a:path>
                <a:path w="533400" h="831214">
                  <a:moveTo>
                    <a:pt x="482844" y="775499"/>
                  </a:moveTo>
                  <a:lnTo>
                    <a:pt x="508507" y="815975"/>
                  </a:lnTo>
                  <a:lnTo>
                    <a:pt x="518728" y="809498"/>
                  </a:lnTo>
                  <a:lnTo>
                    <a:pt x="506475" y="809498"/>
                  </a:lnTo>
                  <a:lnTo>
                    <a:pt x="505663" y="787328"/>
                  </a:lnTo>
                  <a:lnTo>
                    <a:pt x="482844" y="775499"/>
                  </a:lnTo>
                  <a:close/>
                </a:path>
                <a:path w="533400" h="831214">
                  <a:moveTo>
                    <a:pt x="522732" y="705865"/>
                  </a:moveTo>
                  <a:lnTo>
                    <a:pt x="515619" y="706246"/>
                  </a:lnTo>
                  <a:lnTo>
                    <a:pt x="508507" y="706501"/>
                  </a:lnTo>
                  <a:lnTo>
                    <a:pt x="502919" y="712469"/>
                  </a:lnTo>
                  <a:lnTo>
                    <a:pt x="504724" y="761706"/>
                  </a:lnTo>
                  <a:lnTo>
                    <a:pt x="530351" y="802132"/>
                  </a:lnTo>
                  <a:lnTo>
                    <a:pt x="508507" y="815975"/>
                  </a:lnTo>
                  <a:lnTo>
                    <a:pt x="532721" y="815975"/>
                  </a:lnTo>
                  <a:lnTo>
                    <a:pt x="529082" y="718693"/>
                  </a:lnTo>
                  <a:lnTo>
                    <a:pt x="528827" y="711454"/>
                  </a:lnTo>
                  <a:lnTo>
                    <a:pt x="522732" y="705865"/>
                  </a:lnTo>
                  <a:close/>
                </a:path>
                <a:path w="533400" h="831214">
                  <a:moveTo>
                    <a:pt x="505663" y="787328"/>
                  </a:moveTo>
                  <a:lnTo>
                    <a:pt x="506475" y="809498"/>
                  </a:lnTo>
                  <a:lnTo>
                    <a:pt x="525398" y="797560"/>
                  </a:lnTo>
                  <a:lnTo>
                    <a:pt x="505663" y="787328"/>
                  </a:lnTo>
                  <a:close/>
                </a:path>
                <a:path w="533400" h="831214">
                  <a:moveTo>
                    <a:pt x="504724" y="761706"/>
                  </a:moveTo>
                  <a:lnTo>
                    <a:pt x="505663" y="787328"/>
                  </a:lnTo>
                  <a:lnTo>
                    <a:pt x="525398" y="797560"/>
                  </a:lnTo>
                  <a:lnTo>
                    <a:pt x="506475" y="809498"/>
                  </a:lnTo>
                  <a:lnTo>
                    <a:pt x="518728" y="809498"/>
                  </a:lnTo>
                  <a:lnTo>
                    <a:pt x="530351" y="802132"/>
                  </a:lnTo>
                  <a:lnTo>
                    <a:pt x="504724" y="761706"/>
                  </a:lnTo>
                  <a:close/>
                </a:path>
                <a:path w="533400" h="831214">
                  <a:moveTo>
                    <a:pt x="21843" y="0"/>
                  </a:moveTo>
                  <a:lnTo>
                    <a:pt x="0" y="13970"/>
                  </a:lnTo>
                  <a:lnTo>
                    <a:pt x="482844" y="775499"/>
                  </a:lnTo>
                  <a:lnTo>
                    <a:pt x="505663" y="787328"/>
                  </a:lnTo>
                  <a:lnTo>
                    <a:pt x="504724" y="761706"/>
                  </a:lnTo>
                  <a:lnTo>
                    <a:pt x="21843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0111" y="2542044"/>
              <a:ext cx="2433828" cy="10317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72148" y="2564129"/>
              <a:ext cx="2238375" cy="857250"/>
            </a:xfrm>
            <a:custGeom>
              <a:avLst/>
              <a:gdLst/>
              <a:ahLst/>
              <a:cxnLst/>
              <a:rect l="l" t="t" r="r" b="b"/>
              <a:pathLst>
                <a:path w="2238375" h="857250">
                  <a:moveTo>
                    <a:pt x="2164486" y="822644"/>
                  </a:moveTo>
                  <a:lnTo>
                    <a:pt x="2115947" y="831215"/>
                  </a:lnTo>
                  <a:lnTo>
                    <a:pt x="2111248" y="837946"/>
                  </a:lnTo>
                  <a:lnTo>
                    <a:pt x="2113787" y="852043"/>
                  </a:lnTo>
                  <a:lnTo>
                    <a:pt x="2120519" y="856742"/>
                  </a:lnTo>
                  <a:lnTo>
                    <a:pt x="2219339" y="839216"/>
                  </a:lnTo>
                  <a:lnTo>
                    <a:pt x="2209419" y="839216"/>
                  </a:lnTo>
                  <a:lnTo>
                    <a:pt x="2164486" y="822644"/>
                  </a:lnTo>
                  <a:close/>
                </a:path>
                <a:path w="2238375" h="857250">
                  <a:moveTo>
                    <a:pt x="2189855" y="818174"/>
                  </a:moveTo>
                  <a:lnTo>
                    <a:pt x="2164486" y="822644"/>
                  </a:lnTo>
                  <a:lnTo>
                    <a:pt x="2209419" y="839216"/>
                  </a:lnTo>
                  <a:lnTo>
                    <a:pt x="2210882" y="835279"/>
                  </a:lnTo>
                  <a:lnTo>
                    <a:pt x="2203957" y="835279"/>
                  </a:lnTo>
                  <a:lnTo>
                    <a:pt x="2189855" y="818174"/>
                  </a:lnTo>
                  <a:close/>
                </a:path>
                <a:path w="2238375" h="857250">
                  <a:moveTo>
                    <a:pt x="2153920" y="743077"/>
                  </a:moveTo>
                  <a:lnTo>
                    <a:pt x="2148458" y="747649"/>
                  </a:lnTo>
                  <a:lnTo>
                    <a:pt x="2142871" y="752221"/>
                  </a:lnTo>
                  <a:lnTo>
                    <a:pt x="2142108" y="760349"/>
                  </a:lnTo>
                  <a:lnTo>
                    <a:pt x="2146680" y="765810"/>
                  </a:lnTo>
                  <a:lnTo>
                    <a:pt x="2173556" y="798405"/>
                  </a:lnTo>
                  <a:lnTo>
                    <a:pt x="2218435" y="814959"/>
                  </a:lnTo>
                  <a:lnTo>
                    <a:pt x="2209419" y="839216"/>
                  </a:lnTo>
                  <a:lnTo>
                    <a:pt x="2219339" y="839216"/>
                  </a:lnTo>
                  <a:lnTo>
                    <a:pt x="2237994" y="835914"/>
                  </a:lnTo>
                  <a:lnTo>
                    <a:pt x="2166620" y="749427"/>
                  </a:lnTo>
                  <a:lnTo>
                    <a:pt x="2162048" y="743839"/>
                  </a:lnTo>
                  <a:lnTo>
                    <a:pt x="2153920" y="743077"/>
                  </a:lnTo>
                  <a:close/>
                </a:path>
                <a:path w="2238375" h="857250">
                  <a:moveTo>
                    <a:pt x="2211704" y="814324"/>
                  </a:moveTo>
                  <a:lnTo>
                    <a:pt x="2189855" y="818174"/>
                  </a:lnTo>
                  <a:lnTo>
                    <a:pt x="2203957" y="835279"/>
                  </a:lnTo>
                  <a:lnTo>
                    <a:pt x="2211704" y="814324"/>
                  </a:lnTo>
                  <a:close/>
                </a:path>
                <a:path w="2238375" h="857250">
                  <a:moveTo>
                    <a:pt x="2216714" y="814324"/>
                  </a:moveTo>
                  <a:lnTo>
                    <a:pt x="2211704" y="814324"/>
                  </a:lnTo>
                  <a:lnTo>
                    <a:pt x="2203957" y="835279"/>
                  </a:lnTo>
                  <a:lnTo>
                    <a:pt x="2210882" y="835279"/>
                  </a:lnTo>
                  <a:lnTo>
                    <a:pt x="2218435" y="814959"/>
                  </a:lnTo>
                  <a:lnTo>
                    <a:pt x="2216714" y="814324"/>
                  </a:lnTo>
                  <a:close/>
                </a:path>
                <a:path w="2238375" h="857250">
                  <a:moveTo>
                    <a:pt x="8889" y="0"/>
                  </a:moveTo>
                  <a:lnTo>
                    <a:pt x="0" y="24384"/>
                  </a:lnTo>
                  <a:lnTo>
                    <a:pt x="2164486" y="822644"/>
                  </a:lnTo>
                  <a:lnTo>
                    <a:pt x="2189855" y="818174"/>
                  </a:lnTo>
                  <a:lnTo>
                    <a:pt x="2173556" y="798405"/>
                  </a:lnTo>
                  <a:lnTo>
                    <a:pt x="8889" y="0"/>
                  </a:lnTo>
                  <a:close/>
                </a:path>
                <a:path w="2238375" h="857250">
                  <a:moveTo>
                    <a:pt x="2173556" y="798405"/>
                  </a:moveTo>
                  <a:lnTo>
                    <a:pt x="2189855" y="818174"/>
                  </a:lnTo>
                  <a:lnTo>
                    <a:pt x="2211704" y="814324"/>
                  </a:lnTo>
                  <a:lnTo>
                    <a:pt x="2216714" y="814324"/>
                  </a:lnTo>
                  <a:lnTo>
                    <a:pt x="2173556" y="798405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81106" y="3745654"/>
            <a:ext cx="1159933" cy="346249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202492">
              <a:spcBef>
                <a:spcPts val="300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myapp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53467" y="3745653"/>
            <a:ext cx="1159933" cy="346962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38806" rIns="0" bIns="0" rtlCol="0">
            <a:spAutoFit/>
          </a:bodyPr>
          <a:lstStyle/>
          <a:p>
            <a:pPr marL="201787">
              <a:spcBef>
                <a:spcPts val="306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myapp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58186" y="3776133"/>
            <a:ext cx="1159933" cy="346962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38806" rIns="0" bIns="0" rtlCol="0">
            <a:spAutoFit/>
          </a:bodyPr>
          <a:lstStyle/>
          <a:p>
            <a:pPr marL="202492">
              <a:spcBef>
                <a:spcPts val="306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myapp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74759" y="3776133"/>
            <a:ext cx="1159933" cy="346962"/>
          </a:xfrm>
          <a:prstGeom prst="rect">
            <a:avLst/>
          </a:prstGeom>
          <a:solidFill>
            <a:srgbClr val="76B800"/>
          </a:solidFill>
        </p:spPr>
        <p:txBody>
          <a:bodyPr vert="horz" wrap="square" lIns="0" tIns="38806" rIns="0" bIns="0" rtlCol="0">
            <a:spAutoFit/>
          </a:bodyPr>
          <a:lstStyle/>
          <a:p>
            <a:pPr marL="203198">
              <a:spcBef>
                <a:spcPts val="306"/>
              </a:spcBef>
            </a:pPr>
            <a:r>
              <a:rPr sz="2000" spc="-6" dirty="0">
                <a:solidFill>
                  <a:srgbClr val="FFFFFF"/>
                </a:solidFill>
                <a:latin typeface="Trebuchet MS"/>
                <a:cs typeface="Trebuchet MS"/>
              </a:rPr>
              <a:t>myapp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04530" y="3340665"/>
            <a:ext cx="124460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1" dirty="0">
                <a:latin typeface="Courier New"/>
                <a:cs typeface="Courier New"/>
              </a:rPr>
              <a:t>rank</a:t>
            </a:r>
            <a:r>
              <a:rPr sz="2000" spc="-61" dirty="0"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2000" b="1" spc="-5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08593" y="3345463"/>
            <a:ext cx="124460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1" dirty="0">
                <a:latin typeface="Courier New"/>
                <a:cs typeface="Courier New"/>
              </a:rPr>
              <a:t>rank</a:t>
            </a:r>
            <a:r>
              <a:rPr sz="2000" spc="-61" dirty="0"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2000" b="1" spc="-5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12607" y="3382009"/>
            <a:ext cx="124460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1" dirty="0">
                <a:latin typeface="Courier New"/>
                <a:cs typeface="Courier New"/>
              </a:rPr>
              <a:t>rank</a:t>
            </a:r>
            <a:r>
              <a:rPr sz="2000" spc="-61" dirty="0"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2000" b="1" spc="-5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8000"/>
                </a:solidFill>
                <a:latin typeface="Courier New"/>
                <a:cs typeface="Courier New"/>
              </a:rPr>
              <a:t>2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28476" y="3382009"/>
            <a:ext cx="1244600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11" dirty="0">
                <a:latin typeface="Courier New"/>
                <a:cs typeface="Courier New"/>
              </a:rPr>
              <a:t>rank</a:t>
            </a:r>
            <a:r>
              <a:rPr sz="2000" spc="-61" dirty="0"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2000" b="1" spc="-5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8000"/>
                </a:solidFill>
                <a:latin typeface="Courier New"/>
                <a:cs typeface="Courier New"/>
              </a:rPr>
              <a:t>3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6053" y="4245186"/>
            <a:ext cx="1590040" cy="213529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38412" y="4241800"/>
            <a:ext cx="1590040" cy="213698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49905" y="4241800"/>
            <a:ext cx="1588347" cy="213698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1399" y="4241800"/>
            <a:ext cx="1588346" cy="2136987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387</a:t>
            </a:fld>
            <a:endParaRPr dirty="0"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30373" y="6211147"/>
            <a:ext cx="899583" cy="426861"/>
            <a:chOff x="9927335" y="5590032"/>
            <a:chExt cx="809625" cy="384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7335" y="5590032"/>
              <a:ext cx="242315" cy="2407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1467" y="5590032"/>
              <a:ext cx="242315" cy="2407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2117" algn="ctr">
              <a:lnSpc>
                <a:spcPts val="4761"/>
              </a:lnSpc>
              <a:spcBef>
                <a:spcPts val="111"/>
              </a:spcBef>
            </a:pPr>
            <a:r>
              <a:rPr dirty="0"/>
              <a:t>EXAMPLE</a:t>
            </a:r>
            <a:r>
              <a:rPr spc="-83" dirty="0"/>
              <a:t> </a:t>
            </a:r>
            <a:r>
              <a:rPr dirty="0"/>
              <a:t>JACOBI</a:t>
            </a:r>
          </a:p>
          <a:p>
            <a:pPr marL="2117" algn="ctr">
              <a:lnSpc>
                <a:spcPts val="3161"/>
              </a:lnSpc>
            </a:pP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Top/Bottom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Halo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8359" y="3053081"/>
            <a:ext cx="269239" cy="269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1785" y="3053081"/>
            <a:ext cx="267547" cy="2692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8600" y="3053081"/>
            <a:ext cx="267546" cy="2692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08640" y="3053081"/>
            <a:ext cx="269240" cy="2692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2066" y="3053081"/>
            <a:ext cx="269239" cy="2692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58881" y="3053081"/>
            <a:ext cx="269239" cy="2692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0053" y="3376506"/>
            <a:ext cx="269239" cy="2692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3479" y="3376506"/>
            <a:ext cx="269240" cy="2692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90294" y="3376506"/>
            <a:ext cx="269239" cy="2692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12026" y="3376506"/>
            <a:ext cx="267546" cy="2692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33759" y="3376506"/>
            <a:ext cx="269239" cy="2692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0574" y="3376506"/>
            <a:ext cx="269239" cy="2692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38359" y="3725333"/>
            <a:ext cx="269239" cy="26754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61785" y="3725333"/>
            <a:ext cx="267547" cy="26754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88600" y="3725333"/>
            <a:ext cx="267546" cy="26754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708640" y="3725333"/>
            <a:ext cx="269240" cy="26754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032066" y="3725333"/>
            <a:ext cx="269239" cy="26754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58881" y="3725333"/>
            <a:ext cx="269239" cy="26754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3479" y="4370493"/>
            <a:ext cx="269240" cy="26924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38359" y="4048760"/>
            <a:ext cx="269239" cy="26754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61785" y="4048760"/>
            <a:ext cx="267547" cy="26754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88600" y="4048760"/>
            <a:ext cx="267546" cy="26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708640" y="4048760"/>
            <a:ext cx="269240" cy="26754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032066" y="4048760"/>
            <a:ext cx="269239" cy="26754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58881" y="4048760"/>
            <a:ext cx="269239" cy="26754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0053" y="4370493"/>
            <a:ext cx="269239" cy="26924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90294" y="4370493"/>
            <a:ext cx="269239" cy="26924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12026" y="4370493"/>
            <a:ext cx="267546" cy="26924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33759" y="4370493"/>
            <a:ext cx="269239" cy="26924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0574" y="4370493"/>
            <a:ext cx="269239" cy="26924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8359" y="4719320"/>
            <a:ext cx="269239" cy="26924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8600" y="4719320"/>
            <a:ext cx="267546" cy="26924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1785" y="4719320"/>
            <a:ext cx="267547" cy="26924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08640" y="4719320"/>
            <a:ext cx="269240" cy="26924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2066" y="4719320"/>
            <a:ext cx="269239" cy="26924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58881" y="4719320"/>
            <a:ext cx="269239" cy="26924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063479" y="2009987"/>
            <a:ext cx="269240" cy="26754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8359" y="1686559"/>
            <a:ext cx="269239" cy="26923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61785" y="1686559"/>
            <a:ext cx="267547" cy="26923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88600" y="1686559"/>
            <a:ext cx="267546" cy="26923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08640" y="1686559"/>
            <a:ext cx="269240" cy="26923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32066" y="1686559"/>
            <a:ext cx="269239" cy="26923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58881" y="1686559"/>
            <a:ext cx="269239" cy="26923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740053" y="2009987"/>
            <a:ext cx="269239" cy="26754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90294" y="2009987"/>
            <a:ext cx="269239" cy="26754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712026" y="2009987"/>
            <a:ext cx="267546" cy="26754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33759" y="2009987"/>
            <a:ext cx="269239" cy="267546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360574" y="2009987"/>
            <a:ext cx="269239" cy="267546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8359" y="2357119"/>
            <a:ext cx="269239" cy="26923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61785" y="2357119"/>
            <a:ext cx="267547" cy="26923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8600" y="2357119"/>
            <a:ext cx="267546" cy="26923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08640" y="2357119"/>
            <a:ext cx="269240" cy="26923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2066" y="2357119"/>
            <a:ext cx="269239" cy="26923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58881" y="2357119"/>
            <a:ext cx="269239" cy="26923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36667" y="5538893"/>
            <a:ext cx="267547" cy="26923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058399" y="5538893"/>
            <a:ext cx="269239" cy="26923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85214" y="5538893"/>
            <a:ext cx="269239" cy="26923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706947" y="5538893"/>
            <a:ext cx="269240" cy="26923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030373" y="5538893"/>
            <a:ext cx="269239" cy="26923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357187" y="5538893"/>
            <a:ext cx="269239" cy="26923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738359" y="5862320"/>
            <a:ext cx="269239" cy="269240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061785" y="5862320"/>
            <a:ext cx="267547" cy="26924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388600" y="5862320"/>
            <a:ext cx="267546" cy="26924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708640" y="5862320"/>
            <a:ext cx="269240" cy="26924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032066" y="5862320"/>
            <a:ext cx="269239" cy="26924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358881" y="5862320"/>
            <a:ext cx="269239" cy="26924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736667" y="6211147"/>
            <a:ext cx="267547" cy="26754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399" y="6211147"/>
            <a:ext cx="269239" cy="267547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385214" y="6211147"/>
            <a:ext cx="269239" cy="267547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6947" y="6211147"/>
            <a:ext cx="269240" cy="267547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824652" y="1996439"/>
            <a:ext cx="8676922" cy="1494833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44">
              <a:latin typeface="Times New Roman"/>
              <a:cs typeface="Times New Roman"/>
            </a:endParaRPr>
          </a:p>
          <a:p>
            <a:pPr marL="1641106" marR="1826664" indent="-1538096">
              <a:lnSpc>
                <a:spcPct val="100699"/>
              </a:lnSpc>
            </a:pPr>
            <a:r>
              <a:rPr sz="1556" spc="-11" dirty="0">
                <a:solidFill>
                  <a:srgbClr val="FF0000"/>
                </a:solidFill>
                <a:latin typeface="Courier New"/>
                <a:cs typeface="Courier New"/>
              </a:rPr>
              <a:t>MPI_Sendrecv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11" dirty="0">
                <a:latin typeface="Courier New"/>
                <a:cs typeface="Courier New"/>
              </a:rPr>
              <a:t>a_new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11" dirty="0">
                <a:latin typeface="Courier New"/>
                <a:cs typeface="Courier New"/>
              </a:rPr>
              <a:t>iy_start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11" dirty="0">
                <a:latin typeface="Courier New"/>
                <a:cs typeface="Courier New"/>
              </a:rPr>
              <a:t>nx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MPI_FLOAT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top</a:t>
            </a:r>
            <a:r>
              <a:rPr sz="1556" spc="11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a_new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+(</a:t>
            </a:r>
            <a:r>
              <a:rPr sz="1556" spc="-11" dirty="0">
                <a:latin typeface="Courier New"/>
                <a:cs typeface="Courier New"/>
              </a:rPr>
              <a:t>iy_end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11" dirty="0">
                <a:latin typeface="Courier New"/>
                <a:cs typeface="Courier New"/>
              </a:rPr>
              <a:t>nx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MPI_FLOAT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bottom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b="1" spc="-9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MPI_COMM_WORLD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MPI_STATUS_IGNORE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388</a:t>
            </a:fld>
            <a:endParaRPr dirty="0"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36667" y="4370494"/>
            <a:ext cx="2192867" cy="2267654"/>
            <a:chOff x="8763000" y="3933444"/>
            <a:chExt cx="1973580" cy="20408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7336" y="5590032"/>
              <a:ext cx="242315" cy="2407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1467" y="5590032"/>
              <a:ext cx="242315" cy="240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2559" y="4985004"/>
              <a:ext cx="242315" cy="2423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6691" y="4985004"/>
              <a:ext cx="242315" cy="2423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6252" y="4985004"/>
              <a:ext cx="242316" cy="242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7336" y="4985004"/>
              <a:ext cx="242315" cy="242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5608" y="5276088"/>
              <a:ext cx="240792" cy="2423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9740" y="5276088"/>
              <a:ext cx="240791" cy="2423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7775" y="5276088"/>
              <a:ext cx="242316" cy="2423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8860" y="5276088"/>
              <a:ext cx="242315" cy="2423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2559" y="5590032"/>
              <a:ext cx="242315" cy="2407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6691" y="5590032"/>
              <a:ext cx="242315" cy="2407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6252" y="5590032"/>
              <a:ext cx="242316" cy="2407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065513" y="5266182"/>
              <a:ext cx="1091565" cy="271780"/>
            </a:xfrm>
            <a:custGeom>
              <a:avLst/>
              <a:gdLst/>
              <a:ahLst/>
              <a:cxnLst/>
              <a:rect l="l" t="t" r="r" b="b"/>
              <a:pathLst>
                <a:path w="1091565" h="271779">
                  <a:moveTo>
                    <a:pt x="0" y="271272"/>
                  </a:moveTo>
                  <a:lnTo>
                    <a:pt x="1091183" y="271272"/>
                  </a:lnTo>
                  <a:lnTo>
                    <a:pt x="1091183" y="0"/>
                  </a:lnTo>
                  <a:lnTo>
                    <a:pt x="0" y="0"/>
                  </a:lnTo>
                  <a:lnTo>
                    <a:pt x="0" y="271272"/>
                  </a:lnTo>
                  <a:close/>
                </a:path>
              </a:pathLst>
            </a:custGeom>
            <a:ln w="25908">
              <a:solidFill>
                <a:srgbClr val="4548F5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7131" y="3933444"/>
              <a:ext cx="242316" cy="2423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1263" y="3933444"/>
              <a:ext cx="242315" cy="2423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0824" y="3933444"/>
              <a:ext cx="240791" cy="2423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30383" y="3933444"/>
              <a:ext cx="242315" cy="2423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9740" y="4247388"/>
              <a:ext cx="240791" cy="2423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5608" y="4247388"/>
              <a:ext cx="240792" cy="2423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7775" y="4247388"/>
              <a:ext cx="242316" cy="2423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28860" y="4247388"/>
              <a:ext cx="242315" cy="2423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068561" y="4219194"/>
              <a:ext cx="1089660" cy="289560"/>
            </a:xfrm>
            <a:custGeom>
              <a:avLst/>
              <a:gdLst/>
              <a:ahLst/>
              <a:cxnLst/>
              <a:rect l="l" t="t" r="r" b="b"/>
              <a:pathLst>
                <a:path w="1089659" h="289560">
                  <a:moveTo>
                    <a:pt x="0" y="289559"/>
                  </a:moveTo>
                  <a:lnTo>
                    <a:pt x="1089659" y="289559"/>
                  </a:lnTo>
                  <a:lnTo>
                    <a:pt x="1089659" y="0"/>
                  </a:lnTo>
                  <a:lnTo>
                    <a:pt x="0" y="0"/>
                  </a:lnTo>
                  <a:lnTo>
                    <a:pt x="0" y="289559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4523" y="4247388"/>
              <a:ext cx="242315" cy="2423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3000" y="4985004"/>
              <a:ext cx="240792" cy="2423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4523" y="5276088"/>
              <a:ext cx="242315" cy="2423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852789" y="4363212"/>
              <a:ext cx="213995" cy="1043940"/>
            </a:xfrm>
            <a:custGeom>
              <a:avLst/>
              <a:gdLst/>
              <a:ahLst/>
              <a:cxnLst/>
              <a:rect l="l" t="t" r="r" b="b"/>
              <a:pathLst>
                <a:path w="213995" h="1043939">
                  <a:moveTo>
                    <a:pt x="144381" y="31402"/>
                  </a:moveTo>
                  <a:lnTo>
                    <a:pt x="133857" y="39496"/>
                  </a:lnTo>
                  <a:lnTo>
                    <a:pt x="133476" y="39877"/>
                  </a:lnTo>
                  <a:lnTo>
                    <a:pt x="133095" y="40131"/>
                  </a:lnTo>
                  <a:lnTo>
                    <a:pt x="132841" y="40512"/>
                  </a:lnTo>
                  <a:lnTo>
                    <a:pt x="123570" y="51943"/>
                  </a:lnTo>
                  <a:lnTo>
                    <a:pt x="114426" y="64515"/>
                  </a:lnTo>
                  <a:lnTo>
                    <a:pt x="88772" y="108204"/>
                  </a:lnTo>
                  <a:lnTo>
                    <a:pt x="65277" y="159765"/>
                  </a:lnTo>
                  <a:lnTo>
                    <a:pt x="51180" y="197993"/>
                  </a:lnTo>
                  <a:lnTo>
                    <a:pt x="38480" y="238887"/>
                  </a:lnTo>
                  <a:lnTo>
                    <a:pt x="27304" y="282066"/>
                  </a:lnTo>
                  <a:lnTo>
                    <a:pt x="17906" y="327151"/>
                  </a:lnTo>
                  <a:lnTo>
                    <a:pt x="10286" y="373634"/>
                  </a:lnTo>
                  <a:lnTo>
                    <a:pt x="4699" y="421385"/>
                  </a:lnTo>
                  <a:lnTo>
                    <a:pt x="1254" y="470153"/>
                  </a:lnTo>
                  <a:lnTo>
                    <a:pt x="0" y="518668"/>
                  </a:lnTo>
                  <a:lnTo>
                    <a:pt x="253" y="543051"/>
                  </a:lnTo>
                  <a:lnTo>
                    <a:pt x="4571" y="615962"/>
                  </a:lnTo>
                  <a:lnTo>
                    <a:pt x="10286" y="663663"/>
                  </a:lnTo>
                  <a:lnTo>
                    <a:pt x="17779" y="710247"/>
                  </a:lnTo>
                  <a:lnTo>
                    <a:pt x="27177" y="755294"/>
                  </a:lnTo>
                  <a:lnTo>
                    <a:pt x="38226" y="798360"/>
                  </a:lnTo>
                  <a:lnTo>
                    <a:pt x="50800" y="839254"/>
                  </a:lnTo>
                  <a:lnTo>
                    <a:pt x="64769" y="877481"/>
                  </a:lnTo>
                  <a:lnTo>
                    <a:pt x="80009" y="912710"/>
                  </a:lnTo>
                  <a:lnTo>
                    <a:pt x="104775" y="959167"/>
                  </a:lnTo>
                  <a:lnTo>
                    <a:pt x="131699" y="996772"/>
                  </a:lnTo>
                  <a:lnTo>
                    <a:pt x="160527" y="1024343"/>
                  </a:lnTo>
                  <a:lnTo>
                    <a:pt x="201167" y="1042581"/>
                  </a:lnTo>
                  <a:lnTo>
                    <a:pt x="211454" y="1043406"/>
                  </a:lnTo>
                  <a:lnTo>
                    <a:pt x="212470" y="1030757"/>
                  </a:lnTo>
                  <a:lnTo>
                    <a:pt x="204588" y="1030135"/>
                  </a:lnTo>
                  <a:lnTo>
                    <a:pt x="203707" y="1030135"/>
                  </a:lnTo>
                  <a:lnTo>
                    <a:pt x="202818" y="1029995"/>
                  </a:lnTo>
                  <a:lnTo>
                    <a:pt x="203102" y="1029995"/>
                  </a:lnTo>
                  <a:lnTo>
                    <a:pt x="195339" y="1028204"/>
                  </a:lnTo>
                  <a:lnTo>
                    <a:pt x="195071" y="1028204"/>
                  </a:lnTo>
                  <a:lnTo>
                    <a:pt x="194182" y="1027938"/>
                  </a:lnTo>
                  <a:lnTo>
                    <a:pt x="194377" y="1027938"/>
                  </a:lnTo>
                  <a:lnTo>
                    <a:pt x="185419" y="1024496"/>
                  </a:lnTo>
                  <a:lnTo>
                    <a:pt x="176529" y="1019822"/>
                  </a:lnTo>
                  <a:lnTo>
                    <a:pt x="141096" y="988237"/>
                  </a:lnTo>
                  <a:lnTo>
                    <a:pt x="115442" y="952309"/>
                  </a:lnTo>
                  <a:lnTo>
                    <a:pt x="91312" y="907135"/>
                  </a:lnTo>
                  <a:lnTo>
                    <a:pt x="69468" y="854151"/>
                  </a:lnTo>
                  <a:lnTo>
                    <a:pt x="56387" y="815200"/>
                  </a:lnTo>
                  <a:lnTo>
                    <a:pt x="39369" y="752132"/>
                  </a:lnTo>
                  <a:lnTo>
                    <a:pt x="30099" y="707644"/>
                  </a:lnTo>
                  <a:lnTo>
                    <a:pt x="22732" y="661644"/>
                  </a:lnTo>
                  <a:lnTo>
                    <a:pt x="17144" y="614476"/>
                  </a:lnTo>
                  <a:lnTo>
                    <a:pt x="13842" y="566661"/>
                  </a:lnTo>
                  <a:lnTo>
                    <a:pt x="12700" y="518413"/>
                  </a:lnTo>
                  <a:lnTo>
                    <a:pt x="12958" y="494156"/>
                  </a:lnTo>
                  <a:lnTo>
                    <a:pt x="17271" y="422275"/>
                  </a:lnTo>
                  <a:lnTo>
                    <a:pt x="22859" y="375157"/>
                  </a:lnTo>
                  <a:lnTo>
                    <a:pt x="30352" y="329184"/>
                  </a:lnTo>
                  <a:lnTo>
                    <a:pt x="39750" y="284734"/>
                  </a:lnTo>
                  <a:lnTo>
                    <a:pt x="50800" y="242062"/>
                  </a:lnTo>
                  <a:lnTo>
                    <a:pt x="63372" y="201929"/>
                  </a:lnTo>
                  <a:lnTo>
                    <a:pt x="77088" y="164337"/>
                  </a:lnTo>
                  <a:lnTo>
                    <a:pt x="100075" y="113792"/>
                  </a:lnTo>
                  <a:lnTo>
                    <a:pt x="125094" y="71500"/>
                  </a:lnTo>
                  <a:lnTo>
                    <a:pt x="141911" y="49656"/>
                  </a:lnTo>
                  <a:lnTo>
                    <a:pt x="141604" y="49656"/>
                  </a:lnTo>
                  <a:lnTo>
                    <a:pt x="142747" y="48640"/>
                  </a:lnTo>
                  <a:lnTo>
                    <a:pt x="142923" y="48640"/>
                  </a:lnTo>
                  <a:lnTo>
                    <a:pt x="150345" y="42920"/>
                  </a:lnTo>
                  <a:lnTo>
                    <a:pt x="144381" y="31402"/>
                  </a:lnTo>
                  <a:close/>
                </a:path>
                <a:path w="213995" h="1043939">
                  <a:moveTo>
                    <a:pt x="202818" y="1029995"/>
                  </a:moveTo>
                  <a:lnTo>
                    <a:pt x="203707" y="1030135"/>
                  </a:lnTo>
                  <a:lnTo>
                    <a:pt x="203249" y="1030029"/>
                  </a:lnTo>
                  <a:lnTo>
                    <a:pt x="202818" y="1029995"/>
                  </a:lnTo>
                  <a:close/>
                </a:path>
                <a:path w="213995" h="1043939">
                  <a:moveTo>
                    <a:pt x="203249" y="1030029"/>
                  </a:moveTo>
                  <a:lnTo>
                    <a:pt x="203707" y="1030135"/>
                  </a:lnTo>
                  <a:lnTo>
                    <a:pt x="204588" y="1030135"/>
                  </a:lnTo>
                  <a:lnTo>
                    <a:pt x="203249" y="1030029"/>
                  </a:lnTo>
                  <a:close/>
                </a:path>
                <a:path w="213995" h="1043939">
                  <a:moveTo>
                    <a:pt x="203102" y="1029995"/>
                  </a:moveTo>
                  <a:lnTo>
                    <a:pt x="202818" y="1029995"/>
                  </a:lnTo>
                  <a:lnTo>
                    <a:pt x="203249" y="1030029"/>
                  </a:lnTo>
                  <a:lnTo>
                    <a:pt x="203102" y="1029995"/>
                  </a:lnTo>
                  <a:close/>
                </a:path>
                <a:path w="213995" h="1043939">
                  <a:moveTo>
                    <a:pt x="194182" y="1027938"/>
                  </a:moveTo>
                  <a:lnTo>
                    <a:pt x="195071" y="1028204"/>
                  </a:lnTo>
                  <a:lnTo>
                    <a:pt x="194670" y="1028050"/>
                  </a:lnTo>
                  <a:lnTo>
                    <a:pt x="194182" y="1027938"/>
                  </a:lnTo>
                  <a:close/>
                </a:path>
                <a:path w="213995" h="1043939">
                  <a:moveTo>
                    <a:pt x="194670" y="1028050"/>
                  </a:moveTo>
                  <a:lnTo>
                    <a:pt x="195071" y="1028204"/>
                  </a:lnTo>
                  <a:lnTo>
                    <a:pt x="195339" y="1028204"/>
                  </a:lnTo>
                  <a:lnTo>
                    <a:pt x="194670" y="1028050"/>
                  </a:lnTo>
                  <a:close/>
                </a:path>
                <a:path w="213995" h="1043939">
                  <a:moveTo>
                    <a:pt x="194377" y="1027938"/>
                  </a:moveTo>
                  <a:lnTo>
                    <a:pt x="194182" y="1027938"/>
                  </a:lnTo>
                  <a:lnTo>
                    <a:pt x="194670" y="1028050"/>
                  </a:lnTo>
                  <a:lnTo>
                    <a:pt x="194377" y="1027938"/>
                  </a:lnTo>
                  <a:close/>
                </a:path>
                <a:path w="213995" h="1043939">
                  <a:moveTo>
                    <a:pt x="196349" y="24256"/>
                  </a:moveTo>
                  <a:lnTo>
                    <a:pt x="153669" y="24256"/>
                  </a:lnTo>
                  <a:lnTo>
                    <a:pt x="161543" y="34289"/>
                  </a:lnTo>
                  <a:lnTo>
                    <a:pt x="150345" y="42920"/>
                  </a:lnTo>
                  <a:lnTo>
                    <a:pt x="163829" y="68961"/>
                  </a:lnTo>
                  <a:lnTo>
                    <a:pt x="196349" y="24256"/>
                  </a:lnTo>
                  <a:close/>
                </a:path>
                <a:path w="213995" h="1043939">
                  <a:moveTo>
                    <a:pt x="142747" y="48640"/>
                  </a:moveTo>
                  <a:lnTo>
                    <a:pt x="141604" y="49656"/>
                  </a:lnTo>
                  <a:lnTo>
                    <a:pt x="142443" y="49010"/>
                  </a:lnTo>
                  <a:lnTo>
                    <a:pt x="142747" y="48640"/>
                  </a:lnTo>
                  <a:close/>
                </a:path>
                <a:path w="213995" h="1043939">
                  <a:moveTo>
                    <a:pt x="142443" y="49010"/>
                  </a:moveTo>
                  <a:lnTo>
                    <a:pt x="141604" y="49656"/>
                  </a:lnTo>
                  <a:lnTo>
                    <a:pt x="141911" y="49656"/>
                  </a:lnTo>
                  <a:lnTo>
                    <a:pt x="142443" y="49010"/>
                  </a:lnTo>
                  <a:close/>
                </a:path>
                <a:path w="213995" h="1043939">
                  <a:moveTo>
                    <a:pt x="142923" y="48640"/>
                  </a:moveTo>
                  <a:lnTo>
                    <a:pt x="142747" y="48640"/>
                  </a:lnTo>
                  <a:lnTo>
                    <a:pt x="142443" y="49010"/>
                  </a:lnTo>
                  <a:lnTo>
                    <a:pt x="142923" y="48640"/>
                  </a:lnTo>
                  <a:close/>
                </a:path>
                <a:path w="213995" h="1043939">
                  <a:moveTo>
                    <a:pt x="153669" y="24256"/>
                  </a:moveTo>
                  <a:lnTo>
                    <a:pt x="144381" y="31402"/>
                  </a:lnTo>
                  <a:lnTo>
                    <a:pt x="150345" y="42920"/>
                  </a:lnTo>
                  <a:lnTo>
                    <a:pt x="161543" y="34289"/>
                  </a:lnTo>
                  <a:lnTo>
                    <a:pt x="153669" y="24256"/>
                  </a:lnTo>
                  <a:close/>
                </a:path>
                <a:path w="213995" h="1043939">
                  <a:moveTo>
                    <a:pt x="213994" y="0"/>
                  </a:moveTo>
                  <a:lnTo>
                    <a:pt x="128777" y="1269"/>
                  </a:lnTo>
                  <a:lnTo>
                    <a:pt x="144381" y="31402"/>
                  </a:lnTo>
                  <a:lnTo>
                    <a:pt x="153669" y="24256"/>
                  </a:lnTo>
                  <a:lnTo>
                    <a:pt x="196349" y="24256"/>
                  </a:lnTo>
                  <a:lnTo>
                    <a:pt x="2139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2117" algn="ctr">
              <a:lnSpc>
                <a:spcPts val="4761"/>
              </a:lnSpc>
              <a:spcBef>
                <a:spcPts val="111"/>
              </a:spcBef>
            </a:pPr>
            <a:r>
              <a:rPr dirty="0"/>
              <a:t>EXAMPLE</a:t>
            </a:r>
            <a:r>
              <a:rPr spc="-83" dirty="0"/>
              <a:t> </a:t>
            </a:r>
            <a:r>
              <a:rPr dirty="0"/>
              <a:t>JACOBI</a:t>
            </a:r>
          </a:p>
          <a:p>
            <a:pPr marL="2117" algn="ctr">
              <a:lnSpc>
                <a:spcPts val="3161"/>
              </a:lnSpc>
            </a:pP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Top/Bottom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Halo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24653" y="1996440"/>
            <a:ext cx="8676922" cy="4262261"/>
          </a:xfrm>
          <a:custGeom>
            <a:avLst/>
            <a:gdLst/>
            <a:ahLst/>
            <a:cxnLst/>
            <a:rect l="l" t="t" r="r" b="b"/>
            <a:pathLst>
              <a:path w="7809230" h="3836035">
                <a:moveTo>
                  <a:pt x="7808963" y="1865376"/>
                </a:moveTo>
                <a:lnTo>
                  <a:pt x="0" y="1865376"/>
                </a:lnTo>
                <a:lnTo>
                  <a:pt x="0" y="3835908"/>
                </a:lnTo>
                <a:lnTo>
                  <a:pt x="7808963" y="3835908"/>
                </a:lnTo>
                <a:lnTo>
                  <a:pt x="7808963" y="1865376"/>
                </a:lnTo>
                <a:close/>
              </a:path>
              <a:path w="7809230" h="3836035">
                <a:moveTo>
                  <a:pt x="7808963" y="0"/>
                </a:moveTo>
                <a:lnTo>
                  <a:pt x="0" y="0"/>
                </a:lnTo>
                <a:lnTo>
                  <a:pt x="0" y="1859280"/>
                </a:lnTo>
                <a:lnTo>
                  <a:pt x="7808963" y="1859280"/>
                </a:lnTo>
                <a:lnTo>
                  <a:pt x="780896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32" name="object 32"/>
          <p:cNvGrpSpPr/>
          <p:nvPr/>
        </p:nvGrpSpPr>
        <p:grpSpPr>
          <a:xfrm>
            <a:off x="9738359" y="2009987"/>
            <a:ext cx="1564922" cy="1983317"/>
            <a:chOff x="8764523" y="1808988"/>
            <a:chExt cx="1408430" cy="1784985"/>
          </a:xfrm>
        </p:grpSpPr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4523" y="2747772"/>
              <a:ext cx="242315" cy="2423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5607" y="2747772"/>
              <a:ext cx="240792" cy="2423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9739" y="2747772"/>
              <a:ext cx="240791" cy="2423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7775" y="2747772"/>
              <a:ext cx="242316" cy="24231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28859" y="2747772"/>
              <a:ext cx="242315" cy="24231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7131" y="3038855"/>
              <a:ext cx="242316" cy="2423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1263" y="3038855"/>
              <a:ext cx="242315" cy="2423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0823" y="3038855"/>
              <a:ext cx="240791" cy="2423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30383" y="3038855"/>
              <a:ext cx="242315" cy="2423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5607" y="3352800"/>
              <a:ext cx="240792" cy="2407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49739" y="3352800"/>
              <a:ext cx="240791" cy="2407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37775" y="3352800"/>
              <a:ext cx="242316" cy="2407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28859" y="3352800"/>
              <a:ext cx="242315" cy="24079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068561" y="3028950"/>
              <a:ext cx="1089660" cy="271780"/>
            </a:xfrm>
            <a:custGeom>
              <a:avLst/>
              <a:gdLst/>
              <a:ahLst/>
              <a:cxnLst/>
              <a:rect l="l" t="t" r="r" b="b"/>
              <a:pathLst>
                <a:path w="1089659" h="271779">
                  <a:moveTo>
                    <a:pt x="0" y="271272"/>
                  </a:moveTo>
                  <a:lnTo>
                    <a:pt x="1089659" y="271272"/>
                  </a:lnTo>
                  <a:lnTo>
                    <a:pt x="1089659" y="0"/>
                  </a:lnTo>
                  <a:lnTo>
                    <a:pt x="0" y="0"/>
                  </a:lnTo>
                  <a:lnTo>
                    <a:pt x="0" y="271272"/>
                  </a:lnTo>
                  <a:close/>
                </a:path>
              </a:pathLst>
            </a:custGeom>
            <a:ln w="25908">
              <a:solidFill>
                <a:srgbClr val="4548F5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6047" y="3038855"/>
              <a:ext cx="242315" cy="2423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57131" y="1808988"/>
              <a:ext cx="242316" cy="24079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51263" y="1808988"/>
              <a:ext cx="242315" cy="2407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40823" y="1808988"/>
              <a:ext cx="240791" cy="24079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30383" y="1808988"/>
              <a:ext cx="242315" cy="24079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5607" y="2121408"/>
              <a:ext cx="240792" cy="24231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9739" y="2121408"/>
              <a:ext cx="240791" cy="24231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7775" y="2121408"/>
              <a:ext cx="242316" cy="24231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28859" y="2121408"/>
              <a:ext cx="242315" cy="24231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68561" y="2093214"/>
              <a:ext cx="1089660" cy="291465"/>
            </a:xfrm>
            <a:custGeom>
              <a:avLst/>
              <a:gdLst/>
              <a:ahLst/>
              <a:cxnLst/>
              <a:rect l="l" t="t" r="r" b="b"/>
              <a:pathLst>
                <a:path w="1089659" h="291464">
                  <a:moveTo>
                    <a:pt x="0" y="291084"/>
                  </a:moveTo>
                  <a:lnTo>
                    <a:pt x="1089659" y="291084"/>
                  </a:lnTo>
                  <a:lnTo>
                    <a:pt x="1089659" y="0"/>
                  </a:lnTo>
                  <a:lnTo>
                    <a:pt x="0" y="0"/>
                  </a:lnTo>
                  <a:lnTo>
                    <a:pt x="0" y="291084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4523" y="2121408"/>
              <a:ext cx="242315" cy="24231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67139" y="2241804"/>
              <a:ext cx="212725" cy="928369"/>
            </a:xfrm>
            <a:custGeom>
              <a:avLst/>
              <a:gdLst/>
              <a:ahLst/>
              <a:cxnLst/>
              <a:rect l="l" t="t" r="r" b="b"/>
              <a:pathLst>
                <a:path w="212725" h="928369">
                  <a:moveTo>
                    <a:pt x="130841" y="30980"/>
                  </a:moveTo>
                  <a:lnTo>
                    <a:pt x="99059" y="68961"/>
                  </a:lnTo>
                  <a:lnTo>
                    <a:pt x="75564" y="110362"/>
                  </a:lnTo>
                  <a:lnTo>
                    <a:pt x="54355" y="158369"/>
                  </a:lnTo>
                  <a:lnTo>
                    <a:pt x="36194" y="212217"/>
                  </a:lnTo>
                  <a:lnTo>
                    <a:pt x="25653" y="250571"/>
                  </a:lnTo>
                  <a:lnTo>
                    <a:pt x="16763" y="290703"/>
                  </a:lnTo>
                  <a:lnTo>
                    <a:pt x="9651" y="332105"/>
                  </a:lnTo>
                  <a:lnTo>
                    <a:pt x="4444" y="374523"/>
                  </a:lnTo>
                  <a:lnTo>
                    <a:pt x="1142" y="417703"/>
                  </a:lnTo>
                  <a:lnTo>
                    <a:pt x="0" y="461137"/>
                  </a:lnTo>
                  <a:lnTo>
                    <a:pt x="253" y="482726"/>
                  </a:lnTo>
                  <a:lnTo>
                    <a:pt x="4699" y="547751"/>
                  </a:lnTo>
                  <a:lnTo>
                    <a:pt x="10286" y="590296"/>
                  </a:lnTo>
                  <a:lnTo>
                    <a:pt x="17906" y="631571"/>
                  </a:lnTo>
                  <a:lnTo>
                    <a:pt x="27177" y="671703"/>
                  </a:lnTo>
                  <a:lnTo>
                    <a:pt x="38353" y="710057"/>
                  </a:lnTo>
                  <a:lnTo>
                    <a:pt x="50926" y="746506"/>
                  </a:lnTo>
                  <a:lnTo>
                    <a:pt x="72262" y="796544"/>
                  </a:lnTo>
                  <a:lnTo>
                    <a:pt x="96519" y="840359"/>
                  </a:lnTo>
                  <a:lnTo>
                    <a:pt x="122935" y="876681"/>
                  </a:lnTo>
                  <a:lnTo>
                    <a:pt x="151256" y="904240"/>
                  </a:lnTo>
                  <a:lnTo>
                    <a:pt x="191515" y="925449"/>
                  </a:lnTo>
                  <a:lnTo>
                    <a:pt x="211708" y="928243"/>
                  </a:lnTo>
                  <a:lnTo>
                    <a:pt x="212470" y="915543"/>
                  </a:lnTo>
                  <a:lnTo>
                    <a:pt x="202945" y="914908"/>
                  </a:lnTo>
                  <a:lnTo>
                    <a:pt x="194182" y="913003"/>
                  </a:lnTo>
                  <a:lnTo>
                    <a:pt x="158623" y="894080"/>
                  </a:lnTo>
                  <a:lnTo>
                    <a:pt x="123698" y="857504"/>
                  </a:lnTo>
                  <a:lnTo>
                    <a:pt x="99059" y="819912"/>
                  </a:lnTo>
                  <a:lnTo>
                    <a:pt x="76453" y="775208"/>
                  </a:lnTo>
                  <a:lnTo>
                    <a:pt x="56260" y="724154"/>
                  </a:lnTo>
                  <a:lnTo>
                    <a:pt x="39369" y="668274"/>
                  </a:lnTo>
                  <a:lnTo>
                    <a:pt x="30225" y="628776"/>
                  </a:lnTo>
                  <a:lnTo>
                    <a:pt x="22732" y="588010"/>
                  </a:lnTo>
                  <a:lnTo>
                    <a:pt x="17271" y="546100"/>
                  </a:lnTo>
                  <a:lnTo>
                    <a:pt x="13842" y="503682"/>
                  </a:lnTo>
                  <a:lnTo>
                    <a:pt x="12700" y="460883"/>
                  </a:lnTo>
                  <a:lnTo>
                    <a:pt x="13842" y="418084"/>
                  </a:lnTo>
                  <a:lnTo>
                    <a:pt x="17017" y="375538"/>
                  </a:lnTo>
                  <a:lnTo>
                    <a:pt x="22225" y="333629"/>
                  </a:lnTo>
                  <a:lnTo>
                    <a:pt x="29336" y="292862"/>
                  </a:lnTo>
                  <a:lnTo>
                    <a:pt x="38100" y="253365"/>
                  </a:lnTo>
                  <a:lnTo>
                    <a:pt x="48386" y="215519"/>
                  </a:lnTo>
                  <a:lnTo>
                    <a:pt x="66293" y="162813"/>
                  </a:lnTo>
                  <a:lnTo>
                    <a:pt x="86994" y="115824"/>
                  </a:lnTo>
                  <a:lnTo>
                    <a:pt x="109854" y="75819"/>
                  </a:lnTo>
                  <a:lnTo>
                    <a:pt x="133121" y="44958"/>
                  </a:lnTo>
                  <a:lnTo>
                    <a:pt x="132841" y="44958"/>
                  </a:lnTo>
                  <a:lnTo>
                    <a:pt x="134111" y="43815"/>
                  </a:lnTo>
                  <a:lnTo>
                    <a:pt x="134563" y="43815"/>
                  </a:lnTo>
                  <a:lnTo>
                    <a:pt x="136819" y="42317"/>
                  </a:lnTo>
                  <a:lnTo>
                    <a:pt x="130841" y="30980"/>
                  </a:lnTo>
                  <a:close/>
                </a:path>
                <a:path w="212725" h="928369">
                  <a:moveTo>
                    <a:pt x="183257" y="24257"/>
                  </a:moveTo>
                  <a:lnTo>
                    <a:pt x="140969" y="24257"/>
                  </a:lnTo>
                  <a:lnTo>
                    <a:pt x="147954" y="34925"/>
                  </a:lnTo>
                  <a:lnTo>
                    <a:pt x="136819" y="42317"/>
                  </a:lnTo>
                  <a:lnTo>
                    <a:pt x="151002" y="69215"/>
                  </a:lnTo>
                  <a:lnTo>
                    <a:pt x="183257" y="24257"/>
                  </a:lnTo>
                  <a:close/>
                </a:path>
                <a:path w="212725" h="928369">
                  <a:moveTo>
                    <a:pt x="134111" y="43815"/>
                  </a:moveTo>
                  <a:lnTo>
                    <a:pt x="132841" y="44958"/>
                  </a:lnTo>
                  <a:lnTo>
                    <a:pt x="133499" y="44521"/>
                  </a:lnTo>
                  <a:lnTo>
                    <a:pt x="134111" y="43815"/>
                  </a:lnTo>
                  <a:close/>
                </a:path>
                <a:path w="212725" h="928369">
                  <a:moveTo>
                    <a:pt x="133499" y="44521"/>
                  </a:moveTo>
                  <a:lnTo>
                    <a:pt x="132841" y="44958"/>
                  </a:lnTo>
                  <a:lnTo>
                    <a:pt x="133121" y="44958"/>
                  </a:lnTo>
                  <a:lnTo>
                    <a:pt x="133499" y="44521"/>
                  </a:lnTo>
                  <a:close/>
                </a:path>
                <a:path w="212725" h="928369">
                  <a:moveTo>
                    <a:pt x="134563" y="43815"/>
                  </a:moveTo>
                  <a:lnTo>
                    <a:pt x="134111" y="43815"/>
                  </a:lnTo>
                  <a:lnTo>
                    <a:pt x="133499" y="44521"/>
                  </a:lnTo>
                  <a:lnTo>
                    <a:pt x="134563" y="43815"/>
                  </a:lnTo>
                  <a:close/>
                </a:path>
                <a:path w="212725" h="928369">
                  <a:moveTo>
                    <a:pt x="140969" y="24257"/>
                  </a:moveTo>
                  <a:lnTo>
                    <a:pt x="130841" y="30980"/>
                  </a:lnTo>
                  <a:lnTo>
                    <a:pt x="136819" y="42317"/>
                  </a:lnTo>
                  <a:lnTo>
                    <a:pt x="147954" y="34925"/>
                  </a:lnTo>
                  <a:lnTo>
                    <a:pt x="140969" y="24257"/>
                  </a:lnTo>
                  <a:close/>
                </a:path>
                <a:path w="212725" h="928369">
                  <a:moveTo>
                    <a:pt x="200659" y="0"/>
                  </a:moveTo>
                  <a:lnTo>
                    <a:pt x="115442" y="1778"/>
                  </a:lnTo>
                  <a:lnTo>
                    <a:pt x="130841" y="30980"/>
                  </a:lnTo>
                  <a:lnTo>
                    <a:pt x="140969" y="24257"/>
                  </a:lnTo>
                  <a:lnTo>
                    <a:pt x="183257" y="24257"/>
                  </a:lnTo>
                  <a:lnTo>
                    <a:pt x="20065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pic>
        <p:nvPicPr>
          <p:cNvPr id="59" name="object 5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358881" y="3053081"/>
            <a:ext cx="269239" cy="26923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60574" y="3376506"/>
            <a:ext cx="269239" cy="26924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738359" y="3725333"/>
            <a:ext cx="269239" cy="26754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358881" y="3725333"/>
            <a:ext cx="269239" cy="26754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738359" y="4048760"/>
            <a:ext cx="269239" cy="26754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061785" y="4048760"/>
            <a:ext cx="267547" cy="26754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88600" y="4048760"/>
            <a:ext cx="267546" cy="26754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708640" y="4048760"/>
            <a:ext cx="269240" cy="26754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032066" y="4048760"/>
            <a:ext cx="269239" cy="26754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358881" y="4048760"/>
            <a:ext cx="269239" cy="26754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40053" y="4370493"/>
            <a:ext cx="269239" cy="26924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60574" y="4370493"/>
            <a:ext cx="269239" cy="26924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358881" y="4719320"/>
            <a:ext cx="269239" cy="26924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38359" y="1686559"/>
            <a:ext cx="269239" cy="269239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61785" y="1686559"/>
            <a:ext cx="267547" cy="269239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88600" y="1686559"/>
            <a:ext cx="267546" cy="26923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08640" y="1686559"/>
            <a:ext cx="269240" cy="26923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032066" y="1686559"/>
            <a:ext cx="269239" cy="26923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358881" y="1686559"/>
            <a:ext cx="269239" cy="269239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740053" y="2009987"/>
            <a:ext cx="269239" cy="26754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360574" y="2009987"/>
            <a:ext cx="269239" cy="267546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358881" y="2357119"/>
            <a:ext cx="269239" cy="269239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57187" y="5538893"/>
            <a:ext cx="269239" cy="269239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58881" y="5862320"/>
            <a:ext cx="269239" cy="269240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736667" y="6211147"/>
            <a:ext cx="267547" cy="267547"/>
          </a:xfrm>
          <a:prstGeom prst="rect">
            <a:avLst/>
          </a:prstGeom>
        </p:spPr>
      </p:pic>
      <p:sp>
        <p:nvSpPr>
          <p:cNvPr id="84" name="object 84"/>
          <p:cNvSpPr txBox="1"/>
          <p:nvPr/>
        </p:nvSpPr>
        <p:spPr>
          <a:xfrm>
            <a:off x="9681915" y="2780877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681915" y="5189841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24652" y="1996439"/>
            <a:ext cx="8676922" cy="14948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44">
              <a:latin typeface="Times New Roman"/>
              <a:cs typeface="Times New Roman"/>
            </a:endParaRPr>
          </a:p>
          <a:p>
            <a:pPr marL="1641106" marR="1826664" indent="-1538096">
              <a:lnSpc>
                <a:spcPct val="100699"/>
              </a:lnSpc>
            </a:pPr>
            <a:r>
              <a:rPr sz="1556" spc="-11" dirty="0">
                <a:solidFill>
                  <a:srgbClr val="FF0000"/>
                </a:solidFill>
                <a:latin typeface="Courier New"/>
                <a:cs typeface="Courier New"/>
              </a:rPr>
              <a:t>MPI_Sendrecv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11" dirty="0">
                <a:latin typeface="Courier New"/>
                <a:cs typeface="Courier New"/>
              </a:rPr>
              <a:t>a_new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11" dirty="0">
                <a:latin typeface="Courier New"/>
                <a:cs typeface="Courier New"/>
              </a:rPr>
              <a:t>iy_start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11" dirty="0">
                <a:latin typeface="Courier New"/>
                <a:cs typeface="Courier New"/>
              </a:rPr>
              <a:t>nx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MPI_FLOAT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top</a:t>
            </a:r>
            <a:r>
              <a:rPr sz="1556" spc="11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a_new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+(</a:t>
            </a:r>
            <a:r>
              <a:rPr sz="1556" spc="-11" dirty="0">
                <a:latin typeface="Courier New"/>
                <a:cs typeface="Courier New"/>
              </a:rPr>
              <a:t>iy_end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11" dirty="0">
                <a:latin typeface="Courier New"/>
                <a:cs typeface="Courier New"/>
              </a:rPr>
              <a:t>nx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MPI_FLOAT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bottom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b="1" spc="-9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MPI_COMM_WORLD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MPI_STATUS_IGNORE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2394372" y="2707640"/>
            <a:ext cx="2142067" cy="530578"/>
            <a:chOff x="2154935" y="2436876"/>
            <a:chExt cx="1927860" cy="477520"/>
          </a:xfrm>
        </p:grpSpPr>
        <p:sp>
          <p:nvSpPr>
            <p:cNvPr id="88" name="object 88"/>
            <p:cNvSpPr/>
            <p:nvPr/>
          </p:nvSpPr>
          <p:spPr>
            <a:xfrm>
              <a:off x="2167889" y="2449830"/>
              <a:ext cx="1902460" cy="242570"/>
            </a:xfrm>
            <a:custGeom>
              <a:avLst/>
              <a:gdLst/>
              <a:ahLst/>
              <a:cxnLst/>
              <a:rect l="l" t="t" r="r" b="b"/>
              <a:pathLst>
                <a:path w="1902460" h="242569">
                  <a:moveTo>
                    <a:pt x="0" y="242315"/>
                  </a:moveTo>
                  <a:lnTo>
                    <a:pt x="1901952" y="242315"/>
                  </a:lnTo>
                  <a:lnTo>
                    <a:pt x="1901952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25908">
              <a:solidFill>
                <a:srgbClr val="4548F5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2167889" y="2705862"/>
              <a:ext cx="1838325" cy="195580"/>
            </a:xfrm>
            <a:custGeom>
              <a:avLst/>
              <a:gdLst/>
              <a:ahLst/>
              <a:cxnLst/>
              <a:rect l="l" t="t" r="r" b="b"/>
              <a:pathLst>
                <a:path w="1838325" h="195580">
                  <a:moveTo>
                    <a:pt x="0" y="195072"/>
                  </a:moveTo>
                  <a:lnTo>
                    <a:pt x="1837943" y="195072"/>
                  </a:lnTo>
                  <a:lnTo>
                    <a:pt x="1837943" y="0"/>
                  </a:lnTo>
                  <a:lnTo>
                    <a:pt x="0" y="0"/>
                  </a:lnTo>
                  <a:lnTo>
                    <a:pt x="0" y="195072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90" name="object 90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389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F04530A-7E26-49AB-831D-C96BF8E9E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2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36667" y="1686559"/>
            <a:ext cx="2192867" cy="4951589"/>
            <a:chOff x="8763000" y="1517903"/>
            <a:chExt cx="1973580" cy="4456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4523" y="1517903"/>
              <a:ext cx="1702307" cy="17952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0" y="3352799"/>
              <a:ext cx="1703831" cy="21976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0" y="5590032"/>
              <a:ext cx="240792" cy="2407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559" y="5590032"/>
              <a:ext cx="242315" cy="2407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6691" y="5590032"/>
              <a:ext cx="242315" cy="240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252" y="5590032"/>
              <a:ext cx="242316" cy="2407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7336" y="5590032"/>
              <a:ext cx="242315" cy="2407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1467" y="5590032"/>
              <a:ext cx="242315" cy="24079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2117" algn="ctr">
              <a:lnSpc>
                <a:spcPts val="4761"/>
              </a:lnSpc>
              <a:spcBef>
                <a:spcPts val="111"/>
              </a:spcBef>
            </a:pPr>
            <a:r>
              <a:rPr dirty="0"/>
              <a:t>EXAMPLE</a:t>
            </a:r>
            <a:r>
              <a:rPr spc="-83" dirty="0"/>
              <a:t> </a:t>
            </a:r>
            <a:r>
              <a:rPr dirty="0"/>
              <a:t>JACOBI</a:t>
            </a:r>
          </a:p>
          <a:p>
            <a:pPr marL="2117" algn="ctr">
              <a:lnSpc>
                <a:spcPts val="3161"/>
              </a:lnSpc>
            </a:pP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Top/Bottom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Halo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4653" y="1996440"/>
            <a:ext cx="8676922" cy="4262261"/>
          </a:xfrm>
          <a:custGeom>
            <a:avLst/>
            <a:gdLst/>
            <a:ahLst/>
            <a:cxnLst/>
            <a:rect l="l" t="t" r="r" b="b"/>
            <a:pathLst>
              <a:path w="7809230" h="3836035">
                <a:moveTo>
                  <a:pt x="7808963" y="1865376"/>
                </a:moveTo>
                <a:lnTo>
                  <a:pt x="0" y="1865376"/>
                </a:lnTo>
                <a:lnTo>
                  <a:pt x="0" y="3835908"/>
                </a:lnTo>
                <a:lnTo>
                  <a:pt x="7808963" y="3835908"/>
                </a:lnTo>
                <a:lnTo>
                  <a:pt x="7808963" y="1865376"/>
                </a:lnTo>
                <a:close/>
              </a:path>
              <a:path w="7809230" h="3836035">
                <a:moveTo>
                  <a:pt x="7808963" y="0"/>
                </a:moveTo>
                <a:lnTo>
                  <a:pt x="0" y="0"/>
                </a:lnTo>
                <a:lnTo>
                  <a:pt x="0" y="1859280"/>
                </a:lnTo>
                <a:lnTo>
                  <a:pt x="7808963" y="1859280"/>
                </a:lnTo>
                <a:lnTo>
                  <a:pt x="780896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3" name="object 13"/>
          <p:cNvSpPr txBox="1"/>
          <p:nvPr/>
        </p:nvSpPr>
        <p:spPr>
          <a:xfrm>
            <a:off x="9681915" y="2780877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81915" y="5189841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27932" y="5029342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34141" y="2564553"/>
            <a:ext cx="17003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4652" y="1996439"/>
            <a:ext cx="8676922" cy="36238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7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44">
              <a:latin typeface="Times New Roman"/>
              <a:cs typeface="Times New Roman"/>
            </a:endParaRPr>
          </a:p>
          <a:p>
            <a:pPr marL="1641106" marR="1826664" indent="-1538096">
              <a:lnSpc>
                <a:spcPct val="100699"/>
              </a:lnSpc>
            </a:pPr>
            <a:r>
              <a:rPr sz="1556" spc="-11" dirty="0">
                <a:solidFill>
                  <a:srgbClr val="FF0000"/>
                </a:solidFill>
                <a:latin typeface="Courier New"/>
                <a:cs typeface="Courier New"/>
              </a:rPr>
              <a:t>MPI_Sendrecv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11" dirty="0">
                <a:latin typeface="Courier New"/>
                <a:cs typeface="Courier New"/>
              </a:rPr>
              <a:t>a_new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11" dirty="0">
                <a:latin typeface="Courier New"/>
                <a:cs typeface="Courier New"/>
              </a:rPr>
              <a:t>iy_start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11" dirty="0">
                <a:latin typeface="Courier New"/>
                <a:cs typeface="Courier New"/>
              </a:rPr>
              <a:t>nx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MPI_FLOAT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top</a:t>
            </a:r>
            <a:r>
              <a:rPr sz="1556" spc="11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a_new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+(</a:t>
            </a:r>
            <a:r>
              <a:rPr sz="1556" spc="-11" dirty="0">
                <a:latin typeface="Courier New"/>
                <a:cs typeface="Courier New"/>
              </a:rPr>
              <a:t>iy_end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11" dirty="0">
                <a:latin typeface="Courier New"/>
                <a:cs typeface="Courier New"/>
              </a:rPr>
              <a:t>nx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MPI_FLOAT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bottom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b="1" spc="-9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MPI_COMM_WORLD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28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MPI_STATUS_IGNORE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78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78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78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78">
              <a:latin typeface="Courier New"/>
              <a:cs typeface="Courier New"/>
            </a:endParaRPr>
          </a:p>
          <a:p>
            <a:pPr>
              <a:spcBef>
                <a:spcPts val="6"/>
              </a:spcBef>
            </a:pPr>
            <a:endParaRPr sz="2056">
              <a:latin typeface="Courier New"/>
              <a:cs typeface="Courier New"/>
            </a:endParaRPr>
          </a:p>
          <a:p>
            <a:pPr marL="1641106" marR="1589601" indent="-1538096"/>
            <a:r>
              <a:rPr sz="1556" spc="-6" dirty="0">
                <a:solidFill>
                  <a:srgbClr val="0070C5"/>
                </a:solidFill>
                <a:latin typeface="Courier New"/>
                <a:cs typeface="Courier New"/>
              </a:rPr>
              <a:t>MPI_Sendrecv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+(</a:t>
            </a:r>
            <a:r>
              <a:rPr sz="1556" spc="-6" dirty="0">
                <a:latin typeface="Courier New"/>
                <a:cs typeface="Courier New"/>
              </a:rPr>
              <a:t>iy_end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MPI_FLOAT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bottom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b="1" spc="-9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11" dirty="0">
                <a:latin typeface="Courier New"/>
                <a:cs typeface="Courier New"/>
              </a:rPr>
              <a:t>MPI_FLOAT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dirty="0">
                <a:latin typeface="Courier New"/>
                <a:cs typeface="Courier New"/>
              </a:rPr>
              <a:t>top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11" dirty="0">
                <a:latin typeface="Courier New"/>
                <a:cs typeface="Courier New"/>
              </a:rPr>
              <a:t>MPI_COMM_WORLD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MPI_STATUS_IGNORE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94372" y="2707640"/>
            <a:ext cx="2362200" cy="2565400"/>
            <a:chOff x="2154935" y="2436876"/>
            <a:chExt cx="2125980" cy="2308860"/>
          </a:xfrm>
        </p:grpSpPr>
        <p:sp>
          <p:nvSpPr>
            <p:cNvPr id="19" name="object 19"/>
            <p:cNvSpPr/>
            <p:nvPr/>
          </p:nvSpPr>
          <p:spPr>
            <a:xfrm>
              <a:off x="2167889" y="2449830"/>
              <a:ext cx="1894839" cy="242570"/>
            </a:xfrm>
            <a:custGeom>
              <a:avLst/>
              <a:gdLst/>
              <a:ahLst/>
              <a:cxnLst/>
              <a:rect l="l" t="t" r="r" b="b"/>
              <a:pathLst>
                <a:path w="1894839" h="242569">
                  <a:moveTo>
                    <a:pt x="0" y="242315"/>
                  </a:moveTo>
                  <a:lnTo>
                    <a:pt x="1894332" y="242315"/>
                  </a:lnTo>
                  <a:lnTo>
                    <a:pt x="1894332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25908">
              <a:solidFill>
                <a:srgbClr val="4548F5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7889" y="2705862"/>
              <a:ext cx="1844039" cy="195580"/>
            </a:xfrm>
            <a:custGeom>
              <a:avLst/>
              <a:gdLst/>
              <a:ahLst/>
              <a:cxnLst/>
              <a:rect l="l" t="t" r="r" b="b"/>
              <a:pathLst>
                <a:path w="1844039" h="195580">
                  <a:moveTo>
                    <a:pt x="0" y="195072"/>
                  </a:moveTo>
                  <a:lnTo>
                    <a:pt x="1844039" y="195072"/>
                  </a:lnTo>
                  <a:lnTo>
                    <a:pt x="1844039" y="0"/>
                  </a:lnTo>
                  <a:lnTo>
                    <a:pt x="0" y="0"/>
                  </a:lnTo>
                  <a:lnTo>
                    <a:pt x="0" y="195072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170937" y="4309110"/>
              <a:ext cx="2097405" cy="200025"/>
            </a:xfrm>
            <a:custGeom>
              <a:avLst/>
              <a:gdLst/>
              <a:ahLst/>
              <a:cxnLst/>
              <a:rect l="l" t="t" r="r" b="b"/>
              <a:pathLst>
                <a:path w="2097404" h="200025">
                  <a:moveTo>
                    <a:pt x="0" y="199644"/>
                  </a:moveTo>
                  <a:lnTo>
                    <a:pt x="2097024" y="199644"/>
                  </a:lnTo>
                  <a:lnTo>
                    <a:pt x="2097024" y="0"/>
                  </a:lnTo>
                  <a:lnTo>
                    <a:pt x="0" y="0"/>
                  </a:lnTo>
                  <a:lnTo>
                    <a:pt x="0" y="199644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167889" y="4523994"/>
              <a:ext cx="605155" cy="208915"/>
            </a:xfrm>
            <a:custGeom>
              <a:avLst/>
              <a:gdLst/>
              <a:ahLst/>
              <a:cxnLst/>
              <a:rect l="l" t="t" r="r" b="b"/>
              <a:pathLst>
                <a:path w="605155" h="208914">
                  <a:moveTo>
                    <a:pt x="0" y="208787"/>
                  </a:moveTo>
                  <a:lnTo>
                    <a:pt x="605027" y="208787"/>
                  </a:lnTo>
                  <a:lnTo>
                    <a:pt x="605027" y="0"/>
                  </a:lnTo>
                  <a:lnTo>
                    <a:pt x="0" y="0"/>
                  </a:lnTo>
                  <a:lnTo>
                    <a:pt x="0" y="208787"/>
                  </a:lnTo>
                  <a:close/>
                </a:path>
              </a:pathLst>
            </a:custGeom>
            <a:ln w="25908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390</a:t>
            </a:fld>
            <a:endParaRPr dirty="0"/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2372" y="675119"/>
            <a:ext cx="9407172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HANDLING</a:t>
            </a:r>
            <a:r>
              <a:rPr spc="-44" dirty="0"/>
              <a:t> </a:t>
            </a:r>
            <a:r>
              <a:rPr spc="-6" dirty="0"/>
              <a:t>MULTIPLE</a:t>
            </a:r>
            <a:r>
              <a:rPr spc="-28" dirty="0"/>
              <a:t> </a:t>
            </a: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39" dirty="0"/>
              <a:t> </a:t>
            </a:r>
            <a:r>
              <a:rPr spc="-6" dirty="0"/>
              <a:t>NODES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959" y="2751667"/>
            <a:ext cx="1999827" cy="14816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8147" y="2751667"/>
            <a:ext cx="1999826" cy="14816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9333" y="2751667"/>
            <a:ext cx="1999827" cy="14816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0520" y="2751667"/>
            <a:ext cx="1999827" cy="148166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878840" y="5660813"/>
            <a:ext cx="462843" cy="452260"/>
          </a:xfrm>
          <a:custGeom>
            <a:avLst/>
            <a:gdLst/>
            <a:ahLst/>
            <a:cxnLst/>
            <a:rect l="l" t="t" r="r" b="b"/>
            <a:pathLst>
              <a:path w="416559" h="407035">
                <a:moveTo>
                  <a:pt x="416051" y="0"/>
                </a:moveTo>
                <a:lnTo>
                  <a:pt x="0" y="0"/>
                </a:lnTo>
                <a:lnTo>
                  <a:pt x="0" y="406908"/>
                </a:lnTo>
                <a:lnTo>
                  <a:pt x="416051" y="406908"/>
                </a:lnTo>
                <a:lnTo>
                  <a:pt x="4160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" name="object 8"/>
          <p:cNvSpPr/>
          <p:nvPr/>
        </p:nvSpPr>
        <p:spPr>
          <a:xfrm>
            <a:off x="1435947" y="5660813"/>
            <a:ext cx="462843" cy="452260"/>
          </a:xfrm>
          <a:custGeom>
            <a:avLst/>
            <a:gdLst/>
            <a:ahLst/>
            <a:cxnLst/>
            <a:rect l="l" t="t" r="r" b="b"/>
            <a:pathLst>
              <a:path w="416560" h="407035">
                <a:moveTo>
                  <a:pt x="416052" y="0"/>
                </a:moveTo>
                <a:lnTo>
                  <a:pt x="0" y="0"/>
                </a:lnTo>
                <a:lnTo>
                  <a:pt x="0" y="406908"/>
                </a:lnTo>
                <a:lnTo>
                  <a:pt x="416052" y="406908"/>
                </a:lnTo>
                <a:lnTo>
                  <a:pt x="4160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" name="object 9"/>
          <p:cNvSpPr txBox="1"/>
          <p:nvPr/>
        </p:nvSpPr>
        <p:spPr>
          <a:xfrm>
            <a:off x="1037110" y="5731707"/>
            <a:ext cx="704144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  <a:tabLst>
                <a:tab pos="570789" algn="l"/>
              </a:tabLst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0	1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0933" y="5660813"/>
            <a:ext cx="462843" cy="358382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83961" rIns="0" bIns="0" rtlCol="0">
            <a:spAutoFit/>
          </a:bodyPr>
          <a:lstStyle/>
          <a:p>
            <a:pPr marL="706" algn="ctr">
              <a:spcBef>
                <a:spcPts val="661"/>
              </a:spcBef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7477" y="5699534"/>
            <a:ext cx="21519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…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00026" y="5660813"/>
            <a:ext cx="462843" cy="452260"/>
          </a:xfrm>
          <a:custGeom>
            <a:avLst/>
            <a:gdLst/>
            <a:ahLst/>
            <a:cxnLst/>
            <a:rect l="l" t="t" r="r" b="b"/>
            <a:pathLst>
              <a:path w="416560" h="407035">
                <a:moveTo>
                  <a:pt x="416051" y="0"/>
                </a:moveTo>
                <a:lnTo>
                  <a:pt x="0" y="0"/>
                </a:lnTo>
                <a:lnTo>
                  <a:pt x="0" y="406908"/>
                </a:lnTo>
                <a:lnTo>
                  <a:pt x="416051" y="406908"/>
                </a:lnTo>
                <a:lnTo>
                  <a:pt x="4160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3" name="object 13"/>
          <p:cNvSpPr/>
          <p:nvPr/>
        </p:nvSpPr>
        <p:spPr>
          <a:xfrm>
            <a:off x="4157134" y="5660813"/>
            <a:ext cx="462843" cy="452260"/>
          </a:xfrm>
          <a:custGeom>
            <a:avLst/>
            <a:gdLst/>
            <a:ahLst/>
            <a:cxnLst/>
            <a:rect l="l" t="t" r="r" b="b"/>
            <a:pathLst>
              <a:path w="416560" h="407035">
                <a:moveTo>
                  <a:pt x="416051" y="0"/>
                </a:moveTo>
                <a:lnTo>
                  <a:pt x="0" y="0"/>
                </a:lnTo>
                <a:lnTo>
                  <a:pt x="0" y="406908"/>
                </a:lnTo>
                <a:lnTo>
                  <a:pt x="416051" y="406908"/>
                </a:lnTo>
                <a:lnTo>
                  <a:pt x="4160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4" name="object 14"/>
          <p:cNvSpPr txBox="1"/>
          <p:nvPr/>
        </p:nvSpPr>
        <p:spPr>
          <a:xfrm>
            <a:off x="3758635" y="5731707"/>
            <a:ext cx="703439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  <a:tabLst>
                <a:tab pos="570789" algn="l"/>
              </a:tabLst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8	9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32121" y="5660813"/>
            <a:ext cx="462843" cy="358382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83961" rIns="0" bIns="0" rtlCol="0">
            <a:spAutoFit/>
          </a:bodyPr>
          <a:lstStyle/>
          <a:p>
            <a:pPr marL="113593">
              <a:spcBef>
                <a:spcPts val="661"/>
              </a:spcBef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69087" y="5699534"/>
            <a:ext cx="21519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…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21213" y="5660813"/>
            <a:ext cx="462843" cy="452260"/>
          </a:xfrm>
          <a:custGeom>
            <a:avLst/>
            <a:gdLst/>
            <a:ahLst/>
            <a:cxnLst/>
            <a:rect l="l" t="t" r="r" b="b"/>
            <a:pathLst>
              <a:path w="416560" h="407035">
                <a:moveTo>
                  <a:pt x="416051" y="0"/>
                </a:moveTo>
                <a:lnTo>
                  <a:pt x="0" y="0"/>
                </a:lnTo>
                <a:lnTo>
                  <a:pt x="0" y="406908"/>
                </a:lnTo>
                <a:lnTo>
                  <a:pt x="416051" y="406908"/>
                </a:lnTo>
                <a:lnTo>
                  <a:pt x="4160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8" name="object 18"/>
          <p:cNvSpPr/>
          <p:nvPr/>
        </p:nvSpPr>
        <p:spPr>
          <a:xfrm>
            <a:off x="6878321" y="5660813"/>
            <a:ext cx="462843" cy="452260"/>
          </a:xfrm>
          <a:custGeom>
            <a:avLst/>
            <a:gdLst/>
            <a:ahLst/>
            <a:cxnLst/>
            <a:rect l="l" t="t" r="r" b="b"/>
            <a:pathLst>
              <a:path w="416559" h="407035">
                <a:moveTo>
                  <a:pt x="416052" y="0"/>
                </a:moveTo>
                <a:lnTo>
                  <a:pt x="0" y="0"/>
                </a:lnTo>
                <a:lnTo>
                  <a:pt x="0" y="406908"/>
                </a:lnTo>
                <a:lnTo>
                  <a:pt x="416052" y="406908"/>
                </a:lnTo>
                <a:lnTo>
                  <a:pt x="4160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9" name="object 19"/>
          <p:cNvSpPr txBox="1"/>
          <p:nvPr/>
        </p:nvSpPr>
        <p:spPr>
          <a:xfrm>
            <a:off x="6420555" y="5731707"/>
            <a:ext cx="822678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  <a:tabLst>
                <a:tab pos="570789" algn="l"/>
              </a:tabLst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16	12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3307" y="5660813"/>
            <a:ext cx="462843" cy="358382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83961" rIns="0" bIns="0" rtlCol="0">
            <a:spAutoFit/>
          </a:bodyPr>
          <a:lstStyle/>
          <a:p>
            <a:pPr marL="113593">
              <a:spcBef>
                <a:spcPts val="661"/>
              </a:spcBef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23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90273" y="5699534"/>
            <a:ext cx="21519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…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042400" y="5660813"/>
            <a:ext cx="462843" cy="452260"/>
          </a:xfrm>
          <a:custGeom>
            <a:avLst/>
            <a:gdLst/>
            <a:ahLst/>
            <a:cxnLst/>
            <a:rect l="l" t="t" r="r" b="b"/>
            <a:pathLst>
              <a:path w="416559" h="407035">
                <a:moveTo>
                  <a:pt x="416051" y="0"/>
                </a:moveTo>
                <a:lnTo>
                  <a:pt x="0" y="0"/>
                </a:lnTo>
                <a:lnTo>
                  <a:pt x="0" y="406908"/>
                </a:lnTo>
                <a:lnTo>
                  <a:pt x="416051" y="406908"/>
                </a:lnTo>
                <a:lnTo>
                  <a:pt x="4160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3" name="object 23"/>
          <p:cNvSpPr/>
          <p:nvPr/>
        </p:nvSpPr>
        <p:spPr>
          <a:xfrm>
            <a:off x="9599507" y="5660813"/>
            <a:ext cx="462843" cy="452260"/>
          </a:xfrm>
          <a:custGeom>
            <a:avLst/>
            <a:gdLst/>
            <a:ahLst/>
            <a:cxnLst/>
            <a:rect l="l" t="t" r="r" b="b"/>
            <a:pathLst>
              <a:path w="416559" h="407035">
                <a:moveTo>
                  <a:pt x="416051" y="0"/>
                </a:moveTo>
                <a:lnTo>
                  <a:pt x="0" y="0"/>
                </a:lnTo>
                <a:lnTo>
                  <a:pt x="0" y="406908"/>
                </a:lnTo>
                <a:lnTo>
                  <a:pt x="416051" y="406908"/>
                </a:lnTo>
                <a:lnTo>
                  <a:pt x="4160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4" name="object 24"/>
          <p:cNvSpPr txBox="1"/>
          <p:nvPr/>
        </p:nvSpPr>
        <p:spPr>
          <a:xfrm>
            <a:off x="9142448" y="5731707"/>
            <a:ext cx="821972" cy="287138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>
              <a:spcBef>
                <a:spcPts val="106"/>
              </a:spcBef>
              <a:tabLst>
                <a:tab pos="570083" algn="l"/>
              </a:tabLst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24	25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974493" y="5660813"/>
            <a:ext cx="462843" cy="358382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83961" rIns="0" bIns="0" rtlCol="0">
            <a:spAutoFit/>
          </a:bodyPr>
          <a:lstStyle/>
          <a:p>
            <a:pPr marL="113593">
              <a:spcBef>
                <a:spcPts val="661"/>
              </a:spcBef>
            </a:pPr>
            <a:r>
              <a:rPr sz="1778" spc="-6" dirty="0">
                <a:solidFill>
                  <a:srgbClr val="FFFFFF"/>
                </a:solidFill>
                <a:latin typeface="Trebuchet MS"/>
                <a:cs typeface="Trebuchet MS"/>
              </a:rPr>
              <a:t>31</a:t>
            </a:r>
            <a:endParaRPr sz="1778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12024" y="5699534"/>
            <a:ext cx="21519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…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0272" y="4301066"/>
            <a:ext cx="567972" cy="1246717"/>
          </a:xfrm>
          <a:custGeom>
            <a:avLst/>
            <a:gdLst/>
            <a:ahLst/>
            <a:cxnLst/>
            <a:rect l="l" t="t" r="r" b="b"/>
            <a:pathLst>
              <a:path w="511175" h="1122045">
                <a:moveTo>
                  <a:pt x="395655" y="84328"/>
                </a:moveTo>
                <a:lnTo>
                  <a:pt x="392023" y="58166"/>
                </a:lnTo>
                <a:lnTo>
                  <a:pt x="383971" y="0"/>
                </a:lnTo>
                <a:lnTo>
                  <a:pt x="323519" y="60071"/>
                </a:lnTo>
                <a:lnTo>
                  <a:pt x="353504" y="70167"/>
                </a:lnTo>
                <a:lnTo>
                  <a:pt x="0" y="1117930"/>
                </a:lnTo>
                <a:lnTo>
                  <a:pt x="12039" y="1121994"/>
                </a:lnTo>
                <a:lnTo>
                  <a:pt x="365569" y="74218"/>
                </a:lnTo>
                <a:lnTo>
                  <a:pt x="395655" y="84328"/>
                </a:lnTo>
                <a:close/>
              </a:path>
              <a:path w="511175" h="1122045">
                <a:moveTo>
                  <a:pt x="510971" y="1119644"/>
                </a:moveTo>
                <a:lnTo>
                  <a:pt x="458139" y="75768"/>
                </a:lnTo>
                <a:lnTo>
                  <a:pt x="489889" y="74168"/>
                </a:lnTo>
                <a:lnTo>
                  <a:pt x="483641" y="63119"/>
                </a:lnTo>
                <a:lnTo>
                  <a:pt x="447979" y="0"/>
                </a:lnTo>
                <a:lnTo>
                  <a:pt x="413816" y="77978"/>
                </a:lnTo>
                <a:lnTo>
                  <a:pt x="445439" y="76403"/>
                </a:lnTo>
                <a:lnTo>
                  <a:pt x="498398" y="1120279"/>
                </a:lnTo>
                <a:lnTo>
                  <a:pt x="510971" y="111964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8" name="object 28"/>
          <p:cNvSpPr/>
          <p:nvPr/>
        </p:nvSpPr>
        <p:spPr>
          <a:xfrm>
            <a:off x="2606039" y="4301066"/>
            <a:ext cx="385939" cy="1246717"/>
          </a:xfrm>
          <a:custGeom>
            <a:avLst/>
            <a:gdLst/>
            <a:ahLst/>
            <a:cxnLst/>
            <a:rect l="l" t="t" r="r" b="b"/>
            <a:pathLst>
              <a:path w="347344" h="1122045">
                <a:moveTo>
                  <a:pt x="42665" y="71376"/>
                </a:moveTo>
                <a:lnTo>
                  <a:pt x="30473" y="74932"/>
                </a:lnTo>
                <a:lnTo>
                  <a:pt x="335152" y="1121740"/>
                </a:lnTo>
                <a:lnTo>
                  <a:pt x="347344" y="1118184"/>
                </a:lnTo>
                <a:lnTo>
                  <a:pt x="42665" y="71376"/>
                </a:lnTo>
                <a:close/>
              </a:path>
              <a:path w="347344" h="1122045">
                <a:moveTo>
                  <a:pt x="15239" y="0"/>
                </a:moveTo>
                <a:lnTo>
                  <a:pt x="0" y="83819"/>
                </a:lnTo>
                <a:lnTo>
                  <a:pt x="30473" y="74932"/>
                </a:lnTo>
                <a:lnTo>
                  <a:pt x="26924" y="62737"/>
                </a:lnTo>
                <a:lnTo>
                  <a:pt x="39115" y="59181"/>
                </a:lnTo>
                <a:lnTo>
                  <a:pt x="70091" y="59181"/>
                </a:lnTo>
                <a:lnTo>
                  <a:pt x="15239" y="0"/>
                </a:lnTo>
                <a:close/>
              </a:path>
              <a:path w="347344" h="1122045">
                <a:moveTo>
                  <a:pt x="39115" y="59181"/>
                </a:moveTo>
                <a:lnTo>
                  <a:pt x="26924" y="62737"/>
                </a:lnTo>
                <a:lnTo>
                  <a:pt x="30473" y="74932"/>
                </a:lnTo>
                <a:lnTo>
                  <a:pt x="42665" y="71376"/>
                </a:lnTo>
                <a:lnTo>
                  <a:pt x="39115" y="59181"/>
                </a:lnTo>
                <a:close/>
              </a:path>
              <a:path w="347344" h="1122045">
                <a:moveTo>
                  <a:pt x="70091" y="59181"/>
                </a:moveTo>
                <a:lnTo>
                  <a:pt x="39115" y="59181"/>
                </a:lnTo>
                <a:lnTo>
                  <a:pt x="42665" y="71376"/>
                </a:lnTo>
                <a:lnTo>
                  <a:pt x="73151" y="62483"/>
                </a:lnTo>
                <a:lnTo>
                  <a:pt x="70091" y="59181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9" name="object 29"/>
          <p:cNvSpPr/>
          <p:nvPr/>
        </p:nvSpPr>
        <p:spPr>
          <a:xfrm>
            <a:off x="3852333" y="4301066"/>
            <a:ext cx="506589" cy="1301750"/>
          </a:xfrm>
          <a:custGeom>
            <a:avLst/>
            <a:gdLst/>
            <a:ahLst/>
            <a:cxnLst/>
            <a:rect l="l" t="t" r="r" b="b"/>
            <a:pathLst>
              <a:path w="455929" h="1171575">
                <a:moveTo>
                  <a:pt x="455676" y="76200"/>
                </a:moveTo>
                <a:lnTo>
                  <a:pt x="449326" y="63500"/>
                </a:lnTo>
                <a:lnTo>
                  <a:pt x="417576" y="0"/>
                </a:lnTo>
                <a:lnTo>
                  <a:pt x="380022" y="75107"/>
                </a:lnTo>
                <a:lnTo>
                  <a:pt x="377342" y="58801"/>
                </a:lnTo>
                <a:lnTo>
                  <a:pt x="367665" y="0"/>
                </a:lnTo>
                <a:lnTo>
                  <a:pt x="308737" y="61595"/>
                </a:lnTo>
                <a:lnTo>
                  <a:pt x="339013" y="70954"/>
                </a:lnTo>
                <a:lnTo>
                  <a:pt x="0" y="1167701"/>
                </a:lnTo>
                <a:lnTo>
                  <a:pt x="12192" y="1171460"/>
                </a:lnTo>
                <a:lnTo>
                  <a:pt x="351180" y="74714"/>
                </a:lnTo>
                <a:lnTo>
                  <a:pt x="381508" y="84074"/>
                </a:lnTo>
                <a:lnTo>
                  <a:pt x="380199" y="76200"/>
                </a:lnTo>
                <a:lnTo>
                  <a:pt x="411226" y="76200"/>
                </a:lnTo>
                <a:lnTo>
                  <a:pt x="411226" y="1169581"/>
                </a:lnTo>
                <a:lnTo>
                  <a:pt x="423926" y="1169581"/>
                </a:lnTo>
                <a:lnTo>
                  <a:pt x="423926" y="76200"/>
                </a:lnTo>
                <a:lnTo>
                  <a:pt x="455676" y="762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0" name="object 30"/>
          <p:cNvSpPr/>
          <p:nvPr/>
        </p:nvSpPr>
        <p:spPr>
          <a:xfrm>
            <a:off x="5262740" y="4301066"/>
            <a:ext cx="477661" cy="1247422"/>
          </a:xfrm>
          <a:custGeom>
            <a:avLst/>
            <a:gdLst/>
            <a:ahLst/>
            <a:cxnLst/>
            <a:rect l="l" t="t" r="r" b="b"/>
            <a:pathLst>
              <a:path w="429895" h="1122679">
                <a:moveTo>
                  <a:pt x="41626" y="69330"/>
                </a:moveTo>
                <a:lnTo>
                  <a:pt x="29829" y="73688"/>
                </a:lnTo>
                <a:lnTo>
                  <a:pt x="417957" y="1122159"/>
                </a:lnTo>
                <a:lnTo>
                  <a:pt x="429768" y="1117752"/>
                </a:lnTo>
                <a:lnTo>
                  <a:pt x="41626" y="69330"/>
                </a:lnTo>
                <a:close/>
              </a:path>
              <a:path w="429895" h="1122679">
                <a:moveTo>
                  <a:pt x="9271" y="0"/>
                </a:moveTo>
                <a:lnTo>
                  <a:pt x="0" y="84708"/>
                </a:lnTo>
                <a:lnTo>
                  <a:pt x="29829" y="73688"/>
                </a:lnTo>
                <a:lnTo>
                  <a:pt x="25400" y="61721"/>
                </a:lnTo>
                <a:lnTo>
                  <a:pt x="37211" y="57403"/>
                </a:lnTo>
                <a:lnTo>
                  <a:pt x="70551" y="57403"/>
                </a:lnTo>
                <a:lnTo>
                  <a:pt x="9271" y="0"/>
                </a:lnTo>
                <a:close/>
              </a:path>
              <a:path w="429895" h="1122679">
                <a:moveTo>
                  <a:pt x="37211" y="57403"/>
                </a:moveTo>
                <a:lnTo>
                  <a:pt x="25400" y="61721"/>
                </a:lnTo>
                <a:lnTo>
                  <a:pt x="29829" y="73688"/>
                </a:lnTo>
                <a:lnTo>
                  <a:pt x="41626" y="69330"/>
                </a:lnTo>
                <a:lnTo>
                  <a:pt x="37211" y="57403"/>
                </a:lnTo>
                <a:close/>
              </a:path>
              <a:path w="429895" h="1122679">
                <a:moveTo>
                  <a:pt x="70551" y="57403"/>
                </a:moveTo>
                <a:lnTo>
                  <a:pt x="37211" y="57403"/>
                </a:lnTo>
                <a:lnTo>
                  <a:pt x="41626" y="69330"/>
                </a:lnTo>
                <a:lnTo>
                  <a:pt x="71500" y="58292"/>
                </a:lnTo>
                <a:lnTo>
                  <a:pt x="70551" y="57403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1" name="object 31"/>
          <p:cNvSpPr/>
          <p:nvPr/>
        </p:nvSpPr>
        <p:spPr>
          <a:xfrm>
            <a:off x="6570134" y="4301066"/>
            <a:ext cx="528461" cy="1246717"/>
          </a:xfrm>
          <a:custGeom>
            <a:avLst/>
            <a:gdLst/>
            <a:ahLst/>
            <a:cxnLst/>
            <a:rect l="l" t="t" r="r" b="b"/>
            <a:pathLst>
              <a:path w="475614" h="1122045">
                <a:moveTo>
                  <a:pt x="387096" y="84328"/>
                </a:moveTo>
                <a:lnTo>
                  <a:pt x="383247" y="58293"/>
                </a:lnTo>
                <a:lnTo>
                  <a:pt x="374650" y="0"/>
                </a:lnTo>
                <a:lnTo>
                  <a:pt x="314706" y="60452"/>
                </a:lnTo>
                <a:lnTo>
                  <a:pt x="344881" y="70408"/>
                </a:lnTo>
                <a:lnTo>
                  <a:pt x="0" y="1117981"/>
                </a:lnTo>
                <a:lnTo>
                  <a:pt x="12065" y="1121943"/>
                </a:lnTo>
                <a:lnTo>
                  <a:pt x="356857" y="74358"/>
                </a:lnTo>
                <a:lnTo>
                  <a:pt x="387096" y="84328"/>
                </a:lnTo>
                <a:close/>
              </a:path>
              <a:path w="475614" h="1122045">
                <a:moveTo>
                  <a:pt x="475488" y="76200"/>
                </a:moveTo>
                <a:lnTo>
                  <a:pt x="469138" y="63500"/>
                </a:lnTo>
                <a:lnTo>
                  <a:pt x="437388" y="0"/>
                </a:lnTo>
                <a:lnTo>
                  <a:pt x="399288" y="76200"/>
                </a:lnTo>
                <a:lnTo>
                  <a:pt x="431038" y="76200"/>
                </a:lnTo>
                <a:lnTo>
                  <a:pt x="431038" y="1119962"/>
                </a:lnTo>
                <a:lnTo>
                  <a:pt x="443738" y="1119962"/>
                </a:lnTo>
                <a:lnTo>
                  <a:pt x="443738" y="76200"/>
                </a:lnTo>
                <a:lnTo>
                  <a:pt x="475488" y="762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2" name="object 32"/>
          <p:cNvSpPr/>
          <p:nvPr/>
        </p:nvSpPr>
        <p:spPr>
          <a:xfrm>
            <a:off x="7982656" y="4301066"/>
            <a:ext cx="460022" cy="1247422"/>
          </a:xfrm>
          <a:custGeom>
            <a:avLst/>
            <a:gdLst/>
            <a:ahLst/>
            <a:cxnLst/>
            <a:rect l="l" t="t" r="r" b="b"/>
            <a:pathLst>
              <a:path w="414020" h="1122679">
                <a:moveTo>
                  <a:pt x="41819" y="69704"/>
                </a:moveTo>
                <a:lnTo>
                  <a:pt x="29898" y="73945"/>
                </a:lnTo>
                <a:lnTo>
                  <a:pt x="401574" y="1122083"/>
                </a:lnTo>
                <a:lnTo>
                  <a:pt x="413511" y="1117841"/>
                </a:lnTo>
                <a:lnTo>
                  <a:pt x="41819" y="69704"/>
                </a:lnTo>
                <a:close/>
              </a:path>
              <a:path w="414020" h="1122679">
                <a:moveTo>
                  <a:pt x="10413" y="0"/>
                </a:moveTo>
                <a:lnTo>
                  <a:pt x="0" y="84581"/>
                </a:lnTo>
                <a:lnTo>
                  <a:pt x="29898" y="73945"/>
                </a:lnTo>
                <a:lnTo>
                  <a:pt x="25653" y="61975"/>
                </a:lnTo>
                <a:lnTo>
                  <a:pt x="37591" y="57784"/>
                </a:lnTo>
                <a:lnTo>
                  <a:pt x="70435" y="57784"/>
                </a:lnTo>
                <a:lnTo>
                  <a:pt x="10413" y="0"/>
                </a:lnTo>
                <a:close/>
              </a:path>
              <a:path w="414020" h="1122679">
                <a:moveTo>
                  <a:pt x="37591" y="57784"/>
                </a:moveTo>
                <a:lnTo>
                  <a:pt x="25653" y="61975"/>
                </a:lnTo>
                <a:lnTo>
                  <a:pt x="29898" y="73945"/>
                </a:lnTo>
                <a:lnTo>
                  <a:pt x="41819" y="69704"/>
                </a:lnTo>
                <a:lnTo>
                  <a:pt x="37591" y="57784"/>
                </a:lnTo>
                <a:close/>
              </a:path>
              <a:path w="414020" h="1122679">
                <a:moveTo>
                  <a:pt x="70435" y="57784"/>
                </a:moveTo>
                <a:lnTo>
                  <a:pt x="37591" y="57784"/>
                </a:lnTo>
                <a:lnTo>
                  <a:pt x="41819" y="69704"/>
                </a:lnTo>
                <a:lnTo>
                  <a:pt x="71754" y="59054"/>
                </a:lnTo>
                <a:lnTo>
                  <a:pt x="70435" y="5778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3" name="object 33"/>
          <p:cNvSpPr/>
          <p:nvPr/>
        </p:nvSpPr>
        <p:spPr>
          <a:xfrm>
            <a:off x="9233888" y="4301065"/>
            <a:ext cx="591256" cy="1302456"/>
          </a:xfrm>
          <a:custGeom>
            <a:avLst/>
            <a:gdLst/>
            <a:ahLst/>
            <a:cxnLst/>
            <a:rect l="l" t="t" r="r" b="b"/>
            <a:pathLst>
              <a:path w="532129" h="1172210">
                <a:moveTo>
                  <a:pt x="439801" y="84582"/>
                </a:moveTo>
                <a:lnTo>
                  <a:pt x="436626" y="57531"/>
                </a:lnTo>
                <a:lnTo>
                  <a:pt x="429895" y="0"/>
                </a:lnTo>
                <a:lnTo>
                  <a:pt x="368173" y="58674"/>
                </a:lnTo>
                <a:lnTo>
                  <a:pt x="398005" y="69469"/>
                </a:lnTo>
                <a:lnTo>
                  <a:pt x="0" y="1167422"/>
                </a:lnTo>
                <a:lnTo>
                  <a:pt x="11938" y="1171740"/>
                </a:lnTo>
                <a:lnTo>
                  <a:pt x="409943" y="73787"/>
                </a:lnTo>
                <a:lnTo>
                  <a:pt x="439801" y="84582"/>
                </a:lnTo>
                <a:close/>
              </a:path>
              <a:path w="532129" h="1172210">
                <a:moveTo>
                  <a:pt x="531749" y="76200"/>
                </a:moveTo>
                <a:lnTo>
                  <a:pt x="525399" y="63500"/>
                </a:lnTo>
                <a:lnTo>
                  <a:pt x="493649" y="0"/>
                </a:lnTo>
                <a:lnTo>
                  <a:pt x="455549" y="76200"/>
                </a:lnTo>
                <a:lnTo>
                  <a:pt x="487299" y="76200"/>
                </a:lnTo>
                <a:lnTo>
                  <a:pt x="487299" y="1119962"/>
                </a:lnTo>
                <a:lnTo>
                  <a:pt x="499999" y="1119962"/>
                </a:lnTo>
                <a:lnTo>
                  <a:pt x="499999" y="76200"/>
                </a:lnTo>
                <a:lnTo>
                  <a:pt x="531749" y="762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4" name="object 34"/>
          <p:cNvSpPr/>
          <p:nvPr/>
        </p:nvSpPr>
        <p:spPr>
          <a:xfrm>
            <a:off x="10758170" y="4301066"/>
            <a:ext cx="409222" cy="1301750"/>
          </a:xfrm>
          <a:custGeom>
            <a:avLst/>
            <a:gdLst/>
            <a:ahLst/>
            <a:cxnLst/>
            <a:rect l="l" t="t" r="r" b="b"/>
            <a:pathLst>
              <a:path w="368300" h="1171575">
                <a:moveTo>
                  <a:pt x="42617" y="71272"/>
                </a:moveTo>
                <a:lnTo>
                  <a:pt x="30410" y="74903"/>
                </a:lnTo>
                <a:lnTo>
                  <a:pt x="356107" y="1171384"/>
                </a:lnTo>
                <a:lnTo>
                  <a:pt x="368300" y="1167764"/>
                </a:lnTo>
                <a:lnTo>
                  <a:pt x="42617" y="71272"/>
                </a:lnTo>
                <a:close/>
              </a:path>
              <a:path w="368300" h="1171575">
                <a:moveTo>
                  <a:pt x="14858" y="0"/>
                </a:moveTo>
                <a:lnTo>
                  <a:pt x="0" y="83946"/>
                </a:lnTo>
                <a:lnTo>
                  <a:pt x="30410" y="74903"/>
                </a:lnTo>
                <a:lnTo>
                  <a:pt x="26797" y="62737"/>
                </a:lnTo>
                <a:lnTo>
                  <a:pt x="38989" y="59054"/>
                </a:lnTo>
                <a:lnTo>
                  <a:pt x="70057" y="59054"/>
                </a:lnTo>
                <a:lnTo>
                  <a:pt x="14858" y="0"/>
                </a:lnTo>
                <a:close/>
              </a:path>
              <a:path w="368300" h="1171575">
                <a:moveTo>
                  <a:pt x="38989" y="59054"/>
                </a:moveTo>
                <a:lnTo>
                  <a:pt x="26797" y="62737"/>
                </a:lnTo>
                <a:lnTo>
                  <a:pt x="30410" y="74903"/>
                </a:lnTo>
                <a:lnTo>
                  <a:pt x="42617" y="71272"/>
                </a:lnTo>
                <a:lnTo>
                  <a:pt x="38989" y="59054"/>
                </a:lnTo>
                <a:close/>
              </a:path>
              <a:path w="368300" h="1171575">
                <a:moveTo>
                  <a:pt x="70057" y="59054"/>
                </a:moveTo>
                <a:lnTo>
                  <a:pt x="38989" y="59054"/>
                </a:lnTo>
                <a:lnTo>
                  <a:pt x="42617" y="71272"/>
                </a:lnTo>
                <a:lnTo>
                  <a:pt x="73025" y="62229"/>
                </a:lnTo>
                <a:lnTo>
                  <a:pt x="70057" y="5905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391</a:t>
            </a:fld>
            <a:endParaRPr dirty="0"/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dirty="0"/>
              <a:t>HANDLING</a:t>
            </a:r>
            <a:r>
              <a:rPr spc="-39" dirty="0"/>
              <a:t> </a:t>
            </a:r>
            <a:r>
              <a:rPr spc="-6" dirty="0"/>
              <a:t>MULTIPLE</a:t>
            </a:r>
            <a:r>
              <a:rPr spc="-28" dirty="0"/>
              <a:t> </a:t>
            </a: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39" dirty="0"/>
              <a:t> </a:t>
            </a:r>
            <a:r>
              <a:rPr spc="-6" dirty="0"/>
              <a:t>NODES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How to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determine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the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local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rank?</a:t>
            </a:r>
            <a:r>
              <a:rPr sz="2667" spc="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–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MPI-3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392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4040" y="2336800"/>
            <a:ext cx="11054644" cy="3586723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9878" rIns="0" bIns="0" rtlCol="0">
            <a:spAutoFit/>
          </a:bodyPr>
          <a:lstStyle/>
          <a:p>
            <a:pPr marL="101599">
              <a:spcBef>
                <a:spcPts val="78"/>
              </a:spcBef>
            </a:pPr>
            <a:r>
              <a:rPr sz="1556" spc="-6" dirty="0">
                <a:latin typeface="Courier New"/>
                <a:cs typeface="Courier New"/>
              </a:rPr>
              <a:t>MPI_Comm</a:t>
            </a:r>
            <a:r>
              <a:rPr sz="1556" spc="-72" dirty="0"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local_comm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endParaRPr sz="1556">
              <a:latin typeface="Courier New"/>
              <a:cs typeface="Courier New"/>
            </a:endParaRPr>
          </a:p>
          <a:p>
            <a:pPr marL="101599" marR="8223168">
              <a:lnSpc>
                <a:spcPct val="197100"/>
              </a:lnSpc>
            </a:pPr>
            <a:r>
              <a:rPr sz="1556" spc="-6" dirty="0">
                <a:latin typeface="Courier New"/>
                <a:cs typeface="Courier New"/>
              </a:rPr>
              <a:t>MPI_Info info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;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MPI_In</a:t>
            </a:r>
            <a:r>
              <a:rPr sz="1556" spc="-17" dirty="0">
                <a:latin typeface="Courier New"/>
                <a:cs typeface="Courier New"/>
              </a:rPr>
              <a:t>f</a:t>
            </a:r>
            <a:r>
              <a:rPr sz="1556" spc="-6" dirty="0">
                <a:latin typeface="Courier New"/>
                <a:cs typeface="Courier New"/>
              </a:rPr>
              <a:t>o_c</a:t>
            </a:r>
            <a:r>
              <a:rPr sz="1556" spc="-22" dirty="0">
                <a:latin typeface="Courier New"/>
                <a:cs typeface="Courier New"/>
              </a:rPr>
              <a:t>r</a:t>
            </a:r>
            <a:r>
              <a:rPr sz="1556" spc="-6" dirty="0">
                <a:latin typeface="Courier New"/>
                <a:cs typeface="Courier New"/>
              </a:rPr>
              <a:t>ea</a:t>
            </a:r>
            <a:r>
              <a:rPr sz="1556" spc="-17" dirty="0">
                <a:latin typeface="Courier New"/>
                <a:cs typeface="Courier New"/>
              </a:rPr>
              <a:t>t</a:t>
            </a:r>
            <a:r>
              <a:rPr sz="1556" spc="-11" dirty="0">
                <a:latin typeface="Courier New"/>
                <a:cs typeface="Courier New"/>
              </a:rPr>
              <a:t>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(&amp;</a:t>
            </a:r>
            <a:r>
              <a:rPr sz="1556" spc="-6" dirty="0">
                <a:latin typeface="Courier New"/>
                <a:cs typeface="Courier New"/>
              </a:rPr>
              <a:t>inf</a:t>
            </a:r>
            <a:r>
              <a:rPr sz="1556" spc="-17" dirty="0">
                <a:latin typeface="Courier New"/>
                <a:cs typeface="Courier New"/>
              </a:rPr>
              <a:t>o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>
              <a:spcBef>
                <a:spcPts val="50"/>
              </a:spcBef>
            </a:pPr>
            <a:endParaRPr sz="1556">
              <a:latin typeface="Courier New"/>
              <a:cs typeface="Courier New"/>
            </a:endParaRPr>
          </a:p>
          <a:p>
            <a:pPr marL="101599"/>
            <a:r>
              <a:rPr sz="1556" spc="-6" dirty="0">
                <a:latin typeface="Courier New"/>
                <a:cs typeface="Courier New"/>
              </a:rPr>
              <a:t>MPI_Comm_split_type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MPI_COMM_WORLD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11" dirty="0">
                <a:latin typeface="Courier New"/>
                <a:cs typeface="Courier New"/>
              </a:rPr>
              <a:t>MPI_COMM_TYPE_SHARED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rank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info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556" spc="-6" dirty="0">
                <a:latin typeface="Courier New"/>
                <a:cs typeface="Courier New"/>
              </a:rPr>
              <a:t>local_comm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101599" marR="6451535">
              <a:lnSpc>
                <a:spcPct val="197200"/>
              </a:lnSpc>
            </a:pP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int </a:t>
            </a:r>
            <a:r>
              <a:rPr sz="1556" spc="-6" dirty="0">
                <a:latin typeface="Courier New"/>
                <a:cs typeface="Courier New"/>
              </a:rPr>
              <a:t>local_rank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;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MPI_Co</a:t>
            </a:r>
            <a:r>
              <a:rPr sz="1556" spc="-17" dirty="0">
                <a:latin typeface="Courier New"/>
                <a:cs typeface="Courier New"/>
              </a:rPr>
              <a:t>m</a:t>
            </a:r>
            <a:r>
              <a:rPr sz="1556" spc="-6" dirty="0">
                <a:latin typeface="Courier New"/>
                <a:cs typeface="Courier New"/>
              </a:rPr>
              <a:t>m_r</a:t>
            </a:r>
            <a:r>
              <a:rPr sz="1556" spc="-22" dirty="0">
                <a:latin typeface="Courier New"/>
                <a:cs typeface="Courier New"/>
              </a:rPr>
              <a:t>a</a:t>
            </a:r>
            <a:r>
              <a:rPr sz="1556" spc="-6" dirty="0">
                <a:latin typeface="Courier New"/>
                <a:cs typeface="Courier New"/>
              </a:rPr>
              <a:t>n</a:t>
            </a:r>
            <a:r>
              <a:rPr sz="1556" spc="-11" dirty="0">
                <a:latin typeface="Courier New"/>
                <a:cs typeface="Courier New"/>
              </a:rPr>
              <a:t>k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local</a:t>
            </a:r>
            <a:r>
              <a:rPr sz="1556" dirty="0">
                <a:latin typeface="Courier New"/>
                <a:cs typeface="Courier New"/>
              </a:rPr>
              <a:t>_</a:t>
            </a:r>
            <a:r>
              <a:rPr sz="1556" spc="-17" dirty="0">
                <a:latin typeface="Courier New"/>
                <a:cs typeface="Courier New"/>
              </a:rPr>
              <a:t>c</a:t>
            </a:r>
            <a:r>
              <a:rPr sz="1556" spc="-6" dirty="0">
                <a:latin typeface="Courier New"/>
                <a:cs typeface="Courier New"/>
              </a:rPr>
              <a:t>omm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sz="1556" spc="-6" dirty="0">
                <a:latin typeface="Courier New"/>
                <a:cs typeface="Courier New"/>
              </a:rPr>
              <a:t>l</a:t>
            </a:r>
            <a:r>
              <a:rPr sz="1556" spc="-22" dirty="0">
                <a:latin typeface="Courier New"/>
                <a:cs typeface="Courier New"/>
              </a:rPr>
              <a:t>o</a:t>
            </a:r>
            <a:r>
              <a:rPr sz="1556" spc="-6" dirty="0">
                <a:latin typeface="Courier New"/>
                <a:cs typeface="Courier New"/>
              </a:rPr>
              <a:t>cal_ra</a:t>
            </a:r>
            <a:r>
              <a:rPr sz="1556" spc="-17" dirty="0">
                <a:latin typeface="Courier New"/>
                <a:cs typeface="Courier New"/>
              </a:rPr>
              <a:t>n</a:t>
            </a:r>
            <a:r>
              <a:rPr sz="1556" spc="-6" dirty="0">
                <a:latin typeface="Courier New"/>
                <a:cs typeface="Courier New"/>
              </a:rPr>
              <a:t>k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  </a:t>
            </a:r>
            <a:r>
              <a:rPr sz="1556" spc="-11" dirty="0">
                <a:latin typeface="Courier New"/>
                <a:cs typeface="Courier New"/>
              </a:rPr>
              <a:t>MPI_Comm_free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(&amp;</a:t>
            </a:r>
            <a:r>
              <a:rPr sz="1556" spc="-11" dirty="0">
                <a:latin typeface="Courier New"/>
                <a:cs typeface="Courier New"/>
              </a:rPr>
              <a:t>local_comm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>
              <a:spcBef>
                <a:spcPts val="28"/>
              </a:spcBef>
            </a:pPr>
            <a:endParaRPr sz="1611">
              <a:latin typeface="Courier New"/>
              <a:cs typeface="Courier New"/>
            </a:endParaRPr>
          </a:p>
          <a:p>
            <a:pPr marL="101599"/>
            <a:r>
              <a:rPr sz="1556" spc="-6" dirty="0">
                <a:latin typeface="Courier New"/>
                <a:cs typeface="Courier New"/>
              </a:rPr>
              <a:t>MPI_Info_free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(&amp;</a:t>
            </a:r>
            <a:r>
              <a:rPr sz="1556" spc="-6" dirty="0">
                <a:latin typeface="Courier New"/>
                <a:cs typeface="Courier New"/>
              </a:rPr>
              <a:t>info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2372" y="675119"/>
            <a:ext cx="9407172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dirty="0"/>
              <a:t>HANDLING</a:t>
            </a:r>
            <a:r>
              <a:rPr spc="-44" dirty="0"/>
              <a:t> </a:t>
            </a:r>
            <a:r>
              <a:rPr spc="-6" dirty="0"/>
              <a:t>MULTIPLE</a:t>
            </a:r>
            <a:r>
              <a:rPr spc="-28" dirty="0"/>
              <a:t> </a:t>
            </a: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39" dirty="0"/>
              <a:t> </a:t>
            </a:r>
            <a:r>
              <a:rPr spc="-6" dirty="0"/>
              <a:t>NODES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5223" y="2456956"/>
            <a:ext cx="2423583" cy="2237317"/>
            <a:chOff x="778700" y="2211260"/>
            <a:chExt cx="2181225" cy="2013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263" y="2476500"/>
              <a:ext cx="1799844" cy="1333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1717" y="2224278"/>
              <a:ext cx="2155190" cy="1987550"/>
            </a:xfrm>
            <a:custGeom>
              <a:avLst/>
              <a:gdLst/>
              <a:ahLst/>
              <a:cxnLst/>
              <a:rect l="l" t="t" r="r" b="b"/>
              <a:pathLst>
                <a:path w="2155190" h="1987550">
                  <a:moveTo>
                    <a:pt x="0" y="1987296"/>
                  </a:moveTo>
                  <a:lnTo>
                    <a:pt x="2154936" y="1987296"/>
                  </a:lnTo>
                  <a:lnTo>
                    <a:pt x="2154936" y="0"/>
                  </a:lnTo>
                  <a:lnTo>
                    <a:pt x="0" y="0"/>
                  </a:lnTo>
                  <a:lnTo>
                    <a:pt x="0" y="1987296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586410" y="2456956"/>
            <a:ext cx="2423583" cy="2237317"/>
            <a:chOff x="3227768" y="2211260"/>
            <a:chExt cx="2181225" cy="20135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8331" y="2476500"/>
              <a:ext cx="1799843" cy="1333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40785" y="2224278"/>
              <a:ext cx="2155190" cy="1987550"/>
            </a:xfrm>
            <a:custGeom>
              <a:avLst/>
              <a:gdLst/>
              <a:ahLst/>
              <a:cxnLst/>
              <a:rect l="l" t="t" r="r" b="b"/>
              <a:pathLst>
                <a:path w="2155190" h="1987550">
                  <a:moveTo>
                    <a:pt x="0" y="1987296"/>
                  </a:moveTo>
                  <a:lnTo>
                    <a:pt x="2154936" y="1987296"/>
                  </a:lnTo>
                  <a:lnTo>
                    <a:pt x="2154936" y="0"/>
                  </a:lnTo>
                  <a:lnTo>
                    <a:pt x="0" y="0"/>
                  </a:lnTo>
                  <a:lnTo>
                    <a:pt x="0" y="1987296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307596" y="2456956"/>
            <a:ext cx="2423583" cy="2237317"/>
            <a:chOff x="5676836" y="2211260"/>
            <a:chExt cx="2181225" cy="20135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7399" y="2476500"/>
              <a:ext cx="1799844" cy="1333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689853" y="2224278"/>
              <a:ext cx="2155190" cy="1987550"/>
            </a:xfrm>
            <a:custGeom>
              <a:avLst/>
              <a:gdLst/>
              <a:ahLst/>
              <a:cxnLst/>
              <a:rect l="l" t="t" r="r" b="b"/>
              <a:pathLst>
                <a:path w="2155190" h="1987550">
                  <a:moveTo>
                    <a:pt x="0" y="1987296"/>
                  </a:moveTo>
                  <a:lnTo>
                    <a:pt x="2154936" y="1987296"/>
                  </a:lnTo>
                  <a:lnTo>
                    <a:pt x="2154936" y="0"/>
                  </a:lnTo>
                  <a:lnTo>
                    <a:pt x="0" y="0"/>
                  </a:lnTo>
                  <a:lnTo>
                    <a:pt x="0" y="1987296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028783" y="2456956"/>
            <a:ext cx="2423583" cy="2237317"/>
            <a:chOff x="8125904" y="2211260"/>
            <a:chExt cx="2181225" cy="201358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6468" y="2476500"/>
              <a:ext cx="1799844" cy="13335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38922" y="2224278"/>
              <a:ext cx="2155190" cy="1987550"/>
            </a:xfrm>
            <a:custGeom>
              <a:avLst/>
              <a:gdLst/>
              <a:ahLst/>
              <a:cxnLst/>
              <a:rect l="l" t="t" r="r" b="b"/>
              <a:pathLst>
                <a:path w="2155190" h="1987550">
                  <a:moveTo>
                    <a:pt x="0" y="1987296"/>
                  </a:moveTo>
                  <a:lnTo>
                    <a:pt x="2154935" y="1987296"/>
                  </a:lnTo>
                  <a:lnTo>
                    <a:pt x="2154935" y="0"/>
                  </a:lnTo>
                  <a:lnTo>
                    <a:pt x="0" y="0"/>
                  </a:lnTo>
                  <a:lnTo>
                    <a:pt x="0" y="1987296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82305" y="4302900"/>
            <a:ext cx="1588206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Shared</a:t>
            </a:r>
            <a:r>
              <a:rPr sz="2000" spc="-9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Comm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03886" y="4302900"/>
            <a:ext cx="1588206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Shared</a:t>
            </a:r>
            <a:r>
              <a:rPr sz="2000" spc="-9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Comm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25072" y="4302900"/>
            <a:ext cx="158891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Shared</a:t>
            </a:r>
            <a:r>
              <a:rPr sz="2000" spc="-9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Comm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46542" y="4302900"/>
            <a:ext cx="158891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Shared</a:t>
            </a:r>
            <a:r>
              <a:rPr sz="2000" spc="-9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Comm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878839" y="5122334"/>
          <a:ext cx="10558630" cy="9898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1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22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21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6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30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64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29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28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37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011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011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9129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28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494593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5372" marB="0">
                    <a:lnR w="85344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5372" marB="0">
                    <a:lnL w="85344">
                      <a:solidFill>
                        <a:srgbClr val="FFFFFF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…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55739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5372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5372" marB="0">
                    <a:lnR w="8382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5372" marB="0">
                    <a:lnL w="83820">
                      <a:solidFill>
                        <a:srgbClr val="FFFFFF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…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5573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5372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4667" marB="0">
                    <a:lnR w="85344">
                      <a:solidFill>
                        <a:srgbClr val="FFFFFF"/>
                      </a:solidFill>
                      <a:prstDash val="solid"/>
                    </a:lnR>
                    <a:lnB w="77724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4667" marB="0">
                    <a:lnL w="85344">
                      <a:solidFill>
                        <a:srgbClr val="FFFFFF"/>
                      </a:solidFill>
                      <a:prstDash val="solid"/>
                    </a:lnL>
                    <a:lnB w="77724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…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52917" marB="0"/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4667" marB="0">
                    <a:lnB w="77723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4667" marB="0">
                    <a:lnR w="85344">
                      <a:solidFill>
                        <a:srgbClr val="FFFFFF"/>
                      </a:solidFill>
                      <a:prstDash val="solid"/>
                    </a:lnR>
                    <a:lnB w="77724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4667" marB="0">
                    <a:lnL w="85344">
                      <a:solidFill>
                        <a:srgbClr val="FFFFFF"/>
                      </a:solidFill>
                      <a:prstDash val="solid"/>
                    </a:lnL>
                    <a:lnB w="77724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31750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…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52917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84667" marB="0">
                    <a:lnB w="77723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5589" marB="0">
                    <a:lnR w="85344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5589" marB="0">
                    <a:lnL w="85344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…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95956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5589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5589" marB="0">
                    <a:lnR w="8382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5589" marB="0">
                    <a:lnL w="8382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…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95956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5589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16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706" marB="0">
                    <a:lnR w="85344">
                      <a:solidFill>
                        <a:srgbClr val="FFFFFF"/>
                      </a:solidFill>
                      <a:prstDash val="solid"/>
                    </a:lnR>
                    <a:lnT w="77724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706" marB="0">
                    <a:lnL w="85344">
                      <a:solidFill>
                        <a:srgbClr val="FFFFFF"/>
                      </a:solidFill>
                      <a:prstDash val="solid"/>
                    </a:lnL>
                    <a:lnT w="77724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…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95956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706" marB="0">
                    <a:lnT w="77723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706" marB="0">
                    <a:lnR w="85344">
                      <a:solidFill>
                        <a:srgbClr val="FFFFFF"/>
                      </a:solidFill>
                      <a:prstDash val="solid"/>
                    </a:lnR>
                    <a:lnT w="77724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706" marB="0">
                    <a:lnL w="85344">
                      <a:solidFill>
                        <a:srgbClr val="FFFFFF"/>
                      </a:solidFill>
                      <a:prstDash val="solid"/>
                    </a:lnL>
                    <a:lnT w="77724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31750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…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95956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706" marB="0">
                    <a:lnT w="77723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170389" y="4301065"/>
            <a:ext cx="1845028" cy="743656"/>
          </a:xfrm>
          <a:custGeom>
            <a:avLst/>
            <a:gdLst/>
            <a:ahLst/>
            <a:cxnLst/>
            <a:rect l="l" t="t" r="r" b="b"/>
            <a:pathLst>
              <a:path w="1660525" h="669289">
                <a:moveTo>
                  <a:pt x="298183" y="85090"/>
                </a:moveTo>
                <a:lnTo>
                  <a:pt x="296595" y="55753"/>
                </a:lnTo>
                <a:lnTo>
                  <a:pt x="293611" y="0"/>
                </a:lnTo>
                <a:lnTo>
                  <a:pt x="228333" y="54737"/>
                </a:lnTo>
                <a:lnTo>
                  <a:pt x="257441" y="67398"/>
                </a:lnTo>
                <a:lnTo>
                  <a:pt x="0" y="660412"/>
                </a:lnTo>
                <a:lnTo>
                  <a:pt x="11658" y="665353"/>
                </a:lnTo>
                <a:lnTo>
                  <a:pt x="269125" y="72466"/>
                </a:lnTo>
                <a:lnTo>
                  <a:pt x="298183" y="85090"/>
                </a:lnTo>
                <a:close/>
              </a:path>
              <a:path w="1660525" h="669289">
                <a:moveTo>
                  <a:pt x="428104" y="662305"/>
                </a:moveTo>
                <a:lnTo>
                  <a:pt x="371525" y="75209"/>
                </a:lnTo>
                <a:lnTo>
                  <a:pt x="403085" y="72136"/>
                </a:lnTo>
                <a:lnTo>
                  <a:pt x="397103" y="62611"/>
                </a:lnTo>
                <a:lnTo>
                  <a:pt x="357873" y="0"/>
                </a:lnTo>
                <a:lnTo>
                  <a:pt x="327266" y="79502"/>
                </a:lnTo>
                <a:lnTo>
                  <a:pt x="358838" y="76441"/>
                </a:lnTo>
                <a:lnTo>
                  <a:pt x="415531" y="663448"/>
                </a:lnTo>
                <a:lnTo>
                  <a:pt x="428104" y="662305"/>
                </a:lnTo>
                <a:close/>
              </a:path>
              <a:path w="1660525" h="669289">
                <a:moveTo>
                  <a:pt x="1660258" y="663321"/>
                </a:moveTo>
                <a:lnTo>
                  <a:pt x="1348130" y="64630"/>
                </a:lnTo>
                <a:lnTo>
                  <a:pt x="1369720" y="53340"/>
                </a:lnTo>
                <a:lnTo>
                  <a:pt x="1376286" y="49911"/>
                </a:lnTo>
                <a:lnTo>
                  <a:pt x="1307325" y="0"/>
                </a:lnTo>
                <a:lnTo>
                  <a:pt x="1308722" y="85217"/>
                </a:lnTo>
                <a:lnTo>
                  <a:pt x="1336954" y="70472"/>
                </a:lnTo>
                <a:lnTo>
                  <a:pt x="1649082" y="669290"/>
                </a:lnTo>
                <a:lnTo>
                  <a:pt x="1660258" y="663321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1" name="object 21"/>
          <p:cNvSpPr/>
          <p:nvPr/>
        </p:nvSpPr>
        <p:spPr>
          <a:xfrm>
            <a:off x="3910330" y="4301066"/>
            <a:ext cx="1789289" cy="740128"/>
          </a:xfrm>
          <a:custGeom>
            <a:avLst/>
            <a:gdLst/>
            <a:ahLst/>
            <a:cxnLst/>
            <a:rect l="l" t="t" r="r" b="b"/>
            <a:pathLst>
              <a:path w="1610360" h="666114">
                <a:moveTo>
                  <a:pt x="317246" y="85217"/>
                </a:moveTo>
                <a:lnTo>
                  <a:pt x="316420" y="54864"/>
                </a:lnTo>
                <a:lnTo>
                  <a:pt x="314960" y="0"/>
                </a:lnTo>
                <a:lnTo>
                  <a:pt x="248158" y="52959"/>
                </a:lnTo>
                <a:lnTo>
                  <a:pt x="276936" y="66408"/>
                </a:lnTo>
                <a:lnTo>
                  <a:pt x="0" y="660146"/>
                </a:lnTo>
                <a:lnTo>
                  <a:pt x="11430" y="665619"/>
                </a:lnTo>
                <a:lnTo>
                  <a:pt x="288467" y="71793"/>
                </a:lnTo>
                <a:lnTo>
                  <a:pt x="317246" y="85217"/>
                </a:lnTo>
                <a:close/>
              </a:path>
              <a:path w="1610360" h="666114">
                <a:moveTo>
                  <a:pt x="403479" y="76200"/>
                </a:moveTo>
                <a:lnTo>
                  <a:pt x="397129" y="63500"/>
                </a:lnTo>
                <a:lnTo>
                  <a:pt x="365379" y="0"/>
                </a:lnTo>
                <a:lnTo>
                  <a:pt x="327279" y="76200"/>
                </a:lnTo>
                <a:lnTo>
                  <a:pt x="359029" y="76200"/>
                </a:lnTo>
                <a:lnTo>
                  <a:pt x="359029" y="662940"/>
                </a:lnTo>
                <a:lnTo>
                  <a:pt x="371729" y="662940"/>
                </a:lnTo>
                <a:lnTo>
                  <a:pt x="371729" y="76200"/>
                </a:lnTo>
                <a:lnTo>
                  <a:pt x="403479" y="76200"/>
                </a:lnTo>
                <a:close/>
              </a:path>
              <a:path w="1610360" h="666114">
                <a:moveTo>
                  <a:pt x="1610233" y="659765"/>
                </a:moveTo>
                <a:lnTo>
                  <a:pt x="1269707" y="63030"/>
                </a:lnTo>
                <a:lnTo>
                  <a:pt x="1289088" y="51943"/>
                </a:lnTo>
                <a:lnTo>
                  <a:pt x="1297305" y="47244"/>
                </a:lnTo>
                <a:lnTo>
                  <a:pt x="1226439" y="0"/>
                </a:lnTo>
                <a:lnTo>
                  <a:pt x="1231138" y="85090"/>
                </a:lnTo>
                <a:lnTo>
                  <a:pt x="1258646" y="69354"/>
                </a:lnTo>
                <a:lnTo>
                  <a:pt x="1599184" y="666000"/>
                </a:lnTo>
                <a:lnTo>
                  <a:pt x="1610233" y="659765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2" name="object 22"/>
          <p:cNvSpPr/>
          <p:nvPr/>
        </p:nvSpPr>
        <p:spPr>
          <a:xfrm>
            <a:off x="6567311" y="4301066"/>
            <a:ext cx="1835856" cy="740128"/>
          </a:xfrm>
          <a:custGeom>
            <a:avLst/>
            <a:gdLst/>
            <a:ahLst/>
            <a:cxnLst/>
            <a:rect l="l" t="t" r="r" b="b"/>
            <a:pathLst>
              <a:path w="1652270" h="666114">
                <a:moveTo>
                  <a:pt x="377063" y="0"/>
                </a:moveTo>
                <a:lnTo>
                  <a:pt x="306578" y="47879"/>
                </a:lnTo>
                <a:lnTo>
                  <a:pt x="334276" y="63398"/>
                </a:lnTo>
                <a:lnTo>
                  <a:pt x="0" y="659765"/>
                </a:lnTo>
                <a:lnTo>
                  <a:pt x="11176" y="666000"/>
                </a:lnTo>
                <a:lnTo>
                  <a:pt x="345338" y="69608"/>
                </a:lnTo>
                <a:lnTo>
                  <a:pt x="372999" y="85090"/>
                </a:lnTo>
                <a:lnTo>
                  <a:pt x="374561" y="52324"/>
                </a:lnTo>
                <a:lnTo>
                  <a:pt x="377063" y="0"/>
                </a:lnTo>
                <a:close/>
              </a:path>
              <a:path w="1652270" h="666114">
                <a:moveTo>
                  <a:pt x="478028" y="76200"/>
                </a:moveTo>
                <a:lnTo>
                  <a:pt x="471678" y="63500"/>
                </a:lnTo>
                <a:lnTo>
                  <a:pt x="439928" y="0"/>
                </a:lnTo>
                <a:lnTo>
                  <a:pt x="401828" y="76200"/>
                </a:lnTo>
                <a:lnTo>
                  <a:pt x="433578" y="76200"/>
                </a:lnTo>
                <a:lnTo>
                  <a:pt x="433578" y="662940"/>
                </a:lnTo>
                <a:lnTo>
                  <a:pt x="446278" y="662940"/>
                </a:lnTo>
                <a:lnTo>
                  <a:pt x="446278" y="76200"/>
                </a:lnTo>
                <a:lnTo>
                  <a:pt x="478028" y="76200"/>
                </a:lnTo>
                <a:close/>
              </a:path>
              <a:path w="1652270" h="666114">
                <a:moveTo>
                  <a:pt x="1652143" y="659892"/>
                </a:moveTo>
                <a:lnTo>
                  <a:pt x="1326362" y="63830"/>
                </a:lnTo>
                <a:lnTo>
                  <a:pt x="1346746" y="52705"/>
                </a:lnTo>
                <a:lnTo>
                  <a:pt x="1354201" y="48641"/>
                </a:lnTo>
                <a:lnTo>
                  <a:pt x="1284224" y="0"/>
                </a:lnTo>
                <a:lnTo>
                  <a:pt x="1287399" y="85090"/>
                </a:lnTo>
                <a:lnTo>
                  <a:pt x="1315186" y="69926"/>
                </a:lnTo>
                <a:lnTo>
                  <a:pt x="1640967" y="666000"/>
                </a:lnTo>
                <a:lnTo>
                  <a:pt x="1652143" y="659892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3" name="object 23"/>
          <p:cNvSpPr/>
          <p:nvPr/>
        </p:nvSpPr>
        <p:spPr>
          <a:xfrm>
            <a:off x="9310511" y="4301066"/>
            <a:ext cx="1840793" cy="740128"/>
          </a:xfrm>
          <a:custGeom>
            <a:avLst/>
            <a:gdLst/>
            <a:ahLst/>
            <a:cxnLst/>
            <a:rect l="l" t="t" r="r" b="b"/>
            <a:pathLst>
              <a:path w="1656715" h="666114">
                <a:moveTo>
                  <a:pt x="360426" y="0"/>
                </a:moveTo>
                <a:lnTo>
                  <a:pt x="290830" y="49149"/>
                </a:lnTo>
                <a:lnTo>
                  <a:pt x="318846" y="64198"/>
                </a:lnTo>
                <a:lnTo>
                  <a:pt x="0" y="659892"/>
                </a:lnTo>
                <a:lnTo>
                  <a:pt x="11176" y="665861"/>
                </a:lnTo>
                <a:lnTo>
                  <a:pt x="330009" y="70192"/>
                </a:lnTo>
                <a:lnTo>
                  <a:pt x="358013" y="85217"/>
                </a:lnTo>
                <a:lnTo>
                  <a:pt x="358914" y="52959"/>
                </a:lnTo>
                <a:lnTo>
                  <a:pt x="360426" y="0"/>
                </a:lnTo>
                <a:close/>
              </a:path>
              <a:path w="1656715" h="666114">
                <a:moveTo>
                  <a:pt x="462788" y="76200"/>
                </a:moveTo>
                <a:lnTo>
                  <a:pt x="456438" y="63500"/>
                </a:lnTo>
                <a:lnTo>
                  <a:pt x="424688" y="0"/>
                </a:lnTo>
                <a:lnTo>
                  <a:pt x="386588" y="76200"/>
                </a:lnTo>
                <a:lnTo>
                  <a:pt x="418338" y="76200"/>
                </a:lnTo>
                <a:lnTo>
                  <a:pt x="418338" y="662940"/>
                </a:lnTo>
                <a:lnTo>
                  <a:pt x="431038" y="662940"/>
                </a:lnTo>
                <a:lnTo>
                  <a:pt x="431038" y="76200"/>
                </a:lnTo>
                <a:lnTo>
                  <a:pt x="462788" y="76200"/>
                </a:lnTo>
                <a:close/>
              </a:path>
              <a:path w="1656715" h="666114">
                <a:moveTo>
                  <a:pt x="1656588" y="660031"/>
                </a:moveTo>
                <a:lnTo>
                  <a:pt x="1357617" y="65201"/>
                </a:lnTo>
                <a:lnTo>
                  <a:pt x="1380147" y="53848"/>
                </a:lnTo>
                <a:lnTo>
                  <a:pt x="1385951" y="50927"/>
                </a:lnTo>
                <a:lnTo>
                  <a:pt x="1317752" y="0"/>
                </a:lnTo>
                <a:lnTo>
                  <a:pt x="1317879" y="85217"/>
                </a:lnTo>
                <a:lnTo>
                  <a:pt x="1346301" y="70904"/>
                </a:lnTo>
                <a:lnTo>
                  <a:pt x="1645285" y="665734"/>
                </a:lnTo>
                <a:lnTo>
                  <a:pt x="1656588" y="660031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393</a:t>
            </a:fld>
            <a:endParaRPr dirty="0"/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dirty="0"/>
              <a:t>HANDLING</a:t>
            </a:r>
            <a:r>
              <a:rPr spc="-39" dirty="0"/>
              <a:t> </a:t>
            </a:r>
            <a:r>
              <a:rPr spc="-6" dirty="0"/>
              <a:t>MULTIPLE</a:t>
            </a:r>
            <a:r>
              <a:rPr spc="-28" dirty="0"/>
              <a:t> </a:t>
            </a: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39" dirty="0"/>
              <a:t> </a:t>
            </a:r>
            <a:r>
              <a:rPr spc="-6" dirty="0"/>
              <a:t>NODES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GPU-affinity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394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1913467" cy="356915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Use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local</a:t>
            </a:r>
            <a:r>
              <a:rPr sz="2222" spc="-6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rank: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720" y="2812627"/>
            <a:ext cx="11064522" cy="2544856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81844" rIns="0" bIns="0" rtlCol="0">
            <a:spAutoFit/>
          </a:bodyPr>
          <a:lstStyle/>
          <a:p>
            <a:pPr marL="729537">
              <a:spcBef>
                <a:spcPts val="644"/>
              </a:spcBef>
            </a:pPr>
            <a:r>
              <a:rPr sz="2000" spc="-11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2000" spc="-39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latin typeface="Courier New"/>
                <a:cs typeface="Courier New"/>
              </a:rPr>
              <a:t>local_rank</a:t>
            </a:r>
            <a:r>
              <a:rPr sz="2000" spc="-33" dirty="0"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2000" b="1" spc="-33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2000" spc="-11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757054" marR="4563487" indent="-27516">
              <a:lnSpc>
                <a:spcPts val="4156"/>
              </a:lnSpc>
              <a:spcBef>
                <a:spcPts val="433"/>
              </a:spcBef>
            </a:pPr>
            <a:r>
              <a:rPr sz="2000" spc="-11" dirty="0">
                <a:latin typeface="Courier New"/>
                <a:cs typeface="Courier New"/>
              </a:rPr>
              <a:t>MPI_Comm_rank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2000" spc="-11" dirty="0">
                <a:latin typeface="Courier New"/>
                <a:cs typeface="Courier New"/>
              </a:rPr>
              <a:t>local_comm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,&amp;</a:t>
            </a:r>
            <a:r>
              <a:rPr sz="2000" spc="-11" dirty="0">
                <a:latin typeface="Courier New"/>
                <a:cs typeface="Courier New"/>
              </a:rPr>
              <a:t>local_rank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2000" b="1" spc="-118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2000" spc="-6" dirty="0">
                <a:solidFill>
                  <a:srgbClr val="8000FF"/>
                </a:solidFill>
                <a:latin typeface="Courier New"/>
                <a:cs typeface="Courier New"/>
              </a:rPr>
              <a:t>int </a:t>
            </a:r>
            <a:r>
              <a:rPr sz="2000" spc="-11" dirty="0">
                <a:latin typeface="Courier New"/>
                <a:cs typeface="Courier New"/>
              </a:rPr>
              <a:t>num_devices </a:t>
            </a:r>
            <a:r>
              <a:rPr sz="2000" b="1" dirty="0">
                <a:solidFill>
                  <a:srgbClr val="000080"/>
                </a:solidFill>
                <a:latin typeface="Courier New"/>
                <a:cs typeface="Courier New"/>
              </a:rPr>
              <a:t>= </a:t>
            </a:r>
            <a:r>
              <a:rPr sz="2000" spc="-11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; </a:t>
            </a:r>
            <a:r>
              <a:rPr sz="2000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latin typeface="Courier New"/>
                <a:cs typeface="Courier New"/>
              </a:rPr>
              <a:t>cudaGetDeviceCount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(&amp;</a:t>
            </a:r>
            <a:r>
              <a:rPr sz="2000" spc="-11" dirty="0">
                <a:latin typeface="Courier New"/>
                <a:cs typeface="Courier New"/>
              </a:rPr>
              <a:t>num_devices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  <a:p>
            <a:pPr marL="757054">
              <a:spcBef>
                <a:spcPts val="1383"/>
              </a:spcBef>
            </a:pPr>
            <a:r>
              <a:rPr sz="2000" spc="-11" dirty="0">
                <a:latin typeface="Courier New"/>
                <a:cs typeface="Courier New"/>
              </a:rPr>
              <a:t>cudaSetDevice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2000" spc="-11" dirty="0">
                <a:latin typeface="Courier New"/>
                <a:cs typeface="Courier New"/>
              </a:rPr>
              <a:t>local_rank</a:t>
            </a:r>
            <a:r>
              <a:rPr sz="2000" spc="-33" dirty="0"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000080"/>
                </a:solidFill>
                <a:latin typeface="Courier New"/>
                <a:cs typeface="Courier New"/>
              </a:rPr>
              <a:t>%</a:t>
            </a:r>
            <a:r>
              <a:rPr sz="2000" b="1" spc="-3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2000" spc="-11" dirty="0">
                <a:latin typeface="Courier New"/>
                <a:cs typeface="Courier New"/>
              </a:rPr>
              <a:t>num_devices</a:t>
            </a:r>
            <a:r>
              <a:rPr sz="2000" b="1" spc="-11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9" dirty="0"/>
              <a:t> </a:t>
            </a:r>
            <a:r>
              <a:rPr spc="-6" dirty="0"/>
              <a:t>GPU</a:t>
            </a:r>
            <a:r>
              <a:rPr spc="-33" dirty="0"/>
              <a:t> </a:t>
            </a:r>
            <a:r>
              <a:rPr dirty="0"/>
              <a:t>JACOBI</a:t>
            </a:r>
            <a:r>
              <a:rPr spc="-56" dirty="0"/>
              <a:t> </a:t>
            </a:r>
            <a:r>
              <a:rPr dirty="0"/>
              <a:t>RUNTIME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DGX1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-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x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1024,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1000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iterations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4454" y="2937932"/>
            <a:ext cx="9713383" cy="2480733"/>
            <a:chOff x="1588008" y="2644139"/>
            <a:chExt cx="8742045" cy="2232660"/>
          </a:xfrm>
        </p:grpSpPr>
        <p:sp>
          <p:nvSpPr>
            <p:cNvPr id="4" name="object 4"/>
            <p:cNvSpPr/>
            <p:nvPr/>
          </p:nvSpPr>
          <p:spPr>
            <a:xfrm>
              <a:off x="1859280" y="3008375"/>
              <a:ext cx="7886700" cy="1821180"/>
            </a:xfrm>
            <a:custGeom>
              <a:avLst/>
              <a:gdLst/>
              <a:ahLst/>
              <a:cxnLst/>
              <a:rect l="l" t="t" r="r" b="b"/>
              <a:pathLst>
                <a:path w="7886700" h="1821179">
                  <a:moveTo>
                    <a:pt x="245364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245364" y="1821180"/>
                  </a:lnTo>
                  <a:lnTo>
                    <a:pt x="245364" y="0"/>
                  </a:lnTo>
                  <a:close/>
                </a:path>
                <a:path w="7886700" h="1821179">
                  <a:moveTo>
                    <a:pt x="1336548" y="21336"/>
                  </a:moveTo>
                  <a:lnTo>
                    <a:pt x="1092708" y="21336"/>
                  </a:lnTo>
                  <a:lnTo>
                    <a:pt x="1092708" y="1821180"/>
                  </a:lnTo>
                  <a:lnTo>
                    <a:pt x="1336548" y="1821180"/>
                  </a:lnTo>
                  <a:lnTo>
                    <a:pt x="1336548" y="21336"/>
                  </a:lnTo>
                  <a:close/>
                </a:path>
                <a:path w="7886700" h="1821179">
                  <a:moveTo>
                    <a:pt x="2429256" y="54864"/>
                  </a:moveTo>
                  <a:lnTo>
                    <a:pt x="2183892" y="54864"/>
                  </a:lnTo>
                  <a:lnTo>
                    <a:pt x="2183892" y="1821180"/>
                  </a:lnTo>
                  <a:lnTo>
                    <a:pt x="2429256" y="1821180"/>
                  </a:lnTo>
                  <a:lnTo>
                    <a:pt x="2429256" y="54864"/>
                  </a:lnTo>
                  <a:close/>
                </a:path>
                <a:path w="7886700" h="1821179">
                  <a:moveTo>
                    <a:pt x="3520440" y="103632"/>
                  </a:moveTo>
                  <a:lnTo>
                    <a:pt x="3275076" y="103632"/>
                  </a:lnTo>
                  <a:lnTo>
                    <a:pt x="3275076" y="1821180"/>
                  </a:lnTo>
                  <a:lnTo>
                    <a:pt x="3520440" y="1821180"/>
                  </a:lnTo>
                  <a:lnTo>
                    <a:pt x="3520440" y="103632"/>
                  </a:lnTo>
                  <a:close/>
                </a:path>
                <a:path w="7886700" h="1821179">
                  <a:moveTo>
                    <a:pt x="4611624" y="185928"/>
                  </a:moveTo>
                  <a:lnTo>
                    <a:pt x="4367784" y="185928"/>
                  </a:lnTo>
                  <a:lnTo>
                    <a:pt x="4367784" y="1821180"/>
                  </a:lnTo>
                  <a:lnTo>
                    <a:pt x="4611624" y="1821180"/>
                  </a:lnTo>
                  <a:lnTo>
                    <a:pt x="4611624" y="185928"/>
                  </a:lnTo>
                  <a:close/>
                </a:path>
                <a:path w="7886700" h="1821179">
                  <a:moveTo>
                    <a:pt x="5704332" y="249936"/>
                  </a:moveTo>
                  <a:lnTo>
                    <a:pt x="5458968" y="249936"/>
                  </a:lnTo>
                  <a:lnTo>
                    <a:pt x="5458968" y="1821180"/>
                  </a:lnTo>
                  <a:lnTo>
                    <a:pt x="5704332" y="1821180"/>
                  </a:lnTo>
                  <a:lnTo>
                    <a:pt x="5704332" y="249936"/>
                  </a:lnTo>
                  <a:close/>
                </a:path>
                <a:path w="7886700" h="1821179">
                  <a:moveTo>
                    <a:pt x="6795516" y="306324"/>
                  </a:moveTo>
                  <a:lnTo>
                    <a:pt x="6550152" y="306324"/>
                  </a:lnTo>
                  <a:lnTo>
                    <a:pt x="6550152" y="1821180"/>
                  </a:lnTo>
                  <a:lnTo>
                    <a:pt x="6795516" y="1821180"/>
                  </a:lnTo>
                  <a:lnTo>
                    <a:pt x="6795516" y="306324"/>
                  </a:lnTo>
                  <a:close/>
                </a:path>
                <a:path w="7886700" h="1821179">
                  <a:moveTo>
                    <a:pt x="7886700" y="350520"/>
                  </a:moveTo>
                  <a:lnTo>
                    <a:pt x="7642860" y="350520"/>
                  </a:lnTo>
                  <a:lnTo>
                    <a:pt x="7642860" y="1821180"/>
                  </a:lnTo>
                  <a:lnTo>
                    <a:pt x="7886700" y="1821180"/>
                  </a:lnTo>
                  <a:lnTo>
                    <a:pt x="7886700" y="35052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2170176" y="3008375"/>
              <a:ext cx="7886700" cy="1821180"/>
            </a:xfrm>
            <a:custGeom>
              <a:avLst/>
              <a:gdLst/>
              <a:ahLst/>
              <a:cxnLst/>
              <a:rect l="l" t="t" r="r" b="b"/>
              <a:pathLst>
                <a:path w="7886700" h="1821179">
                  <a:moveTo>
                    <a:pt x="245364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245364" y="1821180"/>
                  </a:lnTo>
                  <a:lnTo>
                    <a:pt x="245364" y="0"/>
                  </a:lnTo>
                  <a:close/>
                </a:path>
                <a:path w="7886700" h="1821179">
                  <a:moveTo>
                    <a:pt x="1336548" y="39624"/>
                  </a:moveTo>
                  <a:lnTo>
                    <a:pt x="1092708" y="39624"/>
                  </a:lnTo>
                  <a:lnTo>
                    <a:pt x="1092708" y="1821180"/>
                  </a:lnTo>
                  <a:lnTo>
                    <a:pt x="1336548" y="1821180"/>
                  </a:lnTo>
                  <a:lnTo>
                    <a:pt x="1336548" y="39624"/>
                  </a:lnTo>
                  <a:close/>
                </a:path>
                <a:path w="7886700" h="1821179">
                  <a:moveTo>
                    <a:pt x="2429256" y="83820"/>
                  </a:moveTo>
                  <a:lnTo>
                    <a:pt x="2183892" y="83820"/>
                  </a:lnTo>
                  <a:lnTo>
                    <a:pt x="2183892" y="1821180"/>
                  </a:lnTo>
                  <a:lnTo>
                    <a:pt x="2429256" y="1821180"/>
                  </a:lnTo>
                  <a:lnTo>
                    <a:pt x="2429256" y="83820"/>
                  </a:lnTo>
                  <a:close/>
                </a:path>
                <a:path w="7886700" h="1821179">
                  <a:moveTo>
                    <a:pt x="3520440" y="128016"/>
                  </a:moveTo>
                  <a:lnTo>
                    <a:pt x="3275076" y="128016"/>
                  </a:lnTo>
                  <a:lnTo>
                    <a:pt x="3275076" y="1821180"/>
                  </a:lnTo>
                  <a:lnTo>
                    <a:pt x="3520440" y="1821180"/>
                  </a:lnTo>
                  <a:lnTo>
                    <a:pt x="3520440" y="128016"/>
                  </a:lnTo>
                  <a:close/>
                </a:path>
                <a:path w="7886700" h="1821179">
                  <a:moveTo>
                    <a:pt x="4611624" y="161544"/>
                  </a:moveTo>
                  <a:lnTo>
                    <a:pt x="4367771" y="161544"/>
                  </a:lnTo>
                  <a:lnTo>
                    <a:pt x="4367771" y="1821180"/>
                  </a:lnTo>
                  <a:lnTo>
                    <a:pt x="4611624" y="1821180"/>
                  </a:lnTo>
                  <a:lnTo>
                    <a:pt x="4611624" y="161544"/>
                  </a:lnTo>
                  <a:close/>
                </a:path>
                <a:path w="7886700" h="1821179">
                  <a:moveTo>
                    <a:pt x="5704332" y="199644"/>
                  </a:moveTo>
                  <a:lnTo>
                    <a:pt x="5458968" y="199644"/>
                  </a:lnTo>
                  <a:lnTo>
                    <a:pt x="5458968" y="1821180"/>
                  </a:lnTo>
                  <a:lnTo>
                    <a:pt x="5704332" y="1821180"/>
                  </a:lnTo>
                  <a:lnTo>
                    <a:pt x="5704332" y="199644"/>
                  </a:lnTo>
                  <a:close/>
                </a:path>
                <a:path w="7886700" h="1821179">
                  <a:moveTo>
                    <a:pt x="6795516" y="236220"/>
                  </a:moveTo>
                  <a:lnTo>
                    <a:pt x="6550152" y="236220"/>
                  </a:lnTo>
                  <a:lnTo>
                    <a:pt x="6550152" y="1821180"/>
                  </a:lnTo>
                  <a:lnTo>
                    <a:pt x="6795516" y="1821180"/>
                  </a:lnTo>
                  <a:lnTo>
                    <a:pt x="6795516" y="236220"/>
                  </a:lnTo>
                  <a:close/>
                </a:path>
                <a:path w="7886700" h="1821179">
                  <a:moveTo>
                    <a:pt x="7886700" y="275844"/>
                  </a:moveTo>
                  <a:lnTo>
                    <a:pt x="7642860" y="275844"/>
                  </a:lnTo>
                  <a:lnTo>
                    <a:pt x="7642860" y="1821180"/>
                  </a:lnTo>
                  <a:lnTo>
                    <a:pt x="7886700" y="1821180"/>
                  </a:lnTo>
                  <a:lnTo>
                    <a:pt x="7886700" y="275844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1592580" y="2644139"/>
              <a:ext cx="8732520" cy="2232660"/>
            </a:xfrm>
            <a:custGeom>
              <a:avLst/>
              <a:gdLst/>
              <a:ahLst/>
              <a:cxnLst/>
              <a:rect l="l" t="t" r="r" b="b"/>
              <a:pathLst>
                <a:path w="8732520" h="2232660">
                  <a:moveTo>
                    <a:pt x="0" y="2185416"/>
                  </a:moveTo>
                  <a:lnTo>
                    <a:pt x="0" y="0"/>
                  </a:lnTo>
                </a:path>
                <a:path w="8732520" h="2232660">
                  <a:moveTo>
                    <a:pt x="0" y="2185416"/>
                  </a:moveTo>
                  <a:lnTo>
                    <a:pt x="8732520" y="2185416"/>
                  </a:lnTo>
                </a:path>
                <a:path w="8732520" h="2232660">
                  <a:moveTo>
                    <a:pt x="0" y="2185416"/>
                  </a:moveTo>
                  <a:lnTo>
                    <a:pt x="0" y="2232660"/>
                  </a:lnTo>
                </a:path>
                <a:path w="8732520" h="2232660">
                  <a:moveTo>
                    <a:pt x="1091183" y="2185416"/>
                  </a:moveTo>
                  <a:lnTo>
                    <a:pt x="1091183" y="2232660"/>
                  </a:lnTo>
                </a:path>
                <a:path w="8732520" h="2232660">
                  <a:moveTo>
                    <a:pt x="2182368" y="2185416"/>
                  </a:moveTo>
                  <a:lnTo>
                    <a:pt x="2182368" y="2232660"/>
                  </a:lnTo>
                </a:path>
                <a:path w="8732520" h="2232660">
                  <a:moveTo>
                    <a:pt x="3273552" y="2185416"/>
                  </a:moveTo>
                  <a:lnTo>
                    <a:pt x="3273552" y="2232660"/>
                  </a:lnTo>
                </a:path>
                <a:path w="8732520" h="2232660">
                  <a:moveTo>
                    <a:pt x="4366259" y="2185416"/>
                  </a:moveTo>
                  <a:lnTo>
                    <a:pt x="4366259" y="2232660"/>
                  </a:lnTo>
                </a:path>
                <a:path w="8732520" h="2232660">
                  <a:moveTo>
                    <a:pt x="5457444" y="2185416"/>
                  </a:moveTo>
                  <a:lnTo>
                    <a:pt x="5457444" y="2232660"/>
                  </a:lnTo>
                </a:path>
                <a:path w="8732520" h="2232660">
                  <a:moveTo>
                    <a:pt x="6548628" y="2185416"/>
                  </a:moveTo>
                  <a:lnTo>
                    <a:pt x="6548628" y="2232660"/>
                  </a:lnTo>
                </a:path>
                <a:path w="8732520" h="2232660">
                  <a:moveTo>
                    <a:pt x="7641336" y="2185416"/>
                  </a:moveTo>
                  <a:lnTo>
                    <a:pt x="7641336" y="2232660"/>
                  </a:lnTo>
                </a:path>
                <a:path w="8732520" h="2232660">
                  <a:moveTo>
                    <a:pt x="8732520" y="2185416"/>
                  </a:moveTo>
                  <a:lnTo>
                    <a:pt x="8732520" y="22326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97825" y="2809380"/>
            <a:ext cx="635706" cy="268081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6350" algn="r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2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80,00%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60,00%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40,00%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20,00%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5644" algn="r"/>
            <a:r>
              <a:rPr sz="1333" spc="-6" dirty="0">
                <a:latin typeface="Trebuchet MS"/>
                <a:cs typeface="Trebuchet MS"/>
              </a:rPr>
              <a:t>0,00%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732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031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2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43449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3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56581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4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9713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284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6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9555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7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868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8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7009" y="3377414"/>
            <a:ext cx="222240" cy="1551517"/>
          </a:xfrm>
          <a:prstGeom prst="rect">
            <a:avLst/>
          </a:prstGeom>
        </p:spPr>
        <p:txBody>
          <a:bodyPr vert="vert270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1444" dirty="0">
                <a:latin typeface="Trebuchet MS"/>
                <a:cs typeface="Trebuchet MS"/>
              </a:rPr>
              <a:t>Parallel</a:t>
            </a:r>
            <a:r>
              <a:rPr sz="1444" spc="-44" dirty="0">
                <a:latin typeface="Trebuchet MS"/>
                <a:cs typeface="Trebuchet MS"/>
              </a:rPr>
              <a:t> </a:t>
            </a:r>
            <a:r>
              <a:rPr sz="1444" spc="11" dirty="0">
                <a:latin typeface="Trebuchet MS"/>
                <a:cs typeface="Trebuchet MS"/>
              </a:rPr>
              <a:t>Efficiency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43367" y="5685987"/>
            <a:ext cx="556683" cy="240763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1444" spc="11" dirty="0">
                <a:latin typeface="Trebuchet MS"/>
                <a:cs typeface="Trebuchet MS"/>
              </a:rPr>
              <a:t>#GPUs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53281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588A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9" name="object 19"/>
          <p:cNvSpPr txBox="1"/>
          <p:nvPr/>
        </p:nvSpPr>
        <p:spPr>
          <a:xfrm>
            <a:off x="4767156" y="6116433"/>
            <a:ext cx="2230261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33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Overlap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20373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7" y="0"/>
                </a:moveTo>
                <a:lnTo>
                  <a:pt x="0" y="0"/>
                </a:lnTo>
                <a:lnTo>
                  <a:pt x="0" y="80772"/>
                </a:lnTo>
                <a:lnTo>
                  <a:pt x="79247" y="80772"/>
                </a:lnTo>
                <a:lnTo>
                  <a:pt x="79247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1" name="object 21"/>
          <p:cNvSpPr txBox="1"/>
          <p:nvPr/>
        </p:nvSpPr>
        <p:spPr>
          <a:xfrm>
            <a:off x="7334955" y="6116433"/>
            <a:ext cx="28857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</a:t>
            </a:r>
            <a:r>
              <a:rPr sz="1333" spc="-11" dirty="0">
                <a:latin typeface="Trebuchet MS"/>
                <a:cs typeface="Trebuchet MS"/>
              </a:rPr>
              <a:t>P</a:t>
            </a:r>
            <a:r>
              <a:rPr sz="1333" dirty="0">
                <a:latin typeface="Trebuchet MS"/>
                <a:cs typeface="Trebuchet MS"/>
              </a:rPr>
              <a:t>I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395</a:t>
            </a:fld>
            <a:endParaRPr dirty="0"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44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MPI</a:t>
            </a:r>
            <a:r>
              <a:rPr sz="2667" spc="-33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4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P100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on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DGX-1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6706" y="2336799"/>
            <a:ext cx="7328746" cy="41317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396</a:t>
            </a:fld>
            <a:endParaRPr dirty="0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040" y="2336800"/>
            <a:ext cx="11054644" cy="4131733"/>
          </a:xfrm>
          <a:custGeom>
            <a:avLst/>
            <a:gdLst/>
            <a:ahLst/>
            <a:cxnLst/>
            <a:rect l="l" t="t" r="r" b="b"/>
            <a:pathLst>
              <a:path w="9949180" h="3718560">
                <a:moveTo>
                  <a:pt x="9948672" y="0"/>
                </a:moveTo>
                <a:lnTo>
                  <a:pt x="0" y="0"/>
                </a:lnTo>
                <a:lnTo>
                  <a:pt x="0" y="3718560"/>
                </a:lnTo>
                <a:lnTo>
                  <a:pt x="9948672" y="3718560"/>
                </a:lnTo>
                <a:lnTo>
                  <a:pt x="99486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5745" y="675119"/>
            <a:ext cx="10456333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COMMUNICATION</a:t>
            </a:r>
            <a:r>
              <a:rPr spc="-22" dirty="0"/>
              <a:t> </a:t>
            </a:r>
            <a:r>
              <a:rPr dirty="0"/>
              <a:t>+</a:t>
            </a:r>
            <a:r>
              <a:rPr spc="-22" dirty="0"/>
              <a:t> </a:t>
            </a:r>
            <a:r>
              <a:rPr spc="-6" dirty="0"/>
              <a:t>COMPUTATION</a:t>
            </a:r>
            <a:r>
              <a:rPr spc="-44" dirty="0"/>
              <a:t> </a:t>
            </a:r>
            <a:r>
              <a:rPr spc="-6" dirty="0"/>
              <a:t>OVERLAP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397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9731" y="2336800"/>
          <a:ext cx="10763247" cy="1093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9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0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50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389"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launch_jacobi_kernel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9878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a_new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9878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9878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l2_norm_d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9878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iy_start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600" b="1" spc="-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iy_start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spc="-5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),</a:t>
                      </a:r>
                      <a:r>
                        <a:rPr sz="1600" b="1" spc="-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600" b="1" spc="-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push_top_stream</a:t>
                      </a:r>
                      <a:r>
                        <a:rPr sz="16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9878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744"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launch_jacobi_kernel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a_new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l2_norm_d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iy_end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600" spc="-5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),</a:t>
                      </a:r>
                      <a:r>
                        <a:rPr sz="1600" b="1" spc="-2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iy_end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600" b="1" spc="-2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600" b="1" spc="-3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push_bottom_stream</a:t>
                      </a:r>
                      <a:r>
                        <a:rPr sz="16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056"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launch_jacobi_kernel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a_new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l2_norm_d</a:t>
                      </a:r>
                      <a:r>
                        <a:rPr sz="1600" b="1" spc="-10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iy_start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600" spc="-5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),</a:t>
                      </a:r>
                      <a:r>
                        <a:rPr sz="1600" b="1" spc="-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iy_end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600" spc="-5" dirty="0">
                          <a:solidFill>
                            <a:srgbClr val="FF8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),</a:t>
                      </a:r>
                      <a:r>
                        <a:rPr sz="1600" b="1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nx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compute_stream </a:t>
                      </a:r>
                      <a:r>
                        <a:rPr sz="1600" b="1" spc="-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233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61867" y="3166100"/>
            <a:ext cx="7593894" cy="3034107"/>
          </a:xfrm>
          <a:prstGeom prst="rect">
            <a:avLst/>
          </a:prstGeom>
        </p:spPr>
        <p:txBody>
          <a:bodyPr vert="horz" wrap="square" lIns="0" tIns="13406" rIns="0" bIns="0" rtlCol="0">
            <a:spAutoFit/>
          </a:bodyPr>
          <a:lstStyle/>
          <a:p>
            <a:pPr marL="14111" marR="2013634">
              <a:lnSpc>
                <a:spcPct val="125800"/>
              </a:lnSpc>
              <a:spcBef>
                <a:spcPts val="106"/>
              </a:spcBef>
            </a:pP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const</a:t>
            </a:r>
            <a:r>
              <a:rPr sz="1556" spc="-11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int</a:t>
            </a:r>
            <a:r>
              <a:rPr sz="1556" spc="-17" dirty="0">
                <a:solidFill>
                  <a:srgbClr val="8000FF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top</a:t>
            </a:r>
            <a:r>
              <a:rPr sz="1556" spc="-28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rank</a:t>
            </a:r>
            <a:r>
              <a:rPr sz="1556" spc="-22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&gt;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spc="-17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?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rank</a:t>
            </a:r>
            <a:r>
              <a:rPr sz="1556" spc="-11" dirty="0"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spc="-22" dirty="0">
                <a:solidFill>
                  <a:srgbClr val="FF8000"/>
                </a:solidFill>
                <a:latin typeface="Courier New"/>
                <a:cs typeface="Courier New"/>
              </a:rPr>
              <a:t>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: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size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 </a:t>
            </a:r>
            <a:r>
              <a:rPr sz="1556" b="1" spc="-9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solidFill>
                  <a:srgbClr val="8000FF"/>
                </a:solidFill>
                <a:latin typeface="Courier New"/>
                <a:cs typeface="Courier New"/>
              </a:rPr>
              <a:t>const int </a:t>
            </a:r>
            <a:r>
              <a:rPr sz="1556" spc="-11" dirty="0">
                <a:latin typeface="Courier New"/>
                <a:cs typeface="Courier New"/>
              </a:rPr>
              <a:t>bottom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=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spc="-6" dirty="0">
                <a:latin typeface="Courier New"/>
                <a:cs typeface="Courier New"/>
              </a:rPr>
              <a:t>rank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)%</a:t>
            </a:r>
            <a:r>
              <a:rPr sz="1556" spc="-6" dirty="0">
                <a:latin typeface="Courier New"/>
                <a:cs typeface="Courier New"/>
              </a:rPr>
              <a:t>size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;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cudaStreamSynchronize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push_top_stream</a:t>
            </a:r>
            <a:r>
              <a:rPr sz="1556" spc="-33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1667917" marR="240592" indent="-1654511">
              <a:lnSpc>
                <a:spcPct val="125699"/>
              </a:lnSpc>
            </a:pPr>
            <a:r>
              <a:rPr sz="1556" spc="-6" dirty="0">
                <a:latin typeface="Courier New"/>
                <a:cs typeface="Courier New"/>
              </a:rPr>
              <a:t>MPI_Sendrecv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</a:t>
            </a:r>
            <a:r>
              <a:rPr sz="1556" spc="-6" dirty="0">
                <a:latin typeface="Courier New"/>
                <a:cs typeface="Courier New"/>
              </a:rPr>
              <a:t>iy_start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MPI_REAL_TYPE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top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b="1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+(</a:t>
            </a:r>
            <a:r>
              <a:rPr sz="1556" spc="-6" dirty="0">
                <a:latin typeface="Courier New"/>
                <a:cs typeface="Courier New"/>
              </a:rPr>
              <a:t>iy_end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),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MPI_REAL_TYPE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11" dirty="0">
                <a:latin typeface="Courier New"/>
                <a:cs typeface="Courier New"/>
              </a:rPr>
              <a:t>bottom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b="1" spc="-9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MPI_COMM_WORLD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MPI_STATUS_IGNORE</a:t>
            </a:r>
            <a:r>
              <a:rPr sz="1556" spc="-11" dirty="0">
                <a:latin typeface="Courier New"/>
                <a:cs typeface="Courier New"/>
              </a:rPr>
              <a:t> </a:t>
            </a:r>
            <a:r>
              <a:rPr sz="1556" b="1" spc="-17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14111">
              <a:spcBef>
                <a:spcPts val="482"/>
              </a:spcBef>
            </a:pPr>
            <a:r>
              <a:rPr sz="1556" spc="-6" dirty="0">
                <a:latin typeface="Courier New"/>
                <a:cs typeface="Courier New"/>
              </a:rPr>
              <a:t>cudaStreamSynchronize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spc="-11" dirty="0">
                <a:latin typeface="Courier New"/>
                <a:cs typeface="Courier New"/>
              </a:rPr>
              <a:t>push_bottom_stream</a:t>
            </a:r>
            <a:r>
              <a:rPr sz="1556" spc="-28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  <a:p>
            <a:pPr marL="1667917" marR="5644" indent="-1654511">
              <a:lnSpc>
                <a:spcPct val="125699"/>
              </a:lnSpc>
            </a:pPr>
            <a:r>
              <a:rPr sz="1556" spc="-6" dirty="0">
                <a:latin typeface="Courier New"/>
                <a:cs typeface="Courier New"/>
              </a:rPr>
              <a:t>MPI_Sendrecv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( </a:t>
            </a: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+(</a:t>
            </a:r>
            <a:r>
              <a:rPr sz="1556" spc="-6" dirty="0">
                <a:latin typeface="Courier New"/>
                <a:cs typeface="Courier New"/>
              </a:rPr>
              <a:t>iy_end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-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1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)*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MPI_REAL_TYPE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bottom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11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b="1" spc="-9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a_new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nx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6" dirty="0">
                <a:latin typeface="Courier New"/>
                <a:cs typeface="Courier New"/>
              </a:rPr>
              <a:t>MPI_REAL_TYPE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r>
              <a:rPr sz="1556" b="1" spc="-2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556" spc="-11" dirty="0">
                <a:latin typeface="Courier New"/>
                <a:cs typeface="Courier New"/>
              </a:rPr>
              <a:t>top</a:t>
            </a:r>
            <a:r>
              <a:rPr sz="1556" b="1" spc="-11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solidFill>
                  <a:srgbClr val="FF8000"/>
                </a:solidFill>
                <a:latin typeface="Courier New"/>
                <a:cs typeface="Courier New"/>
              </a:rPr>
              <a:t>0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 </a:t>
            </a:r>
            <a:r>
              <a:rPr sz="1556" spc="-6" dirty="0">
                <a:latin typeface="Courier New"/>
                <a:cs typeface="Courier New"/>
              </a:rPr>
              <a:t>MPI_COMM_WORLD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,</a:t>
            </a:r>
            <a:endParaRPr sz="1556">
              <a:latin typeface="Courier New"/>
              <a:cs typeface="Courier New"/>
            </a:endParaRPr>
          </a:p>
          <a:p>
            <a:pPr marL="1667917">
              <a:spcBef>
                <a:spcPts val="517"/>
              </a:spcBef>
            </a:pPr>
            <a:r>
              <a:rPr sz="1556" spc="-6" dirty="0">
                <a:latin typeface="Courier New"/>
                <a:cs typeface="Courier New"/>
              </a:rPr>
              <a:t>MPI_STATUS_IGNORE</a:t>
            </a:r>
            <a:r>
              <a:rPr sz="1556" spc="-67" dirty="0">
                <a:latin typeface="Courier New"/>
                <a:cs typeface="Courier New"/>
              </a:rPr>
              <a:t> </a:t>
            </a:r>
            <a:r>
              <a:rPr sz="1556" b="1" spc="-6" dirty="0">
                <a:solidFill>
                  <a:srgbClr val="000080"/>
                </a:solidFill>
                <a:latin typeface="Courier New"/>
                <a:cs typeface="Courier New"/>
              </a:rPr>
              <a:t>);</a:t>
            </a:r>
            <a:endParaRPr sz="1556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28" dirty="0"/>
              <a:t> </a:t>
            </a:r>
            <a:r>
              <a:rPr spc="-6" dirty="0"/>
              <a:t>GPU</a:t>
            </a:r>
            <a:r>
              <a:rPr spc="-22" dirty="0"/>
              <a:t> </a:t>
            </a:r>
            <a:r>
              <a:rPr dirty="0"/>
              <a:t>JACOBI</a:t>
            </a:r>
            <a:r>
              <a:rPr spc="-44" dirty="0"/>
              <a:t> </a:t>
            </a:r>
            <a:r>
              <a:rPr spc="-11" dirty="0"/>
              <a:t>NVVP</a:t>
            </a:r>
            <a:r>
              <a:rPr spc="-22" dirty="0"/>
              <a:t> </a:t>
            </a:r>
            <a:r>
              <a:rPr spc="-6" dirty="0"/>
              <a:t>TIMELINE</a:t>
            </a:r>
          </a:p>
          <a:p>
            <a:pPr marL="706"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MPI</a:t>
            </a:r>
            <a:r>
              <a:rPr sz="2667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Overlaping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4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P100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on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DGX-1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6706" y="2336799"/>
            <a:ext cx="7328746" cy="41317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398</a:t>
            </a:fld>
            <a:endParaRPr dirty="0"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MULTI</a:t>
            </a:r>
            <a:r>
              <a:rPr spc="-39" dirty="0"/>
              <a:t> </a:t>
            </a:r>
            <a:r>
              <a:rPr spc="-6" dirty="0"/>
              <a:t>GPU</a:t>
            </a:r>
            <a:r>
              <a:rPr spc="-33" dirty="0"/>
              <a:t> </a:t>
            </a:r>
            <a:r>
              <a:rPr dirty="0"/>
              <a:t>JACOBI</a:t>
            </a:r>
            <a:r>
              <a:rPr spc="-56" dirty="0"/>
              <a:t> </a:t>
            </a:r>
            <a:r>
              <a:rPr dirty="0"/>
              <a:t>RUNTIME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DGX1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-</a:t>
            </a:r>
            <a:r>
              <a:rPr sz="2667" spc="6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x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1024,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1000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iterations</a:t>
            </a:r>
            <a:endParaRPr sz="26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4454" y="2937932"/>
            <a:ext cx="9713383" cy="2480733"/>
            <a:chOff x="1588008" y="2644139"/>
            <a:chExt cx="8742045" cy="2232660"/>
          </a:xfrm>
        </p:grpSpPr>
        <p:sp>
          <p:nvSpPr>
            <p:cNvPr id="4" name="object 4"/>
            <p:cNvSpPr/>
            <p:nvPr/>
          </p:nvSpPr>
          <p:spPr>
            <a:xfrm>
              <a:off x="1799844" y="3008375"/>
              <a:ext cx="7833359" cy="1821180"/>
            </a:xfrm>
            <a:custGeom>
              <a:avLst/>
              <a:gdLst/>
              <a:ahLst/>
              <a:cxnLst/>
              <a:rect l="l" t="t" r="r" b="b"/>
              <a:pathLst>
                <a:path w="7833359" h="1821179">
                  <a:moveTo>
                    <a:pt x="190500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90500" y="1821180"/>
                  </a:lnTo>
                  <a:lnTo>
                    <a:pt x="190500" y="0"/>
                  </a:lnTo>
                  <a:close/>
                </a:path>
                <a:path w="7833359" h="1821179">
                  <a:moveTo>
                    <a:pt x="1283208" y="21336"/>
                  </a:moveTo>
                  <a:lnTo>
                    <a:pt x="1092708" y="21336"/>
                  </a:lnTo>
                  <a:lnTo>
                    <a:pt x="1092708" y="1821180"/>
                  </a:lnTo>
                  <a:lnTo>
                    <a:pt x="1283208" y="1821180"/>
                  </a:lnTo>
                  <a:lnTo>
                    <a:pt x="1283208" y="21336"/>
                  </a:lnTo>
                  <a:close/>
                </a:path>
                <a:path w="7833359" h="1821179">
                  <a:moveTo>
                    <a:pt x="2374392" y="54864"/>
                  </a:moveTo>
                  <a:lnTo>
                    <a:pt x="2183892" y="54864"/>
                  </a:lnTo>
                  <a:lnTo>
                    <a:pt x="2183892" y="1821180"/>
                  </a:lnTo>
                  <a:lnTo>
                    <a:pt x="2374392" y="1821180"/>
                  </a:lnTo>
                  <a:lnTo>
                    <a:pt x="2374392" y="54864"/>
                  </a:lnTo>
                  <a:close/>
                </a:path>
                <a:path w="7833359" h="1821179">
                  <a:moveTo>
                    <a:pt x="3465576" y="103632"/>
                  </a:moveTo>
                  <a:lnTo>
                    <a:pt x="3275076" y="103632"/>
                  </a:lnTo>
                  <a:lnTo>
                    <a:pt x="3275076" y="1821180"/>
                  </a:lnTo>
                  <a:lnTo>
                    <a:pt x="3465576" y="1821180"/>
                  </a:lnTo>
                  <a:lnTo>
                    <a:pt x="3465576" y="103632"/>
                  </a:lnTo>
                  <a:close/>
                </a:path>
                <a:path w="7833359" h="1821179">
                  <a:moveTo>
                    <a:pt x="4558284" y="185928"/>
                  </a:moveTo>
                  <a:lnTo>
                    <a:pt x="4367784" y="185928"/>
                  </a:lnTo>
                  <a:lnTo>
                    <a:pt x="4367784" y="1821180"/>
                  </a:lnTo>
                  <a:lnTo>
                    <a:pt x="4558284" y="1821180"/>
                  </a:lnTo>
                  <a:lnTo>
                    <a:pt x="4558284" y="185928"/>
                  </a:lnTo>
                  <a:close/>
                </a:path>
                <a:path w="7833359" h="1821179">
                  <a:moveTo>
                    <a:pt x="5649468" y="249936"/>
                  </a:moveTo>
                  <a:lnTo>
                    <a:pt x="5458968" y="249936"/>
                  </a:lnTo>
                  <a:lnTo>
                    <a:pt x="5458968" y="1821180"/>
                  </a:lnTo>
                  <a:lnTo>
                    <a:pt x="5649468" y="1821180"/>
                  </a:lnTo>
                  <a:lnTo>
                    <a:pt x="5649468" y="249936"/>
                  </a:lnTo>
                  <a:close/>
                </a:path>
                <a:path w="7833359" h="1821179">
                  <a:moveTo>
                    <a:pt x="6740652" y="306324"/>
                  </a:moveTo>
                  <a:lnTo>
                    <a:pt x="6550152" y="306324"/>
                  </a:lnTo>
                  <a:lnTo>
                    <a:pt x="6550152" y="1821180"/>
                  </a:lnTo>
                  <a:lnTo>
                    <a:pt x="6740652" y="1821180"/>
                  </a:lnTo>
                  <a:lnTo>
                    <a:pt x="6740652" y="306324"/>
                  </a:lnTo>
                  <a:close/>
                </a:path>
                <a:path w="7833359" h="1821179">
                  <a:moveTo>
                    <a:pt x="7833360" y="350520"/>
                  </a:moveTo>
                  <a:lnTo>
                    <a:pt x="7642860" y="350520"/>
                  </a:lnTo>
                  <a:lnTo>
                    <a:pt x="7642860" y="1821180"/>
                  </a:lnTo>
                  <a:lnTo>
                    <a:pt x="7833360" y="1821180"/>
                  </a:lnTo>
                  <a:lnTo>
                    <a:pt x="7833360" y="350520"/>
                  </a:lnTo>
                  <a:close/>
                </a:path>
              </a:pathLst>
            </a:custGeom>
            <a:solidFill>
              <a:srgbClr val="588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2042160" y="3008375"/>
              <a:ext cx="7832090" cy="1821180"/>
            </a:xfrm>
            <a:custGeom>
              <a:avLst/>
              <a:gdLst/>
              <a:ahLst/>
              <a:cxnLst/>
              <a:rect l="l" t="t" r="r" b="b"/>
              <a:pathLst>
                <a:path w="7832090" h="1821179">
                  <a:moveTo>
                    <a:pt x="190500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90500" y="1821180"/>
                  </a:lnTo>
                  <a:lnTo>
                    <a:pt x="190500" y="0"/>
                  </a:lnTo>
                  <a:close/>
                </a:path>
                <a:path w="7832090" h="1821179">
                  <a:moveTo>
                    <a:pt x="1283195" y="39624"/>
                  </a:moveTo>
                  <a:lnTo>
                    <a:pt x="1092708" y="39624"/>
                  </a:lnTo>
                  <a:lnTo>
                    <a:pt x="1092708" y="1821180"/>
                  </a:lnTo>
                  <a:lnTo>
                    <a:pt x="1283195" y="1821180"/>
                  </a:lnTo>
                  <a:lnTo>
                    <a:pt x="1283195" y="39624"/>
                  </a:lnTo>
                  <a:close/>
                </a:path>
                <a:path w="7832090" h="1821179">
                  <a:moveTo>
                    <a:pt x="2374392" y="83820"/>
                  </a:moveTo>
                  <a:lnTo>
                    <a:pt x="2183892" y="83820"/>
                  </a:lnTo>
                  <a:lnTo>
                    <a:pt x="2183892" y="1821180"/>
                  </a:lnTo>
                  <a:lnTo>
                    <a:pt x="2374392" y="1821180"/>
                  </a:lnTo>
                  <a:lnTo>
                    <a:pt x="2374392" y="83820"/>
                  </a:lnTo>
                  <a:close/>
                </a:path>
                <a:path w="7832090" h="1821179">
                  <a:moveTo>
                    <a:pt x="3465576" y="128016"/>
                  </a:moveTo>
                  <a:lnTo>
                    <a:pt x="3275076" y="128016"/>
                  </a:lnTo>
                  <a:lnTo>
                    <a:pt x="3275076" y="1821180"/>
                  </a:lnTo>
                  <a:lnTo>
                    <a:pt x="3465576" y="1821180"/>
                  </a:lnTo>
                  <a:lnTo>
                    <a:pt x="3465576" y="128016"/>
                  </a:lnTo>
                  <a:close/>
                </a:path>
                <a:path w="7832090" h="1821179">
                  <a:moveTo>
                    <a:pt x="4556760" y="161544"/>
                  </a:moveTo>
                  <a:lnTo>
                    <a:pt x="4366260" y="161544"/>
                  </a:lnTo>
                  <a:lnTo>
                    <a:pt x="4366260" y="1821180"/>
                  </a:lnTo>
                  <a:lnTo>
                    <a:pt x="4556760" y="1821180"/>
                  </a:lnTo>
                  <a:lnTo>
                    <a:pt x="4556760" y="161544"/>
                  </a:lnTo>
                  <a:close/>
                </a:path>
                <a:path w="7832090" h="1821179">
                  <a:moveTo>
                    <a:pt x="5649468" y="199644"/>
                  </a:moveTo>
                  <a:lnTo>
                    <a:pt x="5458968" y="199644"/>
                  </a:lnTo>
                  <a:lnTo>
                    <a:pt x="5458968" y="1821180"/>
                  </a:lnTo>
                  <a:lnTo>
                    <a:pt x="5649468" y="1821180"/>
                  </a:lnTo>
                  <a:lnTo>
                    <a:pt x="5649468" y="199644"/>
                  </a:lnTo>
                  <a:close/>
                </a:path>
                <a:path w="7832090" h="1821179">
                  <a:moveTo>
                    <a:pt x="6740652" y="236220"/>
                  </a:moveTo>
                  <a:lnTo>
                    <a:pt x="6550152" y="236220"/>
                  </a:lnTo>
                  <a:lnTo>
                    <a:pt x="6550152" y="1821180"/>
                  </a:lnTo>
                  <a:lnTo>
                    <a:pt x="6740652" y="1821180"/>
                  </a:lnTo>
                  <a:lnTo>
                    <a:pt x="6740652" y="236220"/>
                  </a:lnTo>
                  <a:close/>
                </a:path>
                <a:path w="7832090" h="1821179">
                  <a:moveTo>
                    <a:pt x="7831836" y="275844"/>
                  </a:moveTo>
                  <a:lnTo>
                    <a:pt x="7641336" y="275844"/>
                  </a:lnTo>
                  <a:lnTo>
                    <a:pt x="7641336" y="1821180"/>
                  </a:lnTo>
                  <a:lnTo>
                    <a:pt x="7831836" y="1821180"/>
                  </a:lnTo>
                  <a:lnTo>
                    <a:pt x="7831836" y="275844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2284476" y="3008375"/>
              <a:ext cx="7832090" cy="1821180"/>
            </a:xfrm>
            <a:custGeom>
              <a:avLst/>
              <a:gdLst/>
              <a:ahLst/>
              <a:cxnLst/>
              <a:rect l="l" t="t" r="r" b="b"/>
              <a:pathLst>
                <a:path w="7832090" h="1821179">
                  <a:moveTo>
                    <a:pt x="190500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190500" y="1821180"/>
                  </a:lnTo>
                  <a:lnTo>
                    <a:pt x="190500" y="0"/>
                  </a:lnTo>
                  <a:close/>
                </a:path>
                <a:path w="7832090" h="1821179">
                  <a:moveTo>
                    <a:pt x="1281684" y="36576"/>
                  </a:moveTo>
                  <a:lnTo>
                    <a:pt x="1091184" y="36576"/>
                  </a:lnTo>
                  <a:lnTo>
                    <a:pt x="1091184" y="1821180"/>
                  </a:lnTo>
                  <a:lnTo>
                    <a:pt x="1281684" y="1821180"/>
                  </a:lnTo>
                  <a:lnTo>
                    <a:pt x="1281684" y="36576"/>
                  </a:lnTo>
                  <a:close/>
                </a:path>
                <a:path w="7832090" h="1821179">
                  <a:moveTo>
                    <a:pt x="2374392" y="71628"/>
                  </a:moveTo>
                  <a:lnTo>
                    <a:pt x="2183892" y="71628"/>
                  </a:lnTo>
                  <a:lnTo>
                    <a:pt x="2183892" y="1821180"/>
                  </a:lnTo>
                  <a:lnTo>
                    <a:pt x="2374392" y="1821180"/>
                  </a:lnTo>
                  <a:lnTo>
                    <a:pt x="2374392" y="71628"/>
                  </a:lnTo>
                  <a:close/>
                </a:path>
                <a:path w="7832090" h="1821179">
                  <a:moveTo>
                    <a:pt x="3465576" y="99060"/>
                  </a:moveTo>
                  <a:lnTo>
                    <a:pt x="3275076" y="99060"/>
                  </a:lnTo>
                  <a:lnTo>
                    <a:pt x="3275076" y="1821180"/>
                  </a:lnTo>
                  <a:lnTo>
                    <a:pt x="3465576" y="1821180"/>
                  </a:lnTo>
                  <a:lnTo>
                    <a:pt x="3465576" y="99060"/>
                  </a:lnTo>
                  <a:close/>
                </a:path>
                <a:path w="7832090" h="1821179">
                  <a:moveTo>
                    <a:pt x="4556760" y="120396"/>
                  </a:moveTo>
                  <a:lnTo>
                    <a:pt x="4366247" y="120396"/>
                  </a:lnTo>
                  <a:lnTo>
                    <a:pt x="4366247" y="1821180"/>
                  </a:lnTo>
                  <a:lnTo>
                    <a:pt x="4556760" y="1821180"/>
                  </a:lnTo>
                  <a:lnTo>
                    <a:pt x="4556760" y="120396"/>
                  </a:lnTo>
                  <a:close/>
                </a:path>
                <a:path w="7832090" h="1821179">
                  <a:moveTo>
                    <a:pt x="5649468" y="144780"/>
                  </a:moveTo>
                  <a:lnTo>
                    <a:pt x="5457444" y="144780"/>
                  </a:lnTo>
                  <a:lnTo>
                    <a:pt x="5457444" y="1821180"/>
                  </a:lnTo>
                  <a:lnTo>
                    <a:pt x="5649468" y="1821180"/>
                  </a:lnTo>
                  <a:lnTo>
                    <a:pt x="5649468" y="144780"/>
                  </a:lnTo>
                  <a:close/>
                </a:path>
                <a:path w="7832090" h="1821179">
                  <a:moveTo>
                    <a:pt x="6740652" y="169164"/>
                  </a:moveTo>
                  <a:lnTo>
                    <a:pt x="6550152" y="169164"/>
                  </a:lnTo>
                  <a:lnTo>
                    <a:pt x="6550152" y="1821180"/>
                  </a:lnTo>
                  <a:lnTo>
                    <a:pt x="6740652" y="1821180"/>
                  </a:lnTo>
                  <a:lnTo>
                    <a:pt x="6740652" y="169164"/>
                  </a:lnTo>
                  <a:close/>
                </a:path>
                <a:path w="7832090" h="1821179">
                  <a:moveTo>
                    <a:pt x="7831836" y="190500"/>
                  </a:moveTo>
                  <a:lnTo>
                    <a:pt x="7641336" y="190500"/>
                  </a:lnTo>
                  <a:lnTo>
                    <a:pt x="7641336" y="1821180"/>
                  </a:lnTo>
                  <a:lnTo>
                    <a:pt x="7831836" y="1821180"/>
                  </a:lnTo>
                  <a:lnTo>
                    <a:pt x="7831836" y="190500"/>
                  </a:lnTo>
                  <a:close/>
                </a:path>
              </a:pathLst>
            </a:custGeom>
            <a:solidFill>
              <a:srgbClr val="0D3481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1592580" y="2644139"/>
              <a:ext cx="8732520" cy="2232660"/>
            </a:xfrm>
            <a:custGeom>
              <a:avLst/>
              <a:gdLst/>
              <a:ahLst/>
              <a:cxnLst/>
              <a:rect l="l" t="t" r="r" b="b"/>
              <a:pathLst>
                <a:path w="8732520" h="2232660">
                  <a:moveTo>
                    <a:pt x="0" y="2185416"/>
                  </a:moveTo>
                  <a:lnTo>
                    <a:pt x="0" y="0"/>
                  </a:lnTo>
                </a:path>
                <a:path w="8732520" h="2232660">
                  <a:moveTo>
                    <a:pt x="0" y="2185416"/>
                  </a:moveTo>
                  <a:lnTo>
                    <a:pt x="8732520" y="2185416"/>
                  </a:lnTo>
                </a:path>
                <a:path w="8732520" h="2232660">
                  <a:moveTo>
                    <a:pt x="0" y="2185416"/>
                  </a:moveTo>
                  <a:lnTo>
                    <a:pt x="0" y="2232660"/>
                  </a:lnTo>
                </a:path>
                <a:path w="8732520" h="2232660">
                  <a:moveTo>
                    <a:pt x="1091183" y="2185416"/>
                  </a:moveTo>
                  <a:lnTo>
                    <a:pt x="1091183" y="2232660"/>
                  </a:lnTo>
                </a:path>
                <a:path w="8732520" h="2232660">
                  <a:moveTo>
                    <a:pt x="2182368" y="2185416"/>
                  </a:moveTo>
                  <a:lnTo>
                    <a:pt x="2182368" y="2232660"/>
                  </a:lnTo>
                </a:path>
                <a:path w="8732520" h="2232660">
                  <a:moveTo>
                    <a:pt x="3273552" y="2185416"/>
                  </a:moveTo>
                  <a:lnTo>
                    <a:pt x="3273552" y="2232660"/>
                  </a:lnTo>
                </a:path>
                <a:path w="8732520" h="2232660">
                  <a:moveTo>
                    <a:pt x="4366259" y="2185416"/>
                  </a:moveTo>
                  <a:lnTo>
                    <a:pt x="4366259" y="2232660"/>
                  </a:lnTo>
                </a:path>
                <a:path w="8732520" h="2232660">
                  <a:moveTo>
                    <a:pt x="5457444" y="2185416"/>
                  </a:moveTo>
                  <a:lnTo>
                    <a:pt x="5457444" y="2232660"/>
                  </a:lnTo>
                </a:path>
                <a:path w="8732520" h="2232660">
                  <a:moveTo>
                    <a:pt x="6548628" y="2185416"/>
                  </a:moveTo>
                  <a:lnTo>
                    <a:pt x="6548628" y="2232660"/>
                  </a:lnTo>
                </a:path>
                <a:path w="8732520" h="2232660">
                  <a:moveTo>
                    <a:pt x="7641336" y="2185416"/>
                  </a:moveTo>
                  <a:lnTo>
                    <a:pt x="7641336" y="2232660"/>
                  </a:lnTo>
                </a:path>
                <a:path w="8732520" h="2232660">
                  <a:moveTo>
                    <a:pt x="8732520" y="2185416"/>
                  </a:moveTo>
                  <a:lnTo>
                    <a:pt x="8732520" y="22326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7825" y="2809380"/>
            <a:ext cx="635706" cy="268081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6350" algn="r">
              <a:spcBef>
                <a:spcPts val="111"/>
              </a:spcBef>
            </a:pPr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2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11" dirty="0">
                <a:latin typeface="Trebuchet MS"/>
                <a:cs typeface="Trebuchet MS"/>
              </a:rPr>
              <a:t>1</a:t>
            </a:r>
            <a:r>
              <a:rPr sz="1333" spc="6" dirty="0">
                <a:latin typeface="Trebuchet MS"/>
                <a:cs typeface="Trebuchet MS"/>
              </a:rPr>
              <a:t>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spc="-6" dirty="0">
                <a:latin typeface="Trebuchet MS"/>
                <a:cs typeface="Trebuchet MS"/>
              </a:rPr>
              <a:t>,0</a:t>
            </a:r>
            <a:r>
              <a:rPr sz="1333" spc="-11" dirty="0">
                <a:latin typeface="Trebuchet MS"/>
                <a:cs typeface="Trebuchet MS"/>
              </a:rPr>
              <a:t>0</a:t>
            </a:r>
            <a:r>
              <a:rPr sz="1333" dirty="0">
                <a:latin typeface="Trebuchet MS"/>
                <a:cs typeface="Trebuchet MS"/>
              </a:rPr>
              <a:t>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80,00%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60,00%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40,00%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6350" algn="r"/>
            <a:r>
              <a:rPr sz="1333" spc="-6" dirty="0">
                <a:latin typeface="Trebuchet MS"/>
                <a:cs typeface="Trebuchet MS"/>
              </a:rPr>
              <a:t>20,00%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39"/>
              </a:spcBef>
            </a:pPr>
            <a:endParaRPr sz="1333">
              <a:latin typeface="Trebuchet MS"/>
              <a:cs typeface="Trebuchet MS"/>
            </a:endParaRPr>
          </a:p>
          <a:p>
            <a:pPr marR="5644" algn="r"/>
            <a:r>
              <a:rPr sz="1333" spc="-6" dirty="0">
                <a:latin typeface="Trebuchet MS"/>
                <a:cs typeface="Trebuchet MS"/>
              </a:rPr>
              <a:t>0,00%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1732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031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2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3449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3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56581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4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9713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5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8284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6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95556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7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8687" y="5448921"/>
            <a:ext cx="11712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latin typeface="Trebuchet MS"/>
                <a:cs typeface="Trebuchet MS"/>
              </a:rPr>
              <a:t>8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7009" y="3377414"/>
            <a:ext cx="222240" cy="1551517"/>
          </a:xfrm>
          <a:prstGeom prst="rect">
            <a:avLst/>
          </a:prstGeom>
        </p:spPr>
        <p:txBody>
          <a:bodyPr vert="vert270" wrap="square" lIns="0" tIns="7056" rIns="0" bIns="0" rtlCol="0">
            <a:spAutoFit/>
          </a:bodyPr>
          <a:lstStyle/>
          <a:p>
            <a:pPr marL="14111">
              <a:spcBef>
                <a:spcPts val="56"/>
              </a:spcBef>
            </a:pPr>
            <a:r>
              <a:rPr sz="1444" dirty="0">
                <a:latin typeface="Trebuchet MS"/>
                <a:cs typeface="Trebuchet MS"/>
              </a:rPr>
              <a:t>Parallel</a:t>
            </a:r>
            <a:r>
              <a:rPr sz="1444" spc="-44" dirty="0">
                <a:latin typeface="Trebuchet MS"/>
                <a:cs typeface="Trebuchet MS"/>
              </a:rPr>
              <a:t> </a:t>
            </a:r>
            <a:r>
              <a:rPr sz="1444" spc="11" dirty="0">
                <a:latin typeface="Trebuchet MS"/>
                <a:cs typeface="Trebuchet MS"/>
              </a:rPr>
              <a:t>Efficiency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43367" y="5685987"/>
            <a:ext cx="556683" cy="240763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1444" spc="11" dirty="0">
                <a:latin typeface="Trebuchet MS"/>
                <a:cs typeface="Trebuchet MS"/>
              </a:rPr>
              <a:t>#GPUs</a:t>
            </a:r>
            <a:endParaRPr sz="1444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14893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588A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0" name="object 20"/>
          <p:cNvSpPr txBox="1"/>
          <p:nvPr/>
        </p:nvSpPr>
        <p:spPr>
          <a:xfrm>
            <a:off x="4128770" y="6116433"/>
            <a:ext cx="2230261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Multi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Threaded</a:t>
            </a:r>
            <a:r>
              <a:rPr sz="1333" spc="-33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Copy</a:t>
            </a:r>
            <a:r>
              <a:rPr sz="1333" spc="-28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Overlap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88761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8" y="0"/>
                </a:moveTo>
                <a:lnTo>
                  <a:pt x="0" y="0"/>
                </a:lnTo>
                <a:lnTo>
                  <a:pt x="0" y="80772"/>
                </a:lnTo>
                <a:lnTo>
                  <a:pt x="79248" y="80772"/>
                </a:lnTo>
                <a:lnTo>
                  <a:pt x="7924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2" name="object 22"/>
          <p:cNvSpPr txBox="1"/>
          <p:nvPr/>
        </p:nvSpPr>
        <p:spPr>
          <a:xfrm>
            <a:off x="6703343" y="6116433"/>
            <a:ext cx="288572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</a:t>
            </a:r>
            <a:r>
              <a:rPr sz="1333" spc="-11" dirty="0">
                <a:latin typeface="Trebuchet MS"/>
                <a:cs typeface="Trebuchet MS"/>
              </a:rPr>
              <a:t>P</a:t>
            </a:r>
            <a:r>
              <a:rPr sz="1333" dirty="0">
                <a:latin typeface="Trebuchet MS"/>
                <a:cs typeface="Trebuchet MS"/>
              </a:rPr>
              <a:t>I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22066" y="6199293"/>
            <a:ext cx="88194" cy="90311"/>
          </a:xfrm>
          <a:custGeom>
            <a:avLst/>
            <a:gdLst/>
            <a:ahLst/>
            <a:cxnLst/>
            <a:rect l="l" t="t" r="r" b="b"/>
            <a:pathLst>
              <a:path w="79375" h="81279">
                <a:moveTo>
                  <a:pt x="79247" y="0"/>
                </a:moveTo>
                <a:lnTo>
                  <a:pt x="0" y="0"/>
                </a:lnTo>
                <a:lnTo>
                  <a:pt x="0" y="80772"/>
                </a:lnTo>
                <a:lnTo>
                  <a:pt x="79247" y="80772"/>
                </a:lnTo>
                <a:lnTo>
                  <a:pt x="79247" y="0"/>
                </a:lnTo>
                <a:close/>
              </a:path>
            </a:pathLst>
          </a:custGeom>
          <a:solidFill>
            <a:srgbClr val="0D348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4" name="object 24"/>
          <p:cNvSpPr txBox="1"/>
          <p:nvPr/>
        </p:nvSpPr>
        <p:spPr>
          <a:xfrm>
            <a:off x="7335238" y="6116433"/>
            <a:ext cx="927100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6" dirty="0">
                <a:latin typeface="Trebuchet MS"/>
                <a:cs typeface="Trebuchet MS"/>
              </a:rPr>
              <a:t>MPI</a:t>
            </a:r>
            <a:r>
              <a:rPr sz="1333" spc="-83" dirty="0">
                <a:latin typeface="Trebuchet MS"/>
                <a:cs typeface="Trebuchet MS"/>
              </a:rPr>
              <a:t> </a:t>
            </a:r>
            <a:r>
              <a:rPr sz="1333" spc="-6" dirty="0">
                <a:latin typeface="Trebuchet MS"/>
                <a:cs typeface="Trebuchet MS"/>
              </a:rPr>
              <a:t>Overlap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399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7077DB-FCFB-4867-A20F-7C381577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 (tentative)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CC816B-AEC6-4FE1-84A0-7DAD5A6ED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DAY 2</a:t>
            </a:r>
          </a:p>
          <a:p>
            <a:pPr lvl="1"/>
            <a:r>
              <a:rPr lang="en-US" dirty="0"/>
              <a:t>CUDA Memory Model</a:t>
            </a:r>
          </a:p>
          <a:p>
            <a:pPr lvl="1"/>
            <a:r>
              <a:rPr lang="en-US" dirty="0"/>
              <a:t>Unified Memory</a:t>
            </a:r>
          </a:p>
          <a:p>
            <a:pPr lvl="1"/>
            <a:r>
              <a:rPr lang="en-US" dirty="0"/>
              <a:t>Thread Hierarchy</a:t>
            </a:r>
          </a:p>
          <a:p>
            <a:pPr lvl="1"/>
            <a:r>
              <a:rPr lang="en-US" dirty="0"/>
              <a:t>Introduction to Shared Memory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Shared Memory</a:t>
            </a:r>
          </a:p>
          <a:p>
            <a:pPr lvl="1"/>
            <a:r>
              <a:rPr lang="en-US" dirty="0"/>
              <a:t>Memory - Best Practices</a:t>
            </a:r>
          </a:p>
          <a:p>
            <a:r>
              <a:rPr lang="en-US" dirty="0"/>
              <a:t>DAY 4</a:t>
            </a:r>
          </a:p>
          <a:p>
            <a:pPr lvl="1"/>
            <a:r>
              <a:rPr lang="en-US" dirty="0" err="1"/>
              <a:t>Asynchronicity</a:t>
            </a:r>
            <a:endParaRPr lang="en-US" dirty="0"/>
          </a:p>
          <a:p>
            <a:pPr lvl="1"/>
            <a:r>
              <a:rPr lang="en-US" dirty="0"/>
              <a:t>Streams</a:t>
            </a:r>
          </a:p>
          <a:p>
            <a:pPr lvl="1"/>
            <a:r>
              <a:rPr lang="en-US" dirty="0"/>
              <a:t>Dynamic Parallelism</a:t>
            </a:r>
          </a:p>
          <a:p>
            <a:pPr lvl="1"/>
            <a:r>
              <a:rPr lang="en-US" dirty="0"/>
              <a:t>CUDA SDK Samples</a:t>
            </a:r>
          </a:p>
          <a:p>
            <a:r>
              <a:rPr lang="en-US" dirty="0"/>
              <a:t>DAY 5</a:t>
            </a:r>
          </a:p>
          <a:p>
            <a:pPr lvl="1"/>
            <a:r>
              <a:rPr lang="en-US" dirty="0"/>
              <a:t>Scan/Reduction</a:t>
            </a:r>
          </a:p>
          <a:p>
            <a:pPr lvl="1"/>
            <a:r>
              <a:rPr lang="en-US" dirty="0"/>
              <a:t>Atomic operations</a:t>
            </a:r>
          </a:p>
          <a:p>
            <a:pPr lvl="1"/>
            <a:r>
              <a:rPr lang="en-US" dirty="0"/>
              <a:t>CUDA SDK Samples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247BF-7BDA-4893-9BA3-612EC996AA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DAY 6</a:t>
            </a:r>
          </a:p>
          <a:p>
            <a:pPr lvl="1"/>
            <a:r>
              <a:rPr lang="en-US" dirty="0"/>
              <a:t>Image Processing</a:t>
            </a:r>
          </a:p>
          <a:p>
            <a:pPr lvl="1"/>
            <a:r>
              <a:rPr lang="en-US" dirty="0"/>
              <a:t>Textures</a:t>
            </a:r>
          </a:p>
          <a:p>
            <a:pPr lvl="1"/>
            <a:r>
              <a:rPr lang="en-US" dirty="0"/>
              <a:t>Graphics Interop</a:t>
            </a:r>
          </a:p>
          <a:p>
            <a:pPr lvl="1"/>
            <a:r>
              <a:rPr lang="en-US" dirty="0"/>
              <a:t>CUDA SDK Samples</a:t>
            </a:r>
          </a:p>
          <a:p>
            <a:r>
              <a:rPr lang="en-US" dirty="0"/>
              <a:t>DAY 7</a:t>
            </a:r>
          </a:p>
          <a:p>
            <a:pPr lvl="1"/>
            <a:r>
              <a:rPr lang="en-US" dirty="0"/>
              <a:t>Profiling and Debugging</a:t>
            </a:r>
          </a:p>
          <a:p>
            <a:pPr lvl="1"/>
            <a:r>
              <a:rPr lang="en-US" dirty="0" err="1"/>
              <a:t>Nsight</a:t>
            </a:r>
            <a:endParaRPr lang="en-US" dirty="0"/>
          </a:p>
          <a:p>
            <a:r>
              <a:rPr lang="en-US" dirty="0"/>
              <a:t>DAY 8</a:t>
            </a:r>
          </a:p>
          <a:p>
            <a:pPr lvl="1"/>
            <a:r>
              <a:rPr lang="en-US" dirty="0"/>
              <a:t>Advanced Topics – Quick Peek</a:t>
            </a:r>
          </a:p>
          <a:p>
            <a:pPr lvl="1"/>
            <a:r>
              <a:rPr lang="en-US" dirty="0"/>
              <a:t>Tools/Libraries</a:t>
            </a:r>
          </a:p>
          <a:p>
            <a:pPr lvl="1"/>
            <a:r>
              <a:rPr lang="en-US" dirty="0"/>
              <a:t>Questions / Recap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284A7-5799-40C0-9D61-91BB811D2EF4}"/>
              </a:ext>
            </a:extLst>
          </p:cNvPr>
          <p:cNvSpPr txBox="1"/>
          <p:nvPr/>
        </p:nvSpPr>
        <p:spPr>
          <a:xfrm>
            <a:off x="3394954" y="6311901"/>
            <a:ext cx="454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Feel free to suggest changes/additions!</a:t>
            </a:r>
          </a:p>
        </p:txBody>
      </p:sp>
    </p:spTree>
    <p:extLst>
      <p:ext uri="{BB962C8B-B14F-4D97-AF65-F5344CB8AC3E}">
        <p14:creationId xmlns:p14="http://schemas.microsoft.com/office/powerpoint/2010/main" val="4193239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0F5C83B-9530-4FFF-A321-A38E5829C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5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4233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NOT</a:t>
            </a:r>
            <a:r>
              <a:rPr spc="-17" dirty="0"/>
              <a:t> </a:t>
            </a:r>
            <a:r>
              <a:rPr dirty="0"/>
              <a:t>COVERED</a:t>
            </a:r>
            <a:r>
              <a:rPr spc="-6" dirty="0"/>
              <a:t> IN</a:t>
            </a:r>
            <a:r>
              <a:rPr spc="-17" dirty="0"/>
              <a:t> </a:t>
            </a:r>
            <a:r>
              <a:rPr dirty="0"/>
              <a:t>THIS</a:t>
            </a:r>
            <a:r>
              <a:rPr spc="-11" dirty="0"/>
              <a:t> </a:t>
            </a:r>
            <a:r>
              <a:rPr dirty="0"/>
              <a:t>TALK</a:t>
            </a:r>
            <a:r>
              <a:rPr spc="-22" dirty="0"/>
              <a:t> </a:t>
            </a:r>
            <a:r>
              <a:rPr dirty="0"/>
              <a:t>I</a:t>
            </a:r>
          </a:p>
          <a:p>
            <a:pPr marL="2117"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MPI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with</a:t>
            </a:r>
            <a:r>
              <a:rPr sz="2667" spc="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GPUDirect</a:t>
            </a:r>
            <a:r>
              <a:rPr sz="2667" spc="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Async</a:t>
            </a:r>
            <a:r>
              <a:rPr sz="2667" spc="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support</a:t>
            </a:r>
            <a:r>
              <a:rPr sz="2667" spc="33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(under</a:t>
            </a:r>
            <a:r>
              <a:rPr sz="2667" spc="33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development)</a:t>
            </a:r>
            <a:endParaRPr sz="2667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400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7" y="2331861"/>
            <a:ext cx="10224911" cy="3263672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222" spc="-6" dirty="0">
                <a:latin typeface="Trebuchet MS"/>
                <a:cs typeface="Trebuchet MS"/>
              </a:rPr>
              <a:t>Enables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MPI</a:t>
            </a:r>
            <a:r>
              <a:rPr sz="22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communication</a:t>
            </a:r>
            <a:r>
              <a:rPr sz="2222" spc="-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follow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CUDA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stream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ordering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dirty="0">
                <a:latin typeface="Trebuchet MS"/>
                <a:cs typeface="Trebuchet MS"/>
              </a:rPr>
              <a:t>Avoids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unwanted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CPU/GPU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synchronization</a:t>
            </a:r>
            <a:endParaRPr sz="2222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56">
              <a:latin typeface="Trebuchet MS"/>
              <a:cs typeface="Trebuchet MS"/>
            </a:endParaRPr>
          </a:p>
          <a:p>
            <a:pPr>
              <a:spcBef>
                <a:spcPts val="50"/>
              </a:spcBef>
            </a:pPr>
            <a:endParaRPr sz="2944">
              <a:latin typeface="Trebuchet MS"/>
              <a:cs typeface="Trebuchet MS"/>
            </a:endParaRPr>
          </a:p>
          <a:p>
            <a:pPr marL="14111" marR="5644">
              <a:lnSpc>
                <a:spcPts val="2400"/>
              </a:lnSpc>
            </a:pPr>
            <a:r>
              <a:rPr sz="2222" dirty="0">
                <a:latin typeface="Trebuchet MS"/>
                <a:cs typeface="Trebuchet MS"/>
              </a:rPr>
              <a:t>S7128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-</a:t>
            </a:r>
            <a:r>
              <a:rPr sz="2222" spc="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HOW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TO</a:t>
            </a:r>
            <a:r>
              <a:rPr sz="2222" spc="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ENABLE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NVIDIA</a:t>
            </a:r>
            <a:r>
              <a:rPr sz="2222" spc="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CUDA STREAM</a:t>
            </a:r>
            <a:r>
              <a:rPr sz="2222" spc="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SYNCHRONOUS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COMMUNICATIONS </a:t>
            </a:r>
            <a:r>
              <a:rPr sz="2222" spc="-6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USING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GPUDIRECT</a:t>
            </a:r>
            <a:r>
              <a:rPr sz="2222" spc="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-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Monday,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May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8, </a:t>
            </a:r>
            <a:r>
              <a:rPr sz="2222" dirty="0">
                <a:latin typeface="Trebuchet MS"/>
                <a:cs typeface="Trebuchet MS"/>
              </a:rPr>
              <a:t>2:00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PM -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2:50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AM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(recorded)</a:t>
            </a:r>
            <a:endParaRPr sz="2222">
              <a:latin typeface="Trebuchet MS"/>
              <a:cs typeface="Trebuchet MS"/>
            </a:endParaRPr>
          </a:p>
          <a:p>
            <a:pPr marL="14111" marR="579254">
              <a:lnSpc>
                <a:spcPts val="2400"/>
              </a:lnSpc>
              <a:spcBef>
                <a:spcPts val="2000"/>
              </a:spcBef>
            </a:pPr>
            <a:r>
              <a:rPr sz="2222" dirty="0">
                <a:latin typeface="Trebuchet MS"/>
                <a:cs typeface="Trebuchet MS"/>
              </a:rPr>
              <a:t>Thursday, </a:t>
            </a:r>
            <a:r>
              <a:rPr sz="2222" spc="-6" dirty="0">
                <a:latin typeface="Trebuchet MS"/>
                <a:cs typeface="Trebuchet MS"/>
              </a:rPr>
              <a:t>May </a:t>
            </a:r>
            <a:r>
              <a:rPr sz="2222" dirty="0">
                <a:latin typeface="Trebuchet MS"/>
                <a:cs typeface="Trebuchet MS"/>
              </a:rPr>
              <a:t>11, 2:00 PM - 2:50 </a:t>
            </a:r>
            <a:r>
              <a:rPr sz="2222" spc="-6" dirty="0">
                <a:latin typeface="Trebuchet MS"/>
                <a:cs typeface="Trebuchet MS"/>
              </a:rPr>
              <a:t>PM: </a:t>
            </a:r>
            <a:r>
              <a:rPr sz="2222" dirty="0">
                <a:latin typeface="Trebuchet MS"/>
                <a:cs typeface="Trebuchet MS"/>
              </a:rPr>
              <a:t>S7356 - </a:t>
            </a:r>
            <a:r>
              <a:rPr sz="2222" spc="-6" dirty="0">
                <a:latin typeface="Trebuchet MS"/>
                <a:cs typeface="Trebuchet MS"/>
              </a:rPr>
              <a:t>MVAPICH2-GDR: PUSHING </a:t>
            </a:r>
            <a:r>
              <a:rPr sz="2222" dirty="0">
                <a:latin typeface="Trebuchet MS"/>
                <a:cs typeface="Trebuchet MS"/>
              </a:rPr>
              <a:t>THE </a:t>
            </a:r>
            <a:r>
              <a:rPr sz="2222" spc="-6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FRONTIER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OF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HPC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6" dirty="0">
                <a:latin typeface="Trebuchet MS"/>
                <a:cs typeface="Trebuchet MS"/>
              </a:rPr>
              <a:t>AND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spc="-11" dirty="0">
                <a:latin typeface="Trebuchet MS"/>
                <a:cs typeface="Trebuchet MS"/>
              </a:rPr>
              <a:t>DEEP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LEARNING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-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Room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211B</a:t>
            </a:r>
            <a:endParaRPr sz="2222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333" y="622032"/>
            <a:ext cx="11684000" cy="1040171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6350" algn="ctr">
              <a:lnSpc>
                <a:spcPts val="4761"/>
              </a:lnSpc>
              <a:spcBef>
                <a:spcPts val="111"/>
              </a:spcBef>
            </a:pPr>
            <a:r>
              <a:rPr spc="-6" dirty="0"/>
              <a:t>NOT</a:t>
            </a:r>
            <a:r>
              <a:rPr spc="-17" dirty="0"/>
              <a:t> </a:t>
            </a:r>
            <a:r>
              <a:rPr dirty="0"/>
              <a:t>COVERED</a:t>
            </a:r>
            <a:r>
              <a:rPr spc="-6" dirty="0"/>
              <a:t> IN</a:t>
            </a:r>
            <a:r>
              <a:rPr spc="-17" dirty="0"/>
              <a:t> </a:t>
            </a:r>
            <a:r>
              <a:rPr dirty="0"/>
              <a:t>THIS</a:t>
            </a:r>
            <a:r>
              <a:rPr spc="-11" dirty="0"/>
              <a:t> </a:t>
            </a:r>
            <a:r>
              <a:rPr dirty="0"/>
              <a:t>TALK</a:t>
            </a:r>
            <a:r>
              <a:rPr spc="-22" dirty="0"/>
              <a:t> </a:t>
            </a:r>
            <a:r>
              <a:rPr spc="-6" dirty="0"/>
              <a:t>II</a:t>
            </a:r>
          </a:p>
          <a:p>
            <a:pPr algn="ctr">
              <a:lnSpc>
                <a:spcPts val="3161"/>
              </a:lnSpc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NCCL: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 Accelerating</a:t>
            </a:r>
            <a:r>
              <a:rPr sz="2667" spc="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multi-GPU</a:t>
            </a:r>
            <a:r>
              <a:rPr sz="2667" spc="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collective</a:t>
            </a:r>
            <a:r>
              <a:rPr sz="2667" spc="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communications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401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6449" y="1801115"/>
            <a:ext cx="10711744" cy="4677876"/>
          </a:xfrm>
          <a:prstGeom prst="rect">
            <a:avLst/>
          </a:prstGeom>
        </p:spPr>
        <p:txBody>
          <a:bodyPr vert="horz" wrap="square" lIns="0" tIns="107244" rIns="0" bIns="0" rtlCol="0">
            <a:spAutoFit/>
          </a:bodyPr>
          <a:lstStyle/>
          <a:p>
            <a:pPr marL="14111">
              <a:spcBef>
                <a:spcPts val="844"/>
              </a:spcBef>
            </a:pPr>
            <a:r>
              <a:rPr sz="2222" dirty="0">
                <a:solidFill>
                  <a:srgbClr val="76B800"/>
                </a:solidFill>
                <a:latin typeface="Trebuchet MS"/>
                <a:cs typeface="Trebuchet MS"/>
              </a:rPr>
              <a:t>GOAL:</a:t>
            </a:r>
            <a:endParaRPr sz="2222">
              <a:latin typeface="Trebuchet MS"/>
              <a:cs typeface="Trebuchet MS"/>
            </a:endParaRPr>
          </a:p>
          <a:p>
            <a:pPr marL="395107" indent="-380996">
              <a:lnSpc>
                <a:spcPts val="2533"/>
              </a:lnSpc>
              <a:spcBef>
                <a:spcPts val="733"/>
              </a:spcBef>
              <a:buClr>
                <a:srgbClr val="B3B3B3"/>
              </a:buClr>
              <a:buFont typeface="Arial"/>
              <a:buChar char="•"/>
              <a:tabLst>
                <a:tab pos="394402" algn="l"/>
                <a:tab pos="395107" algn="l"/>
              </a:tabLst>
            </a:pPr>
            <a:r>
              <a:rPr sz="2222" dirty="0">
                <a:latin typeface="Trebuchet MS"/>
                <a:cs typeface="Trebuchet MS"/>
              </a:rPr>
              <a:t>A library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for </a:t>
            </a:r>
            <a:r>
              <a:rPr sz="2222" spc="-6" dirty="0">
                <a:solidFill>
                  <a:srgbClr val="76B800"/>
                </a:solidFill>
                <a:latin typeface="Trebuchet MS"/>
                <a:cs typeface="Trebuchet MS"/>
              </a:rPr>
              <a:t>collective</a:t>
            </a:r>
            <a:r>
              <a:rPr sz="2222" spc="-44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srgbClr val="76B800"/>
                </a:solidFill>
                <a:latin typeface="Trebuchet MS"/>
                <a:cs typeface="Trebuchet MS"/>
              </a:rPr>
              <a:t>communication</a:t>
            </a:r>
            <a:r>
              <a:rPr sz="2222" spc="-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srgbClr val="76B800"/>
                </a:solidFill>
                <a:latin typeface="Trebuchet MS"/>
                <a:cs typeface="Trebuchet MS"/>
              </a:rPr>
              <a:t>using</a:t>
            </a:r>
            <a:r>
              <a:rPr sz="2222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222" spc="-6" dirty="0">
                <a:solidFill>
                  <a:srgbClr val="76B800"/>
                </a:solidFill>
                <a:latin typeface="Trebuchet MS"/>
                <a:cs typeface="Trebuchet MS"/>
              </a:rPr>
              <a:t>CUDA kernels</a:t>
            </a:r>
            <a:r>
              <a:rPr sz="2222" spc="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for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reduction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and data</a:t>
            </a:r>
            <a:endParaRPr sz="2222">
              <a:latin typeface="Trebuchet MS"/>
              <a:cs typeface="Trebuchet MS"/>
            </a:endParaRPr>
          </a:p>
          <a:p>
            <a:pPr marL="394402">
              <a:lnSpc>
                <a:spcPts val="2533"/>
              </a:lnSpc>
            </a:pPr>
            <a:r>
              <a:rPr sz="2222" spc="-6" dirty="0">
                <a:latin typeface="Trebuchet MS"/>
                <a:cs typeface="Trebuchet MS"/>
              </a:rPr>
              <a:t>movement.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33"/>
              </a:spcBef>
            </a:pPr>
            <a:r>
              <a:rPr sz="2222" dirty="0">
                <a:solidFill>
                  <a:srgbClr val="76B800"/>
                </a:solidFill>
                <a:latin typeface="Trebuchet MS"/>
                <a:cs typeface="Trebuchet MS"/>
              </a:rPr>
              <a:t>APPROACH:</a:t>
            </a:r>
            <a:endParaRPr sz="2222">
              <a:latin typeface="Trebuchet MS"/>
              <a:cs typeface="Trebuchet MS"/>
            </a:endParaRPr>
          </a:p>
          <a:p>
            <a:pPr marL="395107" indent="-380996">
              <a:lnSpc>
                <a:spcPts val="2533"/>
              </a:lnSpc>
              <a:spcBef>
                <a:spcPts val="733"/>
              </a:spcBef>
              <a:buClr>
                <a:srgbClr val="B3B3B3"/>
              </a:buClr>
              <a:buFont typeface="Arial"/>
              <a:buChar char="•"/>
              <a:tabLst>
                <a:tab pos="394402" algn="l"/>
                <a:tab pos="395107" algn="l"/>
              </a:tabLst>
            </a:pPr>
            <a:r>
              <a:rPr sz="2222" dirty="0">
                <a:latin typeface="Trebuchet MS"/>
                <a:cs typeface="Trebuchet MS"/>
              </a:rPr>
              <a:t>Allreduce,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Reduce,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Broadcast,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ReduceScatter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and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Allgather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primitives,</a:t>
            </a:r>
            <a:r>
              <a:rPr sz="2222" spc="-50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similar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endParaRPr sz="2222">
              <a:latin typeface="Trebuchet MS"/>
              <a:cs typeface="Trebuchet MS"/>
            </a:endParaRPr>
          </a:p>
          <a:p>
            <a:pPr marL="394402">
              <a:lnSpc>
                <a:spcPts val="2533"/>
              </a:lnSpc>
            </a:pPr>
            <a:r>
              <a:rPr sz="2222" dirty="0">
                <a:latin typeface="Trebuchet MS"/>
                <a:cs typeface="Trebuchet MS"/>
              </a:rPr>
              <a:t>MPI</a:t>
            </a:r>
            <a:r>
              <a:rPr sz="2222" spc="-7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primitives.</a:t>
            </a:r>
            <a:endParaRPr sz="2222">
              <a:latin typeface="Trebuchet MS"/>
              <a:cs typeface="Trebuchet MS"/>
            </a:endParaRPr>
          </a:p>
          <a:p>
            <a:pPr marL="394402" marR="644871" indent="-380996">
              <a:lnSpc>
                <a:spcPts val="2400"/>
              </a:lnSpc>
              <a:spcBef>
                <a:spcPts val="1039"/>
              </a:spcBef>
              <a:buClr>
                <a:srgbClr val="B3B3B3"/>
              </a:buClr>
              <a:buFont typeface="Arial"/>
              <a:buChar char="•"/>
              <a:tabLst>
                <a:tab pos="394402" algn="l"/>
                <a:tab pos="395107" algn="l"/>
              </a:tabLst>
            </a:pPr>
            <a:r>
              <a:rPr sz="2222" spc="-6" dirty="0">
                <a:latin typeface="Trebuchet MS"/>
                <a:cs typeface="Trebuchet MS"/>
              </a:rPr>
              <a:t>CUDA </a:t>
            </a:r>
            <a:r>
              <a:rPr sz="2222" dirty="0">
                <a:latin typeface="Trebuchet MS"/>
                <a:cs typeface="Trebuchet MS"/>
              </a:rPr>
              <a:t>oriented : </a:t>
            </a:r>
            <a:r>
              <a:rPr sz="2222" spc="-6" dirty="0">
                <a:latin typeface="Trebuchet MS"/>
                <a:cs typeface="Trebuchet MS"/>
              </a:rPr>
              <a:t>works </a:t>
            </a:r>
            <a:r>
              <a:rPr sz="2222" dirty="0">
                <a:latin typeface="Trebuchet MS"/>
                <a:cs typeface="Trebuchet MS"/>
              </a:rPr>
              <a:t>on </a:t>
            </a:r>
            <a:r>
              <a:rPr sz="2222" spc="-6" dirty="0">
                <a:latin typeface="Trebuchet MS"/>
                <a:cs typeface="Trebuchet MS"/>
              </a:rPr>
              <a:t>CUDA pointers </a:t>
            </a:r>
            <a:r>
              <a:rPr sz="2222" dirty="0">
                <a:latin typeface="Trebuchet MS"/>
                <a:cs typeface="Trebuchet MS"/>
              </a:rPr>
              <a:t>only, </a:t>
            </a:r>
            <a:r>
              <a:rPr sz="2222" spc="-6" dirty="0">
                <a:latin typeface="Trebuchet MS"/>
                <a:cs typeface="Trebuchet MS"/>
              </a:rPr>
              <a:t>enqueues </a:t>
            </a:r>
            <a:r>
              <a:rPr sz="2222" dirty="0">
                <a:latin typeface="Trebuchet MS"/>
                <a:cs typeface="Trebuchet MS"/>
              </a:rPr>
              <a:t>operations </a:t>
            </a:r>
            <a:r>
              <a:rPr sz="2222" spc="-6" dirty="0">
                <a:latin typeface="Trebuchet MS"/>
                <a:cs typeface="Trebuchet MS"/>
              </a:rPr>
              <a:t>to CUDA </a:t>
            </a:r>
            <a:r>
              <a:rPr sz="2222" spc="-65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streams.</a:t>
            </a:r>
            <a:endParaRPr sz="2222">
              <a:latin typeface="Trebuchet MS"/>
              <a:cs typeface="Trebuchet MS"/>
            </a:endParaRPr>
          </a:p>
          <a:p>
            <a:pPr marL="395107" indent="-380996">
              <a:lnSpc>
                <a:spcPts val="2533"/>
              </a:lnSpc>
              <a:spcBef>
                <a:spcPts val="700"/>
              </a:spcBef>
              <a:buClr>
                <a:srgbClr val="B3B3B3"/>
              </a:buClr>
              <a:buFont typeface="Arial"/>
              <a:buChar char="•"/>
              <a:tabLst>
                <a:tab pos="394402" algn="l"/>
                <a:tab pos="395107" algn="l"/>
              </a:tabLst>
            </a:pPr>
            <a:r>
              <a:rPr sz="2222" spc="-6" dirty="0">
                <a:latin typeface="Trebuchet MS"/>
                <a:cs typeface="Trebuchet MS"/>
              </a:rPr>
              <a:t>Supports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any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mapping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between</a:t>
            </a:r>
            <a:r>
              <a:rPr sz="2222" spc="-44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processes,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threads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and GPUs per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thread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to</a:t>
            </a:r>
            <a:endParaRPr sz="2222">
              <a:latin typeface="Trebuchet MS"/>
              <a:cs typeface="Trebuchet MS"/>
            </a:endParaRPr>
          </a:p>
          <a:p>
            <a:pPr marL="394402">
              <a:lnSpc>
                <a:spcPts val="2533"/>
              </a:lnSpc>
            </a:pPr>
            <a:r>
              <a:rPr sz="2222" spc="-6" dirty="0">
                <a:latin typeface="Trebuchet MS"/>
                <a:cs typeface="Trebuchet MS"/>
              </a:rPr>
              <a:t>integrate</a:t>
            </a:r>
            <a:r>
              <a:rPr sz="2222" spc="-7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into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any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hybrid</a:t>
            </a:r>
            <a:r>
              <a:rPr sz="2222" spc="-39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model.</a:t>
            </a:r>
            <a:endParaRPr sz="2222">
              <a:latin typeface="Trebuchet MS"/>
              <a:cs typeface="Trebuchet MS"/>
            </a:endParaRPr>
          </a:p>
          <a:p>
            <a:pPr marL="14111">
              <a:lnSpc>
                <a:spcPts val="2533"/>
              </a:lnSpc>
              <a:spcBef>
                <a:spcPts val="733"/>
              </a:spcBef>
            </a:pPr>
            <a:r>
              <a:rPr sz="2222" dirty="0">
                <a:latin typeface="Trebuchet MS"/>
                <a:cs typeface="Trebuchet MS"/>
              </a:rPr>
              <a:t>S7155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-</a:t>
            </a:r>
            <a:r>
              <a:rPr sz="2222" spc="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OPTIMIZED</a:t>
            </a:r>
            <a:r>
              <a:rPr sz="2222" spc="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INTER-GPU</a:t>
            </a:r>
            <a:r>
              <a:rPr sz="2222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COLLECTIVE</a:t>
            </a:r>
            <a:r>
              <a:rPr sz="2222" dirty="0">
                <a:latin typeface="Trebuchet MS"/>
                <a:cs typeface="Trebuchet MS"/>
              </a:rPr>
              <a:t> OPERATIONS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WITH</a:t>
            </a:r>
            <a:r>
              <a:rPr sz="2222" spc="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NCCL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-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Tuesday,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May</a:t>
            </a:r>
            <a:endParaRPr sz="2222">
              <a:latin typeface="Trebuchet MS"/>
              <a:cs typeface="Trebuchet MS"/>
            </a:endParaRPr>
          </a:p>
          <a:p>
            <a:pPr marL="14111">
              <a:lnSpc>
                <a:spcPts val="2533"/>
              </a:lnSpc>
            </a:pPr>
            <a:r>
              <a:rPr sz="2222" spc="-6" dirty="0">
                <a:latin typeface="Trebuchet MS"/>
                <a:cs typeface="Trebuchet MS"/>
              </a:rPr>
              <a:t>9,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9:00</a:t>
            </a:r>
            <a:r>
              <a:rPr sz="2222" spc="-28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AM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-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9:50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AM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(recorded)</a:t>
            </a:r>
            <a:endParaRPr sz="2222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2686" y="675119"/>
            <a:ext cx="3068461" cy="691357"/>
          </a:xfrm>
          <a:prstGeom prst="rect">
            <a:avLst/>
          </a:prstGeom>
        </p:spPr>
        <p:txBody>
          <a:bodyPr vert="horz" wrap="square" lIns="0" tIns="14111" rIns="0" bIns="0" rtlCol="0" anchor="ctr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CONCLUSION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1867" y="6080522"/>
            <a:ext cx="6615289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2644"/>
              </a:lnSpc>
            </a:pPr>
            <a:r>
              <a:rPr sz="2222" spc="-6" dirty="0">
                <a:latin typeface="Trebuchet MS"/>
                <a:cs typeface="Trebuchet MS"/>
              </a:rPr>
              <a:t>FRONTIER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OF</a:t>
            </a:r>
            <a:r>
              <a:rPr sz="2222" spc="-6" dirty="0">
                <a:latin typeface="Trebuchet MS"/>
                <a:cs typeface="Trebuchet MS"/>
              </a:rPr>
              <a:t> HPC </a:t>
            </a:r>
            <a:r>
              <a:rPr sz="2222" spc="6" dirty="0">
                <a:latin typeface="Trebuchet MS"/>
                <a:cs typeface="Trebuchet MS"/>
              </a:rPr>
              <a:t>AND</a:t>
            </a:r>
            <a:r>
              <a:rPr sz="2222" spc="-22" dirty="0">
                <a:latin typeface="Trebuchet MS"/>
                <a:cs typeface="Trebuchet MS"/>
              </a:rPr>
              <a:t> </a:t>
            </a:r>
            <a:r>
              <a:rPr sz="2222" spc="-11" dirty="0">
                <a:latin typeface="Trebuchet MS"/>
                <a:cs typeface="Trebuchet MS"/>
              </a:rPr>
              <a:t>DEEP</a:t>
            </a:r>
            <a:r>
              <a:rPr sz="2222" spc="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LEARNING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-</a:t>
            </a:r>
            <a:r>
              <a:rPr sz="2222" spc="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Room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211B</a:t>
            </a:r>
            <a:endParaRPr sz="2222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9932543" y="5850331"/>
            <a:ext cx="201929" cy="15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50" b="0" i="0" kern="1200">
                <a:solidFill>
                  <a:srgbClr val="505050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US" smtClean="0"/>
              <a:pPr marL="38100">
                <a:spcBef>
                  <a:spcPts val="50"/>
                </a:spcBef>
              </a:pPr>
              <a:t>402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1866" y="4894580"/>
            <a:ext cx="10001956" cy="1228948"/>
          </a:xfrm>
          <a:prstGeom prst="rect">
            <a:avLst/>
          </a:prstGeom>
        </p:spPr>
        <p:txBody>
          <a:bodyPr vert="horz" wrap="square" lIns="0" tIns="52917" rIns="0" bIns="0" rtlCol="0">
            <a:spAutoFit/>
          </a:bodyPr>
          <a:lstStyle/>
          <a:p>
            <a:pPr marL="14111" marR="5644">
              <a:lnSpc>
                <a:spcPts val="2400"/>
              </a:lnSpc>
              <a:spcBef>
                <a:spcPts val="417"/>
              </a:spcBef>
            </a:pPr>
            <a:r>
              <a:rPr sz="2222" spc="-6" dirty="0">
                <a:latin typeface="Trebuchet MS"/>
                <a:cs typeface="Trebuchet MS"/>
              </a:rPr>
              <a:t>Wednesday, May </a:t>
            </a:r>
            <a:r>
              <a:rPr sz="2222" dirty="0">
                <a:latin typeface="Trebuchet MS"/>
                <a:cs typeface="Trebuchet MS"/>
              </a:rPr>
              <a:t>10, 2:00 PM - 3:00 PM: H7119 - </a:t>
            </a:r>
            <a:r>
              <a:rPr sz="2222" spc="-6" dirty="0">
                <a:latin typeface="Trebuchet MS"/>
                <a:cs typeface="Trebuchet MS"/>
              </a:rPr>
              <a:t>CONNECT WITH </a:t>
            </a:r>
            <a:r>
              <a:rPr sz="2222" dirty="0">
                <a:latin typeface="Trebuchet MS"/>
                <a:cs typeface="Trebuchet MS"/>
              </a:rPr>
              <a:t>THE </a:t>
            </a:r>
            <a:r>
              <a:rPr sz="2222" spc="-6" dirty="0">
                <a:latin typeface="Trebuchet MS"/>
                <a:cs typeface="Trebuchet MS"/>
              </a:rPr>
              <a:t>EXPERTS: </a:t>
            </a:r>
            <a:r>
              <a:rPr sz="2222" spc="-65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MULTI-GPU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PROGRAMMING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–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LL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Pod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B</a:t>
            </a:r>
            <a:endParaRPr sz="2222">
              <a:latin typeface="Trebuchet MS"/>
              <a:cs typeface="Trebuchet MS"/>
            </a:endParaRPr>
          </a:p>
          <a:p>
            <a:pPr marL="14111">
              <a:spcBef>
                <a:spcPts val="1700"/>
              </a:spcBef>
            </a:pPr>
            <a:r>
              <a:rPr sz="2222" dirty="0">
                <a:latin typeface="Trebuchet MS"/>
                <a:cs typeface="Trebuchet MS"/>
              </a:rPr>
              <a:t>Thursday,</a:t>
            </a:r>
            <a:r>
              <a:rPr sz="2222" spc="-33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May</a:t>
            </a:r>
            <a:r>
              <a:rPr sz="2222" dirty="0">
                <a:latin typeface="Trebuchet MS"/>
                <a:cs typeface="Trebuchet MS"/>
              </a:rPr>
              <a:t> 11,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2:00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PM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-</a:t>
            </a:r>
            <a:r>
              <a:rPr sz="2222" spc="-6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2:50</a:t>
            </a:r>
            <a:r>
              <a:rPr sz="2222" spc="-17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PM:</a:t>
            </a:r>
            <a:r>
              <a:rPr sz="2222" spc="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S7356</a:t>
            </a:r>
            <a:r>
              <a:rPr sz="2222" spc="-11" dirty="0">
                <a:latin typeface="Trebuchet MS"/>
                <a:cs typeface="Trebuchet MS"/>
              </a:rPr>
              <a:t> </a:t>
            </a:r>
            <a:r>
              <a:rPr sz="2222" dirty="0">
                <a:latin typeface="Trebuchet MS"/>
                <a:cs typeface="Trebuchet MS"/>
              </a:rPr>
              <a:t>-</a:t>
            </a:r>
            <a:r>
              <a:rPr sz="2222" spc="6" dirty="0">
                <a:latin typeface="Trebuchet MS"/>
                <a:cs typeface="Trebuchet MS"/>
              </a:rPr>
              <a:t> </a:t>
            </a:r>
            <a:r>
              <a:rPr sz="2222" spc="-6" dirty="0">
                <a:latin typeface="Trebuchet MS"/>
                <a:cs typeface="Trebuchet MS"/>
              </a:rPr>
              <a:t>MVAPICH2-GDR: PUSHING </a:t>
            </a:r>
            <a:r>
              <a:rPr sz="2222" dirty="0">
                <a:latin typeface="Trebuchet MS"/>
                <a:cs typeface="Trebuchet MS"/>
              </a:rPr>
              <a:t>THE</a:t>
            </a:r>
            <a:endParaRPr sz="2222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54246" y="2162668"/>
          <a:ext cx="9884126" cy="2058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3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2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74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Programming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007450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GPUDirect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P2P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007450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Multi</a:t>
                      </a:r>
                      <a:r>
                        <a:rPr sz="2000" b="1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Node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0074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3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Single</a:t>
                      </a:r>
                      <a:r>
                        <a:rPr sz="20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Threaded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CUDA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Improves</a:t>
                      </a:r>
                      <a:r>
                        <a:rPr sz="20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latin typeface="Trebuchet MS"/>
                          <a:cs typeface="Trebuchet MS"/>
                        </a:rPr>
                        <a:t>Perf.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No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CA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Multi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Threaded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CUD</a:t>
                      </a:r>
                      <a:r>
                        <a:rPr sz="20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0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dirty="0">
                          <a:latin typeface="Trebuchet MS"/>
                          <a:cs typeface="Trebuchet MS"/>
                        </a:rPr>
                        <a:t>+ OpenM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P/TBB/…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Improves</a:t>
                      </a:r>
                      <a:r>
                        <a:rPr sz="20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latin typeface="Trebuchet MS"/>
                          <a:cs typeface="Trebuchet MS"/>
                        </a:rPr>
                        <a:t>Perf.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No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3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Multi</a:t>
                      </a:r>
                      <a:r>
                        <a:rPr sz="20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Threaded</a:t>
                      </a:r>
                      <a:r>
                        <a:rPr sz="20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dirty="0">
                          <a:latin typeface="Trebuchet MS"/>
                          <a:cs typeface="Trebuchet MS"/>
                        </a:rPr>
                        <a:t>P2P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CUD</a:t>
                      </a:r>
                      <a:r>
                        <a:rPr sz="20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0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dirty="0">
                          <a:latin typeface="Trebuchet MS"/>
                          <a:cs typeface="Trebuchet MS"/>
                        </a:rPr>
                        <a:t>+ OpenM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P/TBB/…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15" dirty="0">
                          <a:latin typeface="Trebuchet MS"/>
                          <a:cs typeface="Trebuchet MS"/>
                        </a:rPr>
                        <a:t>Required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No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CA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3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MPI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CUD</a:t>
                      </a:r>
                      <a:r>
                        <a:rPr sz="200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0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 MPI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Trebuchet MS"/>
                          <a:cs typeface="Trebuchet MS"/>
                        </a:rPr>
                        <a:t>Improves</a:t>
                      </a:r>
                      <a:r>
                        <a:rPr sz="20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latin typeface="Trebuchet MS"/>
                          <a:cs typeface="Trebuchet MS"/>
                        </a:rPr>
                        <a:t>Perf.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70" dirty="0">
                          <a:latin typeface="Trebuchet MS"/>
                          <a:cs typeface="Trebuchet MS"/>
                        </a:rPr>
                        <a:t>Yes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-9708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9BA21D-93BD-4239-8D83-08E8469FA0F0}"/>
              </a:ext>
            </a:extLst>
          </p:cNvPr>
          <p:cNvSpPr txBox="1"/>
          <p:nvPr/>
        </p:nvSpPr>
        <p:spPr>
          <a:xfrm>
            <a:off x="778214" y="5077838"/>
            <a:ext cx="81848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Get the updated training content from: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https://github.com/kbvis3d/toshiba-cuda-2021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09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E29FD3-FD34-4932-94CA-80271DD79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5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B15479-2401-45B7-8E8C-12FF61040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91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AA0AD1F-367E-466E-9476-A0C0711D1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27D046D-AF16-4ABD-A693-4DEA104CF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8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28FC8DD-DA29-4568-BB61-6E113EA74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54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C8F8FFF-650B-4042-A2AE-A8051B97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0B95CBE-FC8F-4592-8D89-363AE5032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13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750547-7BDE-4BA3-B9C6-DDA26E061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4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F9A9913-0B92-4A4B-8DC2-5951FAAA3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82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A9E6440-28AB-43CB-B9F2-B84F6A187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242" y="365124"/>
            <a:ext cx="5431537" cy="5797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91611-3A9D-40DE-92AB-1A963BDE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38" y="704088"/>
            <a:ext cx="4804011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Dawn of GPGPU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7644A-382A-4E82-867F-32D249447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338" y="1733266"/>
            <a:ext cx="4804011" cy="411431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Since 2005 – Shift to Parallelism rather than Transistor-density </a:t>
            </a:r>
          </a:p>
          <a:p>
            <a:r>
              <a:rPr lang="en-US" sz="2000" dirty="0">
                <a:solidFill>
                  <a:schemeClr val="bg1"/>
                </a:solidFill>
              </a:rPr>
              <a:t>GPUs are designed for massively parallel computation: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Vertex and Fragment Shaders run in parallel – data locality (Cg, GLSL, HLSL)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Graphics/Shading essentially floating point computation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GPGPU aimed to exploit graphics hardware for computation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CPU – high complexity, low latency</a:t>
            </a:r>
          </a:p>
          <a:p>
            <a:r>
              <a:rPr lang="en-US" sz="2000" dirty="0">
                <a:solidFill>
                  <a:schemeClr val="bg1"/>
                </a:solidFill>
              </a:rPr>
              <a:t>GPU – high throughput, data-centric</a:t>
            </a:r>
          </a:p>
        </p:txBody>
      </p:sp>
      <p:pic>
        <p:nvPicPr>
          <p:cNvPr id="2054" name="Picture 6" descr="How to Correctly Interpolate Vertex Attributes on a Parallelogram Using  Modern GPUs?">
            <a:extLst>
              <a:ext uri="{FF2B5EF4-FFF2-40B4-BE49-F238E27FC236}">
                <a16:creationId xmlns:a16="http://schemas.microsoft.com/office/drawing/2014/main" id="{E959888D-6754-4B04-BADB-F48F4EAB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222" y="650311"/>
            <a:ext cx="2606040" cy="162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PU vs GPU: What Are the Differences?">
            <a:extLst>
              <a:ext uri="{FF2B5EF4-FFF2-40B4-BE49-F238E27FC236}">
                <a16:creationId xmlns:a16="http://schemas.microsoft.com/office/drawing/2014/main" id="{9C81A25A-A34F-401C-83C9-E8BB05CD4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7" t="15563" r="18349" b="4497"/>
          <a:stretch/>
        </p:blipFill>
        <p:spPr bwMode="auto">
          <a:xfrm>
            <a:off x="9078718" y="619246"/>
            <a:ext cx="2606040" cy="168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77E46F-6AC0-4ADA-82E8-B6F6CD9F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222" y="3100023"/>
            <a:ext cx="5431536" cy="27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74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AFA2D08-0653-43EA-9C38-AC8D4BF81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2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8EE81D-C1CA-422B-A251-FDB3A9DB4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81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77B69E-A58C-410C-A341-2B73E88A4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48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536066F-88F0-485C-8AA1-9E3399529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5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3C9933F-108A-4922-B86A-B8E65EC0F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9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00A5CB0-268A-4AAE-85CF-A5974FE3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34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5659C09-9E27-4062-8A93-5DA74F3EB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B6FD12B-3AB6-41B6-8397-EA3FFB267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37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E8199FA-6750-4C36-8350-EE87CFE39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4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76496FC-C5DA-4FD8-9836-4DA4B2B29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98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1AF7-9384-475C-BB2F-1BE104A7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GPGPU Evolution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NVIDIA GPU Architecture &amp;amp; CUDA Programming Environment | Alan Tatourian">
            <a:extLst>
              <a:ext uri="{FF2B5EF4-FFF2-40B4-BE49-F238E27FC236}">
                <a16:creationId xmlns:a16="http://schemas.microsoft.com/office/drawing/2014/main" id="{692296D4-BF80-406B-B5C2-55387CDA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0700" y="1368438"/>
            <a:ext cx="10230595" cy="54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09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38152D7-B3D8-4B12-980F-13C9A14C1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3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9A57FF3-650E-480F-B53D-EC59C9C81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3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EADE681-749E-4F19-9E06-FAEE8F13D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7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8294-3D36-4098-8661-81249F43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/>
              <a:t>DAY 2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7DDD-122D-44D1-92DC-7F657FBA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CUDA - Background, History, Motivation</a:t>
            </a:r>
          </a:p>
          <a:p>
            <a:r>
              <a:rPr lang="en-US" dirty="0"/>
              <a:t>Introduction to Massively Parallel Computing</a:t>
            </a:r>
          </a:p>
          <a:p>
            <a:r>
              <a:rPr lang="en-US" dirty="0"/>
              <a:t>Introduction to GPU-based Programming</a:t>
            </a:r>
          </a:p>
          <a:p>
            <a:r>
              <a:rPr lang="en-US" dirty="0"/>
              <a:t>CUDA Overview</a:t>
            </a:r>
          </a:p>
          <a:p>
            <a:r>
              <a:rPr lang="en-US" dirty="0"/>
              <a:t>Getting Started with CUDA</a:t>
            </a:r>
          </a:p>
          <a:p>
            <a:pPr lvl="1"/>
            <a:r>
              <a:rPr lang="en-US" sz="2800" dirty="0"/>
              <a:t>CUDA SDK, Samples (Windows) - Overview</a:t>
            </a:r>
          </a:p>
          <a:p>
            <a:pPr lvl="1"/>
            <a:r>
              <a:rPr lang="en-US" sz="2800" dirty="0"/>
              <a:t>Nvidia Courseware, VM usage, Exercises - Overview</a:t>
            </a:r>
          </a:p>
          <a:p>
            <a:r>
              <a:rPr lang="en-US" dirty="0"/>
              <a:t>Anatomy of a CUDA Program</a:t>
            </a:r>
          </a:p>
          <a:p>
            <a:pPr lvl="1"/>
            <a:r>
              <a:rPr lang="en-US" sz="2800" dirty="0"/>
              <a:t>Introduction to CUDA Syntax</a:t>
            </a:r>
          </a:p>
          <a:p>
            <a:pPr lvl="1"/>
            <a:r>
              <a:rPr lang="en-US" sz="2800" dirty="0"/>
              <a:t>“Hello World”</a:t>
            </a:r>
          </a:p>
          <a:p>
            <a:pPr lvl="1"/>
            <a:r>
              <a:rPr lang="en-US" sz="2800" dirty="0"/>
              <a:t>Vector Addition</a:t>
            </a:r>
          </a:p>
          <a:p>
            <a:endParaRPr lang="en-US" sz="2400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BA5FF55C-395D-4F09-B4C7-DBBCCC40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8" r="2852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6810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6787FA-BA8D-4566-A102-4521DA60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Stencil 1D – Shared Memory</a:t>
            </a:r>
          </a:p>
        </p:txBody>
      </p:sp>
    </p:spTree>
    <p:extLst>
      <p:ext uri="{BB962C8B-B14F-4D97-AF65-F5344CB8AC3E}">
        <p14:creationId xmlns:p14="http://schemas.microsoft.com/office/powerpoint/2010/main" val="1196206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6787FA-BA8D-4566-A102-4521DA60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85587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Exercise: Extend to 2D Filter</a:t>
            </a:r>
            <a:br>
              <a:rPr lang="en-US" dirty="0">
                <a:latin typeface="+mn-lt"/>
              </a:rPr>
            </a:br>
            <a:r>
              <a:rPr lang="en-US" sz="4000" dirty="0">
                <a:latin typeface="+mn-lt"/>
              </a:rPr>
              <a:t>(To be revisited in Image Processing session)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7701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0876" y="618580"/>
            <a:ext cx="5629275" cy="553976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4"/>
              </a:spcBef>
            </a:pPr>
            <a:r>
              <a:rPr sz="3530" spc="-4" dirty="0">
                <a:latin typeface="+mn-lt"/>
              </a:rPr>
              <a:t>Simple</a:t>
            </a:r>
            <a:r>
              <a:rPr sz="3530" spc="-22" dirty="0">
                <a:latin typeface="+mn-lt"/>
              </a:rPr>
              <a:t> </a:t>
            </a:r>
            <a:r>
              <a:rPr sz="3530" spc="-4" dirty="0">
                <a:latin typeface="+mn-lt"/>
              </a:rPr>
              <a:t>Host</a:t>
            </a:r>
            <a:r>
              <a:rPr sz="3530" dirty="0">
                <a:latin typeface="+mn-lt"/>
              </a:rPr>
              <a:t> </a:t>
            </a:r>
            <a:r>
              <a:rPr sz="3530" spc="-4" dirty="0">
                <a:latin typeface="+mn-lt"/>
              </a:rPr>
              <a:t>Version</a:t>
            </a:r>
            <a:endParaRPr sz="3530" dirty="0">
              <a:latin typeface="+mn-l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29628" y="3882689"/>
            <a:ext cx="2186828" cy="2186828"/>
            <a:chOff x="4385881" y="4612957"/>
            <a:chExt cx="2478405" cy="2478405"/>
          </a:xfrm>
        </p:grpSpPr>
        <p:sp>
          <p:nvSpPr>
            <p:cNvPr id="4" name="object 4"/>
            <p:cNvSpPr/>
            <p:nvPr/>
          </p:nvSpPr>
          <p:spPr>
            <a:xfrm>
              <a:off x="4390631" y="4617720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2468880" y="1427988"/>
                  </a:moveTo>
                  <a:lnTo>
                    <a:pt x="0" y="1427988"/>
                  </a:lnTo>
                  <a:lnTo>
                    <a:pt x="0" y="2468880"/>
                  </a:lnTo>
                  <a:lnTo>
                    <a:pt x="2468880" y="2468880"/>
                  </a:lnTo>
                  <a:lnTo>
                    <a:pt x="2468880" y="1427988"/>
                  </a:lnTo>
                  <a:close/>
                </a:path>
                <a:path w="2468879" h="2468879">
                  <a:moveTo>
                    <a:pt x="24688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468880" y="1371600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4390644" y="4617720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27041" y="4104937"/>
            <a:ext cx="12382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047048" y="1663924"/>
            <a:ext cx="2186828" cy="2186828"/>
            <a:chOff x="6898957" y="2098357"/>
            <a:chExt cx="2478405" cy="2478405"/>
          </a:xfrm>
        </p:grpSpPr>
        <p:sp>
          <p:nvSpPr>
            <p:cNvPr id="8" name="object 8"/>
            <p:cNvSpPr/>
            <p:nvPr/>
          </p:nvSpPr>
          <p:spPr>
            <a:xfrm>
              <a:off x="6903707" y="2103119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1371600" y="0"/>
                  </a:moveTo>
                  <a:lnTo>
                    <a:pt x="0" y="0"/>
                  </a:lnTo>
                  <a:lnTo>
                    <a:pt x="0" y="2468880"/>
                  </a:lnTo>
                  <a:lnTo>
                    <a:pt x="1371600" y="2468880"/>
                  </a:lnTo>
                  <a:lnTo>
                    <a:pt x="1371600" y="0"/>
                  </a:lnTo>
                  <a:close/>
                </a:path>
                <a:path w="2468879" h="2468879">
                  <a:moveTo>
                    <a:pt x="2468880" y="0"/>
                  </a:moveTo>
                  <a:lnTo>
                    <a:pt x="1426464" y="0"/>
                  </a:lnTo>
                  <a:lnTo>
                    <a:pt x="1426464" y="2468880"/>
                  </a:lnTo>
                  <a:lnTo>
                    <a:pt x="2468880" y="2468880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6903719" y="2103119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135965" y="1698605"/>
            <a:ext cx="108696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047048" y="3882689"/>
            <a:ext cx="2186828" cy="2186828"/>
            <a:chOff x="6898957" y="4612957"/>
            <a:chExt cx="2478405" cy="2478405"/>
          </a:xfrm>
        </p:grpSpPr>
        <p:sp>
          <p:nvSpPr>
            <p:cNvPr id="12" name="object 12"/>
            <p:cNvSpPr/>
            <p:nvPr/>
          </p:nvSpPr>
          <p:spPr>
            <a:xfrm>
              <a:off x="6903719" y="4617720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2468879" y="2468879"/>
                  </a:moveTo>
                  <a:lnTo>
                    <a:pt x="2468879" y="0"/>
                  </a:lnTo>
                  <a:lnTo>
                    <a:pt x="0" y="0"/>
                  </a:lnTo>
                  <a:lnTo>
                    <a:pt x="0" y="2468879"/>
                  </a:lnTo>
                  <a:lnTo>
                    <a:pt x="2468879" y="2468879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6903719" y="4617720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135965" y="3917369"/>
            <a:ext cx="101413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829627" y="1663924"/>
            <a:ext cx="4401671" cy="4402791"/>
            <a:chOff x="4385881" y="2098357"/>
            <a:chExt cx="4988560" cy="4989830"/>
          </a:xfrm>
        </p:grpSpPr>
        <p:sp>
          <p:nvSpPr>
            <p:cNvPr id="16" name="object 16"/>
            <p:cNvSpPr/>
            <p:nvPr/>
          </p:nvSpPr>
          <p:spPr>
            <a:xfrm>
              <a:off x="8275320" y="2103119"/>
              <a:ext cx="55244" cy="2468880"/>
            </a:xfrm>
            <a:custGeom>
              <a:avLst/>
              <a:gdLst/>
              <a:ahLst/>
              <a:cxnLst/>
              <a:rect l="l" t="t" r="r" b="b"/>
              <a:pathLst>
                <a:path w="55245" h="2468879">
                  <a:moveTo>
                    <a:pt x="54863" y="2468879"/>
                  </a:moveTo>
                  <a:lnTo>
                    <a:pt x="54863" y="0"/>
                  </a:lnTo>
                  <a:lnTo>
                    <a:pt x="0" y="0"/>
                  </a:lnTo>
                  <a:lnTo>
                    <a:pt x="0" y="2468879"/>
                  </a:lnTo>
                  <a:lnTo>
                    <a:pt x="54863" y="2468879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8275320" y="2103119"/>
              <a:ext cx="55244" cy="2468880"/>
            </a:xfrm>
            <a:custGeom>
              <a:avLst/>
              <a:gdLst/>
              <a:ahLst/>
              <a:cxnLst/>
              <a:rect l="l" t="t" r="r" b="b"/>
              <a:pathLst>
                <a:path w="55245" h="2468879">
                  <a:moveTo>
                    <a:pt x="0" y="0"/>
                  </a:moveTo>
                  <a:lnTo>
                    <a:pt x="0" y="2468879"/>
                  </a:lnTo>
                  <a:lnTo>
                    <a:pt x="54863" y="2468879"/>
                  </a:lnTo>
                  <a:lnTo>
                    <a:pt x="54863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8275320" y="4541519"/>
              <a:ext cx="58419" cy="1447800"/>
            </a:xfrm>
            <a:custGeom>
              <a:avLst/>
              <a:gdLst/>
              <a:ahLst/>
              <a:cxnLst/>
              <a:rect l="l" t="t" r="r" b="b"/>
              <a:pathLst>
                <a:path w="58420" h="1447800">
                  <a:moveTo>
                    <a:pt x="56387" y="30479"/>
                  </a:moveTo>
                  <a:lnTo>
                    <a:pt x="57911" y="1447799"/>
                  </a:lnTo>
                </a:path>
                <a:path w="58420" h="1447800">
                  <a:moveTo>
                    <a:pt x="0" y="0"/>
                  </a:moveTo>
                  <a:lnTo>
                    <a:pt x="1523" y="1417319"/>
                  </a:lnTo>
                </a:path>
              </a:pathLst>
            </a:custGeom>
            <a:ln w="9359">
              <a:solidFill>
                <a:srgbClr val="95959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902196" y="6899148"/>
              <a:ext cx="2472055" cy="78105"/>
            </a:xfrm>
            <a:custGeom>
              <a:avLst/>
              <a:gdLst/>
              <a:ahLst/>
              <a:cxnLst/>
              <a:rect l="l" t="t" r="r" b="b"/>
              <a:pathLst>
                <a:path w="2472054" h="78104">
                  <a:moveTo>
                    <a:pt x="76200" y="36568"/>
                  </a:moveTo>
                  <a:lnTo>
                    <a:pt x="76200" y="1524"/>
                  </a:lnTo>
                  <a:lnTo>
                    <a:pt x="0" y="39624"/>
                  </a:lnTo>
                  <a:lnTo>
                    <a:pt x="60960" y="70104"/>
                  </a:lnTo>
                  <a:lnTo>
                    <a:pt x="60960" y="39624"/>
                  </a:lnTo>
                  <a:lnTo>
                    <a:pt x="64008" y="36576"/>
                  </a:lnTo>
                  <a:lnTo>
                    <a:pt x="76200" y="36568"/>
                  </a:lnTo>
                  <a:close/>
                </a:path>
                <a:path w="2472054" h="78104">
                  <a:moveTo>
                    <a:pt x="2410968" y="38100"/>
                  </a:moveTo>
                  <a:lnTo>
                    <a:pt x="2407920" y="35052"/>
                  </a:lnTo>
                  <a:lnTo>
                    <a:pt x="64008" y="36576"/>
                  </a:lnTo>
                  <a:lnTo>
                    <a:pt x="60960" y="39624"/>
                  </a:lnTo>
                  <a:lnTo>
                    <a:pt x="64008" y="42672"/>
                  </a:lnTo>
                  <a:lnTo>
                    <a:pt x="2407920" y="41148"/>
                  </a:lnTo>
                  <a:lnTo>
                    <a:pt x="2410968" y="38100"/>
                  </a:lnTo>
                  <a:close/>
                </a:path>
                <a:path w="2472054" h="78104">
                  <a:moveTo>
                    <a:pt x="76200" y="77724"/>
                  </a:moveTo>
                  <a:lnTo>
                    <a:pt x="76200" y="42664"/>
                  </a:lnTo>
                  <a:lnTo>
                    <a:pt x="64008" y="42672"/>
                  </a:lnTo>
                  <a:lnTo>
                    <a:pt x="60960" y="39624"/>
                  </a:lnTo>
                  <a:lnTo>
                    <a:pt x="60960" y="70104"/>
                  </a:lnTo>
                  <a:lnTo>
                    <a:pt x="76200" y="77724"/>
                  </a:lnTo>
                  <a:close/>
                </a:path>
                <a:path w="2472054" h="78104">
                  <a:moveTo>
                    <a:pt x="2471928" y="38100"/>
                  </a:moveTo>
                  <a:lnTo>
                    <a:pt x="2395728" y="0"/>
                  </a:lnTo>
                  <a:lnTo>
                    <a:pt x="2395728" y="35059"/>
                  </a:lnTo>
                  <a:lnTo>
                    <a:pt x="2407920" y="35052"/>
                  </a:lnTo>
                  <a:lnTo>
                    <a:pt x="2410968" y="38100"/>
                  </a:lnTo>
                  <a:lnTo>
                    <a:pt x="2410968" y="68580"/>
                  </a:lnTo>
                  <a:lnTo>
                    <a:pt x="2471928" y="38100"/>
                  </a:lnTo>
                  <a:close/>
                </a:path>
                <a:path w="2472054" h="78104">
                  <a:moveTo>
                    <a:pt x="2410968" y="68580"/>
                  </a:moveTo>
                  <a:lnTo>
                    <a:pt x="2410968" y="38100"/>
                  </a:lnTo>
                  <a:lnTo>
                    <a:pt x="2407920" y="41148"/>
                  </a:lnTo>
                  <a:lnTo>
                    <a:pt x="2395728" y="41155"/>
                  </a:lnTo>
                  <a:lnTo>
                    <a:pt x="2395728" y="76200"/>
                  </a:lnTo>
                  <a:lnTo>
                    <a:pt x="2410968" y="6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4390644" y="5989319"/>
              <a:ext cx="2468880" cy="56515"/>
            </a:xfrm>
            <a:custGeom>
              <a:avLst/>
              <a:gdLst/>
              <a:ahLst/>
              <a:cxnLst/>
              <a:rect l="l" t="t" r="r" b="b"/>
              <a:pathLst>
                <a:path w="2468879" h="56514">
                  <a:moveTo>
                    <a:pt x="2468879" y="56387"/>
                  </a:moveTo>
                  <a:lnTo>
                    <a:pt x="2468879" y="0"/>
                  </a:lnTo>
                  <a:lnTo>
                    <a:pt x="0" y="0"/>
                  </a:lnTo>
                  <a:lnTo>
                    <a:pt x="0" y="56387"/>
                  </a:lnTo>
                  <a:lnTo>
                    <a:pt x="2468879" y="56387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4390644" y="5989319"/>
              <a:ext cx="2468880" cy="56515"/>
            </a:xfrm>
            <a:custGeom>
              <a:avLst/>
              <a:gdLst/>
              <a:ahLst/>
              <a:cxnLst/>
              <a:rect l="l" t="t" r="r" b="b"/>
              <a:pathLst>
                <a:path w="2468879" h="56514">
                  <a:moveTo>
                    <a:pt x="0" y="0"/>
                  </a:moveTo>
                  <a:lnTo>
                    <a:pt x="0" y="56387"/>
                  </a:lnTo>
                  <a:lnTo>
                    <a:pt x="2468879" y="56387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8275320" y="5989319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5" h="55245">
                  <a:moveTo>
                    <a:pt x="56387" y="54863"/>
                  </a:moveTo>
                  <a:lnTo>
                    <a:pt x="56387" y="0"/>
                  </a:lnTo>
                  <a:lnTo>
                    <a:pt x="0" y="0"/>
                  </a:lnTo>
                  <a:lnTo>
                    <a:pt x="0" y="54863"/>
                  </a:lnTo>
                  <a:lnTo>
                    <a:pt x="56387" y="54863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8275320" y="5989319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5" h="55245">
                  <a:moveTo>
                    <a:pt x="0" y="0"/>
                  </a:moveTo>
                  <a:lnTo>
                    <a:pt x="0" y="54863"/>
                  </a:lnTo>
                  <a:lnTo>
                    <a:pt x="56387" y="54863"/>
                  </a:lnTo>
                  <a:lnTo>
                    <a:pt x="56387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6848855" y="5989319"/>
              <a:ext cx="1417320" cy="56515"/>
            </a:xfrm>
            <a:custGeom>
              <a:avLst/>
              <a:gdLst/>
              <a:ahLst/>
              <a:cxnLst/>
              <a:rect l="l" t="t" r="r" b="b"/>
              <a:pathLst>
                <a:path w="1417320" h="56514">
                  <a:moveTo>
                    <a:pt x="0" y="0"/>
                  </a:moveTo>
                  <a:lnTo>
                    <a:pt x="1417319" y="1523"/>
                  </a:lnTo>
                </a:path>
                <a:path w="1417320" h="56514">
                  <a:moveTo>
                    <a:pt x="0" y="54863"/>
                  </a:moveTo>
                  <a:lnTo>
                    <a:pt x="1417319" y="56387"/>
                  </a:lnTo>
                </a:path>
              </a:pathLst>
            </a:custGeom>
            <a:ln w="9359">
              <a:solidFill>
                <a:srgbClr val="95959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4389120" y="2098560"/>
              <a:ext cx="4876800" cy="4989830"/>
            </a:xfrm>
            <a:custGeom>
              <a:avLst/>
              <a:gdLst/>
              <a:ahLst/>
              <a:cxnLst/>
              <a:rect l="l" t="t" r="r" b="b"/>
              <a:pathLst>
                <a:path w="4876800" h="4989830">
                  <a:moveTo>
                    <a:pt x="2471928" y="4838700"/>
                  </a:moveTo>
                  <a:lnTo>
                    <a:pt x="2395728" y="4800600"/>
                  </a:lnTo>
                  <a:lnTo>
                    <a:pt x="2395728" y="4835652"/>
                  </a:lnTo>
                  <a:lnTo>
                    <a:pt x="2407920" y="4835652"/>
                  </a:lnTo>
                  <a:lnTo>
                    <a:pt x="64008" y="4837176"/>
                  </a:lnTo>
                  <a:lnTo>
                    <a:pt x="76200" y="4837163"/>
                  </a:lnTo>
                  <a:lnTo>
                    <a:pt x="76200" y="4802124"/>
                  </a:lnTo>
                  <a:lnTo>
                    <a:pt x="0" y="4840224"/>
                  </a:lnTo>
                  <a:lnTo>
                    <a:pt x="60960" y="4870704"/>
                  </a:lnTo>
                  <a:lnTo>
                    <a:pt x="76200" y="4878324"/>
                  </a:lnTo>
                  <a:lnTo>
                    <a:pt x="76200" y="4843272"/>
                  </a:lnTo>
                  <a:lnTo>
                    <a:pt x="2395728" y="4841760"/>
                  </a:lnTo>
                  <a:lnTo>
                    <a:pt x="2395728" y="4876800"/>
                  </a:lnTo>
                  <a:lnTo>
                    <a:pt x="2412492" y="4868418"/>
                  </a:lnTo>
                  <a:lnTo>
                    <a:pt x="2471928" y="4838700"/>
                  </a:lnTo>
                  <a:close/>
                </a:path>
                <a:path w="4876800" h="4989830">
                  <a:moveTo>
                    <a:pt x="4876800" y="4913376"/>
                  </a:moveTo>
                  <a:lnTo>
                    <a:pt x="4841697" y="4913376"/>
                  </a:lnTo>
                  <a:lnTo>
                    <a:pt x="4834166" y="2593848"/>
                  </a:lnTo>
                  <a:lnTo>
                    <a:pt x="4869180" y="2593848"/>
                  </a:lnTo>
                  <a:lnTo>
                    <a:pt x="4831080" y="2517648"/>
                  </a:lnTo>
                  <a:lnTo>
                    <a:pt x="4792980" y="2593848"/>
                  </a:lnTo>
                  <a:lnTo>
                    <a:pt x="4828032" y="2593848"/>
                  </a:lnTo>
                  <a:lnTo>
                    <a:pt x="4835601" y="4913376"/>
                  </a:lnTo>
                  <a:lnTo>
                    <a:pt x="4800600" y="4913376"/>
                  </a:lnTo>
                  <a:lnTo>
                    <a:pt x="4838700" y="4989576"/>
                  </a:lnTo>
                  <a:lnTo>
                    <a:pt x="4841748" y="4983480"/>
                  </a:lnTo>
                  <a:lnTo>
                    <a:pt x="4876800" y="4913376"/>
                  </a:lnTo>
                  <a:close/>
                </a:path>
                <a:path w="4876800" h="4989830">
                  <a:moveTo>
                    <a:pt x="4876800" y="2395728"/>
                  </a:moveTo>
                  <a:lnTo>
                    <a:pt x="4841697" y="2395728"/>
                  </a:lnTo>
                  <a:lnTo>
                    <a:pt x="4834166" y="76200"/>
                  </a:lnTo>
                  <a:lnTo>
                    <a:pt x="4869180" y="76200"/>
                  </a:lnTo>
                  <a:lnTo>
                    <a:pt x="4831080" y="0"/>
                  </a:lnTo>
                  <a:lnTo>
                    <a:pt x="4792980" y="76200"/>
                  </a:lnTo>
                  <a:lnTo>
                    <a:pt x="4828032" y="76200"/>
                  </a:lnTo>
                  <a:lnTo>
                    <a:pt x="4835601" y="2395728"/>
                  </a:lnTo>
                  <a:lnTo>
                    <a:pt x="4800600" y="2395728"/>
                  </a:lnTo>
                  <a:lnTo>
                    <a:pt x="4838700" y="2471928"/>
                  </a:lnTo>
                  <a:lnTo>
                    <a:pt x="4841748" y="2465832"/>
                  </a:lnTo>
                  <a:lnTo>
                    <a:pt x="4876800" y="23957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929490" y="2559943"/>
            <a:ext cx="115416" cy="381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860"/>
              </a:lnSpc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929490" y="4778702"/>
            <a:ext cx="115416" cy="381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860"/>
              </a:lnSpc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34781" y="5751548"/>
            <a:ext cx="369794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92587" y="5750202"/>
            <a:ext cx="381000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39064" y="1496209"/>
            <a:ext cx="541413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53"/>
              </a:spcBef>
            </a:pPr>
            <a:r>
              <a:rPr sz="1588" spc="-4" dirty="0">
                <a:latin typeface="Arial"/>
                <a:cs typeface="Arial"/>
              </a:rPr>
              <a:t>void </a:t>
            </a:r>
            <a:r>
              <a:rPr sz="1588" b="1" spc="-4" dirty="0">
                <a:latin typeface="Arial"/>
                <a:cs typeface="Arial"/>
              </a:rPr>
              <a:t>MatrixMulOnHost</a:t>
            </a:r>
            <a:r>
              <a:rPr sz="1588" spc="-4" dirty="0">
                <a:latin typeface="Arial"/>
                <a:cs typeface="Arial"/>
              </a:rPr>
              <a:t>(float*</a:t>
            </a:r>
            <a:r>
              <a:rPr sz="1588" spc="13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M,</a:t>
            </a:r>
            <a:r>
              <a:rPr sz="1588" spc="4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float*</a:t>
            </a:r>
            <a:r>
              <a:rPr sz="1588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N,</a:t>
            </a:r>
            <a:r>
              <a:rPr sz="1588" spc="4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float*</a:t>
            </a:r>
            <a:r>
              <a:rPr sz="1588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P,</a:t>
            </a:r>
            <a:r>
              <a:rPr sz="1588" spc="4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int</a:t>
            </a:r>
            <a:r>
              <a:rPr sz="1588" spc="9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Width)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74237" y="2015265"/>
            <a:ext cx="9020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{</a:t>
            </a:r>
            <a:endParaRPr sz="1588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98802" y="2257311"/>
            <a:ext cx="2744881" cy="74440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Arial"/>
                <a:cs typeface="Arial"/>
              </a:rPr>
              <a:t>for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(int</a:t>
            </a:r>
            <a:r>
              <a:rPr sz="1588" dirty="0">
                <a:latin typeface="Arial"/>
                <a:cs typeface="Arial"/>
              </a:rPr>
              <a:t> i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=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0;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i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&lt; </a:t>
            </a:r>
            <a:r>
              <a:rPr sz="1588" spc="-4" dirty="0">
                <a:latin typeface="Arial"/>
                <a:cs typeface="Arial"/>
              </a:rPr>
              <a:t>Width;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spc="-75" dirty="0">
                <a:latin typeface="Arial"/>
                <a:cs typeface="Arial"/>
              </a:rPr>
              <a:t>++i)l</a:t>
            </a:r>
            <a:endParaRPr sz="1588">
              <a:latin typeface="Arial"/>
              <a:cs typeface="Arial"/>
            </a:endParaRPr>
          </a:p>
          <a:p>
            <a:pPr marL="460025" marR="4483" indent="-224690"/>
            <a:r>
              <a:rPr sz="1588" spc="-4" dirty="0">
                <a:latin typeface="Arial"/>
                <a:cs typeface="Arial"/>
              </a:rPr>
              <a:t>for (int </a:t>
            </a:r>
            <a:r>
              <a:rPr sz="1588" dirty="0">
                <a:latin typeface="Arial"/>
                <a:cs typeface="Arial"/>
              </a:rPr>
              <a:t>j = </a:t>
            </a:r>
            <a:r>
              <a:rPr sz="1588" spc="-4" dirty="0">
                <a:latin typeface="Arial"/>
                <a:cs typeface="Arial"/>
              </a:rPr>
              <a:t>0; </a:t>
            </a:r>
            <a:r>
              <a:rPr sz="1588" dirty="0">
                <a:latin typeface="Arial"/>
                <a:cs typeface="Arial"/>
              </a:rPr>
              <a:t>j &lt; </a:t>
            </a:r>
            <a:r>
              <a:rPr sz="1588" spc="-4" dirty="0">
                <a:latin typeface="Arial"/>
                <a:cs typeface="Arial"/>
              </a:rPr>
              <a:t>Width; ++j) </a:t>
            </a:r>
            <a:r>
              <a:rPr sz="1588" dirty="0">
                <a:latin typeface="Arial"/>
                <a:cs typeface="Arial"/>
              </a:rPr>
              <a:t>{ </a:t>
            </a:r>
            <a:r>
              <a:rPr sz="1588" spc="-432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double</a:t>
            </a:r>
            <a:r>
              <a:rPr sz="1588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sum </a:t>
            </a:r>
            <a:r>
              <a:rPr sz="1588" dirty="0">
                <a:latin typeface="Arial"/>
                <a:cs typeface="Arial"/>
              </a:rPr>
              <a:t>= </a:t>
            </a:r>
            <a:r>
              <a:rPr sz="1588" spc="-4" dirty="0">
                <a:latin typeface="Arial"/>
                <a:cs typeface="Arial"/>
              </a:rPr>
              <a:t>0;</a:t>
            </a:r>
            <a:endParaRPr sz="1588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47936" y="2983452"/>
            <a:ext cx="2689412" cy="98819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235336" marR="4483" indent="-224690">
              <a:lnSpc>
                <a:spcPct val="100200"/>
              </a:lnSpc>
              <a:spcBef>
                <a:spcPts val="84"/>
              </a:spcBef>
            </a:pPr>
            <a:r>
              <a:rPr sz="1588" spc="-4" dirty="0">
                <a:latin typeface="Arial"/>
                <a:cs typeface="Arial"/>
              </a:rPr>
              <a:t>for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(int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k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=</a:t>
            </a:r>
            <a:r>
              <a:rPr sz="1588" spc="-4" dirty="0">
                <a:latin typeface="Arial"/>
                <a:cs typeface="Arial"/>
              </a:rPr>
              <a:t> 0;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k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&lt;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Width; </a:t>
            </a:r>
            <a:r>
              <a:rPr sz="1588" dirty="0">
                <a:latin typeface="Arial"/>
                <a:cs typeface="Arial"/>
              </a:rPr>
              <a:t>++k)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{ </a:t>
            </a:r>
            <a:r>
              <a:rPr sz="1588" spc="-427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double </a:t>
            </a:r>
            <a:r>
              <a:rPr sz="1588" dirty="0">
                <a:latin typeface="Arial"/>
                <a:cs typeface="Arial"/>
              </a:rPr>
              <a:t>a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= </a:t>
            </a:r>
            <a:r>
              <a:rPr sz="1588" spc="-4" dirty="0">
                <a:latin typeface="Arial"/>
                <a:cs typeface="Arial"/>
              </a:rPr>
              <a:t>M[i </a:t>
            </a:r>
            <a:r>
              <a:rPr sz="1588" dirty="0">
                <a:latin typeface="Arial"/>
                <a:cs typeface="Arial"/>
              </a:rPr>
              <a:t>*</a:t>
            </a:r>
            <a:r>
              <a:rPr sz="1588" spc="4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width </a:t>
            </a:r>
            <a:r>
              <a:rPr sz="1588" dirty="0">
                <a:latin typeface="Arial"/>
                <a:cs typeface="Arial"/>
              </a:rPr>
              <a:t>+</a:t>
            </a:r>
            <a:r>
              <a:rPr sz="1588" spc="4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k]; </a:t>
            </a:r>
            <a:r>
              <a:rPr sz="1588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double </a:t>
            </a:r>
            <a:r>
              <a:rPr sz="1588" dirty="0">
                <a:latin typeface="Arial"/>
                <a:cs typeface="Arial"/>
              </a:rPr>
              <a:t>b = </a:t>
            </a:r>
            <a:r>
              <a:rPr sz="1588" spc="-4" dirty="0">
                <a:latin typeface="Arial"/>
                <a:cs typeface="Arial"/>
              </a:rPr>
              <a:t>N[k </a:t>
            </a:r>
            <a:r>
              <a:rPr sz="1588" dirty="0">
                <a:latin typeface="Arial"/>
                <a:cs typeface="Arial"/>
              </a:rPr>
              <a:t>* </a:t>
            </a:r>
            <a:r>
              <a:rPr sz="1588" spc="-4" dirty="0">
                <a:latin typeface="Arial"/>
                <a:cs typeface="Arial"/>
              </a:rPr>
              <a:t>width </a:t>
            </a:r>
            <a:r>
              <a:rPr sz="1588" dirty="0">
                <a:latin typeface="Arial"/>
                <a:cs typeface="Arial"/>
              </a:rPr>
              <a:t>+ </a:t>
            </a:r>
            <a:r>
              <a:rPr sz="1588" spc="-4" dirty="0">
                <a:latin typeface="Arial"/>
                <a:cs typeface="Arial"/>
              </a:rPr>
              <a:t>j]; </a:t>
            </a:r>
            <a:r>
              <a:rPr sz="1588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sum</a:t>
            </a:r>
            <a:r>
              <a:rPr sz="1588" spc="-18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+= a</a:t>
            </a:r>
            <a:r>
              <a:rPr sz="1588" spc="-4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*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b;</a:t>
            </a:r>
            <a:endParaRPr sz="1588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47936" y="3952985"/>
            <a:ext cx="1961590" cy="5000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}</a:t>
            </a:r>
            <a:endParaRPr sz="1588">
              <a:latin typeface="Arial"/>
              <a:cs typeface="Arial"/>
            </a:endParaRPr>
          </a:p>
          <a:p>
            <a:pPr marL="11206">
              <a:spcBef>
                <a:spcPts val="9"/>
              </a:spcBef>
            </a:pPr>
            <a:r>
              <a:rPr sz="1588" spc="-4" dirty="0">
                <a:latin typeface="Arial"/>
                <a:cs typeface="Arial"/>
              </a:rPr>
              <a:t>P[i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*</a:t>
            </a:r>
            <a:r>
              <a:rPr sz="1588" spc="-22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Width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+</a:t>
            </a:r>
            <a:r>
              <a:rPr sz="1588" spc="-4" dirty="0">
                <a:latin typeface="Arial"/>
                <a:cs typeface="Arial"/>
              </a:rPr>
              <a:t> j]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=</a:t>
            </a:r>
            <a:r>
              <a:rPr sz="1588" spc="-4" dirty="0">
                <a:latin typeface="Arial"/>
                <a:cs typeface="Arial"/>
              </a:rPr>
              <a:t> sum;</a:t>
            </a:r>
            <a:endParaRPr sz="1588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23372" y="4438423"/>
            <a:ext cx="9020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}</a:t>
            </a:r>
            <a:endParaRPr sz="1588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74242" y="4680470"/>
            <a:ext cx="9020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}</a:t>
            </a:r>
            <a:endParaRPr sz="1588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76453" y="3909751"/>
            <a:ext cx="67235" cy="1147482"/>
          </a:xfrm>
          <a:custGeom>
            <a:avLst/>
            <a:gdLst/>
            <a:ahLst/>
            <a:cxnLst/>
            <a:rect l="l" t="t" r="r" b="b"/>
            <a:pathLst>
              <a:path w="76200" h="1300479">
                <a:moveTo>
                  <a:pt x="42672" y="1290828"/>
                </a:moveTo>
                <a:lnTo>
                  <a:pt x="42672" y="1235964"/>
                </a:lnTo>
                <a:lnTo>
                  <a:pt x="41148" y="1240536"/>
                </a:lnTo>
                <a:lnTo>
                  <a:pt x="35052" y="1240536"/>
                </a:lnTo>
                <a:lnTo>
                  <a:pt x="33528" y="1235964"/>
                </a:lnTo>
                <a:lnTo>
                  <a:pt x="33512" y="1223772"/>
                </a:lnTo>
                <a:lnTo>
                  <a:pt x="0" y="1223772"/>
                </a:lnTo>
                <a:lnTo>
                  <a:pt x="38100" y="1299972"/>
                </a:lnTo>
                <a:lnTo>
                  <a:pt x="42672" y="1290828"/>
                </a:lnTo>
                <a:close/>
              </a:path>
              <a:path w="76200" h="1300479">
                <a:moveTo>
                  <a:pt x="42656" y="1223772"/>
                </a:moveTo>
                <a:lnTo>
                  <a:pt x="41148" y="4572"/>
                </a:lnTo>
                <a:lnTo>
                  <a:pt x="39624" y="1524"/>
                </a:lnTo>
                <a:lnTo>
                  <a:pt x="36576" y="0"/>
                </a:lnTo>
                <a:lnTo>
                  <a:pt x="33528" y="1524"/>
                </a:lnTo>
                <a:lnTo>
                  <a:pt x="32004" y="4572"/>
                </a:lnTo>
                <a:lnTo>
                  <a:pt x="33512" y="1223772"/>
                </a:lnTo>
                <a:lnTo>
                  <a:pt x="42656" y="1223772"/>
                </a:lnTo>
                <a:close/>
              </a:path>
              <a:path w="76200" h="1300479">
                <a:moveTo>
                  <a:pt x="42672" y="1235964"/>
                </a:moveTo>
                <a:lnTo>
                  <a:pt x="42656" y="1223772"/>
                </a:lnTo>
                <a:lnTo>
                  <a:pt x="33512" y="1223772"/>
                </a:lnTo>
                <a:lnTo>
                  <a:pt x="33528" y="1235964"/>
                </a:lnTo>
                <a:lnTo>
                  <a:pt x="35052" y="1240536"/>
                </a:lnTo>
                <a:lnTo>
                  <a:pt x="41148" y="1240536"/>
                </a:lnTo>
                <a:lnTo>
                  <a:pt x="42672" y="1235964"/>
                </a:lnTo>
                <a:close/>
              </a:path>
              <a:path w="76200" h="1300479">
                <a:moveTo>
                  <a:pt x="76200" y="1223772"/>
                </a:moveTo>
                <a:lnTo>
                  <a:pt x="42656" y="1223772"/>
                </a:lnTo>
                <a:lnTo>
                  <a:pt x="42672" y="1290828"/>
                </a:lnTo>
                <a:lnTo>
                  <a:pt x="76200" y="1223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 txBox="1"/>
          <p:nvPr/>
        </p:nvSpPr>
        <p:spPr>
          <a:xfrm>
            <a:off x="6553099" y="4238754"/>
            <a:ext cx="8628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i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55345" y="5226218"/>
            <a:ext cx="744071" cy="67235"/>
          </a:xfrm>
          <a:custGeom>
            <a:avLst/>
            <a:gdLst/>
            <a:ahLst/>
            <a:cxnLst/>
            <a:rect l="l" t="t" r="r" b="b"/>
            <a:pathLst>
              <a:path w="843279" h="76200">
                <a:moveTo>
                  <a:pt x="783336" y="41148"/>
                </a:moveTo>
                <a:lnTo>
                  <a:pt x="783336" y="35052"/>
                </a:lnTo>
                <a:lnTo>
                  <a:pt x="778764" y="33528"/>
                </a:lnTo>
                <a:lnTo>
                  <a:pt x="4572" y="32004"/>
                </a:lnTo>
                <a:lnTo>
                  <a:pt x="1524" y="33528"/>
                </a:lnTo>
                <a:lnTo>
                  <a:pt x="0" y="36576"/>
                </a:lnTo>
                <a:lnTo>
                  <a:pt x="1524" y="39624"/>
                </a:lnTo>
                <a:lnTo>
                  <a:pt x="4572" y="41148"/>
                </a:lnTo>
                <a:lnTo>
                  <a:pt x="778764" y="42672"/>
                </a:lnTo>
                <a:lnTo>
                  <a:pt x="783336" y="41148"/>
                </a:lnTo>
                <a:close/>
              </a:path>
              <a:path w="843279" h="76200">
                <a:moveTo>
                  <a:pt x="842772" y="38100"/>
                </a:moveTo>
                <a:lnTo>
                  <a:pt x="766572" y="0"/>
                </a:lnTo>
                <a:lnTo>
                  <a:pt x="766572" y="33504"/>
                </a:lnTo>
                <a:lnTo>
                  <a:pt x="778764" y="33528"/>
                </a:lnTo>
                <a:lnTo>
                  <a:pt x="783336" y="35052"/>
                </a:lnTo>
                <a:lnTo>
                  <a:pt x="783336" y="67818"/>
                </a:lnTo>
                <a:lnTo>
                  <a:pt x="842772" y="38100"/>
                </a:lnTo>
                <a:close/>
              </a:path>
              <a:path w="843279" h="76200">
                <a:moveTo>
                  <a:pt x="783336" y="67818"/>
                </a:moveTo>
                <a:lnTo>
                  <a:pt x="783336" y="41148"/>
                </a:lnTo>
                <a:lnTo>
                  <a:pt x="778764" y="42672"/>
                </a:lnTo>
                <a:lnTo>
                  <a:pt x="766572" y="42648"/>
                </a:lnTo>
                <a:lnTo>
                  <a:pt x="766572" y="76200"/>
                </a:lnTo>
                <a:lnTo>
                  <a:pt x="783336" y="6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40"/>
          <p:cNvSpPr txBox="1"/>
          <p:nvPr/>
        </p:nvSpPr>
        <p:spPr>
          <a:xfrm>
            <a:off x="7120251" y="5180048"/>
            <a:ext cx="14623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k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457812" y="1690985"/>
            <a:ext cx="67235" cy="811306"/>
          </a:xfrm>
          <a:custGeom>
            <a:avLst/>
            <a:gdLst/>
            <a:ahLst/>
            <a:cxnLst/>
            <a:rect l="l" t="t" r="r" b="b"/>
            <a:pathLst>
              <a:path w="76200" h="919480">
                <a:moveTo>
                  <a:pt x="42672" y="909828"/>
                </a:moveTo>
                <a:lnTo>
                  <a:pt x="42672" y="854964"/>
                </a:lnTo>
                <a:lnTo>
                  <a:pt x="41148" y="859536"/>
                </a:lnTo>
                <a:lnTo>
                  <a:pt x="35052" y="859536"/>
                </a:lnTo>
                <a:lnTo>
                  <a:pt x="33528" y="854964"/>
                </a:lnTo>
                <a:lnTo>
                  <a:pt x="33506" y="842772"/>
                </a:lnTo>
                <a:lnTo>
                  <a:pt x="0" y="842772"/>
                </a:lnTo>
                <a:lnTo>
                  <a:pt x="38100" y="918972"/>
                </a:lnTo>
                <a:lnTo>
                  <a:pt x="42672" y="909828"/>
                </a:lnTo>
                <a:close/>
              </a:path>
              <a:path w="76200" h="919480">
                <a:moveTo>
                  <a:pt x="42650" y="842772"/>
                </a:moveTo>
                <a:lnTo>
                  <a:pt x="41148" y="4572"/>
                </a:lnTo>
                <a:lnTo>
                  <a:pt x="39624" y="1524"/>
                </a:lnTo>
                <a:lnTo>
                  <a:pt x="36576" y="0"/>
                </a:lnTo>
                <a:lnTo>
                  <a:pt x="33528" y="1524"/>
                </a:lnTo>
                <a:lnTo>
                  <a:pt x="32004" y="4572"/>
                </a:lnTo>
                <a:lnTo>
                  <a:pt x="33506" y="842772"/>
                </a:lnTo>
                <a:lnTo>
                  <a:pt x="42650" y="842772"/>
                </a:lnTo>
                <a:close/>
              </a:path>
              <a:path w="76200" h="919480">
                <a:moveTo>
                  <a:pt x="42672" y="854964"/>
                </a:moveTo>
                <a:lnTo>
                  <a:pt x="42650" y="842772"/>
                </a:lnTo>
                <a:lnTo>
                  <a:pt x="33506" y="842772"/>
                </a:lnTo>
                <a:lnTo>
                  <a:pt x="33528" y="854964"/>
                </a:lnTo>
                <a:lnTo>
                  <a:pt x="35052" y="859536"/>
                </a:lnTo>
                <a:lnTo>
                  <a:pt x="41148" y="859536"/>
                </a:lnTo>
                <a:lnTo>
                  <a:pt x="42672" y="854964"/>
                </a:lnTo>
                <a:close/>
              </a:path>
              <a:path w="76200" h="919480">
                <a:moveTo>
                  <a:pt x="76200" y="842772"/>
                </a:moveTo>
                <a:lnTo>
                  <a:pt x="42650" y="842772"/>
                </a:lnTo>
                <a:lnTo>
                  <a:pt x="42672" y="909828"/>
                </a:lnTo>
                <a:lnTo>
                  <a:pt x="76200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2"/>
          <p:cNvSpPr txBox="1"/>
          <p:nvPr/>
        </p:nvSpPr>
        <p:spPr>
          <a:xfrm>
            <a:off x="10549249" y="1952755"/>
            <a:ext cx="14623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k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049905" y="2558322"/>
            <a:ext cx="1238923" cy="45719"/>
          </a:xfrm>
          <a:custGeom>
            <a:avLst/>
            <a:gdLst/>
            <a:ahLst/>
            <a:cxnLst/>
            <a:rect l="l" t="t" r="r" b="b"/>
            <a:pathLst>
              <a:path w="1452879" h="76200">
                <a:moveTo>
                  <a:pt x="1392936" y="41148"/>
                </a:moveTo>
                <a:lnTo>
                  <a:pt x="1392936" y="35052"/>
                </a:lnTo>
                <a:lnTo>
                  <a:pt x="1388364" y="33528"/>
                </a:lnTo>
                <a:lnTo>
                  <a:pt x="4572" y="32004"/>
                </a:lnTo>
                <a:lnTo>
                  <a:pt x="1524" y="33528"/>
                </a:lnTo>
                <a:lnTo>
                  <a:pt x="0" y="36576"/>
                </a:lnTo>
                <a:lnTo>
                  <a:pt x="1524" y="39624"/>
                </a:lnTo>
                <a:lnTo>
                  <a:pt x="4572" y="41148"/>
                </a:lnTo>
                <a:lnTo>
                  <a:pt x="1388364" y="42672"/>
                </a:lnTo>
                <a:lnTo>
                  <a:pt x="1392936" y="41148"/>
                </a:lnTo>
                <a:close/>
              </a:path>
              <a:path w="1452879" h="76200">
                <a:moveTo>
                  <a:pt x="1452372" y="38100"/>
                </a:moveTo>
                <a:lnTo>
                  <a:pt x="1376172" y="0"/>
                </a:lnTo>
                <a:lnTo>
                  <a:pt x="1376172" y="33514"/>
                </a:lnTo>
                <a:lnTo>
                  <a:pt x="1388364" y="33528"/>
                </a:lnTo>
                <a:lnTo>
                  <a:pt x="1392936" y="35052"/>
                </a:lnTo>
                <a:lnTo>
                  <a:pt x="1392936" y="67818"/>
                </a:lnTo>
                <a:lnTo>
                  <a:pt x="1452372" y="38100"/>
                </a:lnTo>
                <a:close/>
              </a:path>
              <a:path w="1452879" h="76200">
                <a:moveTo>
                  <a:pt x="1392936" y="67818"/>
                </a:moveTo>
                <a:lnTo>
                  <a:pt x="1392936" y="41148"/>
                </a:lnTo>
                <a:lnTo>
                  <a:pt x="1388364" y="42672"/>
                </a:lnTo>
                <a:lnTo>
                  <a:pt x="1376172" y="42658"/>
                </a:lnTo>
                <a:lnTo>
                  <a:pt x="1376172" y="76200"/>
                </a:lnTo>
                <a:lnTo>
                  <a:pt x="1392936" y="6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4"/>
          <p:cNvSpPr txBox="1"/>
          <p:nvPr/>
        </p:nvSpPr>
        <p:spPr>
          <a:xfrm>
            <a:off x="9456004" y="2423402"/>
            <a:ext cx="8628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j</a:t>
            </a:r>
            <a:endParaRPr sz="211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4027" y="1519175"/>
            <a:ext cx="1210235" cy="2178424"/>
          </a:xfrm>
          <a:custGeom>
            <a:avLst/>
            <a:gdLst/>
            <a:ahLst/>
            <a:cxnLst/>
            <a:rect l="l" t="t" r="r" b="b"/>
            <a:pathLst>
              <a:path w="1371600" h="2468879">
                <a:moveTo>
                  <a:pt x="0" y="2468879"/>
                </a:moveTo>
                <a:lnTo>
                  <a:pt x="1371599" y="2468879"/>
                </a:lnTo>
                <a:lnTo>
                  <a:pt x="1371599" y="0"/>
                </a:lnTo>
                <a:lnTo>
                  <a:pt x="0" y="0"/>
                </a:lnTo>
                <a:lnTo>
                  <a:pt x="0" y="2468879"/>
                </a:lnTo>
                <a:close/>
              </a:path>
            </a:pathLst>
          </a:custGeom>
          <a:solidFill>
            <a:srgbClr val="98FF6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3" name="object 3"/>
          <p:cNvGrpSpPr/>
          <p:nvPr/>
        </p:nvGrpSpPr>
        <p:grpSpPr>
          <a:xfrm>
            <a:off x="8779826" y="1514973"/>
            <a:ext cx="2186828" cy="2186828"/>
            <a:chOff x="7127557" y="2128837"/>
            <a:chExt cx="2478405" cy="2478405"/>
          </a:xfrm>
        </p:grpSpPr>
        <p:sp>
          <p:nvSpPr>
            <p:cNvPr id="4" name="object 4"/>
            <p:cNvSpPr/>
            <p:nvPr/>
          </p:nvSpPr>
          <p:spPr>
            <a:xfrm>
              <a:off x="8558783" y="2133600"/>
              <a:ext cx="1042669" cy="2468880"/>
            </a:xfrm>
            <a:custGeom>
              <a:avLst/>
              <a:gdLst/>
              <a:ahLst/>
              <a:cxnLst/>
              <a:rect l="l" t="t" r="r" b="b"/>
              <a:pathLst>
                <a:path w="1042670" h="2468879">
                  <a:moveTo>
                    <a:pt x="0" y="2468879"/>
                  </a:moveTo>
                  <a:lnTo>
                    <a:pt x="1042415" y="2468879"/>
                  </a:lnTo>
                  <a:lnTo>
                    <a:pt x="1042415" y="0"/>
                  </a:lnTo>
                  <a:lnTo>
                    <a:pt x="0" y="0"/>
                  </a:lnTo>
                  <a:lnTo>
                    <a:pt x="0" y="2468879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7132319" y="2133600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868742" y="1549655"/>
            <a:ext cx="190500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spc="-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62406" y="3733738"/>
            <a:ext cx="2186828" cy="2186828"/>
            <a:chOff x="4614481" y="4643437"/>
            <a:chExt cx="2478405" cy="2478405"/>
          </a:xfrm>
        </p:grpSpPr>
        <p:sp>
          <p:nvSpPr>
            <p:cNvPr id="8" name="object 8"/>
            <p:cNvSpPr/>
            <p:nvPr/>
          </p:nvSpPr>
          <p:spPr>
            <a:xfrm>
              <a:off x="4619231" y="4648199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2468880" y="1426464"/>
                  </a:moveTo>
                  <a:lnTo>
                    <a:pt x="0" y="1426464"/>
                  </a:lnTo>
                  <a:lnTo>
                    <a:pt x="0" y="2468880"/>
                  </a:lnTo>
                  <a:lnTo>
                    <a:pt x="2468880" y="2468880"/>
                  </a:lnTo>
                  <a:lnTo>
                    <a:pt x="2468880" y="1426464"/>
                  </a:lnTo>
                  <a:close/>
                </a:path>
                <a:path w="2468879" h="2468879">
                  <a:moveTo>
                    <a:pt x="24688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468880" y="1371600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619244" y="4648200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51323" y="3768418"/>
            <a:ext cx="205628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spc="-9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779826" y="3733738"/>
            <a:ext cx="2186828" cy="2186828"/>
            <a:chOff x="7127557" y="4643437"/>
            <a:chExt cx="2478405" cy="2478405"/>
          </a:xfrm>
        </p:grpSpPr>
        <p:sp>
          <p:nvSpPr>
            <p:cNvPr id="12" name="object 12"/>
            <p:cNvSpPr/>
            <p:nvPr/>
          </p:nvSpPr>
          <p:spPr>
            <a:xfrm>
              <a:off x="7132319" y="4648200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2468879" y="2468879"/>
                  </a:moveTo>
                  <a:lnTo>
                    <a:pt x="2468879" y="0"/>
                  </a:lnTo>
                  <a:lnTo>
                    <a:pt x="0" y="0"/>
                  </a:lnTo>
                  <a:lnTo>
                    <a:pt x="0" y="2468879"/>
                  </a:lnTo>
                  <a:lnTo>
                    <a:pt x="2468879" y="2468879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2319" y="4648200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868742" y="3768418"/>
            <a:ext cx="183776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Pd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62405" y="1514973"/>
            <a:ext cx="4401671" cy="4402791"/>
            <a:chOff x="4614481" y="2128837"/>
            <a:chExt cx="4988560" cy="4989830"/>
          </a:xfrm>
        </p:grpSpPr>
        <p:sp>
          <p:nvSpPr>
            <p:cNvPr id="16" name="object 16"/>
            <p:cNvSpPr/>
            <p:nvPr/>
          </p:nvSpPr>
          <p:spPr>
            <a:xfrm>
              <a:off x="8503920" y="2133600"/>
              <a:ext cx="55244" cy="2468880"/>
            </a:xfrm>
            <a:custGeom>
              <a:avLst/>
              <a:gdLst/>
              <a:ahLst/>
              <a:cxnLst/>
              <a:rect l="l" t="t" r="r" b="b"/>
              <a:pathLst>
                <a:path w="55245" h="2468879">
                  <a:moveTo>
                    <a:pt x="54863" y="2468879"/>
                  </a:moveTo>
                  <a:lnTo>
                    <a:pt x="54863" y="0"/>
                  </a:lnTo>
                  <a:lnTo>
                    <a:pt x="0" y="0"/>
                  </a:lnTo>
                  <a:lnTo>
                    <a:pt x="0" y="2468879"/>
                  </a:lnTo>
                  <a:lnTo>
                    <a:pt x="54863" y="2468879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8503920" y="2133600"/>
              <a:ext cx="55244" cy="2468880"/>
            </a:xfrm>
            <a:custGeom>
              <a:avLst/>
              <a:gdLst/>
              <a:ahLst/>
              <a:cxnLst/>
              <a:rect l="l" t="t" r="r" b="b"/>
              <a:pathLst>
                <a:path w="55245" h="2468879">
                  <a:moveTo>
                    <a:pt x="0" y="0"/>
                  </a:moveTo>
                  <a:lnTo>
                    <a:pt x="0" y="2468879"/>
                  </a:lnTo>
                  <a:lnTo>
                    <a:pt x="54863" y="2468879"/>
                  </a:lnTo>
                  <a:lnTo>
                    <a:pt x="54863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8503920" y="4572000"/>
              <a:ext cx="58419" cy="1447800"/>
            </a:xfrm>
            <a:custGeom>
              <a:avLst/>
              <a:gdLst/>
              <a:ahLst/>
              <a:cxnLst/>
              <a:rect l="l" t="t" r="r" b="b"/>
              <a:pathLst>
                <a:path w="58420" h="1447800">
                  <a:moveTo>
                    <a:pt x="56387" y="30479"/>
                  </a:moveTo>
                  <a:lnTo>
                    <a:pt x="57911" y="1447799"/>
                  </a:lnTo>
                </a:path>
                <a:path w="58420" h="1447800">
                  <a:moveTo>
                    <a:pt x="0" y="0"/>
                  </a:moveTo>
                  <a:lnTo>
                    <a:pt x="1523" y="1417319"/>
                  </a:lnTo>
                </a:path>
              </a:pathLst>
            </a:custGeom>
            <a:ln w="9359">
              <a:solidFill>
                <a:srgbClr val="95959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7130796" y="6929628"/>
              <a:ext cx="2472055" cy="78105"/>
            </a:xfrm>
            <a:custGeom>
              <a:avLst/>
              <a:gdLst/>
              <a:ahLst/>
              <a:cxnLst/>
              <a:rect l="l" t="t" r="r" b="b"/>
              <a:pathLst>
                <a:path w="2472054" h="78104">
                  <a:moveTo>
                    <a:pt x="76200" y="36568"/>
                  </a:moveTo>
                  <a:lnTo>
                    <a:pt x="76200" y="1524"/>
                  </a:lnTo>
                  <a:lnTo>
                    <a:pt x="0" y="39624"/>
                  </a:lnTo>
                  <a:lnTo>
                    <a:pt x="60960" y="70104"/>
                  </a:lnTo>
                  <a:lnTo>
                    <a:pt x="60960" y="39624"/>
                  </a:lnTo>
                  <a:lnTo>
                    <a:pt x="64008" y="36576"/>
                  </a:lnTo>
                  <a:lnTo>
                    <a:pt x="76200" y="36568"/>
                  </a:lnTo>
                  <a:close/>
                </a:path>
                <a:path w="2472054" h="78104">
                  <a:moveTo>
                    <a:pt x="2410968" y="38100"/>
                  </a:moveTo>
                  <a:lnTo>
                    <a:pt x="2407920" y="35052"/>
                  </a:lnTo>
                  <a:lnTo>
                    <a:pt x="64008" y="36576"/>
                  </a:lnTo>
                  <a:lnTo>
                    <a:pt x="60960" y="39624"/>
                  </a:lnTo>
                  <a:lnTo>
                    <a:pt x="64008" y="42672"/>
                  </a:lnTo>
                  <a:lnTo>
                    <a:pt x="2407920" y="41148"/>
                  </a:lnTo>
                  <a:lnTo>
                    <a:pt x="2410968" y="38100"/>
                  </a:lnTo>
                  <a:close/>
                </a:path>
                <a:path w="2472054" h="78104">
                  <a:moveTo>
                    <a:pt x="76200" y="77724"/>
                  </a:moveTo>
                  <a:lnTo>
                    <a:pt x="76200" y="42664"/>
                  </a:lnTo>
                  <a:lnTo>
                    <a:pt x="64008" y="42672"/>
                  </a:lnTo>
                  <a:lnTo>
                    <a:pt x="60960" y="39624"/>
                  </a:lnTo>
                  <a:lnTo>
                    <a:pt x="60960" y="70104"/>
                  </a:lnTo>
                  <a:lnTo>
                    <a:pt x="76200" y="77724"/>
                  </a:lnTo>
                  <a:close/>
                </a:path>
                <a:path w="2472054" h="78104">
                  <a:moveTo>
                    <a:pt x="2471928" y="38100"/>
                  </a:moveTo>
                  <a:lnTo>
                    <a:pt x="2395728" y="0"/>
                  </a:lnTo>
                  <a:lnTo>
                    <a:pt x="2395728" y="35059"/>
                  </a:lnTo>
                  <a:lnTo>
                    <a:pt x="2407920" y="35052"/>
                  </a:lnTo>
                  <a:lnTo>
                    <a:pt x="2410968" y="38100"/>
                  </a:lnTo>
                  <a:lnTo>
                    <a:pt x="2410968" y="68580"/>
                  </a:lnTo>
                  <a:lnTo>
                    <a:pt x="2471928" y="38100"/>
                  </a:lnTo>
                  <a:close/>
                </a:path>
                <a:path w="2472054" h="78104">
                  <a:moveTo>
                    <a:pt x="2410968" y="68580"/>
                  </a:moveTo>
                  <a:lnTo>
                    <a:pt x="2410968" y="38100"/>
                  </a:lnTo>
                  <a:lnTo>
                    <a:pt x="2407920" y="41148"/>
                  </a:lnTo>
                  <a:lnTo>
                    <a:pt x="2395728" y="41155"/>
                  </a:lnTo>
                  <a:lnTo>
                    <a:pt x="2395728" y="76200"/>
                  </a:lnTo>
                  <a:lnTo>
                    <a:pt x="2410968" y="6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4619244" y="6019800"/>
              <a:ext cx="2468880" cy="55244"/>
            </a:xfrm>
            <a:custGeom>
              <a:avLst/>
              <a:gdLst/>
              <a:ahLst/>
              <a:cxnLst/>
              <a:rect l="l" t="t" r="r" b="b"/>
              <a:pathLst>
                <a:path w="2468879" h="55245">
                  <a:moveTo>
                    <a:pt x="2468879" y="54863"/>
                  </a:moveTo>
                  <a:lnTo>
                    <a:pt x="2468879" y="0"/>
                  </a:lnTo>
                  <a:lnTo>
                    <a:pt x="0" y="0"/>
                  </a:lnTo>
                  <a:lnTo>
                    <a:pt x="0" y="54863"/>
                  </a:lnTo>
                  <a:lnTo>
                    <a:pt x="2468879" y="54863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4619244" y="6019800"/>
              <a:ext cx="2468880" cy="55244"/>
            </a:xfrm>
            <a:custGeom>
              <a:avLst/>
              <a:gdLst/>
              <a:ahLst/>
              <a:cxnLst/>
              <a:rect l="l" t="t" r="r" b="b"/>
              <a:pathLst>
                <a:path w="2468879" h="55245">
                  <a:moveTo>
                    <a:pt x="0" y="0"/>
                  </a:moveTo>
                  <a:lnTo>
                    <a:pt x="0" y="54863"/>
                  </a:lnTo>
                  <a:lnTo>
                    <a:pt x="2468879" y="54863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8503920" y="6019800"/>
              <a:ext cx="56515" cy="53340"/>
            </a:xfrm>
            <a:custGeom>
              <a:avLst/>
              <a:gdLst/>
              <a:ahLst/>
              <a:cxnLst/>
              <a:rect l="l" t="t" r="r" b="b"/>
              <a:pathLst>
                <a:path w="56515" h="53339">
                  <a:moveTo>
                    <a:pt x="56387" y="53339"/>
                  </a:moveTo>
                  <a:lnTo>
                    <a:pt x="56387" y="0"/>
                  </a:lnTo>
                  <a:lnTo>
                    <a:pt x="0" y="0"/>
                  </a:lnTo>
                  <a:lnTo>
                    <a:pt x="0" y="53339"/>
                  </a:lnTo>
                  <a:lnTo>
                    <a:pt x="56387" y="53339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8503920" y="6019800"/>
              <a:ext cx="56515" cy="53340"/>
            </a:xfrm>
            <a:custGeom>
              <a:avLst/>
              <a:gdLst/>
              <a:ahLst/>
              <a:cxnLst/>
              <a:rect l="l" t="t" r="r" b="b"/>
              <a:pathLst>
                <a:path w="56515" h="53339">
                  <a:moveTo>
                    <a:pt x="0" y="0"/>
                  </a:moveTo>
                  <a:lnTo>
                    <a:pt x="0" y="53339"/>
                  </a:lnTo>
                  <a:lnTo>
                    <a:pt x="56387" y="53339"/>
                  </a:lnTo>
                  <a:lnTo>
                    <a:pt x="56387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7077455" y="6019800"/>
              <a:ext cx="1417320" cy="55244"/>
            </a:xfrm>
            <a:custGeom>
              <a:avLst/>
              <a:gdLst/>
              <a:ahLst/>
              <a:cxnLst/>
              <a:rect l="l" t="t" r="r" b="b"/>
              <a:pathLst>
                <a:path w="1417320" h="55245">
                  <a:moveTo>
                    <a:pt x="0" y="0"/>
                  </a:moveTo>
                  <a:lnTo>
                    <a:pt x="1417319" y="1523"/>
                  </a:lnTo>
                </a:path>
                <a:path w="1417320" h="55245">
                  <a:moveTo>
                    <a:pt x="0" y="53339"/>
                  </a:moveTo>
                  <a:lnTo>
                    <a:pt x="1417319" y="54863"/>
                  </a:lnTo>
                </a:path>
              </a:pathLst>
            </a:custGeom>
            <a:ln w="9359">
              <a:solidFill>
                <a:srgbClr val="95959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4617720" y="2129040"/>
              <a:ext cx="4876800" cy="4989830"/>
            </a:xfrm>
            <a:custGeom>
              <a:avLst/>
              <a:gdLst/>
              <a:ahLst/>
              <a:cxnLst/>
              <a:rect l="l" t="t" r="r" b="b"/>
              <a:pathLst>
                <a:path w="4876800" h="4989830">
                  <a:moveTo>
                    <a:pt x="2471928" y="4838700"/>
                  </a:moveTo>
                  <a:lnTo>
                    <a:pt x="2395728" y="4800600"/>
                  </a:lnTo>
                  <a:lnTo>
                    <a:pt x="2395728" y="4835652"/>
                  </a:lnTo>
                  <a:lnTo>
                    <a:pt x="2407920" y="4835652"/>
                  </a:lnTo>
                  <a:lnTo>
                    <a:pt x="64008" y="4837176"/>
                  </a:lnTo>
                  <a:lnTo>
                    <a:pt x="76200" y="4837163"/>
                  </a:lnTo>
                  <a:lnTo>
                    <a:pt x="76200" y="4802124"/>
                  </a:lnTo>
                  <a:lnTo>
                    <a:pt x="0" y="4840224"/>
                  </a:lnTo>
                  <a:lnTo>
                    <a:pt x="60960" y="4870704"/>
                  </a:lnTo>
                  <a:lnTo>
                    <a:pt x="76200" y="4878324"/>
                  </a:lnTo>
                  <a:lnTo>
                    <a:pt x="76200" y="4843272"/>
                  </a:lnTo>
                  <a:lnTo>
                    <a:pt x="2395728" y="4841760"/>
                  </a:lnTo>
                  <a:lnTo>
                    <a:pt x="2395728" y="4876800"/>
                  </a:lnTo>
                  <a:lnTo>
                    <a:pt x="2412492" y="4868418"/>
                  </a:lnTo>
                  <a:lnTo>
                    <a:pt x="2471928" y="4838700"/>
                  </a:lnTo>
                  <a:close/>
                </a:path>
                <a:path w="4876800" h="4989830">
                  <a:moveTo>
                    <a:pt x="4876800" y="4913376"/>
                  </a:moveTo>
                  <a:lnTo>
                    <a:pt x="4841697" y="4913376"/>
                  </a:lnTo>
                  <a:lnTo>
                    <a:pt x="4834166" y="2593848"/>
                  </a:lnTo>
                  <a:lnTo>
                    <a:pt x="4869180" y="2593848"/>
                  </a:lnTo>
                  <a:lnTo>
                    <a:pt x="4831080" y="2517648"/>
                  </a:lnTo>
                  <a:lnTo>
                    <a:pt x="4792980" y="2593848"/>
                  </a:lnTo>
                  <a:lnTo>
                    <a:pt x="4828032" y="2593848"/>
                  </a:lnTo>
                  <a:lnTo>
                    <a:pt x="4835601" y="4913376"/>
                  </a:lnTo>
                  <a:lnTo>
                    <a:pt x="4800600" y="4913376"/>
                  </a:lnTo>
                  <a:lnTo>
                    <a:pt x="4838700" y="4989576"/>
                  </a:lnTo>
                  <a:lnTo>
                    <a:pt x="4841748" y="4983480"/>
                  </a:lnTo>
                  <a:lnTo>
                    <a:pt x="4876800" y="4913376"/>
                  </a:lnTo>
                  <a:close/>
                </a:path>
                <a:path w="4876800" h="4989830">
                  <a:moveTo>
                    <a:pt x="4876800" y="2395728"/>
                  </a:moveTo>
                  <a:lnTo>
                    <a:pt x="4841697" y="2395728"/>
                  </a:lnTo>
                  <a:lnTo>
                    <a:pt x="4834166" y="76200"/>
                  </a:lnTo>
                  <a:lnTo>
                    <a:pt x="4869180" y="76200"/>
                  </a:lnTo>
                  <a:lnTo>
                    <a:pt x="4831080" y="0"/>
                  </a:lnTo>
                  <a:lnTo>
                    <a:pt x="4792980" y="76200"/>
                  </a:lnTo>
                  <a:lnTo>
                    <a:pt x="4828032" y="76200"/>
                  </a:lnTo>
                  <a:lnTo>
                    <a:pt x="4835601" y="2395728"/>
                  </a:lnTo>
                  <a:lnTo>
                    <a:pt x="4800600" y="2395728"/>
                  </a:lnTo>
                  <a:lnTo>
                    <a:pt x="4838700" y="2471928"/>
                  </a:lnTo>
                  <a:lnTo>
                    <a:pt x="4841748" y="2465832"/>
                  </a:lnTo>
                  <a:lnTo>
                    <a:pt x="4876800" y="23957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662268" y="2410992"/>
            <a:ext cx="115416" cy="381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860"/>
              </a:lnSpc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62268" y="4629751"/>
            <a:ext cx="115416" cy="381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860"/>
              </a:lnSpc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67558" y="5602597"/>
            <a:ext cx="369794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25365" y="5599907"/>
            <a:ext cx="381000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981212" y="860632"/>
            <a:ext cx="6228790" cy="553976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4"/>
              </a:spcBef>
              <a:tabLst>
                <a:tab pos="4945980" algn="l"/>
              </a:tabLst>
            </a:pPr>
            <a:r>
              <a:rPr sz="3530" spc="-4" dirty="0">
                <a:latin typeface="+mn-lt"/>
              </a:rPr>
              <a:t>Kernel</a:t>
            </a:r>
            <a:r>
              <a:rPr sz="3530" spc="4" dirty="0">
                <a:latin typeface="+mn-lt"/>
              </a:rPr>
              <a:t> </a:t>
            </a:r>
            <a:r>
              <a:rPr sz="3530" spc="-4" dirty="0">
                <a:latin typeface="+mn-lt"/>
              </a:rPr>
              <a:t>Function</a:t>
            </a:r>
            <a:endParaRPr sz="3530" dirty="0">
              <a:latin typeface="+mn-l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5441" y="1798768"/>
            <a:ext cx="297572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9" dirty="0">
                <a:latin typeface="Arial"/>
                <a:cs typeface="Arial"/>
              </a:rPr>
              <a:t>for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(int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k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=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0;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k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&lt;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Width;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spc="-84" dirty="0">
                <a:latin typeface="Arial"/>
                <a:cs typeface="Arial"/>
              </a:rPr>
              <a:t>++k)l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{</a:t>
            </a:r>
            <a:endParaRPr sz="1765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85213" y="2078466"/>
            <a:ext cx="4249831" cy="82615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algn="just">
              <a:spcBef>
                <a:spcPts val="88"/>
              </a:spcBef>
            </a:pPr>
            <a:r>
              <a:rPr sz="1765" spc="-4" dirty="0">
                <a:latin typeface="Arial"/>
                <a:cs typeface="Arial"/>
              </a:rPr>
              <a:t>float Melement </a:t>
            </a:r>
            <a:r>
              <a:rPr sz="1765" dirty="0">
                <a:latin typeface="Arial"/>
                <a:cs typeface="Arial"/>
              </a:rPr>
              <a:t>= </a:t>
            </a:r>
            <a:r>
              <a:rPr sz="1765" spc="-4" dirty="0">
                <a:latin typeface="Arial"/>
                <a:cs typeface="Arial"/>
              </a:rPr>
              <a:t>Md[threadIdx.y*Width+k]; </a:t>
            </a:r>
            <a:r>
              <a:rPr sz="1765" spc="-481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float Nelement </a:t>
            </a:r>
            <a:r>
              <a:rPr sz="1765" dirty="0">
                <a:latin typeface="Arial"/>
                <a:cs typeface="Arial"/>
              </a:rPr>
              <a:t>= </a:t>
            </a:r>
            <a:r>
              <a:rPr sz="1765" spc="-4" dirty="0">
                <a:latin typeface="Arial"/>
                <a:cs typeface="Arial"/>
              </a:rPr>
              <a:t>Nd[k*Width+threadIdx.x]; </a:t>
            </a:r>
            <a:r>
              <a:rPr sz="1765" spc="-481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Pvalue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+=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Melement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*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Nelement;</a:t>
            </a:r>
            <a:endParaRPr sz="1765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7788" y="2885289"/>
            <a:ext cx="9805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dirty="0">
                <a:latin typeface="Arial"/>
                <a:cs typeface="Arial"/>
              </a:rPr>
              <a:t>}</a:t>
            </a:r>
            <a:endParaRPr sz="1765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2218" y="3423171"/>
            <a:ext cx="4549588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34478">
              <a:spcBef>
                <a:spcPts val="88"/>
              </a:spcBef>
            </a:pPr>
            <a:r>
              <a:rPr sz="1765" spc="-4" dirty="0">
                <a:latin typeface="Arial"/>
                <a:cs typeface="Arial"/>
              </a:rPr>
              <a:t>Pd[threadIdx.y*Width+threadIdx.x]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=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Pvalue;</a:t>
            </a:r>
            <a:endParaRPr sz="1765">
              <a:latin typeface="Arial"/>
              <a:cs typeface="Arial"/>
            </a:endParaRPr>
          </a:p>
          <a:p>
            <a:pPr marL="11206"/>
            <a:r>
              <a:rPr sz="1765" dirty="0">
                <a:latin typeface="Arial"/>
                <a:cs typeface="Arial"/>
              </a:rPr>
              <a:t>}</a:t>
            </a:r>
            <a:endParaRPr sz="1765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98207" y="4073666"/>
            <a:ext cx="23252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ty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78916" y="4947725"/>
            <a:ext cx="23252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tx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39061" y="3733906"/>
            <a:ext cx="67235" cy="1214718"/>
          </a:xfrm>
          <a:custGeom>
            <a:avLst/>
            <a:gdLst/>
            <a:ahLst/>
            <a:cxnLst/>
            <a:rect l="l" t="t" r="r" b="b"/>
            <a:pathLst>
              <a:path w="76200" h="1376679">
                <a:moveTo>
                  <a:pt x="42672" y="1367028"/>
                </a:moveTo>
                <a:lnTo>
                  <a:pt x="42672" y="1312164"/>
                </a:lnTo>
                <a:lnTo>
                  <a:pt x="41148" y="1316736"/>
                </a:lnTo>
                <a:lnTo>
                  <a:pt x="35052" y="1316736"/>
                </a:lnTo>
                <a:lnTo>
                  <a:pt x="33528" y="1312164"/>
                </a:lnTo>
                <a:lnTo>
                  <a:pt x="33513" y="1299972"/>
                </a:lnTo>
                <a:lnTo>
                  <a:pt x="0" y="1299972"/>
                </a:lnTo>
                <a:lnTo>
                  <a:pt x="38100" y="1376172"/>
                </a:lnTo>
                <a:lnTo>
                  <a:pt x="42672" y="1367028"/>
                </a:lnTo>
                <a:close/>
              </a:path>
              <a:path w="76200" h="1376679">
                <a:moveTo>
                  <a:pt x="42657" y="1299972"/>
                </a:moveTo>
                <a:lnTo>
                  <a:pt x="41148" y="4572"/>
                </a:lnTo>
                <a:lnTo>
                  <a:pt x="39624" y="1524"/>
                </a:lnTo>
                <a:lnTo>
                  <a:pt x="36576" y="0"/>
                </a:lnTo>
                <a:lnTo>
                  <a:pt x="33528" y="1524"/>
                </a:lnTo>
                <a:lnTo>
                  <a:pt x="32004" y="4572"/>
                </a:lnTo>
                <a:lnTo>
                  <a:pt x="33513" y="1299972"/>
                </a:lnTo>
                <a:lnTo>
                  <a:pt x="42657" y="1299972"/>
                </a:lnTo>
                <a:close/>
              </a:path>
              <a:path w="76200" h="1376679">
                <a:moveTo>
                  <a:pt x="42672" y="1312164"/>
                </a:moveTo>
                <a:lnTo>
                  <a:pt x="42657" y="1299972"/>
                </a:lnTo>
                <a:lnTo>
                  <a:pt x="33513" y="1299972"/>
                </a:lnTo>
                <a:lnTo>
                  <a:pt x="33528" y="1312164"/>
                </a:lnTo>
                <a:lnTo>
                  <a:pt x="35052" y="1316736"/>
                </a:lnTo>
                <a:lnTo>
                  <a:pt x="41148" y="1316736"/>
                </a:lnTo>
                <a:lnTo>
                  <a:pt x="42672" y="1312164"/>
                </a:lnTo>
                <a:close/>
              </a:path>
              <a:path w="76200" h="1376679">
                <a:moveTo>
                  <a:pt x="76200" y="1299972"/>
                </a:moveTo>
                <a:lnTo>
                  <a:pt x="42657" y="1299972"/>
                </a:lnTo>
                <a:lnTo>
                  <a:pt x="42672" y="1367028"/>
                </a:lnTo>
                <a:lnTo>
                  <a:pt x="76200" y="1299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 txBox="1"/>
          <p:nvPr/>
        </p:nvSpPr>
        <p:spPr>
          <a:xfrm>
            <a:off x="8057885" y="4092492"/>
            <a:ext cx="22131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ty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806888" y="2966078"/>
            <a:ext cx="1214718" cy="67235"/>
          </a:xfrm>
          <a:custGeom>
            <a:avLst/>
            <a:gdLst/>
            <a:ahLst/>
            <a:cxnLst/>
            <a:rect l="l" t="t" r="r" b="b"/>
            <a:pathLst>
              <a:path w="1376679" h="76200">
                <a:moveTo>
                  <a:pt x="1316736" y="41148"/>
                </a:moveTo>
                <a:lnTo>
                  <a:pt x="1316736" y="35052"/>
                </a:lnTo>
                <a:lnTo>
                  <a:pt x="1312164" y="33528"/>
                </a:lnTo>
                <a:lnTo>
                  <a:pt x="4572" y="32004"/>
                </a:lnTo>
                <a:lnTo>
                  <a:pt x="1524" y="33528"/>
                </a:lnTo>
                <a:lnTo>
                  <a:pt x="0" y="36576"/>
                </a:lnTo>
                <a:lnTo>
                  <a:pt x="1524" y="39624"/>
                </a:lnTo>
                <a:lnTo>
                  <a:pt x="4572" y="41148"/>
                </a:lnTo>
                <a:lnTo>
                  <a:pt x="1312164" y="42672"/>
                </a:lnTo>
                <a:lnTo>
                  <a:pt x="1316736" y="41148"/>
                </a:lnTo>
                <a:close/>
              </a:path>
              <a:path w="1376679" h="76200">
                <a:moveTo>
                  <a:pt x="1376172" y="38100"/>
                </a:moveTo>
                <a:lnTo>
                  <a:pt x="1299972" y="0"/>
                </a:lnTo>
                <a:lnTo>
                  <a:pt x="1299972" y="33513"/>
                </a:lnTo>
                <a:lnTo>
                  <a:pt x="1312164" y="33528"/>
                </a:lnTo>
                <a:lnTo>
                  <a:pt x="1316736" y="35052"/>
                </a:lnTo>
                <a:lnTo>
                  <a:pt x="1316736" y="67818"/>
                </a:lnTo>
                <a:lnTo>
                  <a:pt x="1376172" y="38100"/>
                </a:lnTo>
                <a:close/>
              </a:path>
              <a:path w="1376679" h="76200">
                <a:moveTo>
                  <a:pt x="1316736" y="67818"/>
                </a:moveTo>
                <a:lnTo>
                  <a:pt x="1316736" y="41148"/>
                </a:lnTo>
                <a:lnTo>
                  <a:pt x="1312164" y="42672"/>
                </a:lnTo>
                <a:lnTo>
                  <a:pt x="1299972" y="42657"/>
                </a:lnTo>
                <a:lnTo>
                  <a:pt x="1299972" y="76200"/>
                </a:lnTo>
                <a:lnTo>
                  <a:pt x="1316736" y="6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40"/>
          <p:cNvSpPr txBox="1"/>
          <p:nvPr/>
        </p:nvSpPr>
        <p:spPr>
          <a:xfrm>
            <a:off x="9194161" y="2613316"/>
            <a:ext cx="22131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tx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88123" y="5050373"/>
            <a:ext cx="1483659" cy="67235"/>
          </a:xfrm>
          <a:custGeom>
            <a:avLst/>
            <a:gdLst/>
            <a:ahLst/>
            <a:cxnLst/>
            <a:rect l="l" t="t" r="r" b="b"/>
            <a:pathLst>
              <a:path w="1681479" h="76200">
                <a:moveTo>
                  <a:pt x="1621536" y="41148"/>
                </a:moveTo>
                <a:lnTo>
                  <a:pt x="1621536" y="35052"/>
                </a:lnTo>
                <a:lnTo>
                  <a:pt x="1616964" y="33528"/>
                </a:lnTo>
                <a:lnTo>
                  <a:pt x="4572" y="32004"/>
                </a:lnTo>
                <a:lnTo>
                  <a:pt x="1524" y="33528"/>
                </a:lnTo>
                <a:lnTo>
                  <a:pt x="0" y="36576"/>
                </a:lnTo>
                <a:lnTo>
                  <a:pt x="1524" y="39624"/>
                </a:lnTo>
                <a:lnTo>
                  <a:pt x="4572" y="41148"/>
                </a:lnTo>
                <a:lnTo>
                  <a:pt x="1616964" y="42672"/>
                </a:lnTo>
                <a:lnTo>
                  <a:pt x="1621536" y="41148"/>
                </a:lnTo>
                <a:close/>
              </a:path>
              <a:path w="1681479" h="76200">
                <a:moveTo>
                  <a:pt x="1680972" y="38100"/>
                </a:moveTo>
                <a:lnTo>
                  <a:pt x="1604772" y="0"/>
                </a:lnTo>
                <a:lnTo>
                  <a:pt x="1604772" y="33516"/>
                </a:lnTo>
                <a:lnTo>
                  <a:pt x="1616964" y="33528"/>
                </a:lnTo>
                <a:lnTo>
                  <a:pt x="1621536" y="35052"/>
                </a:lnTo>
                <a:lnTo>
                  <a:pt x="1621536" y="67818"/>
                </a:lnTo>
                <a:lnTo>
                  <a:pt x="1680972" y="38100"/>
                </a:lnTo>
                <a:close/>
              </a:path>
              <a:path w="1681479" h="76200">
                <a:moveTo>
                  <a:pt x="1621536" y="67818"/>
                </a:moveTo>
                <a:lnTo>
                  <a:pt x="1621536" y="41148"/>
                </a:lnTo>
                <a:lnTo>
                  <a:pt x="1616964" y="42672"/>
                </a:lnTo>
                <a:lnTo>
                  <a:pt x="1604772" y="42660"/>
                </a:lnTo>
                <a:lnTo>
                  <a:pt x="1604772" y="76200"/>
                </a:lnTo>
                <a:lnTo>
                  <a:pt x="1621536" y="6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2"/>
          <p:cNvSpPr txBox="1"/>
          <p:nvPr/>
        </p:nvSpPr>
        <p:spPr>
          <a:xfrm>
            <a:off x="7068181" y="5033786"/>
            <a:ext cx="14623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k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190590" y="1515140"/>
            <a:ext cx="67235" cy="1483659"/>
          </a:xfrm>
          <a:custGeom>
            <a:avLst/>
            <a:gdLst/>
            <a:ahLst/>
            <a:cxnLst/>
            <a:rect l="l" t="t" r="r" b="b"/>
            <a:pathLst>
              <a:path w="76200" h="1681479">
                <a:moveTo>
                  <a:pt x="42672" y="1671828"/>
                </a:moveTo>
                <a:lnTo>
                  <a:pt x="42672" y="1616964"/>
                </a:lnTo>
                <a:lnTo>
                  <a:pt x="41148" y="1621536"/>
                </a:lnTo>
                <a:lnTo>
                  <a:pt x="35052" y="1621536"/>
                </a:lnTo>
                <a:lnTo>
                  <a:pt x="33528" y="1616964"/>
                </a:lnTo>
                <a:lnTo>
                  <a:pt x="33516" y="1604772"/>
                </a:lnTo>
                <a:lnTo>
                  <a:pt x="0" y="1604772"/>
                </a:lnTo>
                <a:lnTo>
                  <a:pt x="38100" y="1680972"/>
                </a:lnTo>
                <a:lnTo>
                  <a:pt x="42672" y="1671828"/>
                </a:lnTo>
                <a:close/>
              </a:path>
              <a:path w="76200" h="1681479">
                <a:moveTo>
                  <a:pt x="42660" y="1604772"/>
                </a:moveTo>
                <a:lnTo>
                  <a:pt x="41148" y="4572"/>
                </a:lnTo>
                <a:lnTo>
                  <a:pt x="39624" y="1524"/>
                </a:lnTo>
                <a:lnTo>
                  <a:pt x="36576" y="0"/>
                </a:lnTo>
                <a:lnTo>
                  <a:pt x="33528" y="1524"/>
                </a:lnTo>
                <a:lnTo>
                  <a:pt x="32004" y="4572"/>
                </a:lnTo>
                <a:lnTo>
                  <a:pt x="33516" y="1604772"/>
                </a:lnTo>
                <a:lnTo>
                  <a:pt x="42660" y="1604772"/>
                </a:lnTo>
                <a:close/>
              </a:path>
              <a:path w="76200" h="1681479">
                <a:moveTo>
                  <a:pt x="42672" y="1616964"/>
                </a:moveTo>
                <a:lnTo>
                  <a:pt x="42660" y="1604772"/>
                </a:lnTo>
                <a:lnTo>
                  <a:pt x="33516" y="1604772"/>
                </a:lnTo>
                <a:lnTo>
                  <a:pt x="33528" y="1616964"/>
                </a:lnTo>
                <a:lnTo>
                  <a:pt x="35052" y="1621536"/>
                </a:lnTo>
                <a:lnTo>
                  <a:pt x="41148" y="1621536"/>
                </a:lnTo>
                <a:lnTo>
                  <a:pt x="42672" y="1616964"/>
                </a:lnTo>
                <a:close/>
              </a:path>
              <a:path w="76200" h="1681479">
                <a:moveTo>
                  <a:pt x="76200" y="1604772"/>
                </a:moveTo>
                <a:lnTo>
                  <a:pt x="42660" y="1604772"/>
                </a:lnTo>
                <a:lnTo>
                  <a:pt x="42672" y="1671828"/>
                </a:lnTo>
                <a:lnTo>
                  <a:pt x="76200" y="1604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4"/>
          <p:cNvSpPr txBox="1"/>
          <p:nvPr/>
        </p:nvSpPr>
        <p:spPr>
          <a:xfrm>
            <a:off x="10282027" y="1978616"/>
            <a:ext cx="14623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k</a:t>
            </a:r>
            <a:endParaRPr sz="211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64479" y="1355821"/>
            <a:ext cx="4902013" cy="926234"/>
          </a:xfrm>
          <a:prstGeom prst="rect">
            <a:avLst/>
          </a:prstGeom>
        </p:spPr>
        <p:txBody>
          <a:bodyPr vert="horz" wrap="square" lIns="0" tIns="87966" rIns="0" bIns="0" rtlCol="0">
            <a:spAutoFit/>
          </a:bodyPr>
          <a:lstStyle/>
          <a:p>
            <a:pPr marL="414640" indent="-403433">
              <a:spcBef>
                <a:spcPts val="693"/>
              </a:spcBef>
              <a:buChar char="•"/>
              <a:tabLst>
                <a:tab pos="414079" algn="l"/>
                <a:tab pos="414640" algn="l"/>
              </a:tabLst>
            </a:pPr>
            <a:r>
              <a:rPr sz="2471" dirty="0">
                <a:latin typeface="Arial"/>
                <a:cs typeface="Arial"/>
              </a:rPr>
              <a:t>P</a:t>
            </a:r>
            <a:r>
              <a:rPr sz="2471" spc="-18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=</a:t>
            </a:r>
            <a:r>
              <a:rPr sz="2471" spc="-13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M</a:t>
            </a:r>
            <a:r>
              <a:rPr sz="2471" spc="-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*</a:t>
            </a:r>
            <a:r>
              <a:rPr sz="2471" spc="-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N</a:t>
            </a:r>
            <a:r>
              <a:rPr sz="2471" spc="-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of</a:t>
            </a:r>
            <a:r>
              <a:rPr sz="2471" spc="-9" dirty="0">
                <a:latin typeface="Arial"/>
                <a:cs typeface="Arial"/>
              </a:rPr>
              <a:t> </a:t>
            </a:r>
            <a:r>
              <a:rPr sz="2471" spc="-4" dirty="0">
                <a:latin typeface="Arial"/>
                <a:cs typeface="Arial"/>
              </a:rPr>
              <a:t>size</a:t>
            </a:r>
            <a:r>
              <a:rPr sz="2471" spc="-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WIDTH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x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WIDTH</a:t>
            </a:r>
            <a:endParaRPr sz="2118">
              <a:latin typeface="Arial"/>
              <a:cs typeface="Arial"/>
            </a:endParaRPr>
          </a:p>
          <a:p>
            <a:pPr marL="414640" indent="-403433">
              <a:spcBef>
                <a:spcPts val="600"/>
              </a:spcBef>
              <a:buChar char="•"/>
              <a:tabLst>
                <a:tab pos="414079" algn="l"/>
                <a:tab pos="414640" algn="l"/>
              </a:tabLst>
            </a:pPr>
            <a:r>
              <a:rPr sz="2471" spc="-4" dirty="0">
                <a:latin typeface="Arial"/>
                <a:cs typeface="Arial"/>
              </a:rPr>
              <a:t>Without</a:t>
            </a:r>
            <a:r>
              <a:rPr sz="2471" spc="-18" dirty="0">
                <a:latin typeface="Arial"/>
                <a:cs typeface="Arial"/>
              </a:rPr>
              <a:t> </a:t>
            </a:r>
            <a:r>
              <a:rPr sz="2471" spc="-4" dirty="0">
                <a:latin typeface="Arial"/>
                <a:cs typeface="Arial"/>
              </a:rPr>
              <a:t>tiling:</a:t>
            </a:r>
            <a:endParaRPr sz="247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8749" y="2325892"/>
            <a:ext cx="4551269" cy="137912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65892" marR="4483" indent="-355245">
              <a:spcBef>
                <a:spcPts val="88"/>
              </a:spcBef>
              <a:buChar char="–"/>
              <a:tabLst>
                <a:tab pos="365892" algn="l"/>
                <a:tab pos="366452" algn="l"/>
              </a:tabLst>
            </a:pPr>
            <a:r>
              <a:rPr sz="2118" dirty="0">
                <a:latin typeface="Arial"/>
                <a:cs typeface="Arial"/>
              </a:rPr>
              <a:t>One </a:t>
            </a:r>
            <a:r>
              <a:rPr sz="2118" spc="-4" dirty="0">
                <a:solidFill>
                  <a:srgbClr val="FF6500"/>
                </a:solidFill>
                <a:latin typeface="Arial"/>
                <a:cs typeface="Arial"/>
              </a:rPr>
              <a:t>thread </a:t>
            </a:r>
            <a:r>
              <a:rPr sz="2118" spc="-4" dirty="0">
                <a:latin typeface="Arial"/>
                <a:cs typeface="Arial"/>
              </a:rPr>
              <a:t>calculates one </a:t>
            </a:r>
            <a:r>
              <a:rPr sz="2118" dirty="0">
                <a:latin typeface="Arial"/>
                <a:cs typeface="Arial"/>
              </a:rPr>
              <a:t>element </a:t>
            </a:r>
            <a:r>
              <a:rPr sz="2118" spc="-578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of</a:t>
            </a:r>
            <a:r>
              <a:rPr sz="2118" dirty="0">
                <a:latin typeface="Arial"/>
                <a:cs typeface="Arial"/>
              </a:rPr>
              <a:t> P</a:t>
            </a:r>
            <a:endParaRPr sz="2118">
              <a:latin typeface="Arial"/>
              <a:cs typeface="Arial"/>
            </a:endParaRPr>
          </a:p>
          <a:p>
            <a:pPr marL="365892" marR="285765" indent="-355245">
              <a:spcBef>
                <a:spcPts val="494"/>
              </a:spcBef>
              <a:buChar char="–"/>
              <a:tabLst>
                <a:tab pos="365892" algn="l"/>
                <a:tab pos="366452" algn="l"/>
              </a:tabLst>
            </a:pPr>
            <a:r>
              <a:rPr sz="2118" dirty="0">
                <a:solidFill>
                  <a:srgbClr val="3232CC"/>
                </a:solidFill>
                <a:latin typeface="Arial"/>
                <a:cs typeface="Arial"/>
              </a:rPr>
              <a:t>M</a:t>
            </a:r>
            <a:r>
              <a:rPr sz="2118" spc="-4" dirty="0">
                <a:solidFill>
                  <a:srgbClr val="3232CC"/>
                </a:solidFill>
                <a:latin typeface="Arial"/>
                <a:cs typeface="Arial"/>
              </a:rPr>
              <a:t> and </a:t>
            </a:r>
            <a:r>
              <a:rPr sz="2118" dirty="0">
                <a:solidFill>
                  <a:srgbClr val="3232CC"/>
                </a:solidFill>
                <a:latin typeface="Arial"/>
                <a:cs typeface="Arial"/>
              </a:rPr>
              <a:t>N</a:t>
            </a:r>
            <a:r>
              <a:rPr sz="2118" spc="-9" dirty="0">
                <a:solidFill>
                  <a:srgbClr val="3232CC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3232CC"/>
                </a:solidFill>
                <a:latin typeface="Arial"/>
                <a:cs typeface="Arial"/>
              </a:rPr>
              <a:t>are</a:t>
            </a:r>
            <a:r>
              <a:rPr sz="2118" spc="-9" dirty="0">
                <a:solidFill>
                  <a:srgbClr val="3232CC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3232CC"/>
                </a:solidFill>
                <a:latin typeface="Arial"/>
                <a:cs typeface="Arial"/>
              </a:rPr>
              <a:t>loaded</a:t>
            </a:r>
            <a:r>
              <a:rPr sz="2118" spc="-4" dirty="0">
                <a:solidFill>
                  <a:srgbClr val="3232CC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3232CC"/>
                </a:solidFill>
                <a:latin typeface="Arial"/>
                <a:cs typeface="Arial"/>
              </a:rPr>
              <a:t>WIDTH</a:t>
            </a:r>
            <a:r>
              <a:rPr sz="1765" spc="88" dirty="0">
                <a:solidFill>
                  <a:srgbClr val="3232CC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3232CC"/>
                </a:solidFill>
                <a:latin typeface="Arial"/>
                <a:cs typeface="Arial"/>
              </a:rPr>
              <a:t>times </a:t>
            </a:r>
            <a:r>
              <a:rPr sz="2118" spc="-574" dirty="0">
                <a:solidFill>
                  <a:srgbClr val="3232CC"/>
                </a:solidFill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from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global</a:t>
            </a:r>
            <a:r>
              <a:rPr sz="2118" spc="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memory</a:t>
            </a:r>
            <a:endParaRPr sz="2118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85335" y="3994953"/>
            <a:ext cx="2186828" cy="2186828"/>
            <a:chOff x="4337113" y="4527613"/>
            <a:chExt cx="2478405" cy="2478405"/>
          </a:xfrm>
        </p:grpSpPr>
        <p:sp>
          <p:nvSpPr>
            <p:cNvPr id="6" name="object 6"/>
            <p:cNvSpPr/>
            <p:nvPr/>
          </p:nvSpPr>
          <p:spPr>
            <a:xfrm>
              <a:off x="4341863" y="4532376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2468880" y="1426464"/>
                  </a:moveTo>
                  <a:lnTo>
                    <a:pt x="0" y="1426464"/>
                  </a:lnTo>
                  <a:lnTo>
                    <a:pt x="0" y="2468880"/>
                  </a:lnTo>
                  <a:lnTo>
                    <a:pt x="2468880" y="2468880"/>
                  </a:lnTo>
                  <a:lnTo>
                    <a:pt x="2468880" y="1426464"/>
                  </a:lnTo>
                  <a:close/>
                </a:path>
                <a:path w="2468879" h="2468879">
                  <a:moveTo>
                    <a:pt x="24688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468880" y="1371600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4341876" y="4532376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72908" y="4029634"/>
            <a:ext cx="12382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702755" y="1776188"/>
            <a:ext cx="2186828" cy="2186828"/>
            <a:chOff x="6850189" y="2013013"/>
            <a:chExt cx="2478405" cy="2478405"/>
          </a:xfrm>
        </p:grpSpPr>
        <p:sp>
          <p:nvSpPr>
            <p:cNvPr id="10" name="object 10"/>
            <p:cNvSpPr/>
            <p:nvPr/>
          </p:nvSpPr>
          <p:spPr>
            <a:xfrm>
              <a:off x="6854939" y="2017775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1371600" y="0"/>
                  </a:moveTo>
                  <a:lnTo>
                    <a:pt x="0" y="0"/>
                  </a:lnTo>
                  <a:lnTo>
                    <a:pt x="0" y="2468880"/>
                  </a:lnTo>
                  <a:lnTo>
                    <a:pt x="1371600" y="2468880"/>
                  </a:lnTo>
                  <a:lnTo>
                    <a:pt x="1371600" y="0"/>
                  </a:lnTo>
                  <a:close/>
                </a:path>
                <a:path w="2468879" h="2468879">
                  <a:moveTo>
                    <a:pt x="2468880" y="0"/>
                  </a:moveTo>
                  <a:lnTo>
                    <a:pt x="1424940" y="0"/>
                  </a:lnTo>
                  <a:lnTo>
                    <a:pt x="1424940" y="2468880"/>
                  </a:lnTo>
                  <a:lnTo>
                    <a:pt x="2468880" y="2468880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6854952" y="2017775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90327" y="1810870"/>
            <a:ext cx="108696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702755" y="3994953"/>
            <a:ext cx="2186828" cy="2186828"/>
            <a:chOff x="6850189" y="4527613"/>
            <a:chExt cx="2478405" cy="2478405"/>
          </a:xfrm>
        </p:grpSpPr>
        <p:sp>
          <p:nvSpPr>
            <p:cNvPr id="14" name="object 14"/>
            <p:cNvSpPr/>
            <p:nvPr/>
          </p:nvSpPr>
          <p:spPr>
            <a:xfrm>
              <a:off x="6854952" y="4532376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2468879" y="2468879"/>
                  </a:moveTo>
                  <a:lnTo>
                    <a:pt x="2468879" y="0"/>
                  </a:lnTo>
                  <a:lnTo>
                    <a:pt x="0" y="0"/>
                  </a:lnTo>
                  <a:lnTo>
                    <a:pt x="0" y="2468879"/>
                  </a:lnTo>
                  <a:lnTo>
                    <a:pt x="2468879" y="2468879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854952" y="4532376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90327" y="4029634"/>
            <a:ext cx="101413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85408" y="1776260"/>
            <a:ext cx="4401671" cy="4402791"/>
            <a:chOff x="4337196" y="2013095"/>
            <a:chExt cx="4988560" cy="4989830"/>
          </a:xfrm>
        </p:grpSpPr>
        <p:sp>
          <p:nvSpPr>
            <p:cNvPr id="18" name="object 18"/>
            <p:cNvSpPr/>
            <p:nvPr/>
          </p:nvSpPr>
          <p:spPr>
            <a:xfrm>
              <a:off x="8226552" y="2017775"/>
              <a:ext cx="53340" cy="2468880"/>
            </a:xfrm>
            <a:custGeom>
              <a:avLst/>
              <a:gdLst/>
              <a:ahLst/>
              <a:cxnLst/>
              <a:rect l="l" t="t" r="r" b="b"/>
              <a:pathLst>
                <a:path w="53340" h="2468879">
                  <a:moveTo>
                    <a:pt x="53339" y="2468879"/>
                  </a:moveTo>
                  <a:lnTo>
                    <a:pt x="53339" y="0"/>
                  </a:lnTo>
                  <a:lnTo>
                    <a:pt x="0" y="0"/>
                  </a:lnTo>
                  <a:lnTo>
                    <a:pt x="0" y="2468879"/>
                  </a:lnTo>
                  <a:lnTo>
                    <a:pt x="53339" y="2468879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6552" y="2017775"/>
              <a:ext cx="53340" cy="2468880"/>
            </a:xfrm>
            <a:custGeom>
              <a:avLst/>
              <a:gdLst/>
              <a:ahLst/>
              <a:cxnLst/>
              <a:rect l="l" t="t" r="r" b="b"/>
              <a:pathLst>
                <a:path w="53340" h="2468879">
                  <a:moveTo>
                    <a:pt x="0" y="0"/>
                  </a:moveTo>
                  <a:lnTo>
                    <a:pt x="0" y="2468879"/>
                  </a:lnTo>
                  <a:lnTo>
                    <a:pt x="53339" y="2468879"/>
                  </a:lnTo>
                  <a:lnTo>
                    <a:pt x="5333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8226552" y="4456175"/>
              <a:ext cx="56515" cy="1447800"/>
            </a:xfrm>
            <a:custGeom>
              <a:avLst/>
              <a:gdLst/>
              <a:ahLst/>
              <a:cxnLst/>
              <a:rect l="l" t="t" r="r" b="b"/>
              <a:pathLst>
                <a:path w="56515" h="1447800">
                  <a:moveTo>
                    <a:pt x="54863" y="30479"/>
                  </a:moveTo>
                  <a:lnTo>
                    <a:pt x="56387" y="1447799"/>
                  </a:lnTo>
                </a:path>
                <a:path w="56515" h="1447800">
                  <a:moveTo>
                    <a:pt x="0" y="0"/>
                  </a:moveTo>
                  <a:lnTo>
                    <a:pt x="1523" y="1417319"/>
                  </a:lnTo>
                </a:path>
              </a:pathLst>
            </a:custGeom>
            <a:ln w="9359">
              <a:solidFill>
                <a:srgbClr val="95959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6853428" y="6813804"/>
              <a:ext cx="2472055" cy="78105"/>
            </a:xfrm>
            <a:custGeom>
              <a:avLst/>
              <a:gdLst/>
              <a:ahLst/>
              <a:cxnLst/>
              <a:rect l="l" t="t" r="r" b="b"/>
              <a:pathLst>
                <a:path w="2472054" h="78104">
                  <a:moveTo>
                    <a:pt x="76200" y="36568"/>
                  </a:moveTo>
                  <a:lnTo>
                    <a:pt x="76200" y="1524"/>
                  </a:lnTo>
                  <a:lnTo>
                    <a:pt x="0" y="39624"/>
                  </a:lnTo>
                  <a:lnTo>
                    <a:pt x="59436" y="69342"/>
                  </a:lnTo>
                  <a:lnTo>
                    <a:pt x="59436" y="39624"/>
                  </a:lnTo>
                  <a:lnTo>
                    <a:pt x="64008" y="36576"/>
                  </a:lnTo>
                  <a:lnTo>
                    <a:pt x="76200" y="36568"/>
                  </a:lnTo>
                  <a:close/>
                </a:path>
                <a:path w="2472054" h="78104">
                  <a:moveTo>
                    <a:pt x="2410968" y="38100"/>
                  </a:moveTo>
                  <a:lnTo>
                    <a:pt x="2407920" y="35052"/>
                  </a:lnTo>
                  <a:lnTo>
                    <a:pt x="64008" y="36576"/>
                  </a:lnTo>
                  <a:lnTo>
                    <a:pt x="59436" y="39624"/>
                  </a:lnTo>
                  <a:lnTo>
                    <a:pt x="64008" y="42672"/>
                  </a:lnTo>
                  <a:lnTo>
                    <a:pt x="2407920" y="41148"/>
                  </a:lnTo>
                  <a:lnTo>
                    <a:pt x="2410968" y="38100"/>
                  </a:lnTo>
                  <a:close/>
                </a:path>
                <a:path w="2472054" h="78104">
                  <a:moveTo>
                    <a:pt x="76200" y="77724"/>
                  </a:moveTo>
                  <a:lnTo>
                    <a:pt x="76200" y="42664"/>
                  </a:lnTo>
                  <a:lnTo>
                    <a:pt x="64008" y="42672"/>
                  </a:lnTo>
                  <a:lnTo>
                    <a:pt x="59436" y="39624"/>
                  </a:lnTo>
                  <a:lnTo>
                    <a:pt x="59436" y="69342"/>
                  </a:lnTo>
                  <a:lnTo>
                    <a:pt x="76200" y="77724"/>
                  </a:lnTo>
                  <a:close/>
                </a:path>
                <a:path w="2472054" h="78104">
                  <a:moveTo>
                    <a:pt x="2471928" y="38100"/>
                  </a:moveTo>
                  <a:lnTo>
                    <a:pt x="2395728" y="0"/>
                  </a:lnTo>
                  <a:lnTo>
                    <a:pt x="2395728" y="35059"/>
                  </a:lnTo>
                  <a:lnTo>
                    <a:pt x="2407920" y="35052"/>
                  </a:lnTo>
                  <a:lnTo>
                    <a:pt x="2410968" y="38100"/>
                  </a:lnTo>
                  <a:lnTo>
                    <a:pt x="2410968" y="68580"/>
                  </a:lnTo>
                  <a:lnTo>
                    <a:pt x="2471928" y="38100"/>
                  </a:lnTo>
                  <a:close/>
                </a:path>
                <a:path w="2472054" h="78104">
                  <a:moveTo>
                    <a:pt x="2410968" y="68580"/>
                  </a:moveTo>
                  <a:lnTo>
                    <a:pt x="2410968" y="38100"/>
                  </a:lnTo>
                  <a:lnTo>
                    <a:pt x="2407920" y="41148"/>
                  </a:lnTo>
                  <a:lnTo>
                    <a:pt x="2395728" y="41155"/>
                  </a:lnTo>
                  <a:lnTo>
                    <a:pt x="2395728" y="76200"/>
                  </a:lnTo>
                  <a:lnTo>
                    <a:pt x="2410968" y="6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4341876" y="5903975"/>
              <a:ext cx="2468880" cy="55244"/>
            </a:xfrm>
            <a:custGeom>
              <a:avLst/>
              <a:gdLst/>
              <a:ahLst/>
              <a:cxnLst/>
              <a:rect l="l" t="t" r="r" b="b"/>
              <a:pathLst>
                <a:path w="2468879" h="55245">
                  <a:moveTo>
                    <a:pt x="2468879" y="54863"/>
                  </a:moveTo>
                  <a:lnTo>
                    <a:pt x="2468879" y="0"/>
                  </a:lnTo>
                  <a:lnTo>
                    <a:pt x="0" y="0"/>
                  </a:lnTo>
                  <a:lnTo>
                    <a:pt x="0" y="54863"/>
                  </a:lnTo>
                  <a:lnTo>
                    <a:pt x="2468879" y="54863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4341876" y="5903975"/>
              <a:ext cx="2468880" cy="55244"/>
            </a:xfrm>
            <a:custGeom>
              <a:avLst/>
              <a:gdLst/>
              <a:ahLst/>
              <a:cxnLst/>
              <a:rect l="l" t="t" r="r" b="b"/>
              <a:pathLst>
                <a:path w="2468879" h="55245">
                  <a:moveTo>
                    <a:pt x="0" y="0"/>
                  </a:moveTo>
                  <a:lnTo>
                    <a:pt x="0" y="54863"/>
                  </a:lnTo>
                  <a:lnTo>
                    <a:pt x="2468879" y="54863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8226552" y="5903975"/>
              <a:ext cx="55244" cy="53340"/>
            </a:xfrm>
            <a:custGeom>
              <a:avLst/>
              <a:gdLst/>
              <a:ahLst/>
              <a:cxnLst/>
              <a:rect l="l" t="t" r="r" b="b"/>
              <a:pathLst>
                <a:path w="55245" h="53339">
                  <a:moveTo>
                    <a:pt x="54863" y="53339"/>
                  </a:moveTo>
                  <a:lnTo>
                    <a:pt x="54863" y="0"/>
                  </a:lnTo>
                  <a:lnTo>
                    <a:pt x="0" y="0"/>
                  </a:lnTo>
                  <a:lnTo>
                    <a:pt x="0" y="53339"/>
                  </a:lnTo>
                  <a:lnTo>
                    <a:pt x="54863" y="53339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8226552" y="5903975"/>
              <a:ext cx="55244" cy="53340"/>
            </a:xfrm>
            <a:custGeom>
              <a:avLst/>
              <a:gdLst/>
              <a:ahLst/>
              <a:cxnLst/>
              <a:rect l="l" t="t" r="r" b="b"/>
              <a:pathLst>
                <a:path w="55245" h="53339">
                  <a:moveTo>
                    <a:pt x="0" y="0"/>
                  </a:moveTo>
                  <a:lnTo>
                    <a:pt x="0" y="53339"/>
                  </a:lnTo>
                  <a:lnTo>
                    <a:pt x="54863" y="53339"/>
                  </a:lnTo>
                  <a:lnTo>
                    <a:pt x="54863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6798564" y="5903975"/>
              <a:ext cx="1419225" cy="55244"/>
            </a:xfrm>
            <a:custGeom>
              <a:avLst/>
              <a:gdLst/>
              <a:ahLst/>
              <a:cxnLst/>
              <a:rect l="l" t="t" r="r" b="b"/>
              <a:pathLst>
                <a:path w="1419225" h="55245">
                  <a:moveTo>
                    <a:pt x="0" y="0"/>
                  </a:moveTo>
                  <a:lnTo>
                    <a:pt x="1418843" y="1523"/>
                  </a:lnTo>
                </a:path>
                <a:path w="1419225" h="55245">
                  <a:moveTo>
                    <a:pt x="0" y="53339"/>
                  </a:moveTo>
                  <a:lnTo>
                    <a:pt x="1418843" y="54863"/>
                  </a:lnTo>
                </a:path>
              </a:pathLst>
            </a:custGeom>
            <a:ln w="9359">
              <a:solidFill>
                <a:srgbClr val="95959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40352" y="2013216"/>
              <a:ext cx="4876800" cy="4989830"/>
            </a:xfrm>
            <a:custGeom>
              <a:avLst/>
              <a:gdLst/>
              <a:ahLst/>
              <a:cxnLst/>
              <a:rect l="l" t="t" r="r" b="b"/>
              <a:pathLst>
                <a:path w="4876800" h="4989830">
                  <a:moveTo>
                    <a:pt x="2471928" y="4838700"/>
                  </a:moveTo>
                  <a:lnTo>
                    <a:pt x="2395728" y="4800600"/>
                  </a:lnTo>
                  <a:lnTo>
                    <a:pt x="2395728" y="4835652"/>
                  </a:lnTo>
                  <a:lnTo>
                    <a:pt x="2407920" y="4835652"/>
                  </a:lnTo>
                  <a:lnTo>
                    <a:pt x="64008" y="4837176"/>
                  </a:lnTo>
                  <a:lnTo>
                    <a:pt x="76200" y="4837163"/>
                  </a:lnTo>
                  <a:lnTo>
                    <a:pt x="76200" y="4802124"/>
                  </a:lnTo>
                  <a:lnTo>
                    <a:pt x="0" y="4840224"/>
                  </a:lnTo>
                  <a:lnTo>
                    <a:pt x="59436" y="4869942"/>
                  </a:lnTo>
                  <a:lnTo>
                    <a:pt x="76200" y="4878324"/>
                  </a:lnTo>
                  <a:lnTo>
                    <a:pt x="76200" y="4843272"/>
                  </a:lnTo>
                  <a:lnTo>
                    <a:pt x="2395728" y="4841760"/>
                  </a:lnTo>
                  <a:lnTo>
                    <a:pt x="2395728" y="4876800"/>
                  </a:lnTo>
                  <a:lnTo>
                    <a:pt x="2410968" y="4869180"/>
                  </a:lnTo>
                  <a:lnTo>
                    <a:pt x="2471928" y="4838700"/>
                  </a:lnTo>
                  <a:close/>
                </a:path>
                <a:path w="4876800" h="4989830">
                  <a:moveTo>
                    <a:pt x="4876800" y="4913376"/>
                  </a:moveTo>
                  <a:lnTo>
                    <a:pt x="4841697" y="4913376"/>
                  </a:lnTo>
                  <a:lnTo>
                    <a:pt x="4834166" y="2593848"/>
                  </a:lnTo>
                  <a:lnTo>
                    <a:pt x="4869180" y="2593848"/>
                  </a:lnTo>
                  <a:lnTo>
                    <a:pt x="4831080" y="2517648"/>
                  </a:lnTo>
                  <a:lnTo>
                    <a:pt x="4792980" y="2593848"/>
                  </a:lnTo>
                  <a:lnTo>
                    <a:pt x="4828032" y="2593848"/>
                  </a:lnTo>
                  <a:lnTo>
                    <a:pt x="4835601" y="4913376"/>
                  </a:lnTo>
                  <a:lnTo>
                    <a:pt x="4800600" y="4913376"/>
                  </a:lnTo>
                  <a:lnTo>
                    <a:pt x="4838700" y="4989576"/>
                  </a:lnTo>
                  <a:lnTo>
                    <a:pt x="4841748" y="4983480"/>
                  </a:lnTo>
                  <a:lnTo>
                    <a:pt x="4876800" y="4913376"/>
                  </a:lnTo>
                  <a:close/>
                </a:path>
                <a:path w="4876800" h="4989830">
                  <a:moveTo>
                    <a:pt x="4876800" y="2395728"/>
                  </a:moveTo>
                  <a:lnTo>
                    <a:pt x="4841697" y="2395728"/>
                  </a:lnTo>
                  <a:lnTo>
                    <a:pt x="4834166" y="76200"/>
                  </a:lnTo>
                  <a:lnTo>
                    <a:pt x="4869180" y="76200"/>
                  </a:lnTo>
                  <a:lnTo>
                    <a:pt x="4831080" y="0"/>
                  </a:lnTo>
                  <a:lnTo>
                    <a:pt x="4792980" y="76200"/>
                  </a:lnTo>
                  <a:lnTo>
                    <a:pt x="4828032" y="76200"/>
                  </a:lnTo>
                  <a:lnTo>
                    <a:pt x="4835601" y="2395728"/>
                  </a:lnTo>
                  <a:lnTo>
                    <a:pt x="4800600" y="2395728"/>
                  </a:lnTo>
                  <a:lnTo>
                    <a:pt x="4838700" y="2471928"/>
                  </a:lnTo>
                  <a:lnTo>
                    <a:pt x="4841748" y="2465832"/>
                  </a:lnTo>
                  <a:lnTo>
                    <a:pt x="4876800" y="23957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583853" y="2670863"/>
            <a:ext cx="115416" cy="381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860"/>
              </a:lnSpc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83853" y="4889621"/>
            <a:ext cx="115416" cy="381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860"/>
              </a:lnSpc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90489" y="5862467"/>
            <a:ext cx="369794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46947" y="5861123"/>
            <a:ext cx="381000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1790" y="847163"/>
            <a:ext cx="7533154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177" spc="-4" dirty="0">
                <a:latin typeface="+mn-lt"/>
              </a:rPr>
              <a:t>Extend</a:t>
            </a:r>
            <a:r>
              <a:rPr sz="3177" spc="-9" dirty="0">
                <a:latin typeface="+mn-lt"/>
              </a:rPr>
              <a:t> </a:t>
            </a:r>
            <a:r>
              <a:rPr sz="3177" spc="-4" dirty="0">
                <a:latin typeface="+mn-lt"/>
              </a:rPr>
              <a:t>to</a:t>
            </a:r>
            <a:r>
              <a:rPr sz="3177" spc="-9" dirty="0">
                <a:latin typeface="+mn-lt"/>
              </a:rPr>
              <a:t> </a:t>
            </a:r>
            <a:r>
              <a:rPr sz="3177" spc="-4" dirty="0">
                <a:latin typeface="+mn-lt"/>
              </a:rPr>
              <a:t>Arbitrary</a:t>
            </a:r>
            <a:r>
              <a:rPr sz="3177" spc="-9" dirty="0">
                <a:latin typeface="+mn-lt"/>
              </a:rPr>
              <a:t> </a:t>
            </a:r>
            <a:r>
              <a:rPr sz="3177" spc="-4" dirty="0">
                <a:latin typeface="+mn-lt"/>
              </a:rPr>
              <a:t>Sized</a:t>
            </a:r>
            <a:r>
              <a:rPr sz="3177" spc="-9" dirty="0">
                <a:latin typeface="+mn-lt"/>
              </a:rPr>
              <a:t> </a:t>
            </a:r>
            <a:r>
              <a:rPr sz="3177" spc="-4" dirty="0">
                <a:latin typeface="+mn-lt"/>
              </a:rPr>
              <a:t>Square Matrices</a:t>
            </a:r>
            <a:endParaRPr sz="3177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7596" y="1571513"/>
            <a:ext cx="5156947" cy="1116570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334513" indent="-301454">
              <a:spcBef>
                <a:spcPts val="582"/>
              </a:spcBef>
              <a:buChar char="•"/>
              <a:tabLst>
                <a:tab pos="334513" algn="l"/>
                <a:tab pos="335074" algn="l"/>
              </a:tabLst>
            </a:pPr>
            <a:r>
              <a:rPr sz="2118" spc="-4" dirty="0">
                <a:latin typeface="Arial"/>
                <a:cs typeface="Arial"/>
              </a:rPr>
              <a:t>Use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more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than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one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block</a:t>
            </a:r>
            <a:endParaRPr sz="2118">
              <a:latin typeface="Arial"/>
              <a:cs typeface="Arial"/>
            </a:endParaRPr>
          </a:p>
          <a:p>
            <a:pPr marL="334513" marR="38102" indent="-301454">
              <a:spcBef>
                <a:spcPts val="499"/>
              </a:spcBef>
              <a:buChar char="•"/>
              <a:tabLst>
                <a:tab pos="334513" algn="l"/>
                <a:tab pos="335074" algn="l"/>
              </a:tabLst>
            </a:pPr>
            <a:r>
              <a:rPr sz="2118" spc="-4" dirty="0">
                <a:latin typeface="Arial"/>
                <a:cs typeface="Arial"/>
              </a:rPr>
              <a:t>Have</a:t>
            </a:r>
            <a:r>
              <a:rPr sz="2118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each</a:t>
            </a:r>
            <a:r>
              <a:rPr sz="2118" dirty="0">
                <a:latin typeface="Arial"/>
                <a:cs typeface="Arial"/>
              </a:rPr>
              <a:t> 2D</a:t>
            </a:r>
            <a:r>
              <a:rPr sz="2118" spc="-4" dirty="0">
                <a:latin typeface="Arial"/>
                <a:cs typeface="Arial"/>
              </a:rPr>
              <a:t> thread</a:t>
            </a:r>
            <a:r>
              <a:rPr sz="2118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block</a:t>
            </a:r>
            <a:r>
              <a:rPr sz="2118" dirty="0">
                <a:latin typeface="Arial"/>
                <a:cs typeface="Arial"/>
              </a:rPr>
              <a:t> to </a:t>
            </a:r>
            <a:r>
              <a:rPr sz="2118" spc="-4" dirty="0">
                <a:latin typeface="Arial"/>
                <a:cs typeface="Arial"/>
              </a:rPr>
              <a:t>compute </a:t>
            </a:r>
            <a:r>
              <a:rPr sz="2118" dirty="0">
                <a:latin typeface="Arial"/>
                <a:cs typeface="Arial"/>
              </a:rPr>
              <a:t> a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(TILE_WIDTH)</a:t>
            </a:r>
            <a:r>
              <a:rPr sz="2118" spc="-6" baseline="24305" dirty="0">
                <a:latin typeface="Arial"/>
                <a:cs typeface="Arial"/>
              </a:rPr>
              <a:t>2</a:t>
            </a:r>
            <a:r>
              <a:rPr sz="2118" spc="284" baseline="2430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sub-matrix</a:t>
            </a:r>
            <a:r>
              <a:rPr sz="2118" spc="-22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(tile)</a:t>
            </a:r>
            <a:r>
              <a:rPr sz="2118" spc="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of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endParaRPr sz="211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7596" y="2598730"/>
            <a:ext cx="4102474" cy="1445053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L="334513">
              <a:spcBef>
                <a:spcPts val="609"/>
              </a:spcBef>
            </a:pPr>
            <a:r>
              <a:rPr sz="2118" spc="-4" dirty="0">
                <a:latin typeface="Arial"/>
                <a:cs typeface="Arial"/>
              </a:rPr>
              <a:t>result</a:t>
            </a:r>
            <a:r>
              <a:rPr sz="2118" spc="-22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matrix</a:t>
            </a:r>
            <a:endParaRPr sz="2118">
              <a:latin typeface="Arial"/>
              <a:cs typeface="Arial"/>
            </a:endParaRPr>
          </a:p>
          <a:p>
            <a:pPr marL="436492">
              <a:spcBef>
                <a:spcPts val="437"/>
              </a:spcBef>
              <a:tabLst>
                <a:tab pos="686957" algn="l"/>
              </a:tabLst>
            </a:pPr>
            <a:r>
              <a:rPr sz="1765" dirty="0">
                <a:latin typeface="Arial"/>
                <a:cs typeface="Arial"/>
              </a:rPr>
              <a:t>–	Each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has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(TILE_WIDTH)</a:t>
            </a:r>
            <a:r>
              <a:rPr sz="1721" spc="-6" baseline="25641" dirty="0">
                <a:latin typeface="Arial"/>
                <a:cs typeface="Arial"/>
              </a:rPr>
              <a:t>2</a:t>
            </a:r>
            <a:r>
              <a:rPr sz="1721" spc="-13" baseline="25641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threads</a:t>
            </a:r>
            <a:endParaRPr sz="1765">
              <a:latin typeface="Arial"/>
              <a:cs typeface="Arial"/>
            </a:endParaRPr>
          </a:p>
          <a:p>
            <a:pPr marL="334513" marR="115987" indent="-301454">
              <a:lnSpc>
                <a:spcPts val="2532"/>
              </a:lnSpc>
              <a:spcBef>
                <a:spcPts val="587"/>
              </a:spcBef>
              <a:buChar char="•"/>
              <a:tabLst>
                <a:tab pos="334513" algn="l"/>
                <a:tab pos="335074" algn="l"/>
              </a:tabLst>
            </a:pPr>
            <a:r>
              <a:rPr sz="2118" spc="-4" dirty="0">
                <a:latin typeface="Arial"/>
                <a:cs typeface="Arial"/>
              </a:rPr>
              <a:t>Generate </a:t>
            </a:r>
            <a:r>
              <a:rPr sz="2118" dirty="0">
                <a:latin typeface="Arial"/>
                <a:cs typeface="Arial"/>
              </a:rPr>
              <a:t>a 2D </a:t>
            </a:r>
            <a:r>
              <a:rPr sz="2118" spc="-4" dirty="0">
                <a:latin typeface="Arial"/>
                <a:cs typeface="Arial"/>
              </a:rPr>
              <a:t>Grid of </a:t>
            </a:r>
            <a:r>
              <a:rPr sz="2118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(WIDTH/TILE_WIDTH)</a:t>
            </a:r>
            <a:r>
              <a:rPr sz="2118" spc="-6" baseline="24305" dirty="0">
                <a:latin typeface="Arial"/>
                <a:cs typeface="Arial"/>
              </a:rPr>
              <a:t>2</a:t>
            </a:r>
            <a:r>
              <a:rPr sz="2118" spc="-59" baseline="24305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blocks</a:t>
            </a:r>
            <a:endParaRPr sz="2118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30072" y="4097151"/>
            <a:ext cx="2186828" cy="2186828"/>
            <a:chOff x="4614481" y="4643437"/>
            <a:chExt cx="2478405" cy="2478405"/>
          </a:xfrm>
        </p:grpSpPr>
        <p:sp>
          <p:nvSpPr>
            <p:cNvPr id="6" name="object 6"/>
            <p:cNvSpPr/>
            <p:nvPr/>
          </p:nvSpPr>
          <p:spPr>
            <a:xfrm>
              <a:off x="4619231" y="4648199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2468880" y="1426464"/>
                  </a:moveTo>
                  <a:lnTo>
                    <a:pt x="0" y="1426464"/>
                  </a:lnTo>
                  <a:lnTo>
                    <a:pt x="0" y="2468880"/>
                  </a:lnTo>
                  <a:lnTo>
                    <a:pt x="2468880" y="2468880"/>
                  </a:lnTo>
                  <a:lnTo>
                    <a:pt x="2468880" y="1426464"/>
                  </a:lnTo>
                  <a:close/>
                </a:path>
                <a:path w="2468879" h="2468879">
                  <a:moveTo>
                    <a:pt x="246888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468880" y="1371600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4619244" y="4648200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18989" y="4131831"/>
            <a:ext cx="205628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spc="-9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47492" y="1878386"/>
            <a:ext cx="2186828" cy="2186828"/>
            <a:chOff x="7127557" y="2128837"/>
            <a:chExt cx="2478405" cy="2478405"/>
          </a:xfrm>
        </p:grpSpPr>
        <p:sp>
          <p:nvSpPr>
            <p:cNvPr id="10" name="object 10"/>
            <p:cNvSpPr/>
            <p:nvPr/>
          </p:nvSpPr>
          <p:spPr>
            <a:xfrm>
              <a:off x="7132307" y="2133599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1371600" y="0"/>
                  </a:moveTo>
                  <a:lnTo>
                    <a:pt x="0" y="0"/>
                  </a:lnTo>
                  <a:lnTo>
                    <a:pt x="0" y="2468880"/>
                  </a:lnTo>
                  <a:lnTo>
                    <a:pt x="1371600" y="2468880"/>
                  </a:lnTo>
                  <a:lnTo>
                    <a:pt x="1371600" y="0"/>
                  </a:lnTo>
                  <a:close/>
                </a:path>
                <a:path w="2468879" h="2468879">
                  <a:moveTo>
                    <a:pt x="2468880" y="0"/>
                  </a:moveTo>
                  <a:lnTo>
                    <a:pt x="1426464" y="0"/>
                  </a:lnTo>
                  <a:lnTo>
                    <a:pt x="1426464" y="2468880"/>
                  </a:lnTo>
                  <a:lnTo>
                    <a:pt x="2468880" y="2468880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7132319" y="2133600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036408" y="1913068"/>
            <a:ext cx="190500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spc="-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7492" y="4029915"/>
            <a:ext cx="2186828" cy="2186828"/>
            <a:chOff x="7127557" y="4567237"/>
            <a:chExt cx="2478405" cy="2478405"/>
          </a:xfrm>
        </p:grpSpPr>
        <p:sp>
          <p:nvSpPr>
            <p:cNvPr id="14" name="object 14"/>
            <p:cNvSpPr/>
            <p:nvPr/>
          </p:nvSpPr>
          <p:spPr>
            <a:xfrm>
              <a:off x="7132307" y="4571999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2468880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0" y="2468880"/>
                  </a:lnTo>
                  <a:lnTo>
                    <a:pt x="2468880" y="2468880"/>
                  </a:lnTo>
                  <a:lnTo>
                    <a:pt x="2468880" y="30480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7132319" y="4572000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2468879" h="2468879">
                  <a:moveTo>
                    <a:pt x="0" y="0"/>
                  </a:moveTo>
                  <a:lnTo>
                    <a:pt x="0" y="2468879"/>
                  </a:lnTo>
                  <a:lnTo>
                    <a:pt x="2468879" y="2468879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25203" y="4064596"/>
            <a:ext cx="19498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Pd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30071" y="1878386"/>
            <a:ext cx="4401671" cy="4402791"/>
            <a:chOff x="4614481" y="2128837"/>
            <a:chExt cx="4988560" cy="4989830"/>
          </a:xfrm>
        </p:grpSpPr>
        <p:sp>
          <p:nvSpPr>
            <p:cNvPr id="18" name="object 18"/>
            <p:cNvSpPr/>
            <p:nvPr/>
          </p:nvSpPr>
          <p:spPr>
            <a:xfrm>
              <a:off x="8503920" y="2133600"/>
              <a:ext cx="55244" cy="2468880"/>
            </a:xfrm>
            <a:custGeom>
              <a:avLst/>
              <a:gdLst/>
              <a:ahLst/>
              <a:cxnLst/>
              <a:rect l="l" t="t" r="r" b="b"/>
              <a:pathLst>
                <a:path w="55245" h="2468879">
                  <a:moveTo>
                    <a:pt x="54863" y="2468879"/>
                  </a:moveTo>
                  <a:lnTo>
                    <a:pt x="54863" y="0"/>
                  </a:lnTo>
                  <a:lnTo>
                    <a:pt x="0" y="0"/>
                  </a:lnTo>
                  <a:lnTo>
                    <a:pt x="0" y="2468879"/>
                  </a:lnTo>
                  <a:lnTo>
                    <a:pt x="54863" y="2468879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8503920" y="2133600"/>
              <a:ext cx="55244" cy="2468880"/>
            </a:xfrm>
            <a:custGeom>
              <a:avLst/>
              <a:gdLst/>
              <a:ahLst/>
              <a:cxnLst/>
              <a:rect l="l" t="t" r="r" b="b"/>
              <a:pathLst>
                <a:path w="55245" h="2468879">
                  <a:moveTo>
                    <a:pt x="0" y="0"/>
                  </a:moveTo>
                  <a:lnTo>
                    <a:pt x="0" y="2468879"/>
                  </a:lnTo>
                  <a:lnTo>
                    <a:pt x="54863" y="2468879"/>
                  </a:lnTo>
                  <a:lnTo>
                    <a:pt x="54863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8503920" y="4572000"/>
              <a:ext cx="58419" cy="1447800"/>
            </a:xfrm>
            <a:custGeom>
              <a:avLst/>
              <a:gdLst/>
              <a:ahLst/>
              <a:cxnLst/>
              <a:rect l="l" t="t" r="r" b="b"/>
              <a:pathLst>
                <a:path w="58420" h="1447800">
                  <a:moveTo>
                    <a:pt x="56387" y="30479"/>
                  </a:moveTo>
                  <a:lnTo>
                    <a:pt x="57911" y="1447799"/>
                  </a:lnTo>
                </a:path>
                <a:path w="58420" h="1447800">
                  <a:moveTo>
                    <a:pt x="0" y="0"/>
                  </a:moveTo>
                  <a:lnTo>
                    <a:pt x="1523" y="1417319"/>
                  </a:lnTo>
                </a:path>
              </a:pathLst>
            </a:custGeom>
            <a:ln w="9359">
              <a:solidFill>
                <a:srgbClr val="95959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7130796" y="6929628"/>
              <a:ext cx="2472055" cy="78105"/>
            </a:xfrm>
            <a:custGeom>
              <a:avLst/>
              <a:gdLst/>
              <a:ahLst/>
              <a:cxnLst/>
              <a:rect l="l" t="t" r="r" b="b"/>
              <a:pathLst>
                <a:path w="2472054" h="78104">
                  <a:moveTo>
                    <a:pt x="76200" y="36568"/>
                  </a:moveTo>
                  <a:lnTo>
                    <a:pt x="76200" y="1524"/>
                  </a:lnTo>
                  <a:lnTo>
                    <a:pt x="0" y="39624"/>
                  </a:lnTo>
                  <a:lnTo>
                    <a:pt x="60960" y="70104"/>
                  </a:lnTo>
                  <a:lnTo>
                    <a:pt x="60960" y="39624"/>
                  </a:lnTo>
                  <a:lnTo>
                    <a:pt x="64008" y="36576"/>
                  </a:lnTo>
                  <a:lnTo>
                    <a:pt x="76200" y="36568"/>
                  </a:lnTo>
                  <a:close/>
                </a:path>
                <a:path w="2472054" h="78104">
                  <a:moveTo>
                    <a:pt x="2410968" y="38100"/>
                  </a:moveTo>
                  <a:lnTo>
                    <a:pt x="2407920" y="35052"/>
                  </a:lnTo>
                  <a:lnTo>
                    <a:pt x="64008" y="36576"/>
                  </a:lnTo>
                  <a:lnTo>
                    <a:pt x="60960" y="39624"/>
                  </a:lnTo>
                  <a:lnTo>
                    <a:pt x="64008" y="42672"/>
                  </a:lnTo>
                  <a:lnTo>
                    <a:pt x="2407920" y="41148"/>
                  </a:lnTo>
                  <a:lnTo>
                    <a:pt x="2410968" y="38100"/>
                  </a:lnTo>
                  <a:close/>
                </a:path>
                <a:path w="2472054" h="78104">
                  <a:moveTo>
                    <a:pt x="76200" y="77724"/>
                  </a:moveTo>
                  <a:lnTo>
                    <a:pt x="76200" y="42664"/>
                  </a:lnTo>
                  <a:lnTo>
                    <a:pt x="64008" y="42672"/>
                  </a:lnTo>
                  <a:lnTo>
                    <a:pt x="60960" y="39624"/>
                  </a:lnTo>
                  <a:lnTo>
                    <a:pt x="60960" y="70104"/>
                  </a:lnTo>
                  <a:lnTo>
                    <a:pt x="76200" y="77724"/>
                  </a:lnTo>
                  <a:close/>
                </a:path>
                <a:path w="2472054" h="78104">
                  <a:moveTo>
                    <a:pt x="2471928" y="38100"/>
                  </a:moveTo>
                  <a:lnTo>
                    <a:pt x="2395728" y="0"/>
                  </a:lnTo>
                  <a:lnTo>
                    <a:pt x="2395728" y="35059"/>
                  </a:lnTo>
                  <a:lnTo>
                    <a:pt x="2407920" y="35052"/>
                  </a:lnTo>
                  <a:lnTo>
                    <a:pt x="2410968" y="38100"/>
                  </a:lnTo>
                  <a:lnTo>
                    <a:pt x="2410968" y="68580"/>
                  </a:lnTo>
                  <a:lnTo>
                    <a:pt x="2471928" y="38100"/>
                  </a:lnTo>
                  <a:close/>
                </a:path>
                <a:path w="2472054" h="78104">
                  <a:moveTo>
                    <a:pt x="2410968" y="68580"/>
                  </a:moveTo>
                  <a:lnTo>
                    <a:pt x="2410968" y="38100"/>
                  </a:lnTo>
                  <a:lnTo>
                    <a:pt x="2407920" y="41148"/>
                  </a:lnTo>
                  <a:lnTo>
                    <a:pt x="2395728" y="41155"/>
                  </a:lnTo>
                  <a:lnTo>
                    <a:pt x="2395728" y="76200"/>
                  </a:lnTo>
                  <a:lnTo>
                    <a:pt x="2410968" y="6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4619244" y="6019800"/>
              <a:ext cx="2468880" cy="55244"/>
            </a:xfrm>
            <a:custGeom>
              <a:avLst/>
              <a:gdLst/>
              <a:ahLst/>
              <a:cxnLst/>
              <a:rect l="l" t="t" r="r" b="b"/>
              <a:pathLst>
                <a:path w="2468879" h="55245">
                  <a:moveTo>
                    <a:pt x="2468879" y="54863"/>
                  </a:moveTo>
                  <a:lnTo>
                    <a:pt x="2468879" y="0"/>
                  </a:lnTo>
                  <a:lnTo>
                    <a:pt x="0" y="0"/>
                  </a:lnTo>
                  <a:lnTo>
                    <a:pt x="0" y="54863"/>
                  </a:lnTo>
                  <a:lnTo>
                    <a:pt x="2468879" y="54863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4619244" y="6019800"/>
              <a:ext cx="2468880" cy="55244"/>
            </a:xfrm>
            <a:custGeom>
              <a:avLst/>
              <a:gdLst/>
              <a:ahLst/>
              <a:cxnLst/>
              <a:rect l="l" t="t" r="r" b="b"/>
              <a:pathLst>
                <a:path w="2468879" h="55245">
                  <a:moveTo>
                    <a:pt x="0" y="0"/>
                  </a:moveTo>
                  <a:lnTo>
                    <a:pt x="0" y="54863"/>
                  </a:lnTo>
                  <a:lnTo>
                    <a:pt x="2468879" y="54863"/>
                  </a:lnTo>
                  <a:lnTo>
                    <a:pt x="2468879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8503920" y="6019800"/>
              <a:ext cx="56515" cy="53340"/>
            </a:xfrm>
            <a:custGeom>
              <a:avLst/>
              <a:gdLst/>
              <a:ahLst/>
              <a:cxnLst/>
              <a:rect l="l" t="t" r="r" b="b"/>
              <a:pathLst>
                <a:path w="56515" h="53339">
                  <a:moveTo>
                    <a:pt x="56387" y="53339"/>
                  </a:moveTo>
                  <a:lnTo>
                    <a:pt x="56387" y="0"/>
                  </a:lnTo>
                  <a:lnTo>
                    <a:pt x="0" y="0"/>
                  </a:lnTo>
                  <a:lnTo>
                    <a:pt x="0" y="53339"/>
                  </a:lnTo>
                  <a:lnTo>
                    <a:pt x="56387" y="53339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8503920" y="6019800"/>
              <a:ext cx="56515" cy="53340"/>
            </a:xfrm>
            <a:custGeom>
              <a:avLst/>
              <a:gdLst/>
              <a:ahLst/>
              <a:cxnLst/>
              <a:rect l="l" t="t" r="r" b="b"/>
              <a:pathLst>
                <a:path w="56515" h="53339">
                  <a:moveTo>
                    <a:pt x="0" y="0"/>
                  </a:moveTo>
                  <a:lnTo>
                    <a:pt x="0" y="53339"/>
                  </a:lnTo>
                  <a:lnTo>
                    <a:pt x="56387" y="53339"/>
                  </a:lnTo>
                  <a:lnTo>
                    <a:pt x="56387" y="0"/>
                  </a:lnTo>
                  <a:lnTo>
                    <a:pt x="0" y="0"/>
                  </a:lnTo>
                  <a:close/>
                </a:path>
              </a:pathLst>
            </a:custGeom>
            <a:ln w="935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7077455" y="6019800"/>
              <a:ext cx="1417320" cy="55244"/>
            </a:xfrm>
            <a:custGeom>
              <a:avLst/>
              <a:gdLst/>
              <a:ahLst/>
              <a:cxnLst/>
              <a:rect l="l" t="t" r="r" b="b"/>
              <a:pathLst>
                <a:path w="1417320" h="55245">
                  <a:moveTo>
                    <a:pt x="0" y="0"/>
                  </a:moveTo>
                  <a:lnTo>
                    <a:pt x="1417319" y="1523"/>
                  </a:lnTo>
                </a:path>
                <a:path w="1417320" h="55245">
                  <a:moveTo>
                    <a:pt x="0" y="53339"/>
                  </a:moveTo>
                  <a:lnTo>
                    <a:pt x="1417319" y="54863"/>
                  </a:lnTo>
                </a:path>
              </a:pathLst>
            </a:custGeom>
            <a:ln w="9359">
              <a:solidFill>
                <a:srgbClr val="95959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4617720" y="2129040"/>
              <a:ext cx="4876800" cy="4989830"/>
            </a:xfrm>
            <a:custGeom>
              <a:avLst/>
              <a:gdLst/>
              <a:ahLst/>
              <a:cxnLst/>
              <a:rect l="l" t="t" r="r" b="b"/>
              <a:pathLst>
                <a:path w="4876800" h="4989830">
                  <a:moveTo>
                    <a:pt x="2471928" y="4838700"/>
                  </a:moveTo>
                  <a:lnTo>
                    <a:pt x="2395728" y="4800600"/>
                  </a:lnTo>
                  <a:lnTo>
                    <a:pt x="2395728" y="4835652"/>
                  </a:lnTo>
                  <a:lnTo>
                    <a:pt x="2407920" y="4835652"/>
                  </a:lnTo>
                  <a:lnTo>
                    <a:pt x="64008" y="4837176"/>
                  </a:lnTo>
                  <a:lnTo>
                    <a:pt x="76200" y="4837163"/>
                  </a:lnTo>
                  <a:lnTo>
                    <a:pt x="76200" y="4802124"/>
                  </a:lnTo>
                  <a:lnTo>
                    <a:pt x="0" y="4840224"/>
                  </a:lnTo>
                  <a:lnTo>
                    <a:pt x="60960" y="4870704"/>
                  </a:lnTo>
                  <a:lnTo>
                    <a:pt x="76200" y="4878324"/>
                  </a:lnTo>
                  <a:lnTo>
                    <a:pt x="76200" y="4843272"/>
                  </a:lnTo>
                  <a:lnTo>
                    <a:pt x="2395728" y="4841760"/>
                  </a:lnTo>
                  <a:lnTo>
                    <a:pt x="2395728" y="4876800"/>
                  </a:lnTo>
                  <a:lnTo>
                    <a:pt x="2412492" y="4868418"/>
                  </a:lnTo>
                  <a:lnTo>
                    <a:pt x="2471928" y="4838700"/>
                  </a:lnTo>
                  <a:close/>
                </a:path>
                <a:path w="4876800" h="4989830">
                  <a:moveTo>
                    <a:pt x="4876800" y="4913376"/>
                  </a:moveTo>
                  <a:lnTo>
                    <a:pt x="4841697" y="4913376"/>
                  </a:lnTo>
                  <a:lnTo>
                    <a:pt x="4834166" y="2593848"/>
                  </a:lnTo>
                  <a:lnTo>
                    <a:pt x="4869180" y="2593848"/>
                  </a:lnTo>
                  <a:lnTo>
                    <a:pt x="4831080" y="2517648"/>
                  </a:lnTo>
                  <a:lnTo>
                    <a:pt x="4792980" y="2593848"/>
                  </a:lnTo>
                  <a:lnTo>
                    <a:pt x="4828032" y="2593848"/>
                  </a:lnTo>
                  <a:lnTo>
                    <a:pt x="4835601" y="4913376"/>
                  </a:lnTo>
                  <a:lnTo>
                    <a:pt x="4800600" y="4913376"/>
                  </a:lnTo>
                  <a:lnTo>
                    <a:pt x="4838700" y="4989576"/>
                  </a:lnTo>
                  <a:lnTo>
                    <a:pt x="4841748" y="4983480"/>
                  </a:lnTo>
                  <a:lnTo>
                    <a:pt x="4876800" y="4913376"/>
                  </a:lnTo>
                  <a:close/>
                </a:path>
                <a:path w="4876800" h="4989830">
                  <a:moveTo>
                    <a:pt x="4876800" y="2395728"/>
                  </a:moveTo>
                  <a:lnTo>
                    <a:pt x="4841697" y="2395728"/>
                  </a:lnTo>
                  <a:lnTo>
                    <a:pt x="4834166" y="76200"/>
                  </a:lnTo>
                  <a:lnTo>
                    <a:pt x="4869180" y="76200"/>
                  </a:lnTo>
                  <a:lnTo>
                    <a:pt x="4831080" y="0"/>
                  </a:lnTo>
                  <a:lnTo>
                    <a:pt x="4792980" y="76200"/>
                  </a:lnTo>
                  <a:lnTo>
                    <a:pt x="4828032" y="76200"/>
                  </a:lnTo>
                  <a:lnTo>
                    <a:pt x="4835601" y="2395728"/>
                  </a:lnTo>
                  <a:lnTo>
                    <a:pt x="4800600" y="2395728"/>
                  </a:lnTo>
                  <a:lnTo>
                    <a:pt x="4838700" y="2471928"/>
                  </a:lnTo>
                  <a:lnTo>
                    <a:pt x="4841748" y="2465832"/>
                  </a:lnTo>
                  <a:lnTo>
                    <a:pt x="4876800" y="23957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29934" y="2774405"/>
            <a:ext cx="115416" cy="381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860"/>
              </a:lnSpc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29934" y="4993164"/>
            <a:ext cx="115416" cy="381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860"/>
              </a:lnSpc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5224" y="5966010"/>
            <a:ext cx="369794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93031" y="5963320"/>
            <a:ext cx="381000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44850" y="4926552"/>
            <a:ext cx="23252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ty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832024" y="5397199"/>
            <a:ext cx="23252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tx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785412" y="4908176"/>
            <a:ext cx="806824" cy="806824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0" y="914399"/>
                </a:lnTo>
                <a:lnTo>
                  <a:pt x="914399" y="914399"/>
                </a:lnTo>
                <a:lnTo>
                  <a:pt x="914399" y="0"/>
                </a:lnTo>
                <a:lnTo>
                  <a:pt x="0" y="0"/>
                </a:lnTo>
                <a:close/>
              </a:path>
            </a:pathLst>
          </a:custGeom>
          <a:ln w="9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 txBox="1"/>
          <p:nvPr/>
        </p:nvSpPr>
        <p:spPr>
          <a:xfrm>
            <a:off x="8171771" y="5378373"/>
            <a:ext cx="29191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Times New Roman"/>
                <a:cs typeface="Times New Roman"/>
              </a:rPr>
              <a:t>b</a:t>
            </a:r>
            <a:r>
              <a:rPr sz="2118" dirty="0">
                <a:latin typeface="Times New Roman"/>
                <a:cs typeface="Times New Roman"/>
              </a:rPr>
              <a:t>x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21759" y="4242844"/>
            <a:ext cx="960904" cy="625734"/>
          </a:xfrm>
          <a:prstGeom prst="rect">
            <a:avLst/>
          </a:prstGeom>
        </p:spPr>
        <p:txBody>
          <a:bodyPr vert="horz" wrap="square" lIns="0" tIns="70597" rIns="0" bIns="0" rtlCol="0">
            <a:spAutoFit/>
          </a:bodyPr>
          <a:lstStyle/>
          <a:p>
            <a:pPr marL="277360">
              <a:spcBef>
                <a:spcPts val="556"/>
              </a:spcBef>
            </a:pPr>
            <a:r>
              <a:rPr sz="2118" spc="-4" dirty="0">
                <a:latin typeface="Times New Roman"/>
                <a:cs typeface="Times New Roman"/>
              </a:rPr>
              <a:t>by</a:t>
            </a:r>
            <a:endParaRPr sz="2118">
              <a:latin typeface="Times New Roman"/>
              <a:cs typeface="Times New Roman"/>
            </a:endParaRPr>
          </a:p>
          <a:p>
            <a:pPr marL="11206">
              <a:spcBef>
                <a:spcPts val="282"/>
              </a:spcBef>
            </a:pPr>
            <a:r>
              <a:rPr sz="1235" spc="-9" dirty="0">
                <a:latin typeface="Times New Roman"/>
                <a:cs typeface="Times New Roman"/>
              </a:rPr>
              <a:t>T</a:t>
            </a:r>
            <a:r>
              <a:rPr sz="1235" spc="-4" dirty="0">
                <a:latin typeface="Times New Roman"/>
                <a:cs typeface="Times New Roman"/>
              </a:rPr>
              <a:t>I</a:t>
            </a:r>
            <a:r>
              <a:rPr sz="1235" spc="-9" dirty="0">
                <a:latin typeface="Times New Roman"/>
                <a:cs typeface="Times New Roman"/>
              </a:rPr>
              <a:t>L</a:t>
            </a:r>
            <a:r>
              <a:rPr sz="1235" spc="-18" dirty="0">
                <a:latin typeface="Times New Roman"/>
                <a:cs typeface="Times New Roman"/>
              </a:rPr>
              <a:t>E</a:t>
            </a:r>
            <a:r>
              <a:rPr sz="1235" dirty="0">
                <a:latin typeface="Times New Roman"/>
                <a:cs typeface="Times New Roman"/>
              </a:rPr>
              <a:t>_</a:t>
            </a:r>
            <a:r>
              <a:rPr sz="1235" spc="-13" dirty="0">
                <a:latin typeface="Times New Roman"/>
                <a:cs typeface="Times New Roman"/>
              </a:rPr>
              <a:t>W</a:t>
            </a:r>
            <a:r>
              <a:rPr sz="1235" spc="-4" dirty="0">
                <a:latin typeface="Times New Roman"/>
                <a:cs typeface="Times New Roman"/>
              </a:rPr>
              <a:t>I</a:t>
            </a:r>
            <a:r>
              <a:rPr sz="1235" spc="-9" dirty="0">
                <a:latin typeface="Times New Roman"/>
                <a:cs typeface="Times New Roman"/>
              </a:rPr>
              <a:t>DT</a:t>
            </a:r>
            <a:r>
              <a:rPr sz="1235" dirty="0">
                <a:latin typeface="Times New Roman"/>
                <a:cs typeface="Times New Roman"/>
              </a:rPr>
              <a:t>H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67890" y="4320090"/>
            <a:ext cx="2811556" cy="13693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765" dirty="0">
                <a:latin typeface="Times New Roman"/>
                <a:cs typeface="Times New Roman"/>
              </a:rPr>
              <a:t>You </a:t>
            </a:r>
            <a:r>
              <a:rPr sz="1765" spc="-9" dirty="0">
                <a:latin typeface="Times New Roman"/>
                <a:cs typeface="Times New Roman"/>
              </a:rPr>
              <a:t>still </a:t>
            </a:r>
            <a:r>
              <a:rPr sz="1765" spc="-4" dirty="0">
                <a:latin typeface="Times New Roman"/>
                <a:cs typeface="Times New Roman"/>
              </a:rPr>
              <a:t>need </a:t>
            </a:r>
            <a:r>
              <a:rPr sz="1765" spc="-9" dirty="0">
                <a:latin typeface="Times New Roman"/>
                <a:cs typeface="Times New Roman"/>
              </a:rPr>
              <a:t>to </a:t>
            </a:r>
            <a:r>
              <a:rPr sz="1765" dirty="0">
                <a:latin typeface="Times New Roman"/>
                <a:cs typeface="Times New Roman"/>
              </a:rPr>
              <a:t>put a </a:t>
            </a:r>
            <a:r>
              <a:rPr sz="1765" spc="-4" dirty="0">
                <a:latin typeface="Times New Roman"/>
                <a:cs typeface="Times New Roman"/>
              </a:rPr>
              <a:t>loop </a:t>
            </a:r>
            <a:r>
              <a:rPr sz="1765" dirty="0">
                <a:latin typeface="Times New Roman"/>
                <a:cs typeface="Times New Roman"/>
              </a:rPr>
              <a:t> </a:t>
            </a:r>
            <a:r>
              <a:rPr sz="1765" spc="-4" dirty="0">
                <a:latin typeface="Times New Roman"/>
                <a:cs typeface="Times New Roman"/>
              </a:rPr>
              <a:t>around the kernel call for cases </a:t>
            </a:r>
            <a:r>
              <a:rPr sz="1765" spc="-427" dirty="0">
                <a:latin typeface="Times New Roman"/>
                <a:cs typeface="Times New Roman"/>
              </a:rPr>
              <a:t> </a:t>
            </a:r>
            <a:r>
              <a:rPr sz="1765" spc="-4" dirty="0">
                <a:latin typeface="Times New Roman"/>
                <a:cs typeface="Times New Roman"/>
              </a:rPr>
              <a:t>where </a:t>
            </a:r>
            <a:r>
              <a:rPr sz="1765" dirty="0">
                <a:latin typeface="Times New Roman"/>
                <a:cs typeface="Times New Roman"/>
              </a:rPr>
              <a:t>WIDTH/TILE_WIDTH </a:t>
            </a:r>
            <a:r>
              <a:rPr sz="1765" spc="-427" dirty="0">
                <a:latin typeface="Times New Roman"/>
                <a:cs typeface="Times New Roman"/>
              </a:rPr>
              <a:t> </a:t>
            </a:r>
            <a:r>
              <a:rPr sz="1765" spc="-4" dirty="0">
                <a:latin typeface="Times New Roman"/>
                <a:cs typeface="Times New Roman"/>
              </a:rPr>
              <a:t>is greater than </a:t>
            </a:r>
            <a:r>
              <a:rPr sz="1765" spc="-9" dirty="0">
                <a:latin typeface="Times New Roman"/>
                <a:cs typeface="Times New Roman"/>
              </a:rPr>
              <a:t>max </a:t>
            </a:r>
            <a:r>
              <a:rPr sz="1765" spc="-4" dirty="0">
                <a:latin typeface="Times New Roman"/>
                <a:cs typeface="Times New Roman"/>
              </a:rPr>
              <a:t>grid size </a:t>
            </a:r>
            <a:r>
              <a:rPr sz="1765" dirty="0">
                <a:latin typeface="Times New Roman"/>
                <a:cs typeface="Times New Roman"/>
              </a:rPr>
              <a:t> </a:t>
            </a:r>
            <a:r>
              <a:rPr sz="1765" spc="-4" dirty="0">
                <a:latin typeface="Times New Roman"/>
                <a:cs typeface="Times New Roman"/>
              </a:rPr>
              <a:t>(64K)!</a:t>
            </a:r>
            <a:endParaRPr sz="176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0DB30B-51F2-418D-B6DF-A9FAAB3C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 b="1"/>
              <a:t>CUDA Ecosystem</a:t>
            </a:r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12DA5C4E-1342-4E39-99D9-9EF3D2379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 r="21336" b="-1"/>
          <a:stretch/>
        </p:blipFill>
        <p:spPr bwMode="auto"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79BD8-BD00-4088-B8C6-800609F88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/>
              <a:t>HPC</a:t>
            </a:r>
          </a:p>
          <a:p>
            <a:r>
              <a:rPr lang="en-US" sz="1800"/>
              <a:t>Medical Imaging</a:t>
            </a:r>
          </a:p>
          <a:p>
            <a:r>
              <a:rPr lang="en-US" sz="1800"/>
              <a:t>Simulation</a:t>
            </a:r>
          </a:p>
          <a:p>
            <a:r>
              <a:rPr lang="en-US" sz="1800"/>
              <a:t>Graphics &amp; Visualization</a:t>
            </a:r>
          </a:p>
          <a:p>
            <a:r>
              <a:rPr lang="en-US" sz="1800"/>
              <a:t>Computer Vision</a:t>
            </a:r>
          </a:p>
          <a:p>
            <a:r>
              <a:rPr lang="en-US" sz="1800"/>
              <a:t>Data Science</a:t>
            </a:r>
          </a:p>
          <a:p>
            <a:r>
              <a:rPr lang="en-US" sz="1800"/>
              <a:t>Machine Learning, AI</a:t>
            </a:r>
          </a:p>
          <a:p>
            <a:r>
              <a:rPr lang="en-US" sz="1800"/>
              <a:t>Autonomous Vehicles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44586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86680" y="3786523"/>
            <a:ext cx="2159934" cy="2201956"/>
            <a:chOff x="4338637" y="4291393"/>
            <a:chExt cx="2447925" cy="2495550"/>
          </a:xfrm>
        </p:grpSpPr>
        <p:sp>
          <p:nvSpPr>
            <p:cNvPr id="3" name="object 3"/>
            <p:cNvSpPr/>
            <p:nvPr/>
          </p:nvSpPr>
          <p:spPr>
            <a:xfrm>
              <a:off x="4343400" y="4296155"/>
              <a:ext cx="2438400" cy="2486025"/>
            </a:xfrm>
            <a:custGeom>
              <a:avLst/>
              <a:gdLst/>
              <a:ahLst/>
              <a:cxnLst/>
              <a:rect l="l" t="t" r="r" b="b"/>
              <a:pathLst>
                <a:path w="2438400" h="2486025">
                  <a:moveTo>
                    <a:pt x="2438399" y="2485643"/>
                  </a:moveTo>
                  <a:lnTo>
                    <a:pt x="2438399" y="0"/>
                  </a:lnTo>
                  <a:lnTo>
                    <a:pt x="0" y="0"/>
                  </a:lnTo>
                  <a:lnTo>
                    <a:pt x="0" y="2485643"/>
                  </a:lnTo>
                  <a:lnTo>
                    <a:pt x="2438399" y="2485643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4343400" y="4296155"/>
              <a:ext cx="2438400" cy="2486025"/>
            </a:xfrm>
            <a:custGeom>
              <a:avLst/>
              <a:gdLst/>
              <a:ahLst/>
              <a:cxnLst/>
              <a:rect l="l" t="t" r="r" b="b"/>
              <a:pathLst>
                <a:path w="2438400" h="2486025">
                  <a:moveTo>
                    <a:pt x="0" y="0"/>
                  </a:moveTo>
                  <a:lnTo>
                    <a:pt x="0" y="2485643"/>
                  </a:lnTo>
                  <a:lnTo>
                    <a:pt x="2438399" y="2485643"/>
                  </a:lnTo>
                  <a:lnTo>
                    <a:pt x="243839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76942" y="3821204"/>
            <a:ext cx="205628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spc="-9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05445" y="1609445"/>
            <a:ext cx="2294404" cy="2159934"/>
            <a:chOff x="6853237" y="1824037"/>
            <a:chExt cx="2600325" cy="2447925"/>
          </a:xfrm>
        </p:grpSpPr>
        <p:sp>
          <p:nvSpPr>
            <p:cNvPr id="7" name="object 7"/>
            <p:cNvSpPr/>
            <p:nvPr/>
          </p:nvSpPr>
          <p:spPr>
            <a:xfrm>
              <a:off x="6857987" y="1828799"/>
              <a:ext cx="2590800" cy="2438400"/>
            </a:xfrm>
            <a:custGeom>
              <a:avLst/>
              <a:gdLst/>
              <a:ahLst/>
              <a:cxnLst/>
              <a:rect l="l" t="t" r="r" b="b"/>
              <a:pathLst>
                <a:path w="2590800" h="2438400">
                  <a:moveTo>
                    <a:pt x="1295400" y="0"/>
                  </a:moveTo>
                  <a:lnTo>
                    <a:pt x="0" y="0"/>
                  </a:lnTo>
                  <a:lnTo>
                    <a:pt x="0" y="2438400"/>
                  </a:lnTo>
                  <a:lnTo>
                    <a:pt x="1295400" y="2438400"/>
                  </a:lnTo>
                  <a:lnTo>
                    <a:pt x="1295400" y="0"/>
                  </a:lnTo>
                  <a:close/>
                </a:path>
                <a:path w="2590800" h="2438400">
                  <a:moveTo>
                    <a:pt x="2590800" y="0"/>
                  </a:moveTo>
                  <a:lnTo>
                    <a:pt x="1371600" y="0"/>
                  </a:lnTo>
                  <a:lnTo>
                    <a:pt x="1371600" y="2438400"/>
                  </a:lnTo>
                  <a:lnTo>
                    <a:pt x="2590800" y="24384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6858000" y="1828800"/>
              <a:ext cx="2590800" cy="2438400"/>
            </a:xfrm>
            <a:custGeom>
              <a:avLst/>
              <a:gdLst/>
              <a:ahLst/>
              <a:cxnLst/>
              <a:rect l="l" t="t" r="r" b="b"/>
              <a:pathLst>
                <a:path w="2590800" h="2438400">
                  <a:moveTo>
                    <a:pt x="0" y="0"/>
                  </a:moveTo>
                  <a:lnTo>
                    <a:pt x="0" y="2438399"/>
                  </a:lnTo>
                  <a:lnTo>
                    <a:pt x="2590799" y="2438399"/>
                  </a:lnTo>
                  <a:lnTo>
                    <a:pt x="259079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95706" y="1644126"/>
            <a:ext cx="190500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059" b="1" spc="-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705445" y="3790558"/>
            <a:ext cx="2294404" cy="2198034"/>
            <a:chOff x="6853237" y="4295965"/>
            <a:chExt cx="2600325" cy="2491105"/>
          </a:xfrm>
        </p:grpSpPr>
        <p:sp>
          <p:nvSpPr>
            <p:cNvPr id="11" name="object 11"/>
            <p:cNvSpPr/>
            <p:nvPr/>
          </p:nvSpPr>
          <p:spPr>
            <a:xfrm>
              <a:off x="6858000" y="4300727"/>
              <a:ext cx="2590800" cy="2481580"/>
            </a:xfrm>
            <a:custGeom>
              <a:avLst/>
              <a:gdLst/>
              <a:ahLst/>
              <a:cxnLst/>
              <a:rect l="l" t="t" r="r" b="b"/>
              <a:pathLst>
                <a:path w="2590800" h="2481579">
                  <a:moveTo>
                    <a:pt x="2590799" y="2481071"/>
                  </a:moveTo>
                  <a:lnTo>
                    <a:pt x="2590799" y="0"/>
                  </a:lnTo>
                  <a:lnTo>
                    <a:pt x="0" y="0"/>
                  </a:lnTo>
                  <a:lnTo>
                    <a:pt x="0" y="2481071"/>
                  </a:lnTo>
                  <a:lnTo>
                    <a:pt x="2590799" y="2481071"/>
                  </a:lnTo>
                  <a:close/>
                </a:path>
              </a:pathLst>
            </a:custGeom>
            <a:solidFill>
              <a:srgbClr val="98FF65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6858000" y="4300727"/>
              <a:ext cx="2590800" cy="2481580"/>
            </a:xfrm>
            <a:custGeom>
              <a:avLst/>
              <a:gdLst/>
              <a:ahLst/>
              <a:cxnLst/>
              <a:rect l="l" t="t" r="r" b="b"/>
              <a:pathLst>
                <a:path w="2590800" h="2481579">
                  <a:moveTo>
                    <a:pt x="0" y="0"/>
                  </a:moveTo>
                  <a:lnTo>
                    <a:pt x="0" y="2481071"/>
                  </a:lnTo>
                  <a:lnTo>
                    <a:pt x="2590799" y="2481071"/>
                  </a:lnTo>
                  <a:lnTo>
                    <a:pt x="259079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13849" y="3825239"/>
            <a:ext cx="1184462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81807">
              <a:spcBef>
                <a:spcPts val="88"/>
              </a:spcBef>
            </a:pPr>
            <a:r>
              <a:rPr sz="1059" b="1" dirty="0">
                <a:solidFill>
                  <a:srgbClr val="FFFFFF"/>
                </a:solidFill>
                <a:latin typeface="Arial"/>
                <a:cs typeface="Arial"/>
              </a:rPr>
              <a:t>Pd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436965" y="4543593"/>
            <a:ext cx="734546" cy="734546"/>
            <a:chOff x="7682293" y="5149405"/>
            <a:chExt cx="832485" cy="832485"/>
          </a:xfrm>
        </p:grpSpPr>
        <p:sp>
          <p:nvSpPr>
            <p:cNvPr id="15" name="object 15"/>
            <p:cNvSpPr/>
            <p:nvPr/>
          </p:nvSpPr>
          <p:spPr>
            <a:xfrm>
              <a:off x="7687055" y="5154167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822959" y="822959"/>
                  </a:moveTo>
                  <a:lnTo>
                    <a:pt x="822959" y="0"/>
                  </a:lnTo>
                  <a:lnTo>
                    <a:pt x="0" y="0"/>
                  </a:lnTo>
                  <a:lnTo>
                    <a:pt x="0" y="822959"/>
                  </a:lnTo>
                  <a:lnTo>
                    <a:pt x="822959" y="822959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7055" y="5154167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0"/>
                  </a:moveTo>
                  <a:lnTo>
                    <a:pt x="0" y="822959"/>
                  </a:lnTo>
                  <a:lnTo>
                    <a:pt x="822959" y="822959"/>
                  </a:lnTo>
                  <a:lnTo>
                    <a:pt x="82295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422958" y="4611891"/>
            <a:ext cx="498101" cy="17418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02539">
              <a:spcBef>
                <a:spcPts val="88"/>
              </a:spcBef>
            </a:pPr>
            <a:r>
              <a:rPr sz="1588" b="1" spc="-6" baseline="13888" dirty="0">
                <a:solidFill>
                  <a:srgbClr val="FFFFFF"/>
                </a:solidFill>
                <a:latin typeface="Arial"/>
                <a:cs typeface="Arial"/>
              </a:rPr>
              <a:t>Pd</a:t>
            </a:r>
            <a:r>
              <a:rPr sz="706" b="1" spc="-4" dirty="0">
                <a:solidFill>
                  <a:srgbClr val="FFFFFF"/>
                </a:solidFill>
                <a:latin typeface="Arial"/>
                <a:cs typeface="Arial"/>
              </a:rPr>
              <a:t>sub</a:t>
            </a:r>
            <a:endParaRPr sz="706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642412" y="3703151"/>
            <a:ext cx="2353235" cy="2325221"/>
            <a:chOff x="6781800" y="4196905"/>
            <a:chExt cx="2667000" cy="2635250"/>
          </a:xfrm>
        </p:grpSpPr>
        <p:sp>
          <p:nvSpPr>
            <p:cNvPr id="19" name="object 19"/>
            <p:cNvSpPr/>
            <p:nvPr/>
          </p:nvSpPr>
          <p:spPr>
            <a:xfrm>
              <a:off x="8192261" y="4267199"/>
              <a:ext cx="0" cy="1507490"/>
            </a:xfrm>
            <a:custGeom>
              <a:avLst/>
              <a:gdLst/>
              <a:ahLst/>
              <a:cxnLst/>
              <a:rect l="l" t="t" r="r" b="b"/>
              <a:pathLst>
                <a:path h="1507489">
                  <a:moveTo>
                    <a:pt x="0" y="0"/>
                  </a:moveTo>
                  <a:lnTo>
                    <a:pt x="0" y="1507426"/>
                  </a:lnTo>
                </a:path>
              </a:pathLst>
            </a:custGeom>
            <a:ln w="11048">
              <a:solidFill>
                <a:srgbClr val="95959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8138159" y="4201667"/>
              <a:ext cx="0" cy="1560830"/>
            </a:xfrm>
            <a:custGeom>
              <a:avLst/>
              <a:gdLst/>
              <a:ahLst/>
              <a:cxnLst/>
              <a:rect l="l" t="t" r="r" b="b"/>
              <a:pathLst>
                <a:path h="1560829">
                  <a:moveTo>
                    <a:pt x="0" y="0"/>
                  </a:moveTo>
                  <a:lnTo>
                    <a:pt x="0" y="1560575"/>
                  </a:lnTo>
                </a:path>
              </a:pathLst>
            </a:custGeom>
            <a:ln w="9524">
              <a:solidFill>
                <a:srgbClr val="95959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6781800" y="4291596"/>
              <a:ext cx="2667000" cy="2540635"/>
            </a:xfrm>
            <a:custGeom>
              <a:avLst/>
              <a:gdLst/>
              <a:ahLst/>
              <a:cxnLst/>
              <a:rect l="l" t="t" r="r" b="b"/>
              <a:pathLst>
                <a:path w="2667000" h="2540634">
                  <a:moveTo>
                    <a:pt x="1722120" y="1807464"/>
                  </a:moveTo>
                  <a:lnTo>
                    <a:pt x="1645920" y="1769364"/>
                  </a:lnTo>
                  <a:lnTo>
                    <a:pt x="1645920" y="1804530"/>
                  </a:lnTo>
                  <a:lnTo>
                    <a:pt x="1659636" y="1804416"/>
                  </a:lnTo>
                  <a:lnTo>
                    <a:pt x="974534" y="1810397"/>
                  </a:lnTo>
                  <a:lnTo>
                    <a:pt x="973836" y="1775460"/>
                  </a:lnTo>
                  <a:lnTo>
                    <a:pt x="899160" y="1813560"/>
                  </a:lnTo>
                  <a:lnTo>
                    <a:pt x="958596" y="1843278"/>
                  </a:lnTo>
                  <a:lnTo>
                    <a:pt x="975360" y="1851660"/>
                  </a:lnTo>
                  <a:lnTo>
                    <a:pt x="974648" y="1816493"/>
                  </a:lnTo>
                  <a:lnTo>
                    <a:pt x="1645920" y="1810639"/>
                  </a:lnTo>
                  <a:lnTo>
                    <a:pt x="1645920" y="1845564"/>
                  </a:lnTo>
                  <a:lnTo>
                    <a:pt x="1662684" y="1837182"/>
                  </a:lnTo>
                  <a:lnTo>
                    <a:pt x="1722120" y="1807464"/>
                  </a:lnTo>
                  <a:close/>
                </a:path>
                <a:path w="2667000" h="2540634">
                  <a:moveTo>
                    <a:pt x="1885188" y="1606296"/>
                  </a:moveTo>
                  <a:lnTo>
                    <a:pt x="1850047" y="1606296"/>
                  </a:lnTo>
                  <a:lnTo>
                    <a:pt x="1845640" y="935736"/>
                  </a:lnTo>
                  <a:lnTo>
                    <a:pt x="1880616" y="935736"/>
                  </a:lnTo>
                  <a:lnTo>
                    <a:pt x="1840992" y="859536"/>
                  </a:lnTo>
                  <a:lnTo>
                    <a:pt x="1804416" y="935736"/>
                  </a:lnTo>
                  <a:lnTo>
                    <a:pt x="1839468" y="935736"/>
                  </a:lnTo>
                  <a:lnTo>
                    <a:pt x="1843951" y="1606296"/>
                  </a:lnTo>
                  <a:lnTo>
                    <a:pt x="1808988" y="1606296"/>
                  </a:lnTo>
                  <a:lnTo>
                    <a:pt x="1847088" y="1682496"/>
                  </a:lnTo>
                  <a:lnTo>
                    <a:pt x="1850136" y="1676400"/>
                  </a:lnTo>
                  <a:lnTo>
                    <a:pt x="1885188" y="1606296"/>
                  </a:lnTo>
                  <a:close/>
                </a:path>
                <a:path w="2667000" h="2540634">
                  <a:moveTo>
                    <a:pt x="2667000" y="2414016"/>
                  </a:moveTo>
                  <a:lnTo>
                    <a:pt x="2590800" y="2375916"/>
                  </a:lnTo>
                  <a:lnTo>
                    <a:pt x="2590800" y="2410968"/>
                  </a:lnTo>
                  <a:lnTo>
                    <a:pt x="2445880" y="2410968"/>
                  </a:lnTo>
                  <a:lnTo>
                    <a:pt x="2441473" y="76200"/>
                  </a:lnTo>
                  <a:lnTo>
                    <a:pt x="2476500" y="76200"/>
                  </a:lnTo>
                  <a:lnTo>
                    <a:pt x="2438400" y="0"/>
                  </a:lnTo>
                  <a:lnTo>
                    <a:pt x="2400300" y="76200"/>
                  </a:lnTo>
                  <a:lnTo>
                    <a:pt x="2435352" y="76200"/>
                  </a:lnTo>
                  <a:lnTo>
                    <a:pt x="2439784" y="2410968"/>
                  </a:lnTo>
                  <a:lnTo>
                    <a:pt x="76200" y="2410968"/>
                  </a:lnTo>
                  <a:lnTo>
                    <a:pt x="76200" y="2375916"/>
                  </a:lnTo>
                  <a:lnTo>
                    <a:pt x="0" y="2414016"/>
                  </a:lnTo>
                  <a:lnTo>
                    <a:pt x="60960" y="2444496"/>
                  </a:lnTo>
                  <a:lnTo>
                    <a:pt x="76200" y="2452116"/>
                  </a:lnTo>
                  <a:lnTo>
                    <a:pt x="76200" y="2417064"/>
                  </a:lnTo>
                  <a:lnTo>
                    <a:pt x="2439784" y="2417064"/>
                  </a:lnTo>
                  <a:lnTo>
                    <a:pt x="2439886" y="2464308"/>
                  </a:lnTo>
                  <a:lnTo>
                    <a:pt x="2404872" y="2464308"/>
                  </a:lnTo>
                  <a:lnTo>
                    <a:pt x="2442972" y="2540508"/>
                  </a:lnTo>
                  <a:lnTo>
                    <a:pt x="2446020" y="2534412"/>
                  </a:lnTo>
                  <a:lnTo>
                    <a:pt x="2481072" y="2464308"/>
                  </a:lnTo>
                  <a:lnTo>
                    <a:pt x="2445982" y="2464308"/>
                  </a:lnTo>
                  <a:lnTo>
                    <a:pt x="2445880" y="2417064"/>
                  </a:lnTo>
                  <a:lnTo>
                    <a:pt x="2590800" y="2417064"/>
                  </a:lnTo>
                  <a:lnTo>
                    <a:pt x="2590800" y="2452116"/>
                  </a:lnTo>
                  <a:lnTo>
                    <a:pt x="2606040" y="2444496"/>
                  </a:lnTo>
                  <a:lnTo>
                    <a:pt x="2667000" y="24140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709647" y="5273936"/>
            <a:ext cx="2286000" cy="535396"/>
          </a:xfrm>
          <a:prstGeom prst="rect">
            <a:avLst/>
          </a:prstGeom>
          <a:ln w="9524">
            <a:solidFill>
              <a:srgbClr val="959595"/>
            </a:solidFill>
          </a:ln>
        </p:spPr>
        <p:txBody>
          <a:bodyPr vert="horz" wrap="square" lIns="0" tIns="6724" rIns="0" bIns="0" rtlCol="0">
            <a:spAutoFit/>
          </a:bodyPr>
          <a:lstStyle/>
          <a:p>
            <a:pPr marL="763722" marR="866261" algn="ctr">
              <a:lnSpc>
                <a:spcPct val="235600"/>
              </a:lnSpc>
              <a:spcBef>
                <a:spcPts val="53"/>
              </a:spcBef>
            </a:pP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TILE</a:t>
            </a:r>
            <a:r>
              <a:rPr sz="794" b="1" spc="4" dirty="0">
                <a:solidFill>
                  <a:srgbClr val="FFFFFF"/>
                </a:solidFill>
                <a:latin typeface="Times New Roman"/>
                <a:cs typeface="Times New Roman"/>
              </a:rPr>
              <a:t>_</a:t>
            </a: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  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WIDTH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03809" y="5727997"/>
            <a:ext cx="369794" cy="133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359998" y="1465281"/>
            <a:ext cx="4467785" cy="4485154"/>
            <a:chOff x="4195064" y="1660651"/>
            <a:chExt cx="5063490" cy="5083175"/>
          </a:xfrm>
        </p:grpSpPr>
        <p:sp>
          <p:nvSpPr>
            <p:cNvPr id="25" name="object 25"/>
            <p:cNvSpPr/>
            <p:nvPr/>
          </p:nvSpPr>
          <p:spPr>
            <a:xfrm>
              <a:off x="8138159" y="5769863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5">
                  <a:moveTo>
                    <a:pt x="54863" y="54863"/>
                  </a:moveTo>
                  <a:lnTo>
                    <a:pt x="54863" y="0"/>
                  </a:lnTo>
                  <a:lnTo>
                    <a:pt x="0" y="0"/>
                  </a:lnTo>
                  <a:lnTo>
                    <a:pt x="0" y="54863"/>
                  </a:lnTo>
                  <a:lnTo>
                    <a:pt x="54863" y="54863"/>
                  </a:lnTo>
                  <a:close/>
                </a:path>
              </a:pathLst>
            </a:custGeom>
            <a:solidFill>
              <a:srgbClr val="FF65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8138159" y="5769863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5">
                  <a:moveTo>
                    <a:pt x="0" y="0"/>
                  </a:moveTo>
                  <a:lnTo>
                    <a:pt x="0" y="54863"/>
                  </a:lnTo>
                  <a:lnTo>
                    <a:pt x="54863" y="54863"/>
                  </a:lnTo>
                  <a:lnTo>
                    <a:pt x="54863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6740652" y="5769863"/>
              <a:ext cx="1379220" cy="55244"/>
            </a:xfrm>
            <a:custGeom>
              <a:avLst/>
              <a:gdLst/>
              <a:ahLst/>
              <a:cxnLst/>
              <a:rect l="l" t="t" r="r" b="b"/>
              <a:pathLst>
                <a:path w="1379220" h="55245">
                  <a:moveTo>
                    <a:pt x="0" y="0"/>
                  </a:moveTo>
                  <a:lnTo>
                    <a:pt x="1379219" y="0"/>
                  </a:lnTo>
                </a:path>
                <a:path w="1379220" h="55245">
                  <a:moveTo>
                    <a:pt x="0" y="54863"/>
                  </a:moveTo>
                  <a:lnTo>
                    <a:pt x="1379219" y="54863"/>
                  </a:lnTo>
                </a:path>
              </a:pathLst>
            </a:custGeom>
            <a:ln w="9524">
              <a:solidFill>
                <a:srgbClr val="95959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4343400" y="1828812"/>
              <a:ext cx="4914900" cy="4914900"/>
            </a:xfrm>
            <a:custGeom>
              <a:avLst/>
              <a:gdLst/>
              <a:ahLst/>
              <a:cxnLst/>
              <a:rect l="l" t="t" r="r" b="b"/>
              <a:pathLst>
                <a:path w="4914900" h="4914900">
                  <a:moveTo>
                    <a:pt x="2427732" y="4872228"/>
                  </a:moveTo>
                  <a:lnTo>
                    <a:pt x="2351532" y="4834128"/>
                  </a:lnTo>
                  <a:lnTo>
                    <a:pt x="2351532" y="4869192"/>
                  </a:lnTo>
                  <a:lnTo>
                    <a:pt x="2363724" y="4869180"/>
                  </a:lnTo>
                  <a:lnTo>
                    <a:pt x="64008" y="4873752"/>
                  </a:lnTo>
                  <a:lnTo>
                    <a:pt x="76200" y="4873726"/>
                  </a:lnTo>
                  <a:lnTo>
                    <a:pt x="76200" y="4838700"/>
                  </a:lnTo>
                  <a:lnTo>
                    <a:pt x="0" y="4876800"/>
                  </a:lnTo>
                  <a:lnTo>
                    <a:pt x="60960" y="4907280"/>
                  </a:lnTo>
                  <a:lnTo>
                    <a:pt x="76200" y="4914900"/>
                  </a:lnTo>
                  <a:lnTo>
                    <a:pt x="76200" y="4879835"/>
                  </a:lnTo>
                  <a:lnTo>
                    <a:pt x="2351532" y="4875301"/>
                  </a:lnTo>
                  <a:lnTo>
                    <a:pt x="2351532" y="4910328"/>
                  </a:lnTo>
                  <a:lnTo>
                    <a:pt x="2366772" y="4902708"/>
                  </a:lnTo>
                  <a:lnTo>
                    <a:pt x="2427732" y="4872228"/>
                  </a:lnTo>
                  <a:close/>
                </a:path>
                <a:path w="4914900" h="4914900">
                  <a:moveTo>
                    <a:pt x="4914900" y="76200"/>
                  </a:moveTo>
                  <a:lnTo>
                    <a:pt x="4876800" y="0"/>
                  </a:lnTo>
                  <a:lnTo>
                    <a:pt x="4838700" y="76200"/>
                  </a:lnTo>
                  <a:lnTo>
                    <a:pt x="4873726" y="76200"/>
                  </a:lnTo>
                  <a:lnTo>
                    <a:pt x="4870716" y="2336292"/>
                  </a:lnTo>
                  <a:lnTo>
                    <a:pt x="4835652" y="2336292"/>
                  </a:lnTo>
                  <a:lnTo>
                    <a:pt x="4870704" y="2406396"/>
                  </a:lnTo>
                  <a:lnTo>
                    <a:pt x="4873752" y="2412492"/>
                  </a:lnTo>
                  <a:lnTo>
                    <a:pt x="4911852" y="2336292"/>
                  </a:lnTo>
                  <a:lnTo>
                    <a:pt x="4876812" y="2336292"/>
                  </a:lnTo>
                  <a:lnTo>
                    <a:pt x="4879822" y="76200"/>
                  </a:lnTo>
                  <a:lnTo>
                    <a:pt x="49149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4207764" y="1673351"/>
              <a:ext cx="4297680" cy="4342130"/>
            </a:xfrm>
            <a:custGeom>
              <a:avLst/>
              <a:gdLst/>
              <a:ahLst/>
              <a:cxnLst/>
              <a:rect l="l" t="t" r="r" b="b"/>
              <a:pathLst>
                <a:path w="4297680" h="4342130">
                  <a:moveTo>
                    <a:pt x="3476243" y="97535"/>
                  </a:moveTo>
                  <a:lnTo>
                    <a:pt x="4297679" y="97535"/>
                  </a:lnTo>
                </a:path>
                <a:path w="4297680" h="4342130">
                  <a:moveTo>
                    <a:pt x="3488435" y="0"/>
                  </a:moveTo>
                  <a:lnTo>
                    <a:pt x="3488435" y="91439"/>
                  </a:lnTo>
                </a:path>
                <a:path w="4297680" h="4342130">
                  <a:moveTo>
                    <a:pt x="4288535" y="0"/>
                  </a:moveTo>
                  <a:lnTo>
                    <a:pt x="4288535" y="91439"/>
                  </a:lnTo>
                </a:path>
                <a:path w="4297680" h="4342130">
                  <a:moveTo>
                    <a:pt x="92963" y="4341875"/>
                  </a:moveTo>
                  <a:lnTo>
                    <a:pt x="92963" y="3518915"/>
                  </a:lnTo>
                </a:path>
                <a:path w="4297680" h="4342130">
                  <a:moveTo>
                    <a:pt x="0" y="3820667"/>
                  </a:moveTo>
                  <a:lnTo>
                    <a:pt x="92963" y="3820667"/>
                  </a:lnTo>
                </a:path>
                <a:path w="4297680" h="4342130">
                  <a:moveTo>
                    <a:pt x="0" y="3720083"/>
                  </a:moveTo>
                  <a:lnTo>
                    <a:pt x="92963" y="3720083"/>
                  </a:lnTo>
                </a:path>
                <a:path w="4297680" h="4342130">
                  <a:moveTo>
                    <a:pt x="0" y="3617975"/>
                  </a:moveTo>
                  <a:lnTo>
                    <a:pt x="92963" y="3617975"/>
                  </a:lnTo>
                </a:path>
              </a:pathLst>
            </a:custGeom>
            <a:ln w="25399">
              <a:solidFill>
                <a:srgbClr val="FF65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0" name="object 30"/>
          <p:cNvSpPr/>
          <p:nvPr/>
        </p:nvSpPr>
        <p:spPr>
          <a:xfrm>
            <a:off x="7680062" y="860606"/>
            <a:ext cx="2243418" cy="90207"/>
          </a:xfrm>
          <a:custGeom>
            <a:avLst/>
            <a:gdLst/>
            <a:ahLst/>
            <a:cxnLst/>
            <a:rect l="l" t="t" r="r" b="b"/>
            <a:pathLst>
              <a:path w="2542540" h="102234">
                <a:moveTo>
                  <a:pt x="0" y="102107"/>
                </a:moveTo>
                <a:lnTo>
                  <a:pt x="2542031" y="102107"/>
                </a:lnTo>
              </a:path>
              <a:path w="2542540" h="102234">
                <a:moveTo>
                  <a:pt x="21335" y="0"/>
                </a:moveTo>
                <a:lnTo>
                  <a:pt x="21335" y="91439"/>
                </a:lnTo>
              </a:path>
              <a:path w="2542540" h="102234">
                <a:moveTo>
                  <a:pt x="1684019" y="0"/>
                </a:moveTo>
                <a:lnTo>
                  <a:pt x="1684019" y="91439"/>
                </a:lnTo>
              </a:path>
              <a:path w="2542540" h="102234">
                <a:moveTo>
                  <a:pt x="2535935" y="0"/>
                </a:moveTo>
                <a:lnTo>
                  <a:pt x="2535935" y="91439"/>
                </a:lnTo>
              </a:path>
            </a:pathLst>
          </a:custGeom>
          <a:ln w="25399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 txBox="1"/>
          <p:nvPr/>
        </p:nvSpPr>
        <p:spPr>
          <a:xfrm>
            <a:off x="8401720" y="391578"/>
            <a:ext cx="1272988" cy="1079118"/>
          </a:xfrm>
          <a:prstGeom prst="rect">
            <a:avLst/>
          </a:prstGeom>
        </p:spPr>
        <p:txBody>
          <a:bodyPr vert="horz" wrap="square" lIns="0" tIns="48745" rIns="0" bIns="0" rtlCol="0">
            <a:spAutoFit/>
          </a:bodyPr>
          <a:lstStyle/>
          <a:p>
            <a:pPr marR="794539" algn="r">
              <a:spcBef>
                <a:spcPts val="383"/>
              </a:spcBef>
            </a:pPr>
            <a:r>
              <a:rPr sz="1412" b="1" spc="-4" dirty="0">
                <a:solidFill>
                  <a:srgbClr val="FFCC00"/>
                </a:solidFill>
                <a:latin typeface="Arial"/>
                <a:cs typeface="Arial"/>
              </a:rPr>
              <a:t>bx</a:t>
            </a:r>
            <a:endParaRPr sz="1412">
              <a:latin typeface="Arial"/>
              <a:cs typeface="Arial"/>
            </a:endParaRPr>
          </a:p>
          <a:p>
            <a:pPr marL="324428">
              <a:spcBef>
                <a:spcPts val="224"/>
              </a:spcBef>
              <a:tabLst>
                <a:tab pos="1075822" algn="l"/>
              </a:tabLst>
            </a:pPr>
            <a:r>
              <a:rPr sz="1059" b="1" dirty="0">
                <a:solidFill>
                  <a:srgbClr val="FFCC00"/>
                </a:solidFill>
                <a:latin typeface="Arial"/>
                <a:cs typeface="Arial"/>
              </a:rPr>
              <a:t>1	2</a:t>
            </a:r>
            <a:endParaRPr sz="1059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1500">
              <a:latin typeface="Arial"/>
              <a:cs typeface="Arial"/>
            </a:endParaRPr>
          </a:p>
          <a:p>
            <a:pPr marR="739067" algn="r">
              <a:spcBef>
                <a:spcPts val="4"/>
              </a:spcBef>
            </a:pPr>
            <a:r>
              <a:rPr sz="1412" b="1" spc="-4" dirty="0">
                <a:solidFill>
                  <a:srgbClr val="FF6500"/>
                </a:solidFill>
                <a:latin typeface="Arial"/>
                <a:cs typeface="Arial"/>
              </a:rPr>
              <a:t>tx</a:t>
            </a:r>
            <a:endParaRPr sz="1412">
              <a:latin typeface="Arial"/>
              <a:cs typeface="Arial"/>
            </a:endParaRPr>
          </a:p>
          <a:p>
            <a:pPr marL="11206">
              <a:spcBef>
                <a:spcPts val="97"/>
              </a:spcBef>
            </a:pPr>
            <a:r>
              <a:rPr sz="1059" b="1" spc="75" dirty="0">
                <a:solidFill>
                  <a:srgbClr val="FF6500"/>
                </a:solidFill>
                <a:latin typeface="Arial"/>
                <a:cs typeface="Arial"/>
              </a:rPr>
              <a:t>012</a:t>
            </a:r>
            <a:r>
              <a:rPr sz="1059" b="1" spc="212" dirty="0">
                <a:solidFill>
                  <a:srgbClr val="FF6500"/>
                </a:solidFill>
                <a:latin typeface="Arial"/>
                <a:cs typeface="Arial"/>
              </a:rPr>
              <a:t> </a:t>
            </a:r>
            <a:r>
              <a:rPr sz="1059" b="1" spc="-4" dirty="0">
                <a:solidFill>
                  <a:srgbClr val="FF6500"/>
                </a:solidFill>
                <a:latin typeface="Arial"/>
                <a:cs typeface="Arial"/>
              </a:rPr>
              <a:t>TILE_WIDTH-1</a:t>
            </a:r>
            <a:endParaRPr sz="1059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09066" y="673244"/>
            <a:ext cx="97490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b="1" dirty="0">
                <a:solidFill>
                  <a:srgbClr val="FFCC00"/>
                </a:solidFill>
                <a:latin typeface="Arial"/>
                <a:cs typeface="Arial"/>
              </a:rPr>
              <a:t>0</a:t>
            </a:r>
            <a:endParaRPr sz="1059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08394" y="3880821"/>
            <a:ext cx="96931" cy="2243418"/>
          </a:xfrm>
          <a:custGeom>
            <a:avLst/>
            <a:gdLst/>
            <a:ahLst/>
            <a:cxnLst/>
            <a:rect l="l" t="t" r="r" b="b"/>
            <a:pathLst>
              <a:path w="109855" h="2542540">
                <a:moveTo>
                  <a:pt x="109727" y="2542031"/>
                </a:moveTo>
                <a:lnTo>
                  <a:pt x="109727" y="0"/>
                </a:lnTo>
              </a:path>
              <a:path w="109855" h="2542540">
                <a:moveTo>
                  <a:pt x="12191" y="2535935"/>
                </a:moveTo>
                <a:lnTo>
                  <a:pt x="105155" y="2535935"/>
                </a:lnTo>
              </a:path>
              <a:path w="109855" h="2542540">
                <a:moveTo>
                  <a:pt x="0" y="1697735"/>
                </a:moveTo>
                <a:lnTo>
                  <a:pt x="91439" y="1697735"/>
                </a:lnTo>
              </a:path>
              <a:path w="109855" h="2542540">
                <a:moveTo>
                  <a:pt x="12191" y="871727"/>
                </a:moveTo>
                <a:lnTo>
                  <a:pt x="105155" y="871727"/>
                </a:lnTo>
              </a:path>
              <a:path w="109855" h="2542540">
                <a:moveTo>
                  <a:pt x="12191" y="21335"/>
                </a:moveTo>
                <a:lnTo>
                  <a:pt x="105155" y="21335"/>
                </a:lnTo>
              </a:path>
            </a:pathLst>
          </a:custGeom>
          <a:ln w="25399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 txBox="1"/>
          <p:nvPr/>
        </p:nvSpPr>
        <p:spPr>
          <a:xfrm>
            <a:off x="3946710" y="4884865"/>
            <a:ext cx="232522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b="1" dirty="0">
                <a:solidFill>
                  <a:srgbClr val="FFCC00"/>
                </a:solidFill>
                <a:latin typeface="Arial"/>
                <a:cs typeface="Arial"/>
              </a:rPr>
              <a:t>b</a:t>
            </a:r>
            <a:r>
              <a:rPr sz="1412" b="1" spc="-4" dirty="0">
                <a:solidFill>
                  <a:srgbClr val="FFCC00"/>
                </a:solidFill>
                <a:latin typeface="Arial"/>
                <a:cs typeface="Arial"/>
              </a:rPr>
              <a:t>y</a:t>
            </a:r>
            <a:endParaRPr sz="1412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19063" y="4800149"/>
            <a:ext cx="184337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b="1" spc="9" dirty="0">
                <a:solidFill>
                  <a:srgbClr val="FF6500"/>
                </a:solidFill>
                <a:latin typeface="Arial"/>
                <a:cs typeface="Arial"/>
              </a:rPr>
              <a:t>t</a:t>
            </a:r>
            <a:r>
              <a:rPr sz="1412" b="1" spc="-4" dirty="0">
                <a:solidFill>
                  <a:srgbClr val="FF6500"/>
                </a:solidFill>
                <a:latin typeface="Arial"/>
                <a:cs typeface="Arial"/>
              </a:rPr>
              <a:t>y</a:t>
            </a:r>
            <a:endParaRPr sz="1412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24180" y="4531209"/>
            <a:ext cx="109818" cy="4088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1077"/>
              </a:lnSpc>
              <a:spcBef>
                <a:spcPts val="88"/>
              </a:spcBef>
            </a:pPr>
            <a:r>
              <a:rPr sz="1059" b="1" dirty="0">
                <a:solidFill>
                  <a:srgbClr val="FF6500"/>
                </a:solidFill>
                <a:latin typeface="Arial"/>
                <a:cs typeface="Arial"/>
              </a:rPr>
              <a:t>0</a:t>
            </a:r>
            <a:endParaRPr sz="1059">
              <a:latin typeface="Arial"/>
              <a:cs typeface="Arial"/>
            </a:endParaRPr>
          </a:p>
          <a:p>
            <a:pPr marL="22972">
              <a:lnSpc>
                <a:spcPts val="882"/>
              </a:lnSpc>
            </a:pPr>
            <a:r>
              <a:rPr sz="1059" b="1" dirty="0">
                <a:solidFill>
                  <a:srgbClr val="FF6500"/>
                </a:solidFill>
                <a:latin typeface="Arial"/>
                <a:cs typeface="Arial"/>
              </a:rPr>
              <a:t>1</a:t>
            </a:r>
            <a:endParaRPr sz="1059">
              <a:latin typeface="Arial"/>
              <a:cs typeface="Arial"/>
            </a:endParaRPr>
          </a:p>
          <a:p>
            <a:pPr marL="22972">
              <a:lnSpc>
                <a:spcPts val="1081"/>
              </a:lnSpc>
            </a:pPr>
            <a:r>
              <a:rPr sz="1059" b="1" dirty="0">
                <a:solidFill>
                  <a:srgbClr val="FF6500"/>
                </a:solidFill>
                <a:latin typeface="Arial"/>
                <a:cs typeface="Arial"/>
              </a:rPr>
              <a:t>2</a:t>
            </a:r>
            <a:endParaRPr sz="1059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27131" y="5217008"/>
            <a:ext cx="950259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b="1" spc="-4" dirty="0">
                <a:solidFill>
                  <a:srgbClr val="FF6500"/>
                </a:solidFill>
                <a:latin typeface="Arial"/>
                <a:cs typeface="Arial"/>
              </a:rPr>
              <a:t>TILE_WIDTH-1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368513" y="1476486"/>
            <a:ext cx="3730999" cy="3826249"/>
            <a:chOff x="4204715" y="1673351"/>
            <a:chExt cx="4228465" cy="4336415"/>
          </a:xfrm>
        </p:grpSpPr>
        <p:sp>
          <p:nvSpPr>
            <p:cNvPr id="39" name="object 39"/>
            <p:cNvSpPr/>
            <p:nvPr/>
          </p:nvSpPr>
          <p:spPr>
            <a:xfrm>
              <a:off x="4204715" y="1673351"/>
              <a:ext cx="4215765" cy="4323715"/>
            </a:xfrm>
            <a:custGeom>
              <a:avLst/>
              <a:gdLst/>
              <a:ahLst/>
              <a:cxnLst/>
              <a:rect l="l" t="t" r="r" b="b"/>
              <a:pathLst>
                <a:path w="4215765" h="4323715">
                  <a:moveTo>
                    <a:pt x="0" y="4247387"/>
                  </a:moveTo>
                  <a:lnTo>
                    <a:pt x="92963" y="4247387"/>
                  </a:lnTo>
                </a:path>
                <a:path w="4215765" h="4323715">
                  <a:moveTo>
                    <a:pt x="3567683" y="0"/>
                  </a:moveTo>
                  <a:lnTo>
                    <a:pt x="3567683" y="91439"/>
                  </a:lnTo>
                </a:path>
                <a:path w="4215765" h="4323715">
                  <a:moveTo>
                    <a:pt x="3643883" y="0"/>
                  </a:moveTo>
                  <a:lnTo>
                    <a:pt x="3643883" y="91439"/>
                  </a:lnTo>
                </a:path>
                <a:path w="4215765" h="4323715">
                  <a:moveTo>
                    <a:pt x="3732275" y="0"/>
                  </a:moveTo>
                  <a:lnTo>
                    <a:pt x="3732275" y="91439"/>
                  </a:lnTo>
                </a:path>
                <a:path w="4215765" h="4323715">
                  <a:moveTo>
                    <a:pt x="4215383" y="0"/>
                  </a:moveTo>
                  <a:lnTo>
                    <a:pt x="4215383" y="91439"/>
                  </a:lnTo>
                </a:path>
                <a:path w="4215765" h="4323715">
                  <a:moveTo>
                    <a:pt x="3047" y="3529583"/>
                  </a:moveTo>
                  <a:lnTo>
                    <a:pt x="96011" y="3529583"/>
                  </a:lnTo>
                </a:path>
                <a:path w="4215765" h="4323715">
                  <a:moveTo>
                    <a:pt x="0" y="4323587"/>
                  </a:moveTo>
                  <a:lnTo>
                    <a:pt x="92963" y="4323587"/>
                  </a:lnTo>
                </a:path>
              </a:pathLst>
            </a:custGeom>
            <a:ln w="25399">
              <a:solidFill>
                <a:srgbClr val="FF65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4343399" y="5714999"/>
              <a:ext cx="2400300" cy="111760"/>
            </a:xfrm>
            <a:custGeom>
              <a:avLst/>
              <a:gdLst/>
              <a:ahLst/>
              <a:cxnLst/>
              <a:rect l="l" t="t" r="r" b="b"/>
              <a:pathLst>
                <a:path w="2400300" h="111760">
                  <a:moveTo>
                    <a:pt x="2400299" y="111251"/>
                  </a:moveTo>
                  <a:lnTo>
                    <a:pt x="2400299" y="0"/>
                  </a:lnTo>
                  <a:lnTo>
                    <a:pt x="0" y="0"/>
                  </a:lnTo>
                  <a:lnTo>
                    <a:pt x="0" y="111251"/>
                  </a:lnTo>
                  <a:lnTo>
                    <a:pt x="2400299" y="111251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4343399" y="5714999"/>
              <a:ext cx="2400300" cy="111760"/>
            </a:xfrm>
            <a:custGeom>
              <a:avLst/>
              <a:gdLst/>
              <a:ahLst/>
              <a:cxnLst/>
              <a:rect l="l" t="t" r="r" b="b"/>
              <a:pathLst>
                <a:path w="2400300" h="111760">
                  <a:moveTo>
                    <a:pt x="0" y="0"/>
                  </a:moveTo>
                  <a:lnTo>
                    <a:pt x="0" y="111251"/>
                  </a:lnTo>
                  <a:lnTo>
                    <a:pt x="2400299" y="111251"/>
                  </a:lnTo>
                  <a:lnTo>
                    <a:pt x="240029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8153399" y="1828799"/>
              <a:ext cx="76200" cy="2438400"/>
            </a:xfrm>
            <a:custGeom>
              <a:avLst/>
              <a:gdLst/>
              <a:ahLst/>
              <a:cxnLst/>
              <a:rect l="l" t="t" r="r" b="b"/>
              <a:pathLst>
                <a:path w="76200" h="2438400">
                  <a:moveTo>
                    <a:pt x="76199" y="2438399"/>
                  </a:moveTo>
                  <a:lnTo>
                    <a:pt x="76199" y="0"/>
                  </a:lnTo>
                  <a:lnTo>
                    <a:pt x="0" y="0"/>
                  </a:lnTo>
                  <a:lnTo>
                    <a:pt x="0" y="2438399"/>
                  </a:lnTo>
                  <a:lnTo>
                    <a:pt x="76199" y="2438399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8153399" y="1828799"/>
              <a:ext cx="76200" cy="2438400"/>
            </a:xfrm>
            <a:custGeom>
              <a:avLst/>
              <a:gdLst/>
              <a:ahLst/>
              <a:cxnLst/>
              <a:rect l="l" t="t" r="r" b="b"/>
              <a:pathLst>
                <a:path w="76200" h="2438400">
                  <a:moveTo>
                    <a:pt x="0" y="0"/>
                  </a:moveTo>
                  <a:lnTo>
                    <a:pt x="0" y="2438399"/>
                  </a:lnTo>
                  <a:lnTo>
                    <a:pt x="76199" y="2438399"/>
                  </a:lnTo>
                  <a:lnTo>
                    <a:pt x="7619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289611" y="5667485"/>
            <a:ext cx="97490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b="1" dirty="0">
                <a:solidFill>
                  <a:srgbClr val="FFCC00"/>
                </a:solidFill>
                <a:latin typeface="Arial"/>
                <a:cs typeface="Arial"/>
              </a:rPr>
              <a:t>2</a:t>
            </a:r>
            <a:endParaRPr sz="1059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89611" y="4961514"/>
            <a:ext cx="97490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b="1" dirty="0">
                <a:solidFill>
                  <a:srgbClr val="FFCC00"/>
                </a:solidFill>
                <a:latin typeface="Arial"/>
                <a:cs typeface="Arial"/>
              </a:rPr>
              <a:t>1</a:t>
            </a:r>
            <a:endParaRPr sz="1059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89611" y="4209824"/>
            <a:ext cx="97490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b="1" dirty="0">
                <a:solidFill>
                  <a:srgbClr val="FFCC00"/>
                </a:solidFill>
                <a:latin typeface="Arial"/>
                <a:cs typeface="Arial"/>
              </a:rPr>
              <a:t>0</a:t>
            </a:r>
            <a:endParaRPr sz="1059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26374" y="860606"/>
            <a:ext cx="0" cy="80682"/>
          </a:xfrm>
          <a:custGeom>
            <a:avLst/>
            <a:gdLst/>
            <a:ahLst/>
            <a:cxnLst/>
            <a:rect l="l" t="t" r="r" b="b"/>
            <a:pathLst>
              <a:path h="91440">
                <a:moveTo>
                  <a:pt x="0" y="0"/>
                </a:moveTo>
                <a:lnTo>
                  <a:pt x="0" y="91439"/>
                </a:lnTo>
              </a:path>
            </a:pathLst>
          </a:custGeom>
          <a:ln w="25399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 txBox="1"/>
          <p:nvPr/>
        </p:nvSpPr>
        <p:spPr>
          <a:xfrm>
            <a:off x="9325669" y="4528360"/>
            <a:ext cx="115416" cy="73846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860"/>
              </a:lnSpc>
            </a:pP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TILE</a:t>
            </a:r>
            <a:r>
              <a:rPr sz="794" b="1" spc="4" dirty="0">
                <a:solidFill>
                  <a:srgbClr val="FFFFFF"/>
                </a:solidFill>
                <a:latin typeface="Times New Roman"/>
                <a:cs typeface="Times New Roman"/>
              </a:rPr>
              <a:t>_</a:t>
            </a: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IDT</a:t>
            </a:r>
            <a:r>
              <a:rPr sz="794" b="1" spc="-9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24194" y="4670439"/>
            <a:ext cx="115416" cy="381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860"/>
              </a:lnSpc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599989" y="2205597"/>
            <a:ext cx="115416" cy="381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860"/>
              </a:lnSpc>
            </a:pPr>
            <a:r>
              <a:rPr sz="794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794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ID</a:t>
            </a:r>
            <a:r>
              <a:rPr sz="794" b="1" spc="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94" b="1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794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2534765" y="400995"/>
            <a:ext cx="4707591" cy="98914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177" spc="-4" dirty="0">
                <a:latin typeface="+mn-lt"/>
              </a:rPr>
              <a:t>Matrix</a:t>
            </a:r>
            <a:r>
              <a:rPr sz="3177" spc="-26" dirty="0">
                <a:latin typeface="+mn-lt"/>
              </a:rPr>
              <a:t> </a:t>
            </a:r>
            <a:r>
              <a:rPr sz="3177" spc="-4" dirty="0">
                <a:latin typeface="+mn-lt"/>
              </a:rPr>
              <a:t>Multiplication</a:t>
            </a:r>
            <a:r>
              <a:rPr sz="3177" spc="-35" dirty="0">
                <a:latin typeface="+mn-lt"/>
              </a:rPr>
              <a:t> </a:t>
            </a:r>
            <a:r>
              <a:rPr sz="3177" dirty="0">
                <a:latin typeface="+mn-lt"/>
              </a:rPr>
              <a:t>Using</a:t>
            </a:r>
            <a:r>
              <a:rPr lang="en-US" sz="3177" dirty="0">
                <a:latin typeface="+mn-lt"/>
              </a:rPr>
              <a:t> </a:t>
            </a:r>
            <a:r>
              <a:rPr lang="en-US" sz="3177" spc="-4" dirty="0">
                <a:latin typeface="+mn-lt"/>
                <a:cs typeface="Arial"/>
              </a:rPr>
              <a:t>Multiple</a:t>
            </a:r>
            <a:r>
              <a:rPr lang="en-US" sz="3177" spc="-62" dirty="0">
                <a:latin typeface="+mn-lt"/>
                <a:cs typeface="Arial"/>
              </a:rPr>
              <a:t> </a:t>
            </a:r>
            <a:r>
              <a:rPr lang="en-US" sz="3177" spc="-4" dirty="0">
                <a:latin typeface="+mn-lt"/>
                <a:cs typeface="Arial"/>
              </a:rPr>
              <a:t>Blocks</a:t>
            </a:r>
            <a:endParaRPr sz="3177" dirty="0">
              <a:latin typeface="+mn-l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534765" y="1773217"/>
            <a:ext cx="3381935" cy="2034566"/>
          </a:xfrm>
          <a:prstGeom prst="rect">
            <a:avLst/>
          </a:prstGeom>
        </p:spPr>
        <p:txBody>
          <a:bodyPr vert="horz" wrap="square" lIns="0" tIns="74519" rIns="0" bIns="0" rtlCol="0">
            <a:spAutoFit/>
          </a:bodyPr>
          <a:lstStyle/>
          <a:p>
            <a:pPr marL="313781" indent="-302575">
              <a:spcBef>
                <a:spcPts val="587"/>
              </a:spcBef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Break-up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Pd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into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tiles</a:t>
            </a:r>
            <a:endParaRPr sz="2118">
              <a:latin typeface="Arial"/>
              <a:cs typeface="Arial"/>
            </a:endParaRPr>
          </a:p>
          <a:p>
            <a:pPr marL="313781" marR="473474" indent="-302575">
              <a:spcBef>
                <a:spcPts val="494"/>
              </a:spcBef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Each block calculates </a:t>
            </a:r>
            <a:r>
              <a:rPr sz="2118" spc="-578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one </a:t>
            </a:r>
            <a:r>
              <a:rPr sz="2118" dirty="0">
                <a:latin typeface="Arial"/>
                <a:cs typeface="Arial"/>
              </a:rPr>
              <a:t>tile</a:t>
            </a:r>
            <a:endParaRPr sz="2118">
              <a:latin typeface="Arial"/>
              <a:cs typeface="Arial"/>
            </a:endParaRPr>
          </a:p>
          <a:p>
            <a:pPr marL="667346" marR="4483" lvl="1" indent="-253266">
              <a:spcBef>
                <a:spcPts val="427"/>
              </a:spcBef>
              <a:buChar char="–"/>
              <a:tabLst>
                <a:tab pos="667346" algn="l"/>
                <a:tab pos="667906" algn="l"/>
              </a:tabLst>
            </a:pPr>
            <a:r>
              <a:rPr sz="1765" dirty="0">
                <a:latin typeface="Arial"/>
                <a:cs typeface="Arial"/>
              </a:rPr>
              <a:t>Each </a:t>
            </a:r>
            <a:r>
              <a:rPr sz="1765" spc="-4" dirty="0">
                <a:latin typeface="Arial"/>
                <a:cs typeface="Arial"/>
              </a:rPr>
              <a:t>thread calculates one </a:t>
            </a:r>
            <a:r>
              <a:rPr sz="1765" spc="-485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element</a:t>
            </a:r>
            <a:endParaRPr sz="1765">
              <a:latin typeface="Arial"/>
              <a:cs typeface="Arial"/>
            </a:endParaRPr>
          </a:p>
          <a:p>
            <a:pPr marL="667346" lvl="1" indent="-253266">
              <a:spcBef>
                <a:spcPts val="424"/>
              </a:spcBef>
              <a:buChar char="–"/>
              <a:tabLst>
                <a:tab pos="667346" algn="l"/>
                <a:tab pos="667906" algn="l"/>
              </a:tabLst>
            </a:pPr>
            <a:r>
              <a:rPr sz="1765" spc="-4" dirty="0">
                <a:latin typeface="Arial"/>
                <a:cs typeface="Arial"/>
              </a:rPr>
              <a:t>Block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size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equal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tile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size</a:t>
            </a:r>
            <a:endParaRPr sz="176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r>
              <a:rPr lang="en-US"/>
              <a:t>Streaming Multiprocessors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utomatic Scalability.">
            <a:extLst>
              <a:ext uri="{FF2B5EF4-FFF2-40B4-BE49-F238E27FC236}">
                <a16:creationId xmlns:a16="http://schemas.microsoft.com/office/drawing/2014/main" id="{213221F7-4849-4F83-B221-0517D8D83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6" y="386498"/>
            <a:ext cx="6580646" cy="5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id of Thread Blocks.">
            <a:extLst>
              <a:ext uri="{FF2B5EF4-FFF2-40B4-BE49-F238E27FC236}">
                <a16:creationId xmlns:a16="http://schemas.microsoft.com/office/drawing/2014/main" id="{A0A5B749-2FC7-4EDD-86B7-EF2FEF4AF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1" r="14611"/>
          <a:stretch/>
        </p:blipFill>
        <p:spPr bwMode="auto">
          <a:xfrm>
            <a:off x="6890994" y="405350"/>
            <a:ext cx="4873658" cy="57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204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>
            <a:off x="9165389" y="235285"/>
            <a:ext cx="2705768" cy="106011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NVIDIA GPUs contain functional units called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Streaming Multiprocessors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SMs</a:t>
            </a:r>
            <a:endParaRPr sz="1556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397565" y="235285"/>
            <a:ext cx="1965739" cy="629141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776693" y="169025"/>
            <a:ext cx="120748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sz="3556">
                <a:solidFill>
                  <a:schemeClr val="lt1"/>
                </a:solidFill>
              </a:rPr>
              <a:t>GPU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/>
        </p:nvSpPr>
        <p:spPr>
          <a:xfrm>
            <a:off x="9165389" y="235285"/>
            <a:ext cx="2705768" cy="106011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NVIDIA GPUs contain functional units called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Streaming Multiprocessors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SMs</a:t>
            </a:r>
            <a:endParaRPr sz="1556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397565" y="235285"/>
            <a:ext cx="1965739" cy="629141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11"/>
          <p:cNvGrpSpPr/>
          <p:nvPr/>
        </p:nvGrpSpPr>
        <p:grpSpPr>
          <a:xfrm>
            <a:off x="570576" y="883477"/>
            <a:ext cx="1619713" cy="5292804"/>
            <a:chOff x="513518" y="735495"/>
            <a:chExt cx="1457742" cy="4763524"/>
          </a:xfrm>
        </p:grpSpPr>
        <p:grpSp>
          <p:nvGrpSpPr>
            <p:cNvPr id="65" name="Google Shape;65;p11"/>
            <p:cNvGrpSpPr/>
            <p:nvPr/>
          </p:nvGrpSpPr>
          <p:grpSpPr>
            <a:xfrm>
              <a:off x="513519" y="735495"/>
              <a:ext cx="1457741" cy="1146136"/>
              <a:chOff x="530084" y="410538"/>
              <a:chExt cx="1457741" cy="2315506"/>
            </a:xfrm>
          </p:grpSpPr>
          <p:grpSp>
            <p:nvGrpSpPr>
              <p:cNvPr id="66" name="Google Shape;66;p11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67" name="Google Shape;67;p11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68;p11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" name="Google Shape;69;p11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70" name="Google Shape;70;p11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2" name="Google Shape;72;p11"/>
            <p:cNvGrpSpPr/>
            <p:nvPr/>
          </p:nvGrpSpPr>
          <p:grpSpPr>
            <a:xfrm>
              <a:off x="513519" y="1950207"/>
              <a:ext cx="1457741" cy="1146136"/>
              <a:chOff x="530084" y="410538"/>
              <a:chExt cx="1457741" cy="2315506"/>
            </a:xfrm>
          </p:grpSpPr>
          <p:grpSp>
            <p:nvGrpSpPr>
              <p:cNvPr id="73" name="Google Shape;73;p11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74" name="Google Shape;74;p11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11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" name="Google Shape;76;p11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77" name="Google Shape;77;p11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11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9" name="Google Shape;79;p11"/>
            <p:cNvGrpSpPr/>
            <p:nvPr/>
          </p:nvGrpSpPr>
          <p:grpSpPr>
            <a:xfrm>
              <a:off x="513518" y="3148110"/>
              <a:ext cx="1457741" cy="1146136"/>
              <a:chOff x="530084" y="410538"/>
              <a:chExt cx="1457741" cy="2315506"/>
            </a:xfrm>
          </p:grpSpPr>
          <p:grpSp>
            <p:nvGrpSpPr>
              <p:cNvPr id="80" name="Google Shape;80;p11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81" name="Google Shape;81;p11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82;p11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" name="Google Shape;83;p11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84" name="Google Shape;84;p11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11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6" name="Google Shape;86;p11"/>
            <p:cNvGrpSpPr/>
            <p:nvPr/>
          </p:nvGrpSpPr>
          <p:grpSpPr>
            <a:xfrm>
              <a:off x="513518" y="4352883"/>
              <a:ext cx="1457741" cy="1146136"/>
              <a:chOff x="530084" y="410538"/>
              <a:chExt cx="1457741" cy="2315506"/>
            </a:xfrm>
          </p:grpSpPr>
          <p:grpSp>
            <p:nvGrpSpPr>
              <p:cNvPr id="87" name="Google Shape;87;p11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88" name="Google Shape;88;p11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11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" name="Google Shape;90;p11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91" name="Google Shape;91;p11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11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776693" y="169025"/>
            <a:ext cx="120748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sz="3556">
                <a:solidFill>
                  <a:schemeClr val="lt1"/>
                </a:solidFill>
              </a:rPr>
              <a:t>GPU</a:t>
            </a:r>
            <a:endParaRPr/>
          </a:p>
        </p:txBody>
      </p:sp>
      <p:sp>
        <p:nvSpPr>
          <p:cNvPr id="94" name="Google Shape;94;p11"/>
          <p:cNvSpPr txBox="1"/>
          <p:nvPr/>
        </p:nvSpPr>
        <p:spPr>
          <a:xfrm>
            <a:off x="548490" y="940225"/>
            <a:ext cx="489654" cy="2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FFFFFF"/>
              </a:buClr>
              <a:buSzPts val="1400"/>
            </a:pPr>
            <a:r>
              <a:rPr lang="en-US" sz="1556" b="1" ker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SM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397565" y="235285"/>
            <a:ext cx="1965739" cy="629141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12"/>
          <p:cNvGrpSpPr/>
          <p:nvPr/>
        </p:nvGrpSpPr>
        <p:grpSpPr>
          <a:xfrm>
            <a:off x="570576" y="883477"/>
            <a:ext cx="1619713" cy="5292804"/>
            <a:chOff x="513518" y="735495"/>
            <a:chExt cx="1457742" cy="4763524"/>
          </a:xfrm>
        </p:grpSpPr>
        <p:grpSp>
          <p:nvGrpSpPr>
            <p:cNvPr id="102" name="Google Shape;102;p12"/>
            <p:cNvGrpSpPr/>
            <p:nvPr/>
          </p:nvGrpSpPr>
          <p:grpSpPr>
            <a:xfrm>
              <a:off x="513519" y="735495"/>
              <a:ext cx="1457741" cy="1146136"/>
              <a:chOff x="530084" y="410538"/>
              <a:chExt cx="1457741" cy="2315506"/>
            </a:xfrm>
          </p:grpSpPr>
          <p:grpSp>
            <p:nvGrpSpPr>
              <p:cNvPr id="103" name="Google Shape;103;p12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104" name="Google Shape;104;p12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12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" name="Google Shape;106;p12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107" name="Google Shape;107;p12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12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9" name="Google Shape;109;p12"/>
            <p:cNvGrpSpPr/>
            <p:nvPr/>
          </p:nvGrpSpPr>
          <p:grpSpPr>
            <a:xfrm>
              <a:off x="513519" y="1950207"/>
              <a:ext cx="1457741" cy="1146136"/>
              <a:chOff x="530084" y="410538"/>
              <a:chExt cx="1457741" cy="2315506"/>
            </a:xfrm>
          </p:grpSpPr>
          <p:grpSp>
            <p:nvGrpSpPr>
              <p:cNvPr id="110" name="Google Shape;110;p12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111" name="Google Shape;111;p12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12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3" name="Google Shape;113;p12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114" name="Google Shape;114;p12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12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6" name="Google Shape;116;p12"/>
            <p:cNvGrpSpPr/>
            <p:nvPr/>
          </p:nvGrpSpPr>
          <p:grpSpPr>
            <a:xfrm>
              <a:off x="513518" y="3148110"/>
              <a:ext cx="1457741" cy="1146136"/>
              <a:chOff x="530084" y="410538"/>
              <a:chExt cx="1457741" cy="2315506"/>
            </a:xfrm>
          </p:grpSpPr>
          <p:grpSp>
            <p:nvGrpSpPr>
              <p:cNvPr id="117" name="Google Shape;117;p12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118" name="Google Shape;118;p12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12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0" name="Google Shape;120;p12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121" name="Google Shape;121;p12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12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3" name="Google Shape;123;p12"/>
            <p:cNvGrpSpPr/>
            <p:nvPr/>
          </p:nvGrpSpPr>
          <p:grpSpPr>
            <a:xfrm>
              <a:off x="513518" y="4352883"/>
              <a:ext cx="1457741" cy="1146136"/>
              <a:chOff x="530084" y="410538"/>
              <a:chExt cx="1457741" cy="2315506"/>
            </a:xfrm>
          </p:grpSpPr>
          <p:grpSp>
            <p:nvGrpSpPr>
              <p:cNvPr id="124" name="Google Shape;124;p12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125" name="Google Shape;125;p12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2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7" name="Google Shape;127;p12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128" name="Google Shape;128;p12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12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0" name="Google Shape;130;p12"/>
          <p:cNvSpPr txBox="1">
            <a:spLocks noGrp="1"/>
          </p:cNvSpPr>
          <p:nvPr>
            <p:ph type="title"/>
          </p:nvPr>
        </p:nvSpPr>
        <p:spPr>
          <a:xfrm>
            <a:off x="776693" y="169025"/>
            <a:ext cx="120748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sz="3556">
                <a:solidFill>
                  <a:schemeClr val="lt1"/>
                </a:solidFill>
              </a:rPr>
              <a:t>GPU</a:t>
            </a:r>
            <a:endParaRPr/>
          </a:p>
        </p:txBody>
      </p:sp>
      <p:sp>
        <p:nvSpPr>
          <p:cNvPr id="131" name="Google Shape;131;p12"/>
          <p:cNvSpPr txBox="1"/>
          <p:nvPr/>
        </p:nvSpPr>
        <p:spPr>
          <a:xfrm>
            <a:off x="548490" y="940225"/>
            <a:ext cx="489654" cy="2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FFFFFF"/>
              </a:buClr>
              <a:buSzPts val="1400"/>
            </a:pPr>
            <a:r>
              <a:rPr lang="en-US" sz="1556" b="1" ker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SM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12"/>
          <p:cNvSpPr txBox="1"/>
          <p:nvPr/>
        </p:nvSpPr>
        <p:spPr>
          <a:xfrm>
            <a:off x="9165389" y="235284"/>
            <a:ext cx="2705768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Blocks of threads are scheduled to run on SMs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4177548" y="1231178"/>
            <a:ext cx="3173596" cy="44269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4242313" y="1274026"/>
            <a:ext cx="3108829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kernel&lt;&lt;&lt;24, 4&gt;&gt;&gt;()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35" name="Google Shape;135;p12"/>
          <p:cNvGrpSpPr/>
          <p:nvPr/>
        </p:nvGrpSpPr>
        <p:grpSpPr>
          <a:xfrm>
            <a:off x="4431176" y="1703657"/>
            <a:ext cx="2677302" cy="1139631"/>
            <a:chOff x="3029909" y="1271433"/>
            <a:chExt cx="2409572" cy="1025668"/>
          </a:xfrm>
        </p:grpSpPr>
        <p:grpSp>
          <p:nvGrpSpPr>
            <p:cNvPr id="136" name="Google Shape;136;p12"/>
            <p:cNvGrpSpPr/>
            <p:nvPr/>
          </p:nvGrpSpPr>
          <p:grpSpPr>
            <a:xfrm>
              <a:off x="3029909" y="1271433"/>
              <a:ext cx="1131899" cy="1025668"/>
              <a:chOff x="3029909" y="1283144"/>
              <a:chExt cx="1131899" cy="1025668"/>
            </a:xfrm>
          </p:grpSpPr>
          <p:grpSp>
            <p:nvGrpSpPr>
              <p:cNvPr id="137" name="Google Shape;137;p12"/>
              <p:cNvGrpSpPr/>
              <p:nvPr/>
            </p:nvGrpSpPr>
            <p:grpSpPr>
              <a:xfrm>
                <a:off x="3029909" y="128821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138" name="Google Shape;138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3" name="Google Shape;143;p12"/>
              <p:cNvGrpSpPr/>
              <p:nvPr/>
            </p:nvGrpSpPr>
            <p:grpSpPr>
              <a:xfrm>
                <a:off x="3670285" y="128314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144" name="Google Shape;144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9" name="Google Shape;149;p12"/>
              <p:cNvGrpSpPr/>
              <p:nvPr/>
            </p:nvGrpSpPr>
            <p:grpSpPr>
              <a:xfrm>
                <a:off x="3029909" y="187521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150" name="Google Shape;150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5" name="Google Shape;155;p12"/>
              <p:cNvGrpSpPr/>
              <p:nvPr/>
            </p:nvGrpSpPr>
            <p:grpSpPr>
              <a:xfrm>
                <a:off x="3670285" y="187014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156" name="Google Shape;156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1" name="Google Shape;161;p12"/>
            <p:cNvGrpSpPr/>
            <p:nvPr/>
          </p:nvGrpSpPr>
          <p:grpSpPr>
            <a:xfrm>
              <a:off x="4307582" y="1271433"/>
              <a:ext cx="1131899" cy="1025668"/>
              <a:chOff x="3029909" y="1283144"/>
              <a:chExt cx="1131899" cy="1025668"/>
            </a:xfrm>
          </p:grpSpPr>
          <p:grpSp>
            <p:nvGrpSpPr>
              <p:cNvPr id="162" name="Google Shape;162;p12"/>
              <p:cNvGrpSpPr/>
              <p:nvPr/>
            </p:nvGrpSpPr>
            <p:grpSpPr>
              <a:xfrm>
                <a:off x="3029909" y="128821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163" name="Google Shape;163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8" name="Google Shape;168;p12"/>
              <p:cNvGrpSpPr/>
              <p:nvPr/>
            </p:nvGrpSpPr>
            <p:grpSpPr>
              <a:xfrm>
                <a:off x="3670285" y="128314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169" name="Google Shape;169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4" name="Google Shape;174;p12"/>
              <p:cNvGrpSpPr/>
              <p:nvPr/>
            </p:nvGrpSpPr>
            <p:grpSpPr>
              <a:xfrm>
                <a:off x="3029909" y="187521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175" name="Google Shape;175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0" name="Google Shape;180;p12"/>
              <p:cNvGrpSpPr/>
              <p:nvPr/>
            </p:nvGrpSpPr>
            <p:grpSpPr>
              <a:xfrm>
                <a:off x="3670285" y="187014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181" name="Google Shape;181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6" name="Google Shape;186;p12"/>
          <p:cNvGrpSpPr/>
          <p:nvPr/>
        </p:nvGrpSpPr>
        <p:grpSpPr>
          <a:xfrm>
            <a:off x="4431176" y="3008106"/>
            <a:ext cx="2677302" cy="1139631"/>
            <a:chOff x="3029909" y="1271433"/>
            <a:chExt cx="2409572" cy="1025668"/>
          </a:xfrm>
        </p:grpSpPr>
        <p:grpSp>
          <p:nvGrpSpPr>
            <p:cNvPr id="187" name="Google Shape;187;p12"/>
            <p:cNvGrpSpPr/>
            <p:nvPr/>
          </p:nvGrpSpPr>
          <p:grpSpPr>
            <a:xfrm>
              <a:off x="3029909" y="1271433"/>
              <a:ext cx="1131899" cy="1025668"/>
              <a:chOff x="3029909" y="1283144"/>
              <a:chExt cx="1131899" cy="1025668"/>
            </a:xfrm>
          </p:grpSpPr>
          <p:grpSp>
            <p:nvGrpSpPr>
              <p:cNvPr id="188" name="Google Shape;188;p12"/>
              <p:cNvGrpSpPr/>
              <p:nvPr/>
            </p:nvGrpSpPr>
            <p:grpSpPr>
              <a:xfrm>
                <a:off x="3029909" y="128821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189" name="Google Shape;189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" name="Google Shape;194;p12"/>
              <p:cNvGrpSpPr/>
              <p:nvPr/>
            </p:nvGrpSpPr>
            <p:grpSpPr>
              <a:xfrm>
                <a:off x="3670285" y="128314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195" name="Google Shape;195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" name="Google Shape;200;p12"/>
              <p:cNvGrpSpPr/>
              <p:nvPr/>
            </p:nvGrpSpPr>
            <p:grpSpPr>
              <a:xfrm>
                <a:off x="3029909" y="187521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01" name="Google Shape;201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" name="Google Shape;206;p12"/>
              <p:cNvGrpSpPr/>
              <p:nvPr/>
            </p:nvGrpSpPr>
            <p:grpSpPr>
              <a:xfrm>
                <a:off x="3670285" y="187014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07" name="Google Shape;207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" name="Google Shape;212;p12"/>
            <p:cNvGrpSpPr/>
            <p:nvPr/>
          </p:nvGrpSpPr>
          <p:grpSpPr>
            <a:xfrm>
              <a:off x="4307582" y="1271433"/>
              <a:ext cx="1131899" cy="1025668"/>
              <a:chOff x="3029909" y="1283144"/>
              <a:chExt cx="1131899" cy="1025668"/>
            </a:xfrm>
          </p:grpSpPr>
          <p:grpSp>
            <p:nvGrpSpPr>
              <p:cNvPr id="213" name="Google Shape;213;p12"/>
              <p:cNvGrpSpPr/>
              <p:nvPr/>
            </p:nvGrpSpPr>
            <p:grpSpPr>
              <a:xfrm>
                <a:off x="3029909" y="128821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14" name="Google Shape;214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18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" name="Google Shape;219;p12"/>
              <p:cNvGrpSpPr/>
              <p:nvPr/>
            </p:nvGrpSpPr>
            <p:grpSpPr>
              <a:xfrm>
                <a:off x="3670285" y="128314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20" name="Google Shape;220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" name="Google Shape;225;p12"/>
              <p:cNvGrpSpPr/>
              <p:nvPr/>
            </p:nvGrpSpPr>
            <p:grpSpPr>
              <a:xfrm>
                <a:off x="3029909" y="187521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26" name="Google Shape;226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" name="Google Shape;231;p12"/>
              <p:cNvGrpSpPr/>
              <p:nvPr/>
            </p:nvGrpSpPr>
            <p:grpSpPr>
              <a:xfrm>
                <a:off x="3670285" y="187014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32" name="Google Shape;232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37" name="Google Shape;237;p12"/>
          <p:cNvGrpSpPr/>
          <p:nvPr/>
        </p:nvGrpSpPr>
        <p:grpSpPr>
          <a:xfrm>
            <a:off x="4423933" y="4312555"/>
            <a:ext cx="2677302" cy="1139631"/>
            <a:chOff x="3029909" y="1271433"/>
            <a:chExt cx="2409572" cy="1025668"/>
          </a:xfrm>
        </p:grpSpPr>
        <p:grpSp>
          <p:nvGrpSpPr>
            <p:cNvPr id="238" name="Google Shape;238;p12"/>
            <p:cNvGrpSpPr/>
            <p:nvPr/>
          </p:nvGrpSpPr>
          <p:grpSpPr>
            <a:xfrm>
              <a:off x="3029909" y="1271433"/>
              <a:ext cx="1131899" cy="1025668"/>
              <a:chOff x="3029909" y="1283144"/>
              <a:chExt cx="1131899" cy="1025668"/>
            </a:xfrm>
          </p:grpSpPr>
          <p:grpSp>
            <p:nvGrpSpPr>
              <p:cNvPr id="239" name="Google Shape;239;p12"/>
              <p:cNvGrpSpPr/>
              <p:nvPr/>
            </p:nvGrpSpPr>
            <p:grpSpPr>
              <a:xfrm>
                <a:off x="3029909" y="128821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40" name="Google Shape;240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5" name="Google Shape;245;p12"/>
              <p:cNvGrpSpPr/>
              <p:nvPr/>
            </p:nvGrpSpPr>
            <p:grpSpPr>
              <a:xfrm>
                <a:off x="3670285" y="128314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46" name="Google Shape;246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49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1" name="Google Shape;251;p12"/>
              <p:cNvGrpSpPr/>
              <p:nvPr/>
            </p:nvGrpSpPr>
            <p:grpSpPr>
              <a:xfrm>
                <a:off x="3029909" y="187521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52" name="Google Shape;252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7" name="Google Shape;257;p12"/>
              <p:cNvGrpSpPr/>
              <p:nvPr/>
            </p:nvGrpSpPr>
            <p:grpSpPr>
              <a:xfrm>
                <a:off x="3670285" y="187014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58" name="Google Shape;258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3" name="Google Shape;263;p12"/>
            <p:cNvGrpSpPr/>
            <p:nvPr/>
          </p:nvGrpSpPr>
          <p:grpSpPr>
            <a:xfrm>
              <a:off x="4307582" y="1271433"/>
              <a:ext cx="1131899" cy="1025668"/>
              <a:chOff x="3029909" y="1283144"/>
              <a:chExt cx="1131899" cy="1025668"/>
            </a:xfrm>
          </p:grpSpPr>
          <p:grpSp>
            <p:nvGrpSpPr>
              <p:cNvPr id="264" name="Google Shape;264;p12"/>
              <p:cNvGrpSpPr/>
              <p:nvPr/>
            </p:nvGrpSpPr>
            <p:grpSpPr>
              <a:xfrm>
                <a:off x="3029909" y="128821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65" name="Google Shape;265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" name="Google Shape;270;p12"/>
              <p:cNvGrpSpPr/>
              <p:nvPr/>
            </p:nvGrpSpPr>
            <p:grpSpPr>
              <a:xfrm>
                <a:off x="3670285" y="128314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71" name="Google Shape;271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" name="Google Shape;276;p12"/>
              <p:cNvGrpSpPr/>
              <p:nvPr/>
            </p:nvGrpSpPr>
            <p:grpSpPr>
              <a:xfrm>
                <a:off x="3029909" y="187521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77" name="Google Shape;277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2" name="Google Shape;282;p12"/>
              <p:cNvGrpSpPr/>
              <p:nvPr/>
            </p:nvGrpSpPr>
            <p:grpSpPr>
              <a:xfrm>
                <a:off x="3670285" y="187014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283" name="Google Shape;283;p12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12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12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12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12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"/>
          <p:cNvSpPr/>
          <p:nvPr/>
        </p:nvSpPr>
        <p:spPr>
          <a:xfrm>
            <a:off x="397565" y="235285"/>
            <a:ext cx="1965739" cy="629141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13"/>
          <p:cNvGrpSpPr/>
          <p:nvPr/>
        </p:nvGrpSpPr>
        <p:grpSpPr>
          <a:xfrm>
            <a:off x="570576" y="883477"/>
            <a:ext cx="1619713" cy="5292804"/>
            <a:chOff x="513518" y="735495"/>
            <a:chExt cx="1457742" cy="4763524"/>
          </a:xfrm>
        </p:grpSpPr>
        <p:grpSp>
          <p:nvGrpSpPr>
            <p:cNvPr id="295" name="Google Shape;295;p13"/>
            <p:cNvGrpSpPr/>
            <p:nvPr/>
          </p:nvGrpSpPr>
          <p:grpSpPr>
            <a:xfrm>
              <a:off x="513519" y="735495"/>
              <a:ext cx="1457741" cy="1146136"/>
              <a:chOff x="530084" y="410538"/>
              <a:chExt cx="1457741" cy="2315506"/>
            </a:xfrm>
          </p:grpSpPr>
          <p:grpSp>
            <p:nvGrpSpPr>
              <p:cNvPr id="296" name="Google Shape;296;p13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297" name="Google Shape;297;p13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13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9" name="Google Shape;299;p13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300" name="Google Shape;300;p13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13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02" name="Google Shape;302;p13"/>
            <p:cNvGrpSpPr/>
            <p:nvPr/>
          </p:nvGrpSpPr>
          <p:grpSpPr>
            <a:xfrm>
              <a:off x="513519" y="1950207"/>
              <a:ext cx="1457741" cy="1146136"/>
              <a:chOff x="530084" y="410538"/>
              <a:chExt cx="1457741" cy="2315506"/>
            </a:xfrm>
          </p:grpSpPr>
          <p:grpSp>
            <p:nvGrpSpPr>
              <p:cNvPr id="303" name="Google Shape;303;p13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304" name="Google Shape;304;p13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13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6" name="Google Shape;306;p13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307" name="Google Shape;307;p13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13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09" name="Google Shape;309;p13"/>
            <p:cNvGrpSpPr/>
            <p:nvPr/>
          </p:nvGrpSpPr>
          <p:grpSpPr>
            <a:xfrm>
              <a:off x="513518" y="3148110"/>
              <a:ext cx="1457741" cy="1146136"/>
              <a:chOff x="530084" y="410538"/>
              <a:chExt cx="1457741" cy="2315506"/>
            </a:xfrm>
          </p:grpSpPr>
          <p:grpSp>
            <p:nvGrpSpPr>
              <p:cNvPr id="310" name="Google Shape;310;p13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311" name="Google Shape;311;p13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13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3" name="Google Shape;313;p13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314" name="Google Shape;314;p13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13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6" name="Google Shape;316;p13"/>
            <p:cNvGrpSpPr/>
            <p:nvPr/>
          </p:nvGrpSpPr>
          <p:grpSpPr>
            <a:xfrm>
              <a:off x="513518" y="4352883"/>
              <a:ext cx="1457741" cy="1146136"/>
              <a:chOff x="530084" y="410538"/>
              <a:chExt cx="1457741" cy="2315506"/>
            </a:xfrm>
          </p:grpSpPr>
          <p:grpSp>
            <p:nvGrpSpPr>
              <p:cNvPr id="317" name="Google Shape;317;p13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318" name="Google Shape;318;p13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13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0" name="Google Shape;320;p13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321" name="Google Shape;321;p13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13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23" name="Google Shape;323;p13"/>
          <p:cNvSpPr txBox="1">
            <a:spLocks noGrp="1"/>
          </p:cNvSpPr>
          <p:nvPr>
            <p:ph type="title"/>
          </p:nvPr>
        </p:nvSpPr>
        <p:spPr>
          <a:xfrm>
            <a:off x="776693" y="169025"/>
            <a:ext cx="120748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sz="3556">
                <a:solidFill>
                  <a:schemeClr val="lt1"/>
                </a:solidFill>
              </a:rPr>
              <a:t>GPU</a:t>
            </a:r>
            <a:endParaRPr/>
          </a:p>
        </p:txBody>
      </p:sp>
      <p:sp>
        <p:nvSpPr>
          <p:cNvPr id="324" name="Google Shape;324;p13"/>
          <p:cNvSpPr txBox="1"/>
          <p:nvPr/>
        </p:nvSpPr>
        <p:spPr>
          <a:xfrm>
            <a:off x="548490" y="940225"/>
            <a:ext cx="489654" cy="2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FFFFFF"/>
              </a:buClr>
              <a:buSzPts val="1400"/>
            </a:pPr>
            <a:r>
              <a:rPr lang="en-US" sz="1556" b="1" ker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SM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25" name="Google Shape;325;p13"/>
          <p:cNvGrpSpPr/>
          <p:nvPr/>
        </p:nvGrpSpPr>
        <p:grpSpPr>
          <a:xfrm>
            <a:off x="646811" y="949575"/>
            <a:ext cx="1466003" cy="1133998"/>
            <a:chOff x="581570" y="854618"/>
            <a:chExt cx="1319403" cy="1020598"/>
          </a:xfrm>
        </p:grpSpPr>
        <p:grpSp>
          <p:nvGrpSpPr>
            <p:cNvPr id="326" name="Google Shape;326;p13"/>
            <p:cNvGrpSpPr/>
            <p:nvPr/>
          </p:nvGrpSpPr>
          <p:grpSpPr>
            <a:xfrm>
              <a:off x="581570" y="854618"/>
              <a:ext cx="491523" cy="433596"/>
              <a:chOff x="2943019" y="1274641"/>
              <a:chExt cx="2138028" cy="1886059"/>
            </a:xfrm>
          </p:grpSpPr>
          <p:sp>
            <p:nvSpPr>
              <p:cNvPr id="327" name="Google Shape;327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2" name="Google Shape;332;p13"/>
            <p:cNvGrpSpPr/>
            <p:nvPr/>
          </p:nvGrpSpPr>
          <p:grpSpPr>
            <a:xfrm>
              <a:off x="1409450" y="854618"/>
              <a:ext cx="491523" cy="433596"/>
              <a:chOff x="2943019" y="1274641"/>
              <a:chExt cx="2138028" cy="1886059"/>
            </a:xfrm>
          </p:grpSpPr>
          <p:sp>
            <p:nvSpPr>
              <p:cNvPr id="333" name="Google Shape;333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8" name="Google Shape;338;p13"/>
            <p:cNvGrpSpPr/>
            <p:nvPr/>
          </p:nvGrpSpPr>
          <p:grpSpPr>
            <a:xfrm>
              <a:off x="581570" y="1441620"/>
              <a:ext cx="491523" cy="433596"/>
              <a:chOff x="2943019" y="1274641"/>
              <a:chExt cx="2138028" cy="1886059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>
              <a:off x="1409450" y="1441620"/>
              <a:ext cx="491523" cy="433596"/>
              <a:chOff x="2943019" y="1274641"/>
              <a:chExt cx="2138028" cy="1886059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0" name="Google Shape;350;p13"/>
          <p:cNvSpPr/>
          <p:nvPr/>
        </p:nvSpPr>
        <p:spPr>
          <a:xfrm>
            <a:off x="4177548" y="1231178"/>
            <a:ext cx="3173596" cy="44269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 txBox="1"/>
          <p:nvPr/>
        </p:nvSpPr>
        <p:spPr>
          <a:xfrm>
            <a:off x="4242313" y="1274026"/>
            <a:ext cx="3108829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kernel&lt;&lt;&lt;24, 4&gt;&gt;&gt;()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4423933" y="4312555"/>
            <a:ext cx="2677302" cy="1139631"/>
            <a:chOff x="3029909" y="1271433"/>
            <a:chExt cx="2409572" cy="1025668"/>
          </a:xfrm>
        </p:grpSpPr>
        <p:grpSp>
          <p:nvGrpSpPr>
            <p:cNvPr id="353" name="Google Shape;353;p13"/>
            <p:cNvGrpSpPr/>
            <p:nvPr/>
          </p:nvGrpSpPr>
          <p:grpSpPr>
            <a:xfrm>
              <a:off x="3029909" y="1271433"/>
              <a:ext cx="1131899" cy="1025668"/>
              <a:chOff x="3029909" y="1283144"/>
              <a:chExt cx="1131899" cy="1025668"/>
            </a:xfrm>
          </p:grpSpPr>
          <p:grpSp>
            <p:nvGrpSpPr>
              <p:cNvPr id="354" name="Google Shape;354;p13"/>
              <p:cNvGrpSpPr/>
              <p:nvPr/>
            </p:nvGrpSpPr>
            <p:grpSpPr>
              <a:xfrm>
                <a:off x="3029909" y="128821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355" name="Google Shape;355;p13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13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13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13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13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0" name="Google Shape;360;p13"/>
              <p:cNvGrpSpPr/>
              <p:nvPr/>
            </p:nvGrpSpPr>
            <p:grpSpPr>
              <a:xfrm>
                <a:off x="3670285" y="128314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361" name="Google Shape;361;p13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13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13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13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13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6" name="Google Shape;366;p13"/>
              <p:cNvGrpSpPr/>
              <p:nvPr/>
            </p:nvGrpSpPr>
            <p:grpSpPr>
              <a:xfrm>
                <a:off x="3029909" y="187521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367" name="Google Shape;367;p13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13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13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13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13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2" name="Google Shape;372;p13"/>
              <p:cNvGrpSpPr/>
              <p:nvPr/>
            </p:nvGrpSpPr>
            <p:grpSpPr>
              <a:xfrm>
                <a:off x="3670285" y="187014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373" name="Google Shape;373;p13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13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13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13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13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8" name="Google Shape;378;p13"/>
            <p:cNvGrpSpPr/>
            <p:nvPr/>
          </p:nvGrpSpPr>
          <p:grpSpPr>
            <a:xfrm>
              <a:off x="4307582" y="1271433"/>
              <a:ext cx="1131899" cy="1025668"/>
              <a:chOff x="3029909" y="1283144"/>
              <a:chExt cx="1131899" cy="1025668"/>
            </a:xfrm>
          </p:grpSpPr>
          <p:grpSp>
            <p:nvGrpSpPr>
              <p:cNvPr id="379" name="Google Shape;379;p13"/>
              <p:cNvGrpSpPr/>
              <p:nvPr/>
            </p:nvGrpSpPr>
            <p:grpSpPr>
              <a:xfrm>
                <a:off x="3029909" y="128821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380" name="Google Shape;380;p13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13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13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13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13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5" name="Google Shape;385;p13"/>
              <p:cNvGrpSpPr/>
              <p:nvPr/>
            </p:nvGrpSpPr>
            <p:grpSpPr>
              <a:xfrm>
                <a:off x="3670285" y="128314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386" name="Google Shape;386;p13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13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13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13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13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1" name="Google Shape;391;p13"/>
              <p:cNvGrpSpPr/>
              <p:nvPr/>
            </p:nvGrpSpPr>
            <p:grpSpPr>
              <a:xfrm>
                <a:off x="3029909" y="187521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392" name="Google Shape;392;p13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13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13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13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13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7" name="Google Shape;397;p13"/>
              <p:cNvGrpSpPr/>
              <p:nvPr/>
            </p:nvGrpSpPr>
            <p:grpSpPr>
              <a:xfrm>
                <a:off x="3670285" y="187014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398" name="Google Shape;398;p13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13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" name="Google Shape;400;p13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401;p13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13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03" name="Google Shape;403;p13"/>
          <p:cNvGrpSpPr/>
          <p:nvPr/>
        </p:nvGrpSpPr>
        <p:grpSpPr>
          <a:xfrm>
            <a:off x="646811" y="2310632"/>
            <a:ext cx="1466003" cy="1133998"/>
            <a:chOff x="581570" y="854618"/>
            <a:chExt cx="1319403" cy="1020598"/>
          </a:xfrm>
        </p:grpSpPr>
        <p:grpSp>
          <p:nvGrpSpPr>
            <p:cNvPr id="404" name="Google Shape;404;p13"/>
            <p:cNvGrpSpPr/>
            <p:nvPr/>
          </p:nvGrpSpPr>
          <p:grpSpPr>
            <a:xfrm>
              <a:off x="581570" y="854618"/>
              <a:ext cx="491523" cy="433596"/>
              <a:chOff x="2943019" y="1274641"/>
              <a:chExt cx="2138028" cy="1886059"/>
            </a:xfrm>
          </p:grpSpPr>
          <p:sp>
            <p:nvSpPr>
              <p:cNvPr id="405" name="Google Shape;405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" name="Google Shape;410;p13"/>
            <p:cNvGrpSpPr/>
            <p:nvPr/>
          </p:nvGrpSpPr>
          <p:grpSpPr>
            <a:xfrm>
              <a:off x="1409450" y="854618"/>
              <a:ext cx="491523" cy="433596"/>
              <a:chOff x="2943019" y="1274641"/>
              <a:chExt cx="2138028" cy="1886059"/>
            </a:xfrm>
          </p:grpSpPr>
          <p:sp>
            <p:nvSpPr>
              <p:cNvPr id="411" name="Google Shape;411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6" name="Google Shape;416;p13"/>
            <p:cNvGrpSpPr/>
            <p:nvPr/>
          </p:nvGrpSpPr>
          <p:grpSpPr>
            <a:xfrm>
              <a:off x="581570" y="1441620"/>
              <a:ext cx="491523" cy="433596"/>
              <a:chOff x="2943019" y="1274641"/>
              <a:chExt cx="2138028" cy="1886059"/>
            </a:xfrm>
          </p:grpSpPr>
          <p:sp>
            <p:nvSpPr>
              <p:cNvPr id="417" name="Google Shape;417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" name="Google Shape;422;p13"/>
            <p:cNvGrpSpPr/>
            <p:nvPr/>
          </p:nvGrpSpPr>
          <p:grpSpPr>
            <a:xfrm>
              <a:off x="1409450" y="1441620"/>
              <a:ext cx="491523" cy="433596"/>
              <a:chOff x="2943019" y="1274641"/>
              <a:chExt cx="2138028" cy="1886059"/>
            </a:xfrm>
          </p:grpSpPr>
          <p:sp>
            <p:nvSpPr>
              <p:cNvPr id="423" name="Google Shape;423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8" name="Google Shape;428;p13"/>
          <p:cNvGrpSpPr/>
          <p:nvPr/>
        </p:nvGrpSpPr>
        <p:grpSpPr>
          <a:xfrm>
            <a:off x="646811" y="3638789"/>
            <a:ext cx="1466003" cy="1133998"/>
            <a:chOff x="581570" y="854618"/>
            <a:chExt cx="1319403" cy="1020598"/>
          </a:xfrm>
        </p:grpSpPr>
        <p:grpSp>
          <p:nvGrpSpPr>
            <p:cNvPr id="429" name="Google Shape;429;p13"/>
            <p:cNvGrpSpPr/>
            <p:nvPr/>
          </p:nvGrpSpPr>
          <p:grpSpPr>
            <a:xfrm>
              <a:off x="581570" y="854618"/>
              <a:ext cx="491523" cy="433596"/>
              <a:chOff x="2943019" y="1274641"/>
              <a:chExt cx="2138028" cy="1886059"/>
            </a:xfrm>
          </p:grpSpPr>
          <p:sp>
            <p:nvSpPr>
              <p:cNvPr id="430" name="Google Shape;430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13"/>
            <p:cNvGrpSpPr/>
            <p:nvPr/>
          </p:nvGrpSpPr>
          <p:grpSpPr>
            <a:xfrm>
              <a:off x="1409450" y="854618"/>
              <a:ext cx="491523" cy="433596"/>
              <a:chOff x="2943019" y="1274641"/>
              <a:chExt cx="2138028" cy="1886059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p13"/>
            <p:cNvGrpSpPr/>
            <p:nvPr/>
          </p:nvGrpSpPr>
          <p:grpSpPr>
            <a:xfrm>
              <a:off x="581570" y="1441620"/>
              <a:ext cx="491523" cy="433596"/>
              <a:chOff x="2943019" y="1274641"/>
              <a:chExt cx="2138028" cy="1886059"/>
            </a:xfrm>
          </p:grpSpPr>
          <p:sp>
            <p:nvSpPr>
              <p:cNvPr id="442" name="Google Shape;442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7" name="Google Shape;447;p13"/>
            <p:cNvGrpSpPr/>
            <p:nvPr/>
          </p:nvGrpSpPr>
          <p:grpSpPr>
            <a:xfrm>
              <a:off x="1409450" y="1441620"/>
              <a:ext cx="491523" cy="433596"/>
              <a:chOff x="2943019" y="1274641"/>
              <a:chExt cx="2138028" cy="1886059"/>
            </a:xfrm>
          </p:grpSpPr>
          <p:sp>
            <p:nvSpPr>
              <p:cNvPr id="448" name="Google Shape;448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3" name="Google Shape;453;p13"/>
          <p:cNvGrpSpPr/>
          <p:nvPr/>
        </p:nvGrpSpPr>
        <p:grpSpPr>
          <a:xfrm>
            <a:off x="646811" y="4988681"/>
            <a:ext cx="1466003" cy="1133998"/>
            <a:chOff x="581570" y="854618"/>
            <a:chExt cx="1319403" cy="1020598"/>
          </a:xfrm>
        </p:grpSpPr>
        <p:grpSp>
          <p:nvGrpSpPr>
            <p:cNvPr id="454" name="Google Shape;454;p13"/>
            <p:cNvGrpSpPr/>
            <p:nvPr/>
          </p:nvGrpSpPr>
          <p:grpSpPr>
            <a:xfrm>
              <a:off x="581570" y="854618"/>
              <a:ext cx="491523" cy="433596"/>
              <a:chOff x="2943019" y="1274641"/>
              <a:chExt cx="2138028" cy="1886059"/>
            </a:xfrm>
          </p:grpSpPr>
          <p:sp>
            <p:nvSpPr>
              <p:cNvPr id="455" name="Google Shape;455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0" name="Google Shape;460;p13"/>
            <p:cNvGrpSpPr/>
            <p:nvPr/>
          </p:nvGrpSpPr>
          <p:grpSpPr>
            <a:xfrm>
              <a:off x="1409450" y="854618"/>
              <a:ext cx="491523" cy="433596"/>
              <a:chOff x="2943019" y="1274641"/>
              <a:chExt cx="2138028" cy="1886059"/>
            </a:xfrm>
          </p:grpSpPr>
          <p:sp>
            <p:nvSpPr>
              <p:cNvPr id="461" name="Google Shape;461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6" name="Google Shape;466;p13"/>
            <p:cNvGrpSpPr/>
            <p:nvPr/>
          </p:nvGrpSpPr>
          <p:grpSpPr>
            <a:xfrm>
              <a:off x="581570" y="1441620"/>
              <a:ext cx="491523" cy="433596"/>
              <a:chOff x="2943019" y="1274641"/>
              <a:chExt cx="2138028" cy="1886059"/>
            </a:xfrm>
          </p:grpSpPr>
          <p:sp>
            <p:nvSpPr>
              <p:cNvPr id="467" name="Google Shape;467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2" name="Google Shape;472;p13"/>
            <p:cNvGrpSpPr/>
            <p:nvPr/>
          </p:nvGrpSpPr>
          <p:grpSpPr>
            <a:xfrm>
              <a:off x="1409450" y="1441620"/>
              <a:ext cx="491523" cy="433596"/>
              <a:chOff x="2943019" y="1274641"/>
              <a:chExt cx="2138028" cy="1886059"/>
            </a:xfrm>
          </p:grpSpPr>
          <p:sp>
            <p:nvSpPr>
              <p:cNvPr id="473" name="Google Shape;473;p13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8" name="Google Shape;478;p13"/>
          <p:cNvSpPr txBox="1"/>
          <p:nvPr/>
        </p:nvSpPr>
        <p:spPr>
          <a:xfrm>
            <a:off x="9165389" y="235285"/>
            <a:ext cx="2705768" cy="1299501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Depending on the number of SMs on a GPU, and the requirements of a block, more than one block can be scheduled on an SM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4"/>
          <p:cNvSpPr/>
          <p:nvPr/>
        </p:nvSpPr>
        <p:spPr>
          <a:xfrm>
            <a:off x="4177548" y="1231178"/>
            <a:ext cx="3173596" cy="44269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4"/>
          <p:cNvSpPr txBox="1"/>
          <p:nvPr/>
        </p:nvSpPr>
        <p:spPr>
          <a:xfrm>
            <a:off x="4242313" y="1274026"/>
            <a:ext cx="3108829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kernel&lt;&lt;&lt;24, 4&gt;&gt;&gt;()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86" name="Google Shape;486;p14"/>
          <p:cNvGrpSpPr/>
          <p:nvPr/>
        </p:nvGrpSpPr>
        <p:grpSpPr>
          <a:xfrm>
            <a:off x="4423933" y="4312555"/>
            <a:ext cx="2677302" cy="1139631"/>
            <a:chOff x="3029909" y="1271433"/>
            <a:chExt cx="2409572" cy="1025668"/>
          </a:xfrm>
        </p:grpSpPr>
        <p:grpSp>
          <p:nvGrpSpPr>
            <p:cNvPr id="487" name="Google Shape;487;p14"/>
            <p:cNvGrpSpPr/>
            <p:nvPr/>
          </p:nvGrpSpPr>
          <p:grpSpPr>
            <a:xfrm>
              <a:off x="3029909" y="1271433"/>
              <a:ext cx="1131899" cy="1025668"/>
              <a:chOff x="3029909" y="1283144"/>
              <a:chExt cx="1131899" cy="1025668"/>
            </a:xfrm>
          </p:grpSpPr>
          <p:grpSp>
            <p:nvGrpSpPr>
              <p:cNvPr id="488" name="Google Shape;488;p14"/>
              <p:cNvGrpSpPr/>
              <p:nvPr/>
            </p:nvGrpSpPr>
            <p:grpSpPr>
              <a:xfrm>
                <a:off x="3029909" y="128821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489" name="Google Shape;489;p14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" name="Google Shape;490;p14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" name="Google Shape;491;p14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14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14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4" name="Google Shape;494;p14"/>
              <p:cNvGrpSpPr/>
              <p:nvPr/>
            </p:nvGrpSpPr>
            <p:grpSpPr>
              <a:xfrm>
                <a:off x="3670285" y="128314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495" name="Google Shape;495;p14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p14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p14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14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" name="Google Shape;499;p14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0" name="Google Shape;500;p14"/>
              <p:cNvGrpSpPr/>
              <p:nvPr/>
            </p:nvGrpSpPr>
            <p:grpSpPr>
              <a:xfrm>
                <a:off x="3029909" y="187521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501" name="Google Shape;501;p14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p14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p14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14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p14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6" name="Google Shape;506;p14"/>
              <p:cNvGrpSpPr/>
              <p:nvPr/>
            </p:nvGrpSpPr>
            <p:grpSpPr>
              <a:xfrm>
                <a:off x="3670285" y="187014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507" name="Google Shape;507;p14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14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14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14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14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12" name="Google Shape;512;p14"/>
            <p:cNvGrpSpPr/>
            <p:nvPr/>
          </p:nvGrpSpPr>
          <p:grpSpPr>
            <a:xfrm>
              <a:off x="4307582" y="1271433"/>
              <a:ext cx="1131899" cy="1025668"/>
              <a:chOff x="3029909" y="1283144"/>
              <a:chExt cx="1131899" cy="1025668"/>
            </a:xfrm>
          </p:grpSpPr>
          <p:grpSp>
            <p:nvGrpSpPr>
              <p:cNvPr id="513" name="Google Shape;513;p14"/>
              <p:cNvGrpSpPr/>
              <p:nvPr/>
            </p:nvGrpSpPr>
            <p:grpSpPr>
              <a:xfrm>
                <a:off x="3029909" y="128821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514" name="Google Shape;514;p14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14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4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14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14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9" name="Google Shape;519;p14"/>
              <p:cNvGrpSpPr/>
              <p:nvPr/>
            </p:nvGrpSpPr>
            <p:grpSpPr>
              <a:xfrm>
                <a:off x="3670285" y="1283144"/>
                <a:ext cx="491523" cy="433596"/>
                <a:chOff x="2943019" y="1274641"/>
                <a:chExt cx="2138028" cy="1886059"/>
              </a:xfrm>
            </p:grpSpPr>
            <p:sp>
              <p:nvSpPr>
                <p:cNvPr id="520" name="Google Shape;520;p14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14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14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14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14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5" name="Google Shape;525;p14"/>
              <p:cNvGrpSpPr/>
              <p:nvPr/>
            </p:nvGrpSpPr>
            <p:grpSpPr>
              <a:xfrm>
                <a:off x="3029909" y="187521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526" name="Google Shape;526;p14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14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14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14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14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1" name="Google Shape;531;p14"/>
              <p:cNvGrpSpPr/>
              <p:nvPr/>
            </p:nvGrpSpPr>
            <p:grpSpPr>
              <a:xfrm>
                <a:off x="3670285" y="1870146"/>
                <a:ext cx="491523" cy="433596"/>
                <a:chOff x="2943019" y="1274641"/>
                <a:chExt cx="2138028" cy="1886059"/>
              </a:xfrm>
            </p:grpSpPr>
            <p:sp>
              <p:nvSpPr>
                <p:cNvPr id="532" name="Google Shape;532;p14"/>
                <p:cNvSpPr/>
                <p:nvPr/>
              </p:nvSpPr>
              <p:spPr>
                <a:xfrm>
                  <a:off x="2943019" y="1274641"/>
                  <a:ext cx="2138028" cy="1886059"/>
                </a:xfrm>
                <a:prstGeom prst="rect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0528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14"/>
                <p:cNvSpPr/>
                <p:nvPr/>
              </p:nvSpPr>
              <p:spPr>
                <a:xfrm>
                  <a:off x="3092189" y="1400266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14"/>
                <p:cNvSpPr/>
                <p:nvPr/>
              </p:nvSpPr>
              <p:spPr>
                <a:xfrm>
                  <a:off x="3588712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14"/>
                <p:cNvSpPr/>
                <p:nvPr/>
              </p:nvSpPr>
              <p:spPr>
                <a:xfrm>
                  <a:off x="4085236" y="1400268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14"/>
                <p:cNvSpPr/>
                <p:nvPr/>
              </p:nvSpPr>
              <p:spPr>
                <a:xfrm>
                  <a:off x="4581760" y="1400267"/>
                  <a:ext cx="350117" cy="1634803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37" name="Google Shape;537;p14"/>
          <p:cNvSpPr/>
          <p:nvPr/>
        </p:nvSpPr>
        <p:spPr>
          <a:xfrm>
            <a:off x="4431176" y="170929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4"/>
          <p:cNvSpPr/>
          <p:nvPr/>
        </p:nvSpPr>
        <p:spPr>
          <a:xfrm>
            <a:off x="4469280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4"/>
          <p:cNvSpPr/>
          <p:nvPr/>
        </p:nvSpPr>
        <p:spPr>
          <a:xfrm>
            <a:off x="4596111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4"/>
          <p:cNvSpPr/>
          <p:nvPr/>
        </p:nvSpPr>
        <p:spPr>
          <a:xfrm>
            <a:off x="4722944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4"/>
          <p:cNvSpPr/>
          <p:nvPr/>
        </p:nvSpPr>
        <p:spPr>
          <a:xfrm>
            <a:off x="4849775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4"/>
          <p:cNvSpPr/>
          <p:nvPr/>
        </p:nvSpPr>
        <p:spPr>
          <a:xfrm>
            <a:off x="5142705" y="1703657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4"/>
          <p:cNvSpPr/>
          <p:nvPr/>
        </p:nvSpPr>
        <p:spPr>
          <a:xfrm>
            <a:off x="5180809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4"/>
          <p:cNvSpPr/>
          <p:nvPr/>
        </p:nvSpPr>
        <p:spPr>
          <a:xfrm>
            <a:off x="5307640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4"/>
          <p:cNvSpPr/>
          <p:nvPr/>
        </p:nvSpPr>
        <p:spPr>
          <a:xfrm>
            <a:off x="5434472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4"/>
          <p:cNvSpPr/>
          <p:nvPr/>
        </p:nvSpPr>
        <p:spPr>
          <a:xfrm>
            <a:off x="5561304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4"/>
          <p:cNvSpPr/>
          <p:nvPr/>
        </p:nvSpPr>
        <p:spPr>
          <a:xfrm>
            <a:off x="4431176" y="2361515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4"/>
          <p:cNvSpPr/>
          <p:nvPr/>
        </p:nvSpPr>
        <p:spPr>
          <a:xfrm>
            <a:off x="4469280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4"/>
          <p:cNvSpPr/>
          <p:nvPr/>
        </p:nvSpPr>
        <p:spPr>
          <a:xfrm>
            <a:off x="4596111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4"/>
          <p:cNvSpPr/>
          <p:nvPr/>
        </p:nvSpPr>
        <p:spPr>
          <a:xfrm>
            <a:off x="4722944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4"/>
          <p:cNvSpPr/>
          <p:nvPr/>
        </p:nvSpPr>
        <p:spPr>
          <a:xfrm>
            <a:off x="4849775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4"/>
          <p:cNvSpPr/>
          <p:nvPr/>
        </p:nvSpPr>
        <p:spPr>
          <a:xfrm>
            <a:off x="5142705" y="2355881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4"/>
          <p:cNvSpPr/>
          <p:nvPr/>
        </p:nvSpPr>
        <p:spPr>
          <a:xfrm>
            <a:off x="5180809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5307640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5434472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5561304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5850813" y="170929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5888917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4"/>
          <p:cNvSpPr/>
          <p:nvPr/>
        </p:nvSpPr>
        <p:spPr>
          <a:xfrm>
            <a:off x="6015748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6142580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6269411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6562342" y="1703657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6600446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6727277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6854109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6980940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4"/>
          <p:cNvSpPr/>
          <p:nvPr/>
        </p:nvSpPr>
        <p:spPr>
          <a:xfrm>
            <a:off x="5850813" y="2361515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4"/>
          <p:cNvSpPr/>
          <p:nvPr/>
        </p:nvSpPr>
        <p:spPr>
          <a:xfrm>
            <a:off x="5888917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4"/>
          <p:cNvSpPr/>
          <p:nvPr/>
        </p:nvSpPr>
        <p:spPr>
          <a:xfrm>
            <a:off x="6015748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4"/>
          <p:cNvSpPr/>
          <p:nvPr/>
        </p:nvSpPr>
        <p:spPr>
          <a:xfrm>
            <a:off x="6142580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4"/>
          <p:cNvSpPr/>
          <p:nvPr/>
        </p:nvSpPr>
        <p:spPr>
          <a:xfrm>
            <a:off x="6269411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4"/>
          <p:cNvSpPr/>
          <p:nvPr/>
        </p:nvSpPr>
        <p:spPr>
          <a:xfrm>
            <a:off x="6562342" y="2355881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4"/>
          <p:cNvSpPr/>
          <p:nvPr/>
        </p:nvSpPr>
        <p:spPr>
          <a:xfrm>
            <a:off x="6600446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4"/>
          <p:cNvSpPr/>
          <p:nvPr/>
        </p:nvSpPr>
        <p:spPr>
          <a:xfrm>
            <a:off x="6727277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4"/>
          <p:cNvSpPr/>
          <p:nvPr/>
        </p:nvSpPr>
        <p:spPr>
          <a:xfrm>
            <a:off x="6854109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/>
          <p:cNvSpPr/>
          <p:nvPr/>
        </p:nvSpPr>
        <p:spPr>
          <a:xfrm>
            <a:off x="6980940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4"/>
          <p:cNvSpPr/>
          <p:nvPr/>
        </p:nvSpPr>
        <p:spPr>
          <a:xfrm>
            <a:off x="4431176" y="3013739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4469280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4"/>
          <p:cNvSpPr/>
          <p:nvPr/>
        </p:nvSpPr>
        <p:spPr>
          <a:xfrm>
            <a:off x="4596111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4"/>
          <p:cNvSpPr/>
          <p:nvPr/>
        </p:nvSpPr>
        <p:spPr>
          <a:xfrm>
            <a:off x="4722944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4"/>
          <p:cNvSpPr/>
          <p:nvPr/>
        </p:nvSpPr>
        <p:spPr>
          <a:xfrm>
            <a:off x="4849775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4"/>
          <p:cNvSpPr/>
          <p:nvPr/>
        </p:nvSpPr>
        <p:spPr>
          <a:xfrm>
            <a:off x="5142705" y="3008106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4"/>
          <p:cNvSpPr/>
          <p:nvPr/>
        </p:nvSpPr>
        <p:spPr>
          <a:xfrm>
            <a:off x="5180809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4"/>
          <p:cNvSpPr/>
          <p:nvPr/>
        </p:nvSpPr>
        <p:spPr>
          <a:xfrm>
            <a:off x="5307640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4"/>
          <p:cNvSpPr/>
          <p:nvPr/>
        </p:nvSpPr>
        <p:spPr>
          <a:xfrm>
            <a:off x="5434472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4"/>
          <p:cNvSpPr/>
          <p:nvPr/>
        </p:nvSpPr>
        <p:spPr>
          <a:xfrm>
            <a:off x="5561304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4"/>
          <p:cNvSpPr/>
          <p:nvPr/>
        </p:nvSpPr>
        <p:spPr>
          <a:xfrm>
            <a:off x="4431176" y="3665964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4"/>
          <p:cNvSpPr/>
          <p:nvPr/>
        </p:nvSpPr>
        <p:spPr>
          <a:xfrm>
            <a:off x="4469280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4"/>
          <p:cNvSpPr/>
          <p:nvPr/>
        </p:nvSpPr>
        <p:spPr>
          <a:xfrm>
            <a:off x="4596111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4"/>
          <p:cNvSpPr/>
          <p:nvPr/>
        </p:nvSpPr>
        <p:spPr>
          <a:xfrm>
            <a:off x="4722944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4"/>
          <p:cNvSpPr/>
          <p:nvPr/>
        </p:nvSpPr>
        <p:spPr>
          <a:xfrm>
            <a:off x="4849775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4"/>
          <p:cNvSpPr/>
          <p:nvPr/>
        </p:nvSpPr>
        <p:spPr>
          <a:xfrm>
            <a:off x="5142705" y="366033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4"/>
          <p:cNvSpPr/>
          <p:nvPr/>
        </p:nvSpPr>
        <p:spPr>
          <a:xfrm>
            <a:off x="5180809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4"/>
          <p:cNvSpPr/>
          <p:nvPr/>
        </p:nvSpPr>
        <p:spPr>
          <a:xfrm>
            <a:off x="5307640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4"/>
          <p:cNvSpPr/>
          <p:nvPr/>
        </p:nvSpPr>
        <p:spPr>
          <a:xfrm>
            <a:off x="5434472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4"/>
          <p:cNvSpPr/>
          <p:nvPr/>
        </p:nvSpPr>
        <p:spPr>
          <a:xfrm>
            <a:off x="5561304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4"/>
          <p:cNvSpPr/>
          <p:nvPr/>
        </p:nvSpPr>
        <p:spPr>
          <a:xfrm>
            <a:off x="5850813" y="3013739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4"/>
          <p:cNvSpPr/>
          <p:nvPr/>
        </p:nvSpPr>
        <p:spPr>
          <a:xfrm>
            <a:off x="5888917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4"/>
          <p:cNvSpPr/>
          <p:nvPr/>
        </p:nvSpPr>
        <p:spPr>
          <a:xfrm>
            <a:off x="6015748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4"/>
          <p:cNvSpPr/>
          <p:nvPr/>
        </p:nvSpPr>
        <p:spPr>
          <a:xfrm>
            <a:off x="6142581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4"/>
          <p:cNvSpPr/>
          <p:nvPr/>
        </p:nvSpPr>
        <p:spPr>
          <a:xfrm>
            <a:off x="6269411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4"/>
          <p:cNvSpPr/>
          <p:nvPr/>
        </p:nvSpPr>
        <p:spPr>
          <a:xfrm>
            <a:off x="6562342" y="3008106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4"/>
          <p:cNvSpPr/>
          <p:nvPr/>
        </p:nvSpPr>
        <p:spPr>
          <a:xfrm>
            <a:off x="6600446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4"/>
          <p:cNvSpPr/>
          <p:nvPr/>
        </p:nvSpPr>
        <p:spPr>
          <a:xfrm>
            <a:off x="6727277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4"/>
          <p:cNvSpPr/>
          <p:nvPr/>
        </p:nvSpPr>
        <p:spPr>
          <a:xfrm>
            <a:off x="6854110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4"/>
          <p:cNvSpPr/>
          <p:nvPr/>
        </p:nvSpPr>
        <p:spPr>
          <a:xfrm>
            <a:off x="6980940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4"/>
          <p:cNvSpPr/>
          <p:nvPr/>
        </p:nvSpPr>
        <p:spPr>
          <a:xfrm>
            <a:off x="5850813" y="3665964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4"/>
          <p:cNvSpPr/>
          <p:nvPr/>
        </p:nvSpPr>
        <p:spPr>
          <a:xfrm>
            <a:off x="5888917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4"/>
          <p:cNvSpPr/>
          <p:nvPr/>
        </p:nvSpPr>
        <p:spPr>
          <a:xfrm>
            <a:off x="6015748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4"/>
          <p:cNvSpPr/>
          <p:nvPr/>
        </p:nvSpPr>
        <p:spPr>
          <a:xfrm>
            <a:off x="6142581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4"/>
          <p:cNvSpPr/>
          <p:nvPr/>
        </p:nvSpPr>
        <p:spPr>
          <a:xfrm>
            <a:off x="6269411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4"/>
          <p:cNvSpPr/>
          <p:nvPr/>
        </p:nvSpPr>
        <p:spPr>
          <a:xfrm>
            <a:off x="6562342" y="366033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4"/>
          <p:cNvSpPr/>
          <p:nvPr/>
        </p:nvSpPr>
        <p:spPr>
          <a:xfrm>
            <a:off x="6600446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4"/>
          <p:cNvSpPr/>
          <p:nvPr/>
        </p:nvSpPr>
        <p:spPr>
          <a:xfrm>
            <a:off x="6727277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4"/>
          <p:cNvSpPr/>
          <p:nvPr/>
        </p:nvSpPr>
        <p:spPr>
          <a:xfrm>
            <a:off x="6854110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4"/>
          <p:cNvSpPr/>
          <p:nvPr/>
        </p:nvSpPr>
        <p:spPr>
          <a:xfrm>
            <a:off x="6980940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4"/>
          <p:cNvSpPr/>
          <p:nvPr/>
        </p:nvSpPr>
        <p:spPr>
          <a:xfrm>
            <a:off x="397565" y="235285"/>
            <a:ext cx="1965739" cy="629141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8" name="Google Shape;618;p14"/>
          <p:cNvGrpSpPr/>
          <p:nvPr/>
        </p:nvGrpSpPr>
        <p:grpSpPr>
          <a:xfrm>
            <a:off x="570576" y="883477"/>
            <a:ext cx="1619713" cy="5292804"/>
            <a:chOff x="513518" y="735495"/>
            <a:chExt cx="1457742" cy="4763524"/>
          </a:xfrm>
        </p:grpSpPr>
        <p:grpSp>
          <p:nvGrpSpPr>
            <p:cNvPr id="619" name="Google Shape;619;p14"/>
            <p:cNvGrpSpPr/>
            <p:nvPr/>
          </p:nvGrpSpPr>
          <p:grpSpPr>
            <a:xfrm>
              <a:off x="513519" y="735495"/>
              <a:ext cx="1457741" cy="1146136"/>
              <a:chOff x="530084" y="410538"/>
              <a:chExt cx="1457741" cy="2315506"/>
            </a:xfrm>
          </p:grpSpPr>
          <p:grpSp>
            <p:nvGrpSpPr>
              <p:cNvPr id="620" name="Google Shape;620;p14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621" name="Google Shape;621;p14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" name="Google Shape;622;p14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3" name="Google Shape;623;p14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624" name="Google Shape;624;p14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" name="Google Shape;625;p14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26" name="Google Shape;626;p14"/>
            <p:cNvGrpSpPr/>
            <p:nvPr/>
          </p:nvGrpSpPr>
          <p:grpSpPr>
            <a:xfrm>
              <a:off x="513519" y="1950207"/>
              <a:ext cx="1457741" cy="1146136"/>
              <a:chOff x="530084" y="410538"/>
              <a:chExt cx="1457741" cy="2315506"/>
            </a:xfrm>
          </p:grpSpPr>
          <p:grpSp>
            <p:nvGrpSpPr>
              <p:cNvPr id="627" name="Google Shape;627;p14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628" name="Google Shape;628;p14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" name="Google Shape;629;p14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0" name="Google Shape;630;p14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631" name="Google Shape;631;p14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" name="Google Shape;632;p14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33" name="Google Shape;633;p14"/>
            <p:cNvGrpSpPr/>
            <p:nvPr/>
          </p:nvGrpSpPr>
          <p:grpSpPr>
            <a:xfrm>
              <a:off x="513518" y="3148110"/>
              <a:ext cx="1457741" cy="1146136"/>
              <a:chOff x="530084" y="410538"/>
              <a:chExt cx="1457741" cy="2315506"/>
            </a:xfrm>
          </p:grpSpPr>
          <p:grpSp>
            <p:nvGrpSpPr>
              <p:cNvPr id="634" name="Google Shape;634;p14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635" name="Google Shape;635;p14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14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7" name="Google Shape;637;p14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638" name="Google Shape;638;p14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14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40" name="Google Shape;640;p14"/>
            <p:cNvGrpSpPr/>
            <p:nvPr/>
          </p:nvGrpSpPr>
          <p:grpSpPr>
            <a:xfrm>
              <a:off x="513518" y="4352883"/>
              <a:ext cx="1457741" cy="1146136"/>
              <a:chOff x="530084" y="410538"/>
              <a:chExt cx="1457741" cy="2315506"/>
            </a:xfrm>
          </p:grpSpPr>
          <p:grpSp>
            <p:nvGrpSpPr>
              <p:cNvPr id="641" name="Google Shape;641;p14"/>
              <p:cNvGrpSpPr/>
              <p:nvPr/>
            </p:nvGrpSpPr>
            <p:grpSpPr>
              <a:xfrm>
                <a:off x="530084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642" name="Google Shape;642;p14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" name="Google Shape;643;p14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4" name="Google Shape;644;p14"/>
              <p:cNvGrpSpPr/>
              <p:nvPr/>
            </p:nvGrpSpPr>
            <p:grpSpPr>
              <a:xfrm>
                <a:off x="1345092" y="410538"/>
                <a:ext cx="642733" cy="2315506"/>
                <a:chOff x="530084" y="410538"/>
                <a:chExt cx="622854" cy="4185704"/>
              </a:xfrm>
            </p:grpSpPr>
            <p:sp>
              <p:nvSpPr>
                <p:cNvPr id="645" name="Google Shape;645;p14"/>
                <p:cNvSpPr/>
                <p:nvPr/>
              </p:nvSpPr>
              <p:spPr>
                <a:xfrm>
                  <a:off x="530085" y="410538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14"/>
                <p:cNvSpPr/>
                <p:nvPr/>
              </p:nvSpPr>
              <p:spPr>
                <a:xfrm>
                  <a:off x="530084" y="2602781"/>
                  <a:ext cx="622853" cy="199346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2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47" name="Google Shape;647;p14"/>
          <p:cNvSpPr txBox="1"/>
          <p:nvPr/>
        </p:nvSpPr>
        <p:spPr>
          <a:xfrm>
            <a:off x="776693" y="169025"/>
            <a:ext cx="120748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FFFFFF"/>
              </a:buClr>
              <a:buSzPts val="1400"/>
            </a:pPr>
            <a:r>
              <a:rPr lang="en-US" sz="3556" b="1" ker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3556" b="1" kern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8" name="Google Shape;648;p14"/>
          <p:cNvSpPr txBox="1"/>
          <p:nvPr/>
        </p:nvSpPr>
        <p:spPr>
          <a:xfrm>
            <a:off x="548490" y="940225"/>
            <a:ext cx="489654" cy="2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FFFFFF"/>
              </a:buClr>
              <a:buSzPts val="1400"/>
            </a:pPr>
            <a:r>
              <a:rPr lang="en-US" sz="1556" b="1" ker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SM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9" name="Google Shape;649;p14"/>
          <p:cNvSpPr txBox="1"/>
          <p:nvPr/>
        </p:nvSpPr>
        <p:spPr>
          <a:xfrm>
            <a:off x="9165389" y="235285"/>
            <a:ext cx="2705768" cy="1299501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Depending on the number of SMs on a GPU, and the requirements of a block, more than one block can be scheduled on an SM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5"/>
          <p:cNvSpPr/>
          <p:nvPr/>
        </p:nvSpPr>
        <p:spPr>
          <a:xfrm>
            <a:off x="397565" y="235285"/>
            <a:ext cx="1965739" cy="629141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" name="Google Shape;656;p15"/>
          <p:cNvGrpSpPr/>
          <p:nvPr/>
        </p:nvGrpSpPr>
        <p:grpSpPr>
          <a:xfrm>
            <a:off x="570577" y="883477"/>
            <a:ext cx="1619712" cy="1273484"/>
            <a:chOff x="530084" y="410538"/>
            <a:chExt cx="1457741" cy="2315506"/>
          </a:xfrm>
        </p:grpSpPr>
        <p:grpSp>
          <p:nvGrpSpPr>
            <p:cNvPr id="657" name="Google Shape;657;p15"/>
            <p:cNvGrpSpPr/>
            <p:nvPr/>
          </p:nvGrpSpPr>
          <p:grpSpPr>
            <a:xfrm>
              <a:off x="530084" y="410538"/>
              <a:ext cx="642733" cy="2315506"/>
              <a:chOff x="530084" y="410538"/>
              <a:chExt cx="622854" cy="4185704"/>
            </a:xfrm>
          </p:grpSpPr>
          <p:sp>
            <p:nvSpPr>
              <p:cNvPr id="658" name="Google Shape;658;p15"/>
              <p:cNvSpPr/>
              <p:nvPr/>
            </p:nvSpPr>
            <p:spPr>
              <a:xfrm>
                <a:off x="530085" y="410538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5"/>
              <p:cNvSpPr/>
              <p:nvPr/>
            </p:nvSpPr>
            <p:spPr>
              <a:xfrm>
                <a:off x="530084" y="2602781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0" name="Google Shape;660;p15"/>
            <p:cNvGrpSpPr/>
            <p:nvPr/>
          </p:nvGrpSpPr>
          <p:grpSpPr>
            <a:xfrm>
              <a:off x="1345092" y="410538"/>
              <a:ext cx="642733" cy="2315506"/>
              <a:chOff x="530084" y="410538"/>
              <a:chExt cx="622854" cy="4185704"/>
            </a:xfrm>
          </p:grpSpPr>
          <p:sp>
            <p:nvSpPr>
              <p:cNvPr id="661" name="Google Shape;661;p15"/>
              <p:cNvSpPr/>
              <p:nvPr/>
            </p:nvSpPr>
            <p:spPr>
              <a:xfrm>
                <a:off x="530085" y="410538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5"/>
              <p:cNvSpPr/>
              <p:nvPr/>
            </p:nvSpPr>
            <p:spPr>
              <a:xfrm>
                <a:off x="530084" y="2602781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3" name="Google Shape;663;p15"/>
          <p:cNvGrpSpPr/>
          <p:nvPr/>
        </p:nvGrpSpPr>
        <p:grpSpPr>
          <a:xfrm>
            <a:off x="570577" y="2233157"/>
            <a:ext cx="1619712" cy="1273484"/>
            <a:chOff x="530084" y="410538"/>
            <a:chExt cx="1457741" cy="2315506"/>
          </a:xfrm>
        </p:grpSpPr>
        <p:grpSp>
          <p:nvGrpSpPr>
            <p:cNvPr id="664" name="Google Shape;664;p15"/>
            <p:cNvGrpSpPr/>
            <p:nvPr/>
          </p:nvGrpSpPr>
          <p:grpSpPr>
            <a:xfrm>
              <a:off x="530084" y="410538"/>
              <a:ext cx="642733" cy="2315506"/>
              <a:chOff x="530084" y="410538"/>
              <a:chExt cx="622854" cy="4185704"/>
            </a:xfrm>
          </p:grpSpPr>
          <p:sp>
            <p:nvSpPr>
              <p:cNvPr id="665" name="Google Shape;665;p15"/>
              <p:cNvSpPr/>
              <p:nvPr/>
            </p:nvSpPr>
            <p:spPr>
              <a:xfrm>
                <a:off x="530085" y="410538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5"/>
              <p:cNvSpPr/>
              <p:nvPr/>
            </p:nvSpPr>
            <p:spPr>
              <a:xfrm>
                <a:off x="530084" y="2602781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7" name="Google Shape;667;p15"/>
            <p:cNvGrpSpPr/>
            <p:nvPr/>
          </p:nvGrpSpPr>
          <p:grpSpPr>
            <a:xfrm>
              <a:off x="1345092" y="410538"/>
              <a:ext cx="642733" cy="2315506"/>
              <a:chOff x="530084" y="410538"/>
              <a:chExt cx="622854" cy="4185704"/>
            </a:xfrm>
          </p:grpSpPr>
          <p:sp>
            <p:nvSpPr>
              <p:cNvPr id="668" name="Google Shape;668;p15"/>
              <p:cNvSpPr/>
              <p:nvPr/>
            </p:nvSpPr>
            <p:spPr>
              <a:xfrm>
                <a:off x="530085" y="410538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530084" y="2602781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70" name="Google Shape;670;p15"/>
          <p:cNvGrpSpPr/>
          <p:nvPr/>
        </p:nvGrpSpPr>
        <p:grpSpPr>
          <a:xfrm>
            <a:off x="570576" y="3564160"/>
            <a:ext cx="714148" cy="1273484"/>
            <a:chOff x="530084" y="410538"/>
            <a:chExt cx="622854" cy="4185704"/>
          </a:xfrm>
        </p:grpSpPr>
        <p:sp>
          <p:nvSpPr>
            <p:cNvPr id="671" name="Google Shape;671;p15"/>
            <p:cNvSpPr/>
            <p:nvPr/>
          </p:nvSpPr>
          <p:spPr>
            <a:xfrm>
              <a:off x="530085" y="410538"/>
              <a:ext cx="622853" cy="199346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530084" y="2602781"/>
              <a:ext cx="622853" cy="199346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15"/>
          <p:cNvGrpSpPr/>
          <p:nvPr/>
        </p:nvGrpSpPr>
        <p:grpSpPr>
          <a:xfrm>
            <a:off x="1476140" y="3564160"/>
            <a:ext cx="714148" cy="1273484"/>
            <a:chOff x="530084" y="410538"/>
            <a:chExt cx="622854" cy="4185704"/>
          </a:xfrm>
        </p:grpSpPr>
        <p:sp>
          <p:nvSpPr>
            <p:cNvPr id="674" name="Google Shape;674;p15"/>
            <p:cNvSpPr/>
            <p:nvPr/>
          </p:nvSpPr>
          <p:spPr>
            <a:xfrm>
              <a:off x="530085" y="410538"/>
              <a:ext cx="622853" cy="199346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530084" y="2602781"/>
              <a:ext cx="622853" cy="199346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15"/>
          <p:cNvGrpSpPr/>
          <p:nvPr/>
        </p:nvGrpSpPr>
        <p:grpSpPr>
          <a:xfrm>
            <a:off x="570576" y="4902797"/>
            <a:ext cx="1619712" cy="1273484"/>
            <a:chOff x="530084" y="410538"/>
            <a:chExt cx="1457741" cy="2315506"/>
          </a:xfrm>
        </p:grpSpPr>
        <p:grpSp>
          <p:nvGrpSpPr>
            <p:cNvPr id="677" name="Google Shape;677;p15"/>
            <p:cNvGrpSpPr/>
            <p:nvPr/>
          </p:nvGrpSpPr>
          <p:grpSpPr>
            <a:xfrm>
              <a:off x="530084" y="410538"/>
              <a:ext cx="642733" cy="2315506"/>
              <a:chOff x="530084" y="410538"/>
              <a:chExt cx="622854" cy="4185704"/>
            </a:xfrm>
          </p:grpSpPr>
          <p:sp>
            <p:nvSpPr>
              <p:cNvPr id="678" name="Google Shape;678;p15"/>
              <p:cNvSpPr/>
              <p:nvPr/>
            </p:nvSpPr>
            <p:spPr>
              <a:xfrm>
                <a:off x="530085" y="410538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5"/>
              <p:cNvSpPr/>
              <p:nvPr/>
            </p:nvSpPr>
            <p:spPr>
              <a:xfrm>
                <a:off x="530084" y="2602781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0" name="Google Shape;680;p15"/>
            <p:cNvGrpSpPr/>
            <p:nvPr/>
          </p:nvGrpSpPr>
          <p:grpSpPr>
            <a:xfrm>
              <a:off x="1345092" y="410538"/>
              <a:ext cx="642733" cy="2315506"/>
              <a:chOff x="530084" y="410538"/>
              <a:chExt cx="622854" cy="4185704"/>
            </a:xfrm>
          </p:grpSpPr>
          <p:sp>
            <p:nvSpPr>
              <p:cNvPr id="681" name="Google Shape;681;p15"/>
              <p:cNvSpPr/>
              <p:nvPr/>
            </p:nvSpPr>
            <p:spPr>
              <a:xfrm>
                <a:off x="530085" y="410538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5"/>
              <p:cNvSpPr/>
              <p:nvPr/>
            </p:nvSpPr>
            <p:spPr>
              <a:xfrm>
                <a:off x="530084" y="2602781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3" name="Google Shape;683;p15"/>
          <p:cNvSpPr txBox="1">
            <a:spLocks noGrp="1"/>
          </p:cNvSpPr>
          <p:nvPr>
            <p:ph type="title"/>
          </p:nvPr>
        </p:nvSpPr>
        <p:spPr>
          <a:xfrm>
            <a:off x="776693" y="169025"/>
            <a:ext cx="120748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sz="3556">
                <a:solidFill>
                  <a:schemeClr val="lt1"/>
                </a:solidFill>
              </a:rPr>
              <a:t>GPU</a:t>
            </a:r>
            <a:endParaRPr/>
          </a:p>
        </p:txBody>
      </p:sp>
      <p:sp>
        <p:nvSpPr>
          <p:cNvPr id="684" name="Google Shape;684;p15"/>
          <p:cNvSpPr txBox="1"/>
          <p:nvPr/>
        </p:nvSpPr>
        <p:spPr>
          <a:xfrm>
            <a:off x="548490" y="940225"/>
            <a:ext cx="489654" cy="2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FFFFFF"/>
              </a:buClr>
              <a:buSzPts val="1400"/>
            </a:pPr>
            <a:r>
              <a:rPr lang="en-US" sz="1556" b="1" ker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SM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85" name="Google Shape;685;p15"/>
          <p:cNvGrpSpPr/>
          <p:nvPr/>
        </p:nvGrpSpPr>
        <p:grpSpPr>
          <a:xfrm>
            <a:off x="646811" y="949575"/>
            <a:ext cx="1466003" cy="1133998"/>
            <a:chOff x="581570" y="854618"/>
            <a:chExt cx="1319403" cy="1020598"/>
          </a:xfrm>
        </p:grpSpPr>
        <p:grpSp>
          <p:nvGrpSpPr>
            <p:cNvPr id="686" name="Google Shape;686;p15"/>
            <p:cNvGrpSpPr/>
            <p:nvPr/>
          </p:nvGrpSpPr>
          <p:grpSpPr>
            <a:xfrm>
              <a:off x="581570" y="854618"/>
              <a:ext cx="491523" cy="433596"/>
              <a:chOff x="2943019" y="1274641"/>
              <a:chExt cx="2138028" cy="1886059"/>
            </a:xfrm>
          </p:grpSpPr>
          <p:sp>
            <p:nvSpPr>
              <p:cNvPr id="687" name="Google Shape;687;p15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5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5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5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5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2" name="Google Shape;692;p15"/>
            <p:cNvGrpSpPr/>
            <p:nvPr/>
          </p:nvGrpSpPr>
          <p:grpSpPr>
            <a:xfrm>
              <a:off x="1409450" y="854618"/>
              <a:ext cx="491523" cy="433596"/>
              <a:chOff x="2943019" y="1274641"/>
              <a:chExt cx="2138028" cy="1886059"/>
            </a:xfrm>
          </p:grpSpPr>
          <p:sp>
            <p:nvSpPr>
              <p:cNvPr id="693" name="Google Shape;693;p15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5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5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5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5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8" name="Google Shape;698;p15"/>
            <p:cNvGrpSpPr/>
            <p:nvPr/>
          </p:nvGrpSpPr>
          <p:grpSpPr>
            <a:xfrm>
              <a:off x="581570" y="1441620"/>
              <a:ext cx="491523" cy="433596"/>
              <a:chOff x="2943019" y="1274641"/>
              <a:chExt cx="2138028" cy="1886059"/>
            </a:xfrm>
          </p:grpSpPr>
          <p:sp>
            <p:nvSpPr>
              <p:cNvPr id="699" name="Google Shape;699;p15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5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4" name="Google Shape;704;p15"/>
            <p:cNvGrpSpPr/>
            <p:nvPr/>
          </p:nvGrpSpPr>
          <p:grpSpPr>
            <a:xfrm>
              <a:off x="1409450" y="1441620"/>
              <a:ext cx="491523" cy="433596"/>
              <a:chOff x="2943019" y="1274641"/>
              <a:chExt cx="2138028" cy="1886059"/>
            </a:xfrm>
          </p:grpSpPr>
          <p:sp>
            <p:nvSpPr>
              <p:cNvPr id="705" name="Google Shape;705;p15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5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5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5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5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0" name="Google Shape;710;p15"/>
          <p:cNvSpPr/>
          <p:nvPr/>
        </p:nvSpPr>
        <p:spPr>
          <a:xfrm>
            <a:off x="4177548" y="1231178"/>
            <a:ext cx="3173596" cy="44269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5"/>
          <p:cNvSpPr txBox="1"/>
          <p:nvPr/>
        </p:nvSpPr>
        <p:spPr>
          <a:xfrm>
            <a:off x="4242313" y="1274026"/>
            <a:ext cx="3108829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kernel&lt;&lt;&lt;24, 4&gt;&gt;&gt;()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12" name="Google Shape;712;p15"/>
          <p:cNvGrpSpPr/>
          <p:nvPr/>
        </p:nvGrpSpPr>
        <p:grpSpPr>
          <a:xfrm>
            <a:off x="646811" y="2310632"/>
            <a:ext cx="1466003" cy="1133998"/>
            <a:chOff x="581570" y="854618"/>
            <a:chExt cx="1319403" cy="1020598"/>
          </a:xfrm>
        </p:grpSpPr>
        <p:grpSp>
          <p:nvGrpSpPr>
            <p:cNvPr id="713" name="Google Shape;713;p15"/>
            <p:cNvGrpSpPr/>
            <p:nvPr/>
          </p:nvGrpSpPr>
          <p:grpSpPr>
            <a:xfrm>
              <a:off x="581570" y="854618"/>
              <a:ext cx="491523" cy="433596"/>
              <a:chOff x="2943019" y="1274641"/>
              <a:chExt cx="2138028" cy="1886059"/>
            </a:xfrm>
          </p:grpSpPr>
          <p:sp>
            <p:nvSpPr>
              <p:cNvPr id="714" name="Google Shape;714;p15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5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5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5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5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9" name="Google Shape;719;p15"/>
            <p:cNvGrpSpPr/>
            <p:nvPr/>
          </p:nvGrpSpPr>
          <p:grpSpPr>
            <a:xfrm>
              <a:off x="1409450" y="854618"/>
              <a:ext cx="491523" cy="433596"/>
              <a:chOff x="2943019" y="1274641"/>
              <a:chExt cx="2138028" cy="1886059"/>
            </a:xfrm>
          </p:grpSpPr>
          <p:sp>
            <p:nvSpPr>
              <p:cNvPr id="720" name="Google Shape;720;p15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15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5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5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5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5" name="Google Shape;725;p15"/>
            <p:cNvGrpSpPr/>
            <p:nvPr/>
          </p:nvGrpSpPr>
          <p:grpSpPr>
            <a:xfrm>
              <a:off x="581570" y="1441620"/>
              <a:ext cx="491523" cy="433596"/>
              <a:chOff x="2943019" y="1274641"/>
              <a:chExt cx="2138028" cy="1886059"/>
            </a:xfrm>
          </p:grpSpPr>
          <p:sp>
            <p:nvSpPr>
              <p:cNvPr id="726" name="Google Shape;726;p15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15"/>
            <p:cNvGrpSpPr/>
            <p:nvPr/>
          </p:nvGrpSpPr>
          <p:grpSpPr>
            <a:xfrm>
              <a:off x="1409450" y="1441620"/>
              <a:ext cx="491523" cy="433596"/>
              <a:chOff x="2943019" y="1274641"/>
              <a:chExt cx="2138028" cy="1886059"/>
            </a:xfrm>
          </p:grpSpPr>
          <p:sp>
            <p:nvSpPr>
              <p:cNvPr id="732" name="Google Shape;732;p15"/>
              <p:cNvSpPr/>
              <p:nvPr/>
            </p:nvSpPr>
            <p:spPr>
              <a:xfrm>
                <a:off x="2943019" y="1274641"/>
                <a:ext cx="2138028" cy="1886059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52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3092189" y="1400266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3588712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4085236" y="1400268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4581760" y="1400267"/>
                <a:ext cx="350117" cy="163480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7" name="Google Shape;737;p15"/>
          <p:cNvSpPr/>
          <p:nvPr/>
        </p:nvSpPr>
        <p:spPr>
          <a:xfrm>
            <a:off x="4431176" y="170929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15"/>
          <p:cNvSpPr/>
          <p:nvPr/>
        </p:nvSpPr>
        <p:spPr>
          <a:xfrm>
            <a:off x="4469280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15"/>
          <p:cNvSpPr/>
          <p:nvPr/>
        </p:nvSpPr>
        <p:spPr>
          <a:xfrm>
            <a:off x="4596111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15"/>
          <p:cNvSpPr/>
          <p:nvPr/>
        </p:nvSpPr>
        <p:spPr>
          <a:xfrm>
            <a:off x="4722944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5"/>
          <p:cNvSpPr/>
          <p:nvPr/>
        </p:nvSpPr>
        <p:spPr>
          <a:xfrm>
            <a:off x="4849775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5"/>
          <p:cNvSpPr/>
          <p:nvPr/>
        </p:nvSpPr>
        <p:spPr>
          <a:xfrm>
            <a:off x="5142705" y="1703657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5"/>
          <p:cNvSpPr/>
          <p:nvPr/>
        </p:nvSpPr>
        <p:spPr>
          <a:xfrm>
            <a:off x="5180809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5"/>
          <p:cNvSpPr/>
          <p:nvPr/>
        </p:nvSpPr>
        <p:spPr>
          <a:xfrm>
            <a:off x="5307640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5"/>
          <p:cNvSpPr/>
          <p:nvPr/>
        </p:nvSpPr>
        <p:spPr>
          <a:xfrm>
            <a:off x="5434472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5"/>
          <p:cNvSpPr/>
          <p:nvPr/>
        </p:nvSpPr>
        <p:spPr>
          <a:xfrm>
            <a:off x="5561304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5"/>
          <p:cNvSpPr/>
          <p:nvPr/>
        </p:nvSpPr>
        <p:spPr>
          <a:xfrm>
            <a:off x="4431176" y="2361515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5"/>
          <p:cNvSpPr/>
          <p:nvPr/>
        </p:nvSpPr>
        <p:spPr>
          <a:xfrm>
            <a:off x="4469280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5"/>
          <p:cNvSpPr/>
          <p:nvPr/>
        </p:nvSpPr>
        <p:spPr>
          <a:xfrm>
            <a:off x="4596111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5"/>
          <p:cNvSpPr/>
          <p:nvPr/>
        </p:nvSpPr>
        <p:spPr>
          <a:xfrm>
            <a:off x="4722944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5"/>
          <p:cNvSpPr/>
          <p:nvPr/>
        </p:nvSpPr>
        <p:spPr>
          <a:xfrm>
            <a:off x="4849775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5"/>
          <p:cNvSpPr/>
          <p:nvPr/>
        </p:nvSpPr>
        <p:spPr>
          <a:xfrm>
            <a:off x="5142705" y="2355881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5"/>
          <p:cNvSpPr/>
          <p:nvPr/>
        </p:nvSpPr>
        <p:spPr>
          <a:xfrm>
            <a:off x="5180809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5"/>
          <p:cNvSpPr/>
          <p:nvPr/>
        </p:nvSpPr>
        <p:spPr>
          <a:xfrm>
            <a:off x="5307640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5"/>
          <p:cNvSpPr/>
          <p:nvPr/>
        </p:nvSpPr>
        <p:spPr>
          <a:xfrm>
            <a:off x="5434472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5"/>
          <p:cNvSpPr/>
          <p:nvPr/>
        </p:nvSpPr>
        <p:spPr>
          <a:xfrm>
            <a:off x="5561304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5"/>
          <p:cNvSpPr/>
          <p:nvPr/>
        </p:nvSpPr>
        <p:spPr>
          <a:xfrm>
            <a:off x="5850813" y="170929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5"/>
          <p:cNvSpPr/>
          <p:nvPr/>
        </p:nvSpPr>
        <p:spPr>
          <a:xfrm>
            <a:off x="5888917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5"/>
          <p:cNvSpPr/>
          <p:nvPr/>
        </p:nvSpPr>
        <p:spPr>
          <a:xfrm>
            <a:off x="6015748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5"/>
          <p:cNvSpPr/>
          <p:nvPr/>
        </p:nvSpPr>
        <p:spPr>
          <a:xfrm>
            <a:off x="6142580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15"/>
          <p:cNvSpPr/>
          <p:nvPr/>
        </p:nvSpPr>
        <p:spPr>
          <a:xfrm>
            <a:off x="6269411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5"/>
          <p:cNvSpPr/>
          <p:nvPr/>
        </p:nvSpPr>
        <p:spPr>
          <a:xfrm>
            <a:off x="6562342" y="1703657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5"/>
          <p:cNvSpPr/>
          <p:nvPr/>
        </p:nvSpPr>
        <p:spPr>
          <a:xfrm>
            <a:off x="6600446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5"/>
          <p:cNvSpPr/>
          <p:nvPr/>
        </p:nvSpPr>
        <p:spPr>
          <a:xfrm>
            <a:off x="6727277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5"/>
          <p:cNvSpPr/>
          <p:nvPr/>
        </p:nvSpPr>
        <p:spPr>
          <a:xfrm>
            <a:off x="6854109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5"/>
          <p:cNvSpPr/>
          <p:nvPr/>
        </p:nvSpPr>
        <p:spPr>
          <a:xfrm>
            <a:off x="6980940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5"/>
          <p:cNvSpPr/>
          <p:nvPr/>
        </p:nvSpPr>
        <p:spPr>
          <a:xfrm>
            <a:off x="5850813" y="2361515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5"/>
          <p:cNvSpPr/>
          <p:nvPr/>
        </p:nvSpPr>
        <p:spPr>
          <a:xfrm>
            <a:off x="5888917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5"/>
          <p:cNvSpPr/>
          <p:nvPr/>
        </p:nvSpPr>
        <p:spPr>
          <a:xfrm>
            <a:off x="6015748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5"/>
          <p:cNvSpPr/>
          <p:nvPr/>
        </p:nvSpPr>
        <p:spPr>
          <a:xfrm>
            <a:off x="6142580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5"/>
          <p:cNvSpPr/>
          <p:nvPr/>
        </p:nvSpPr>
        <p:spPr>
          <a:xfrm>
            <a:off x="6269411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5"/>
          <p:cNvSpPr/>
          <p:nvPr/>
        </p:nvSpPr>
        <p:spPr>
          <a:xfrm>
            <a:off x="6562342" y="2355881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5"/>
          <p:cNvSpPr/>
          <p:nvPr/>
        </p:nvSpPr>
        <p:spPr>
          <a:xfrm>
            <a:off x="6600446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5"/>
          <p:cNvSpPr/>
          <p:nvPr/>
        </p:nvSpPr>
        <p:spPr>
          <a:xfrm>
            <a:off x="6727277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5"/>
          <p:cNvSpPr/>
          <p:nvPr/>
        </p:nvSpPr>
        <p:spPr>
          <a:xfrm>
            <a:off x="6854109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5"/>
          <p:cNvSpPr/>
          <p:nvPr/>
        </p:nvSpPr>
        <p:spPr>
          <a:xfrm>
            <a:off x="6980940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5"/>
          <p:cNvSpPr/>
          <p:nvPr/>
        </p:nvSpPr>
        <p:spPr>
          <a:xfrm>
            <a:off x="4431176" y="3013739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5"/>
          <p:cNvSpPr/>
          <p:nvPr/>
        </p:nvSpPr>
        <p:spPr>
          <a:xfrm>
            <a:off x="4469280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15"/>
          <p:cNvSpPr/>
          <p:nvPr/>
        </p:nvSpPr>
        <p:spPr>
          <a:xfrm>
            <a:off x="4596111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5"/>
          <p:cNvSpPr/>
          <p:nvPr/>
        </p:nvSpPr>
        <p:spPr>
          <a:xfrm>
            <a:off x="4722944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5"/>
          <p:cNvSpPr/>
          <p:nvPr/>
        </p:nvSpPr>
        <p:spPr>
          <a:xfrm>
            <a:off x="4849775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5"/>
          <p:cNvSpPr/>
          <p:nvPr/>
        </p:nvSpPr>
        <p:spPr>
          <a:xfrm>
            <a:off x="5142705" y="3008106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5"/>
          <p:cNvSpPr/>
          <p:nvPr/>
        </p:nvSpPr>
        <p:spPr>
          <a:xfrm>
            <a:off x="5180809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5"/>
          <p:cNvSpPr/>
          <p:nvPr/>
        </p:nvSpPr>
        <p:spPr>
          <a:xfrm>
            <a:off x="5307640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5"/>
          <p:cNvSpPr/>
          <p:nvPr/>
        </p:nvSpPr>
        <p:spPr>
          <a:xfrm>
            <a:off x="5434472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5"/>
          <p:cNvSpPr/>
          <p:nvPr/>
        </p:nvSpPr>
        <p:spPr>
          <a:xfrm>
            <a:off x="5561304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15"/>
          <p:cNvSpPr/>
          <p:nvPr/>
        </p:nvSpPr>
        <p:spPr>
          <a:xfrm>
            <a:off x="4431176" y="3665964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15"/>
          <p:cNvSpPr/>
          <p:nvPr/>
        </p:nvSpPr>
        <p:spPr>
          <a:xfrm>
            <a:off x="4469280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5"/>
          <p:cNvSpPr/>
          <p:nvPr/>
        </p:nvSpPr>
        <p:spPr>
          <a:xfrm>
            <a:off x="4596111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5"/>
          <p:cNvSpPr/>
          <p:nvPr/>
        </p:nvSpPr>
        <p:spPr>
          <a:xfrm>
            <a:off x="4722944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5"/>
          <p:cNvSpPr/>
          <p:nvPr/>
        </p:nvSpPr>
        <p:spPr>
          <a:xfrm>
            <a:off x="4849775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5"/>
          <p:cNvSpPr/>
          <p:nvPr/>
        </p:nvSpPr>
        <p:spPr>
          <a:xfrm>
            <a:off x="5142705" y="366033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5180809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5307640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5434472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5561304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5850813" y="3013739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15"/>
          <p:cNvSpPr/>
          <p:nvPr/>
        </p:nvSpPr>
        <p:spPr>
          <a:xfrm>
            <a:off x="5888917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5"/>
          <p:cNvSpPr/>
          <p:nvPr/>
        </p:nvSpPr>
        <p:spPr>
          <a:xfrm>
            <a:off x="6015748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5"/>
          <p:cNvSpPr/>
          <p:nvPr/>
        </p:nvSpPr>
        <p:spPr>
          <a:xfrm>
            <a:off x="6142581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5"/>
          <p:cNvSpPr/>
          <p:nvPr/>
        </p:nvSpPr>
        <p:spPr>
          <a:xfrm>
            <a:off x="6269411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5"/>
          <p:cNvSpPr/>
          <p:nvPr/>
        </p:nvSpPr>
        <p:spPr>
          <a:xfrm>
            <a:off x="6562342" y="3008106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5"/>
          <p:cNvSpPr/>
          <p:nvPr/>
        </p:nvSpPr>
        <p:spPr>
          <a:xfrm>
            <a:off x="6600446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5"/>
          <p:cNvSpPr/>
          <p:nvPr/>
        </p:nvSpPr>
        <p:spPr>
          <a:xfrm>
            <a:off x="6727277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5"/>
          <p:cNvSpPr/>
          <p:nvPr/>
        </p:nvSpPr>
        <p:spPr>
          <a:xfrm>
            <a:off x="6854110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5"/>
          <p:cNvSpPr/>
          <p:nvPr/>
        </p:nvSpPr>
        <p:spPr>
          <a:xfrm>
            <a:off x="6980940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5"/>
          <p:cNvSpPr/>
          <p:nvPr/>
        </p:nvSpPr>
        <p:spPr>
          <a:xfrm>
            <a:off x="5850813" y="3665964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5"/>
          <p:cNvSpPr/>
          <p:nvPr/>
        </p:nvSpPr>
        <p:spPr>
          <a:xfrm>
            <a:off x="5888917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5"/>
          <p:cNvSpPr/>
          <p:nvPr/>
        </p:nvSpPr>
        <p:spPr>
          <a:xfrm>
            <a:off x="6015748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5"/>
          <p:cNvSpPr/>
          <p:nvPr/>
        </p:nvSpPr>
        <p:spPr>
          <a:xfrm>
            <a:off x="6142581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5"/>
          <p:cNvSpPr/>
          <p:nvPr/>
        </p:nvSpPr>
        <p:spPr>
          <a:xfrm>
            <a:off x="6269411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15"/>
          <p:cNvSpPr/>
          <p:nvPr/>
        </p:nvSpPr>
        <p:spPr>
          <a:xfrm>
            <a:off x="6562342" y="366033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5"/>
          <p:cNvSpPr/>
          <p:nvPr/>
        </p:nvSpPr>
        <p:spPr>
          <a:xfrm>
            <a:off x="6600446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6727277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6854110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6980940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5"/>
          <p:cNvSpPr txBox="1"/>
          <p:nvPr/>
        </p:nvSpPr>
        <p:spPr>
          <a:xfrm>
            <a:off x="9165389" y="221916"/>
            <a:ext cx="2705768" cy="106011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 dimensions divisible by the number of SMs on a GPU can promote full SM utilization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6"/>
          <p:cNvSpPr txBox="1"/>
          <p:nvPr/>
        </p:nvSpPr>
        <p:spPr>
          <a:xfrm>
            <a:off x="9165389" y="235285"/>
            <a:ext cx="2705768" cy="34197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there are fallow SMs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4" name="Google Shape;824;p16"/>
          <p:cNvSpPr/>
          <p:nvPr/>
        </p:nvSpPr>
        <p:spPr>
          <a:xfrm>
            <a:off x="4177548" y="1231178"/>
            <a:ext cx="3173596" cy="44269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6"/>
          <p:cNvSpPr txBox="1"/>
          <p:nvPr/>
        </p:nvSpPr>
        <p:spPr>
          <a:xfrm>
            <a:off x="4242313" y="1274026"/>
            <a:ext cx="3108829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kernel&lt;&lt;&lt;24, 4&gt;&gt;&gt;()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6" name="Google Shape;826;p16"/>
          <p:cNvSpPr/>
          <p:nvPr/>
        </p:nvSpPr>
        <p:spPr>
          <a:xfrm>
            <a:off x="4423934" y="4318188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16"/>
          <p:cNvSpPr/>
          <p:nvPr/>
        </p:nvSpPr>
        <p:spPr>
          <a:xfrm>
            <a:off x="4462038" y="4350278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6"/>
          <p:cNvSpPr/>
          <p:nvPr/>
        </p:nvSpPr>
        <p:spPr>
          <a:xfrm>
            <a:off x="4588869" y="4350278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6"/>
          <p:cNvSpPr/>
          <p:nvPr/>
        </p:nvSpPr>
        <p:spPr>
          <a:xfrm>
            <a:off x="4715701" y="4350278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6"/>
          <p:cNvSpPr/>
          <p:nvPr/>
        </p:nvSpPr>
        <p:spPr>
          <a:xfrm>
            <a:off x="4842532" y="4350278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6"/>
          <p:cNvSpPr/>
          <p:nvPr/>
        </p:nvSpPr>
        <p:spPr>
          <a:xfrm>
            <a:off x="5135463" y="4312555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6"/>
          <p:cNvSpPr/>
          <p:nvPr/>
        </p:nvSpPr>
        <p:spPr>
          <a:xfrm>
            <a:off x="5173567" y="434464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6"/>
          <p:cNvSpPr/>
          <p:nvPr/>
        </p:nvSpPr>
        <p:spPr>
          <a:xfrm>
            <a:off x="5300398" y="434464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6"/>
          <p:cNvSpPr/>
          <p:nvPr/>
        </p:nvSpPr>
        <p:spPr>
          <a:xfrm>
            <a:off x="5427230" y="434464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6"/>
          <p:cNvSpPr/>
          <p:nvPr/>
        </p:nvSpPr>
        <p:spPr>
          <a:xfrm>
            <a:off x="5554061" y="434464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6"/>
          <p:cNvSpPr/>
          <p:nvPr/>
        </p:nvSpPr>
        <p:spPr>
          <a:xfrm>
            <a:off x="4423934" y="4970412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6"/>
          <p:cNvSpPr/>
          <p:nvPr/>
        </p:nvSpPr>
        <p:spPr>
          <a:xfrm>
            <a:off x="4462038" y="5002503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6"/>
          <p:cNvSpPr/>
          <p:nvPr/>
        </p:nvSpPr>
        <p:spPr>
          <a:xfrm>
            <a:off x="4588869" y="5002503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16"/>
          <p:cNvSpPr/>
          <p:nvPr/>
        </p:nvSpPr>
        <p:spPr>
          <a:xfrm>
            <a:off x="4715701" y="5002503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6"/>
          <p:cNvSpPr/>
          <p:nvPr/>
        </p:nvSpPr>
        <p:spPr>
          <a:xfrm>
            <a:off x="4842532" y="5002503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6"/>
          <p:cNvSpPr/>
          <p:nvPr/>
        </p:nvSpPr>
        <p:spPr>
          <a:xfrm>
            <a:off x="5135463" y="4964779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16"/>
          <p:cNvSpPr/>
          <p:nvPr/>
        </p:nvSpPr>
        <p:spPr>
          <a:xfrm>
            <a:off x="5173567" y="499687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6"/>
          <p:cNvSpPr/>
          <p:nvPr/>
        </p:nvSpPr>
        <p:spPr>
          <a:xfrm>
            <a:off x="5300398" y="499687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6"/>
          <p:cNvSpPr/>
          <p:nvPr/>
        </p:nvSpPr>
        <p:spPr>
          <a:xfrm>
            <a:off x="5427230" y="499687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6"/>
          <p:cNvSpPr/>
          <p:nvPr/>
        </p:nvSpPr>
        <p:spPr>
          <a:xfrm>
            <a:off x="5554061" y="499687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6"/>
          <p:cNvSpPr/>
          <p:nvPr/>
        </p:nvSpPr>
        <p:spPr>
          <a:xfrm>
            <a:off x="5843570" y="4318188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6"/>
          <p:cNvSpPr/>
          <p:nvPr/>
        </p:nvSpPr>
        <p:spPr>
          <a:xfrm>
            <a:off x="5881675" y="4350278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6"/>
          <p:cNvSpPr/>
          <p:nvPr/>
        </p:nvSpPr>
        <p:spPr>
          <a:xfrm>
            <a:off x="6008506" y="4350278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6"/>
          <p:cNvSpPr/>
          <p:nvPr/>
        </p:nvSpPr>
        <p:spPr>
          <a:xfrm>
            <a:off x="6135338" y="4350278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6"/>
          <p:cNvSpPr/>
          <p:nvPr/>
        </p:nvSpPr>
        <p:spPr>
          <a:xfrm>
            <a:off x="6262169" y="4350278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6"/>
          <p:cNvSpPr/>
          <p:nvPr/>
        </p:nvSpPr>
        <p:spPr>
          <a:xfrm>
            <a:off x="6555099" y="4312555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6"/>
          <p:cNvSpPr/>
          <p:nvPr/>
        </p:nvSpPr>
        <p:spPr>
          <a:xfrm>
            <a:off x="6593204" y="434464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6"/>
          <p:cNvSpPr/>
          <p:nvPr/>
        </p:nvSpPr>
        <p:spPr>
          <a:xfrm>
            <a:off x="6720035" y="434464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6"/>
          <p:cNvSpPr/>
          <p:nvPr/>
        </p:nvSpPr>
        <p:spPr>
          <a:xfrm>
            <a:off x="6846867" y="434464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6"/>
          <p:cNvSpPr/>
          <p:nvPr/>
        </p:nvSpPr>
        <p:spPr>
          <a:xfrm>
            <a:off x="6973698" y="434464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6"/>
          <p:cNvSpPr/>
          <p:nvPr/>
        </p:nvSpPr>
        <p:spPr>
          <a:xfrm>
            <a:off x="5843570" y="4970412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16"/>
          <p:cNvSpPr/>
          <p:nvPr/>
        </p:nvSpPr>
        <p:spPr>
          <a:xfrm>
            <a:off x="5881675" y="5002503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6"/>
          <p:cNvSpPr/>
          <p:nvPr/>
        </p:nvSpPr>
        <p:spPr>
          <a:xfrm>
            <a:off x="6008506" y="5002503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16"/>
          <p:cNvSpPr/>
          <p:nvPr/>
        </p:nvSpPr>
        <p:spPr>
          <a:xfrm>
            <a:off x="6135338" y="5002503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16"/>
          <p:cNvSpPr/>
          <p:nvPr/>
        </p:nvSpPr>
        <p:spPr>
          <a:xfrm>
            <a:off x="6262169" y="5002503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16"/>
          <p:cNvSpPr/>
          <p:nvPr/>
        </p:nvSpPr>
        <p:spPr>
          <a:xfrm>
            <a:off x="6555099" y="4964779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6"/>
          <p:cNvSpPr/>
          <p:nvPr/>
        </p:nvSpPr>
        <p:spPr>
          <a:xfrm>
            <a:off x="6593204" y="499687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6"/>
          <p:cNvSpPr/>
          <p:nvPr/>
        </p:nvSpPr>
        <p:spPr>
          <a:xfrm>
            <a:off x="6720035" y="499687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16"/>
          <p:cNvSpPr/>
          <p:nvPr/>
        </p:nvSpPr>
        <p:spPr>
          <a:xfrm>
            <a:off x="6846867" y="499687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6"/>
          <p:cNvSpPr/>
          <p:nvPr/>
        </p:nvSpPr>
        <p:spPr>
          <a:xfrm>
            <a:off x="6973698" y="499687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6"/>
          <p:cNvSpPr/>
          <p:nvPr/>
        </p:nvSpPr>
        <p:spPr>
          <a:xfrm>
            <a:off x="4431176" y="170929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6"/>
          <p:cNvSpPr/>
          <p:nvPr/>
        </p:nvSpPr>
        <p:spPr>
          <a:xfrm>
            <a:off x="4469280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6"/>
          <p:cNvSpPr/>
          <p:nvPr/>
        </p:nvSpPr>
        <p:spPr>
          <a:xfrm>
            <a:off x="4596111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6"/>
          <p:cNvSpPr/>
          <p:nvPr/>
        </p:nvSpPr>
        <p:spPr>
          <a:xfrm>
            <a:off x="4722944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6"/>
          <p:cNvSpPr/>
          <p:nvPr/>
        </p:nvSpPr>
        <p:spPr>
          <a:xfrm>
            <a:off x="4849775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16"/>
          <p:cNvSpPr/>
          <p:nvPr/>
        </p:nvSpPr>
        <p:spPr>
          <a:xfrm>
            <a:off x="5142705" y="1703657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6"/>
          <p:cNvSpPr/>
          <p:nvPr/>
        </p:nvSpPr>
        <p:spPr>
          <a:xfrm>
            <a:off x="5180809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6"/>
          <p:cNvSpPr/>
          <p:nvPr/>
        </p:nvSpPr>
        <p:spPr>
          <a:xfrm>
            <a:off x="5307640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6"/>
          <p:cNvSpPr/>
          <p:nvPr/>
        </p:nvSpPr>
        <p:spPr>
          <a:xfrm>
            <a:off x="5434472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6"/>
          <p:cNvSpPr/>
          <p:nvPr/>
        </p:nvSpPr>
        <p:spPr>
          <a:xfrm>
            <a:off x="5561304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6"/>
          <p:cNvSpPr/>
          <p:nvPr/>
        </p:nvSpPr>
        <p:spPr>
          <a:xfrm>
            <a:off x="4431176" y="2361515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6"/>
          <p:cNvSpPr/>
          <p:nvPr/>
        </p:nvSpPr>
        <p:spPr>
          <a:xfrm>
            <a:off x="4469280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6"/>
          <p:cNvSpPr/>
          <p:nvPr/>
        </p:nvSpPr>
        <p:spPr>
          <a:xfrm>
            <a:off x="4596111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6"/>
          <p:cNvSpPr/>
          <p:nvPr/>
        </p:nvSpPr>
        <p:spPr>
          <a:xfrm>
            <a:off x="4722944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6"/>
          <p:cNvSpPr/>
          <p:nvPr/>
        </p:nvSpPr>
        <p:spPr>
          <a:xfrm>
            <a:off x="4849775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6"/>
          <p:cNvSpPr/>
          <p:nvPr/>
        </p:nvSpPr>
        <p:spPr>
          <a:xfrm>
            <a:off x="5142705" y="2355881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6"/>
          <p:cNvSpPr/>
          <p:nvPr/>
        </p:nvSpPr>
        <p:spPr>
          <a:xfrm>
            <a:off x="5180809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6"/>
          <p:cNvSpPr/>
          <p:nvPr/>
        </p:nvSpPr>
        <p:spPr>
          <a:xfrm>
            <a:off x="5307640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16"/>
          <p:cNvSpPr/>
          <p:nvPr/>
        </p:nvSpPr>
        <p:spPr>
          <a:xfrm>
            <a:off x="5434472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6"/>
          <p:cNvSpPr/>
          <p:nvPr/>
        </p:nvSpPr>
        <p:spPr>
          <a:xfrm>
            <a:off x="5561304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6"/>
          <p:cNvSpPr/>
          <p:nvPr/>
        </p:nvSpPr>
        <p:spPr>
          <a:xfrm>
            <a:off x="5850813" y="170929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6"/>
          <p:cNvSpPr/>
          <p:nvPr/>
        </p:nvSpPr>
        <p:spPr>
          <a:xfrm>
            <a:off x="5888917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6"/>
          <p:cNvSpPr/>
          <p:nvPr/>
        </p:nvSpPr>
        <p:spPr>
          <a:xfrm>
            <a:off x="6015748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6142580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6269411" y="174138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6"/>
          <p:cNvSpPr/>
          <p:nvPr/>
        </p:nvSpPr>
        <p:spPr>
          <a:xfrm>
            <a:off x="6562342" y="1703657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6"/>
          <p:cNvSpPr/>
          <p:nvPr/>
        </p:nvSpPr>
        <p:spPr>
          <a:xfrm>
            <a:off x="6600446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6"/>
          <p:cNvSpPr/>
          <p:nvPr/>
        </p:nvSpPr>
        <p:spPr>
          <a:xfrm>
            <a:off x="6727277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6"/>
          <p:cNvSpPr/>
          <p:nvPr/>
        </p:nvSpPr>
        <p:spPr>
          <a:xfrm>
            <a:off x="6854109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6980940" y="1735747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6"/>
          <p:cNvSpPr/>
          <p:nvPr/>
        </p:nvSpPr>
        <p:spPr>
          <a:xfrm>
            <a:off x="5850813" y="2361515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6"/>
          <p:cNvSpPr/>
          <p:nvPr/>
        </p:nvSpPr>
        <p:spPr>
          <a:xfrm>
            <a:off x="5888917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6"/>
          <p:cNvSpPr/>
          <p:nvPr/>
        </p:nvSpPr>
        <p:spPr>
          <a:xfrm>
            <a:off x="6015748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16"/>
          <p:cNvSpPr/>
          <p:nvPr/>
        </p:nvSpPr>
        <p:spPr>
          <a:xfrm>
            <a:off x="6142580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6"/>
          <p:cNvSpPr/>
          <p:nvPr/>
        </p:nvSpPr>
        <p:spPr>
          <a:xfrm>
            <a:off x="6269411" y="2393605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6"/>
          <p:cNvSpPr/>
          <p:nvPr/>
        </p:nvSpPr>
        <p:spPr>
          <a:xfrm>
            <a:off x="6562342" y="2355881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6"/>
          <p:cNvSpPr/>
          <p:nvPr/>
        </p:nvSpPr>
        <p:spPr>
          <a:xfrm>
            <a:off x="6600446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6"/>
          <p:cNvSpPr/>
          <p:nvPr/>
        </p:nvSpPr>
        <p:spPr>
          <a:xfrm>
            <a:off x="6727277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6"/>
          <p:cNvSpPr/>
          <p:nvPr/>
        </p:nvSpPr>
        <p:spPr>
          <a:xfrm>
            <a:off x="6854109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6"/>
          <p:cNvSpPr/>
          <p:nvPr/>
        </p:nvSpPr>
        <p:spPr>
          <a:xfrm>
            <a:off x="6980940" y="2387972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6"/>
          <p:cNvSpPr/>
          <p:nvPr/>
        </p:nvSpPr>
        <p:spPr>
          <a:xfrm>
            <a:off x="4431176" y="3013739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6"/>
          <p:cNvSpPr/>
          <p:nvPr/>
        </p:nvSpPr>
        <p:spPr>
          <a:xfrm>
            <a:off x="4469280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6"/>
          <p:cNvSpPr/>
          <p:nvPr/>
        </p:nvSpPr>
        <p:spPr>
          <a:xfrm>
            <a:off x="4596111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6"/>
          <p:cNvSpPr/>
          <p:nvPr/>
        </p:nvSpPr>
        <p:spPr>
          <a:xfrm>
            <a:off x="4722944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6"/>
          <p:cNvSpPr/>
          <p:nvPr/>
        </p:nvSpPr>
        <p:spPr>
          <a:xfrm>
            <a:off x="4849775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6"/>
          <p:cNvSpPr/>
          <p:nvPr/>
        </p:nvSpPr>
        <p:spPr>
          <a:xfrm>
            <a:off x="5142705" y="3008106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6"/>
          <p:cNvSpPr/>
          <p:nvPr/>
        </p:nvSpPr>
        <p:spPr>
          <a:xfrm>
            <a:off x="5180809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6"/>
          <p:cNvSpPr/>
          <p:nvPr/>
        </p:nvSpPr>
        <p:spPr>
          <a:xfrm>
            <a:off x="5307640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6"/>
          <p:cNvSpPr/>
          <p:nvPr/>
        </p:nvSpPr>
        <p:spPr>
          <a:xfrm>
            <a:off x="5434472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6"/>
          <p:cNvSpPr/>
          <p:nvPr/>
        </p:nvSpPr>
        <p:spPr>
          <a:xfrm>
            <a:off x="5561304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6"/>
          <p:cNvSpPr/>
          <p:nvPr/>
        </p:nvSpPr>
        <p:spPr>
          <a:xfrm>
            <a:off x="4431176" y="3665964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6"/>
          <p:cNvSpPr/>
          <p:nvPr/>
        </p:nvSpPr>
        <p:spPr>
          <a:xfrm>
            <a:off x="4469280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6"/>
          <p:cNvSpPr/>
          <p:nvPr/>
        </p:nvSpPr>
        <p:spPr>
          <a:xfrm>
            <a:off x="4596111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6"/>
          <p:cNvSpPr/>
          <p:nvPr/>
        </p:nvSpPr>
        <p:spPr>
          <a:xfrm>
            <a:off x="4722944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6"/>
          <p:cNvSpPr/>
          <p:nvPr/>
        </p:nvSpPr>
        <p:spPr>
          <a:xfrm>
            <a:off x="4849775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6"/>
          <p:cNvSpPr/>
          <p:nvPr/>
        </p:nvSpPr>
        <p:spPr>
          <a:xfrm>
            <a:off x="5142705" y="366033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6"/>
          <p:cNvSpPr/>
          <p:nvPr/>
        </p:nvSpPr>
        <p:spPr>
          <a:xfrm>
            <a:off x="5180809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6"/>
          <p:cNvSpPr/>
          <p:nvPr/>
        </p:nvSpPr>
        <p:spPr>
          <a:xfrm>
            <a:off x="5307640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6"/>
          <p:cNvSpPr/>
          <p:nvPr/>
        </p:nvSpPr>
        <p:spPr>
          <a:xfrm>
            <a:off x="5434472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6"/>
          <p:cNvSpPr/>
          <p:nvPr/>
        </p:nvSpPr>
        <p:spPr>
          <a:xfrm>
            <a:off x="5561304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6"/>
          <p:cNvSpPr/>
          <p:nvPr/>
        </p:nvSpPr>
        <p:spPr>
          <a:xfrm>
            <a:off x="5850813" y="3013739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6"/>
          <p:cNvSpPr/>
          <p:nvPr/>
        </p:nvSpPr>
        <p:spPr>
          <a:xfrm>
            <a:off x="5888917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16"/>
          <p:cNvSpPr/>
          <p:nvPr/>
        </p:nvSpPr>
        <p:spPr>
          <a:xfrm>
            <a:off x="6015748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6"/>
          <p:cNvSpPr/>
          <p:nvPr/>
        </p:nvSpPr>
        <p:spPr>
          <a:xfrm>
            <a:off x="6142581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6"/>
          <p:cNvSpPr/>
          <p:nvPr/>
        </p:nvSpPr>
        <p:spPr>
          <a:xfrm>
            <a:off x="6269411" y="3045830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6"/>
          <p:cNvSpPr/>
          <p:nvPr/>
        </p:nvSpPr>
        <p:spPr>
          <a:xfrm>
            <a:off x="6562342" y="3008106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6"/>
          <p:cNvSpPr/>
          <p:nvPr/>
        </p:nvSpPr>
        <p:spPr>
          <a:xfrm>
            <a:off x="6600446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6"/>
          <p:cNvSpPr/>
          <p:nvPr/>
        </p:nvSpPr>
        <p:spPr>
          <a:xfrm>
            <a:off x="6727277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6"/>
          <p:cNvSpPr/>
          <p:nvPr/>
        </p:nvSpPr>
        <p:spPr>
          <a:xfrm>
            <a:off x="6854110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6"/>
          <p:cNvSpPr/>
          <p:nvPr/>
        </p:nvSpPr>
        <p:spPr>
          <a:xfrm>
            <a:off x="6980940" y="3040196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6"/>
          <p:cNvSpPr/>
          <p:nvPr/>
        </p:nvSpPr>
        <p:spPr>
          <a:xfrm>
            <a:off x="5850813" y="3665964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6"/>
          <p:cNvSpPr/>
          <p:nvPr/>
        </p:nvSpPr>
        <p:spPr>
          <a:xfrm>
            <a:off x="5888917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6"/>
          <p:cNvSpPr/>
          <p:nvPr/>
        </p:nvSpPr>
        <p:spPr>
          <a:xfrm>
            <a:off x="6015748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6"/>
          <p:cNvSpPr/>
          <p:nvPr/>
        </p:nvSpPr>
        <p:spPr>
          <a:xfrm>
            <a:off x="6142581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16"/>
          <p:cNvSpPr/>
          <p:nvPr/>
        </p:nvSpPr>
        <p:spPr>
          <a:xfrm>
            <a:off x="6269411" y="3698054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6"/>
          <p:cNvSpPr/>
          <p:nvPr/>
        </p:nvSpPr>
        <p:spPr>
          <a:xfrm>
            <a:off x="6562342" y="3660330"/>
            <a:ext cx="546137" cy="48177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52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16"/>
          <p:cNvSpPr/>
          <p:nvPr/>
        </p:nvSpPr>
        <p:spPr>
          <a:xfrm>
            <a:off x="6600446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6"/>
          <p:cNvSpPr/>
          <p:nvPr/>
        </p:nvSpPr>
        <p:spPr>
          <a:xfrm>
            <a:off x="6727277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6"/>
          <p:cNvSpPr/>
          <p:nvPr/>
        </p:nvSpPr>
        <p:spPr>
          <a:xfrm>
            <a:off x="6854110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6"/>
          <p:cNvSpPr/>
          <p:nvPr/>
        </p:nvSpPr>
        <p:spPr>
          <a:xfrm>
            <a:off x="6980940" y="3692421"/>
            <a:ext cx="89433" cy="417592"/>
          </a:xfrm>
          <a:prstGeom prst="rect">
            <a:avLst/>
          </a:prstGeom>
          <a:solidFill>
            <a:srgbClr val="C0E3F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6"/>
          <p:cNvSpPr/>
          <p:nvPr/>
        </p:nvSpPr>
        <p:spPr>
          <a:xfrm>
            <a:off x="397565" y="235285"/>
            <a:ext cx="1965739" cy="629141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6"/>
          <p:cNvSpPr/>
          <p:nvPr/>
        </p:nvSpPr>
        <p:spPr>
          <a:xfrm>
            <a:off x="570578" y="883477"/>
            <a:ext cx="714147" cy="60650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6"/>
          <p:cNvSpPr/>
          <p:nvPr/>
        </p:nvSpPr>
        <p:spPr>
          <a:xfrm>
            <a:off x="570577" y="1550459"/>
            <a:ext cx="714147" cy="60650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6"/>
          <p:cNvSpPr/>
          <p:nvPr/>
        </p:nvSpPr>
        <p:spPr>
          <a:xfrm>
            <a:off x="1476142" y="883477"/>
            <a:ext cx="714147" cy="60650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6"/>
          <p:cNvSpPr/>
          <p:nvPr/>
        </p:nvSpPr>
        <p:spPr>
          <a:xfrm>
            <a:off x="1476141" y="1550459"/>
            <a:ext cx="714147" cy="60650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1" name="Google Shape;951;p16"/>
          <p:cNvGrpSpPr/>
          <p:nvPr/>
        </p:nvGrpSpPr>
        <p:grpSpPr>
          <a:xfrm>
            <a:off x="570577" y="2233157"/>
            <a:ext cx="1619712" cy="1273484"/>
            <a:chOff x="530084" y="410538"/>
            <a:chExt cx="1457741" cy="2315506"/>
          </a:xfrm>
        </p:grpSpPr>
        <p:grpSp>
          <p:nvGrpSpPr>
            <p:cNvPr id="952" name="Google Shape;952;p16"/>
            <p:cNvGrpSpPr/>
            <p:nvPr/>
          </p:nvGrpSpPr>
          <p:grpSpPr>
            <a:xfrm>
              <a:off x="530084" y="410538"/>
              <a:ext cx="642733" cy="2315506"/>
              <a:chOff x="530084" y="410538"/>
              <a:chExt cx="622854" cy="4185704"/>
            </a:xfrm>
          </p:grpSpPr>
          <p:sp>
            <p:nvSpPr>
              <p:cNvPr id="953" name="Google Shape;953;p16"/>
              <p:cNvSpPr/>
              <p:nvPr/>
            </p:nvSpPr>
            <p:spPr>
              <a:xfrm>
                <a:off x="530085" y="410538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6"/>
              <p:cNvSpPr/>
              <p:nvPr/>
            </p:nvSpPr>
            <p:spPr>
              <a:xfrm>
                <a:off x="530084" y="2602781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5" name="Google Shape;955;p16"/>
            <p:cNvGrpSpPr/>
            <p:nvPr/>
          </p:nvGrpSpPr>
          <p:grpSpPr>
            <a:xfrm>
              <a:off x="1345092" y="410538"/>
              <a:ext cx="642733" cy="2315506"/>
              <a:chOff x="530084" y="410538"/>
              <a:chExt cx="622854" cy="4185704"/>
            </a:xfrm>
          </p:grpSpPr>
          <p:sp>
            <p:nvSpPr>
              <p:cNvPr id="956" name="Google Shape;956;p16"/>
              <p:cNvSpPr/>
              <p:nvPr/>
            </p:nvSpPr>
            <p:spPr>
              <a:xfrm>
                <a:off x="530085" y="410538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6"/>
              <p:cNvSpPr/>
              <p:nvPr/>
            </p:nvSpPr>
            <p:spPr>
              <a:xfrm>
                <a:off x="530084" y="2602781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8" name="Google Shape;958;p16"/>
          <p:cNvSpPr txBox="1"/>
          <p:nvPr/>
        </p:nvSpPr>
        <p:spPr>
          <a:xfrm>
            <a:off x="776693" y="169025"/>
            <a:ext cx="120748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FFFFFF"/>
              </a:buClr>
              <a:buSzPts val="1400"/>
            </a:pPr>
            <a:r>
              <a:rPr lang="en-US" sz="3556" b="1" ker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3556" b="1" kern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9" name="Google Shape;959;p16"/>
          <p:cNvSpPr txBox="1"/>
          <p:nvPr/>
        </p:nvSpPr>
        <p:spPr>
          <a:xfrm>
            <a:off x="548490" y="940225"/>
            <a:ext cx="489654" cy="2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FFFFFF"/>
              </a:buClr>
              <a:buSzPts val="1400"/>
            </a:pPr>
            <a:r>
              <a:rPr lang="en-US" sz="1556" b="1" ker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SM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960" name="Google Shape;960;p16"/>
          <p:cNvGrpSpPr/>
          <p:nvPr/>
        </p:nvGrpSpPr>
        <p:grpSpPr>
          <a:xfrm>
            <a:off x="570576" y="3564160"/>
            <a:ext cx="714148" cy="1273484"/>
            <a:chOff x="530084" y="410538"/>
            <a:chExt cx="622854" cy="4185704"/>
          </a:xfrm>
        </p:grpSpPr>
        <p:sp>
          <p:nvSpPr>
            <p:cNvPr id="961" name="Google Shape;961;p16"/>
            <p:cNvSpPr/>
            <p:nvPr/>
          </p:nvSpPr>
          <p:spPr>
            <a:xfrm>
              <a:off x="530085" y="410538"/>
              <a:ext cx="622853" cy="199346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530084" y="2602781"/>
              <a:ext cx="622853" cy="199346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3" name="Google Shape;963;p16"/>
          <p:cNvGrpSpPr/>
          <p:nvPr/>
        </p:nvGrpSpPr>
        <p:grpSpPr>
          <a:xfrm>
            <a:off x="1476140" y="3564160"/>
            <a:ext cx="714148" cy="1273484"/>
            <a:chOff x="530084" y="410538"/>
            <a:chExt cx="622854" cy="4185704"/>
          </a:xfrm>
        </p:grpSpPr>
        <p:sp>
          <p:nvSpPr>
            <p:cNvPr id="964" name="Google Shape;964;p16"/>
            <p:cNvSpPr/>
            <p:nvPr/>
          </p:nvSpPr>
          <p:spPr>
            <a:xfrm>
              <a:off x="530085" y="410538"/>
              <a:ext cx="622853" cy="199346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530084" y="2602781"/>
              <a:ext cx="622853" cy="199346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6" name="Google Shape;966;p16"/>
          <p:cNvGrpSpPr/>
          <p:nvPr/>
        </p:nvGrpSpPr>
        <p:grpSpPr>
          <a:xfrm>
            <a:off x="570576" y="4902797"/>
            <a:ext cx="1619712" cy="1273484"/>
            <a:chOff x="530084" y="410538"/>
            <a:chExt cx="1457741" cy="2315506"/>
          </a:xfrm>
        </p:grpSpPr>
        <p:grpSp>
          <p:nvGrpSpPr>
            <p:cNvPr id="967" name="Google Shape;967;p16"/>
            <p:cNvGrpSpPr/>
            <p:nvPr/>
          </p:nvGrpSpPr>
          <p:grpSpPr>
            <a:xfrm>
              <a:off x="530084" y="410538"/>
              <a:ext cx="642733" cy="2315506"/>
              <a:chOff x="530084" y="410538"/>
              <a:chExt cx="622854" cy="4185704"/>
            </a:xfrm>
          </p:grpSpPr>
          <p:sp>
            <p:nvSpPr>
              <p:cNvPr id="968" name="Google Shape;968;p16"/>
              <p:cNvSpPr/>
              <p:nvPr/>
            </p:nvSpPr>
            <p:spPr>
              <a:xfrm>
                <a:off x="530085" y="410538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16"/>
              <p:cNvSpPr/>
              <p:nvPr/>
            </p:nvSpPr>
            <p:spPr>
              <a:xfrm>
                <a:off x="530084" y="2602781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0" name="Google Shape;970;p16"/>
            <p:cNvGrpSpPr/>
            <p:nvPr/>
          </p:nvGrpSpPr>
          <p:grpSpPr>
            <a:xfrm>
              <a:off x="1345092" y="410538"/>
              <a:ext cx="642733" cy="2315506"/>
              <a:chOff x="530084" y="410538"/>
              <a:chExt cx="622854" cy="4185704"/>
            </a:xfrm>
          </p:grpSpPr>
          <p:sp>
            <p:nvSpPr>
              <p:cNvPr id="971" name="Google Shape;971;p16"/>
              <p:cNvSpPr/>
              <p:nvPr/>
            </p:nvSpPr>
            <p:spPr>
              <a:xfrm>
                <a:off x="530085" y="410538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16"/>
              <p:cNvSpPr/>
              <p:nvPr/>
            </p:nvSpPr>
            <p:spPr>
              <a:xfrm>
                <a:off x="530084" y="2602781"/>
                <a:ext cx="622853" cy="1993461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1583" tIns="50778" rIns="101583" bIns="50778" anchor="ctr" anchorCtr="0">
                <a:noAutofit/>
              </a:bodyPr>
              <a:lstStyle/>
              <a:p>
                <a:pPr algn="ctr" defTabSz="1015990">
                  <a:buClr>
                    <a:srgbClr val="000000"/>
                  </a:buClr>
                  <a:buSzPts val="1400"/>
                </a:pPr>
                <a:endParaRPr sz="1556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455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48482-014F-4340-BA30-28333B44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Introduction to CUDA</a:t>
            </a:r>
          </a:p>
        </p:txBody>
      </p:sp>
      <p:pic>
        <p:nvPicPr>
          <p:cNvPr id="5122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4A8E013-8AD1-4C13-9CE0-A43148F97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1417" b="-3"/>
          <a:stretch/>
        </p:blipFill>
        <p:spPr bwMode="auto">
          <a:xfrm>
            <a:off x="327547" y="2454903"/>
            <a:ext cx="7058306" cy="40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6AA7E-9A37-453F-BD31-1D3A87660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Launched by Nvidia in 2006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C-API for Parallel Computation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Familiar syntax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Easily scalable across GPUs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CUDA Toolkit – compiler, toolchain, libraries, runtime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7815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r>
              <a:rPr lang="en-US"/>
              <a:t>Unified Memory Behavior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1422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4" name="Google Shape;54;p10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5" name="Google Shape;55;p10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6" name="Google Shape;56;p10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8" name="Google Shape;58;p10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10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0" name="Google Shape;60;p10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1" name="Google Shape;61;p10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0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1333826" y="4494746"/>
            <a:ext cx="257180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cudaMallocManaged()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5" name="Google Shape;65;p10"/>
          <p:cNvGrpSpPr/>
          <p:nvPr/>
        </p:nvGrpSpPr>
        <p:grpSpPr>
          <a:xfrm rot="10800000" flipH="1">
            <a:off x="1528378" y="1096941"/>
            <a:ext cx="2377248" cy="231720"/>
            <a:chOff x="2156059" y="1114463"/>
            <a:chExt cx="1403679" cy="136822"/>
          </a:xfrm>
        </p:grpSpPr>
        <p:grpSp>
          <p:nvGrpSpPr>
            <p:cNvPr id="66" name="Google Shape;66;p10"/>
            <p:cNvGrpSpPr/>
            <p:nvPr/>
          </p:nvGrpSpPr>
          <p:grpSpPr>
            <a:xfrm>
              <a:off x="2156059" y="1115497"/>
              <a:ext cx="678579" cy="135788"/>
              <a:chOff x="2156059" y="1115497"/>
              <a:chExt cx="678579" cy="135788"/>
            </a:xfrm>
          </p:grpSpPr>
          <p:grpSp>
            <p:nvGrpSpPr>
              <p:cNvPr id="67" name="Google Shape;67;p10"/>
              <p:cNvGrpSpPr/>
              <p:nvPr/>
            </p:nvGrpSpPr>
            <p:grpSpPr>
              <a:xfrm>
                <a:off x="2156059" y="1116531"/>
                <a:ext cx="316029" cy="134754"/>
                <a:chOff x="2156059" y="1116531"/>
                <a:chExt cx="316029" cy="134754"/>
              </a:xfrm>
            </p:grpSpPr>
            <p:sp>
              <p:nvSpPr>
                <p:cNvPr id="68" name="Google Shape;68;p10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10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" name="Google Shape;70;p10"/>
              <p:cNvGrpSpPr/>
              <p:nvPr/>
            </p:nvGrpSpPr>
            <p:grpSpPr>
              <a:xfrm>
                <a:off x="2518609" y="1115497"/>
                <a:ext cx="316029" cy="134754"/>
                <a:chOff x="2156059" y="1116531"/>
                <a:chExt cx="316029" cy="134754"/>
              </a:xfrm>
            </p:grpSpPr>
            <p:sp>
              <p:nvSpPr>
                <p:cNvPr id="71" name="Google Shape;71;p10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10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3" name="Google Shape;73;p10"/>
            <p:cNvGrpSpPr/>
            <p:nvPr/>
          </p:nvGrpSpPr>
          <p:grpSpPr>
            <a:xfrm>
              <a:off x="2881159" y="1114463"/>
              <a:ext cx="678579" cy="135788"/>
              <a:chOff x="2156059" y="1115497"/>
              <a:chExt cx="678579" cy="135788"/>
            </a:xfrm>
          </p:grpSpPr>
          <p:grpSp>
            <p:nvGrpSpPr>
              <p:cNvPr id="74" name="Google Shape;74;p10"/>
              <p:cNvGrpSpPr/>
              <p:nvPr/>
            </p:nvGrpSpPr>
            <p:grpSpPr>
              <a:xfrm>
                <a:off x="2156059" y="1116531"/>
                <a:ext cx="316029" cy="134754"/>
                <a:chOff x="2156059" y="1116531"/>
                <a:chExt cx="316029" cy="134754"/>
              </a:xfrm>
            </p:grpSpPr>
            <p:sp>
              <p:nvSpPr>
                <p:cNvPr id="75" name="Google Shape;75;p10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10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" name="Google Shape;77;p10"/>
              <p:cNvGrpSpPr/>
              <p:nvPr/>
            </p:nvGrpSpPr>
            <p:grpSpPr>
              <a:xfrm>
                <a:off x="2518609" y="1115497"/>
                <a:ext cx="316029" cy="134754"/>
                <a:chOff x="2156059" y="1116531"/>
                <a:chExt cx="316029" cy="134754"/>
              </a:xfrm>
            </p:grpSpPr>
            <p:sp>
              <p:nvSpPr>
                <p:cNvPr id="78" name="Google Shape;78;p10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10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0" name="Google Shape;80;p10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data accesses by the CPU will automatically be migrated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allocated, it may not be resident initially on the CPU or the GPU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3" name="Google Shape;83;p10"/>
          <p:cNvCxnSpPr/>
          <p:nvPr/>
        </p:nvCxnSpPr>
        <p:spPr>
          <a:xfrm>
            <a:off x="1183977" y="1434491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4" name="Google Shape;84;p10"/>
          <p:cNvSpPr/>
          <p:nvPr/>
        </p:nvSpPr>
        <p:spPr>
          <a:xfrm>
            <a:off x="1191816" y="1165678"/>
            <a:ext cx="250092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12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1333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82248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1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90" name="Google Shape;90;p11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91" name="Google Shape;91;p11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2" name="Google Shape;92;p11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94" name="Google Shape;94;p11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1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6" name="Google Shape;96;p11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7" name="Google Shape;97;p11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" name="Google Shape;99;p11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0" name="Google Shape;100;p11"/>
          <p:cNvSpPr txBox="1"/>
          <p:nvPr/>
        </p:nvSpPr>
        <p:spPr>
          <a:xfrm>
            <a:off x="1333826" y="4494746"/>
            <a:ext cx="257180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cudaMallocManaged()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1" name="Google Shape;101;p11"/>
          <p:cNvGrpSpPr/>
          <p:nvPr/>
        </p:nvGrpSpPr>
        <p:grpSpPr>
          <a:xfrm rot="10800000" flipH="1">
            <a:off x="1528378" y="1096941"/>
            <a:ext cx="2377248" cy="231720"/>
            <a:chOff x="2156059" y="1114463"/>
            <a:chExt cx="1403679" cy="136822"/>
          </a:xfrm>
        </p:grpSpPr>
        <p:grpSp>
          <p:nvGrpSpPr>
            <p:cNvPr id="102" name="Google Shape;102;p11"/>
            <p:cNvGrpSpPr/>
            <p:nvPr/>
          </p:nvGrpSpPr>
          <p:grpSpPr>
            <a:xfrm>
              <a:off x="2156059" y="1115497"/>
              <a:ext cx="678579" cy="135788"/>
              <a:chOff x="2156059" y="1115497"/>
              <a:chExt cx="678579" cy="135788"/>
            </a:xfrm>
          </p:grpSpPr>
          <p:grpSp>
            <p:nvGrpSpPr>
              <p:cNvPr id="103" name="Google Shape;103;p11"/>
              <p:cNvGrpSpPr/>
              <p:nvPr/>
            </p:nvGrpSpPr>
            <p:grpSpPr>
              <a:xfrm>
                <a:off x="2156059" y="1116531"/>
                <a:ext cx="316029" cy="134754"/>
                <a:chOff x="2156059" y="1116531"/>
                <a:chExt cx="316029" cy="134754"/>
              </a:xfrm>
            </p:grpSpPr>
            <p:sp>
              <p:nvSpPr>
                <p:cNvPr id="104" name="Google Shape;104;p11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11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" name="Google Shape;106;p11"/>
              <p:cNvGrpSpPr/>
              <p:nvPr/>
            </p:nvGrpSpPr>
            <p:grpSpPr>
              <a:xfrm>
                <a:off x="2518609" y="1115497"/>
                <a:ext cx="316029" cy="134754"/>
                <a:chOff x="2156059" y="1116531"/>
                <a:chExt cx="316029" cy="134754"/>
              </a:xfrm>
            </p:grpSpPr>
            <p:sp>
              <p:nvSpPr>
                <p:cNvPr id="107" name="Google Shape;107;p11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11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9" name="Google Shape;109;p11"/>
            <p:cNvGrpSpPr/>
            <p:nvPr/>
          </p:nvGrpSpPr>
          <p:grpSpPr>
            <a:xfrm>
              <a:off x="2881159" y="1114463"/>
              <a:ext cx="678579" cy="135788"/>
              <a:chOff x="2156059" y="1115497"/>
              <a:chExt cx="678579" cy="135788"/>
            </a:xfrm>
          </p:grpSpPr>
          <p:grpSp>
            <p:nvGrpSpPr>
              <p:cNvPr id="110" name="Google Shape;110;p11"/>
              <p:cNvGrpSpPr/>
              <p:nvPr/>
            </p:nvGrpSpPr>
            <p:grpSpPr>
              <a:xfrm>
                <a:off x="2156059" y="1116531"/>
                <a:ext cx="316029" cy="134754"/>
                <a:chOff x="2156059" y="1116531"/>
                <a:chExt cx="316029" cy="134754"/>
              </a:xfrm>
            </p:grpSpPr>
            <p:sp>
              <p:nvSpPr>
                <p:cNvPr id="111" name="Google Shape;111;p11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11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3" name="Google Shape;113;p11"/>
              <p:cNvGrpSpPr/>
              <p:nvPr/>
            </p:nvGrpSpPr>
            <p:grpSpPr>
              <a:xfrm>
                <a:off x="2518609" y="1115497"/>
                <a:ext cx="316029" cy="134754"/>
                <a:chOff x="2156059" y="1116531"/>
                <a:chExt cx="316029" cy="134754"/>
              </a:xfrm>
            </p:grpSpPr>
            <p:sp>
              <p:nvSpPr>
                <p:cNvPr id="114" name="Google Shape;114;p11"/>
                <p:cNvSpPr/>
                <p:nvPr/>
              </p:nvSpPr>
              <p:spPr>
                <a:xfrm>
                  <a:off x="2156059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11"/>
                <p:cNvSpPr/>
                <p:nvPr/>
              </p:nvSpPr>
              <p:spPr>
                <a:xfrm>
                  <a:off x="2337334" y="1116531"/>
                  <a:ext cx="134754" cy="13475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1583" tIns="50778" rIns="101583" bIns="50778" anchor="ctr" anchorCtr="0">
                  <a:noAutofit/>
                </a:bodyPr>
                <a:lstStyle/>
                <a:p>
                  <a:pPr algn="ctr" defTabSz="1015990">
                    <a:buClr>
                      <a:srgbClr val="000000"/>
                    </a:buClr>
                    <a:buSzPts val="1400"/>
                  </a:pPr>
                  <a:endParaRPr sz="1556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16" name="Google Shape;116;p11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7" name="Google Shape;117;p11"/>
          <p:cNvCxnSpPr/>
          <p:nvPr/>
        </p:nvCxnSpPr>
        <p:spPr>
          <a:xfrm>
            <a:off x="1183977" y="1434491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8" name="Google Shape;118;p11"/>
          <p:cNvSpPr/>
          <p:nvPr/>
        </p:nvSpPr>
        <p:spPr>
          <a:xfrm>
            <a:off x="1191816" y="1165678"/>
            <a:ext cx="250092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12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1333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11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some work asks for the memory for the first time, a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fault 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 occur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11"/>
          <p:cNvSpPr txBox="1"/>
          <p:nvPr/>
        </p:nvSpPr>
        <p:spPr>
          <a:xfrm>
            <a:off x="4021541" y="4494746"/>
            <a:ext cx="1101693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init()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11"/>
          <p:cNvSpPr/>
          <p:nvPr/>
        </p:nvSpPr>
        <p:spPr>
          <a:xfrm>
            <a:off x="4353249" y="3962082"/>
            <a:ext cx="524187" cy="65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FF0000"/>
              </a:buClr>
              <a:buSzPts val="4000"/>
            </a:pPr>
            <a:r>
              <a:rPr lang="en-US" sz="4444" b="1" ker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4444" b="1" kern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08567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12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27" name="Google Shape;127;p12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28" name="Google Shape;128;p12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9" name="Google Shape;129;p12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31" name="Google Shape;131;p12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2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3" name="Google Shape;133;p12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4" name="Google Shape;134;p12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p12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12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7" name="Google Shape;137;p12"/>
          <p:cNvSpPr txBox="1"/>
          <p:nvPr/>
        </p:nvSpPr>
        <p:spPr>
          <a:xfrm>
            <a:off x="1333826" y="4494746"/>
            <a:ext cx="257180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cudaMallocManaged()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38" name="Google Shape;138;p12"/>
          <p:cNvGrpSpPr/>
          <p:nvPr/>
        </p:nvGrpSpPr>
        <p:grpSpPr>
          <a:xfrm rot="10800000" flipH="1">
            <a:off x="4163584" y="2233592"/>
            <a:ext cx="535216" cy="228218"/>
            <a:chOff x="2156062" y="1116531"/>
            <a:chExt cx="316026" cy="134754"/>
          </a:xfrm>
        </p:grpSpPr>
        <p:sp>
          <p:nvSpPr>
            <p:cNvPr id="139" name="Google Shape;139;p12"/>
            <p:cNvSpPr/>
            <p:nvPr/>
          </p:nvSpPr>
          <p:spPr>
            <a:xfrm>
              <a:off x="2156062" y="1116531"/>
              <a:ext cx="134754" cy="134754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2337334" y="1116531"/>
              <a:ext cx="134754" cy="134754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2"/>
          <p:cNvSpPr/>
          <p:nvPr/>
        </p:nvSpPr>
        <p:spPr>
          <a:xfrm rot="10800000" flipH="1">
            <a:off x="4777592" y="2233592"/>
            <a:ext cx="228217" cy="22821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3" name="Google Shape;143;p12"/>
          <p:cNvCxnSpPr/>
          <p:nvPr/>
        </p:nvCxnSpPr>
        <p:spPr>
          <a:xfrm>
            <a:off x="1183977" y="1434491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4" name="Google Shape;144;p12"/>
          <p:cNvSpPr/>
          <p:nvPr/>
        </p:nvSpPr>
        <p:spPr>
          <a:xfrm>
            <a:off x="1191816" y="1165678"/>
            <a:ext cx="250092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12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1333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12"/>
          <p:cNvSpPr txBox="1"/>
          <p:nvPr/>
        </p:nvSpPr>
        <p:spPr>
          <a:xfrm>
            <a:off x="4021541" y="4494746"/>
            <a:ext cx="1101693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init()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6" name="Google Shape;146;p12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page fault will trigger the migration of the demanded memory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7" name="Google Shape;147;p12"/>
          <p:cNvGrpSpPr/>
          <p:nvPr/>
        </p:nvGrpSpPr>
        <p:grpSpPr>
          <a:xfrm rot="10800000" flipH="1">
            <a:off x="1528378" y="1096941"/>
            <a:ext cx="535221" cy="228218"/>
            <a:chOff x="2156059" y="1116531"/>
            <a:chExt cx="316029" cy="134754"/>
          </a:xfrm>
        </p:grpSpPr>
        <p:sp>
          <p:nvSpPr>
            <p:cNvPr id="148" name="Google Shape;148;p12"/>
            <p:cNvSpPr/>
            <p:nvPr/>
          </p:nvSpPr>
          <p:spPr>
            <a:xfrm>
              <a:off x="2156059" y="1116531"/>
              <a:ext cx="134754" cy="13475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2337334" y="1116531"/>
              <a:ext cx="134754" cy="13475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12"/>
          <p:cNvSpPr/>
          <p:nvPr/>
        </p:nvSpPr>
        <p:spPr>
          <a:xfrm rot="10800000" flipH="1">
            <a:off x="3063400" y="1098692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2"/>
          <p:cNvSpPr/>
          <p:nvPr/>
        </p:nvSpPr>
        <p:spPr>
          <a:xfrm rot="10800000" flipH="1">
            <a:off x="3370405" y="110044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/>
          <p:nvPr/>
        </p:nvSpPr>
        <p:spPr>
          <a:xfrm rot="10800000" flipH="1">
            <a:off x="3677409" y="110044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55029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13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58" name="Google Shape;158;p13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0" name="Google Shape;160;p13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62" name="Google Shape;162;p13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13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4" name="Google Shape;164;p13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5" name="Google Shape;165;p13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13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13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8" name="Google Shape;168;p13"/>
          <p:cNvSpPr txBox="1"/>
          <p:nvPr/>
        </p:nvSpPr>
        <p:spPr>
          <a:xfrm>
            <a:off x="1333826" y="4494746"/>
            <a:ext cx="257180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cudaMallocManaged()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69" name="Google Shape;169;p13"/>
          <p:cNvGrpSpPr/>
          <p:nvPr/>
        </p:nvGrpSpPr>
        <p:grpSpPr>
          <a:xfrm rot="10800000" flipH="1">
            <a:off x="4163583" y="2233592"/>
            <a:ext cx="535221" cy="228218"/>
            <a:chOff x="2156059" y="1116531"/>
            <a:chExt cx="316029" cy="134754"/>
          </a:xfrm>
        </p:grpSpPr>
        <p:sp>
          <p:nvSpPr>
            <p:cNvPr id="170" name="Google Shape;170;p13"/>
            <p:cNvSpPr/>
            <p:nvPr/>
          </p:nvSpPr>
          <p:spPr>
            <a:xfrm>
              <a:off x="2156059" y="1116531"/>
              <a:ext cx="134754" cy="134754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337334" y="1116531"/>
              <a:ext cx="134754" cy="134754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13"/>
          <p:cNvSpPr/>
          <p:nvPr/>
        </p:nvSpPr>
        <p:spPr>
          <a:xfrm rot="10800000" flipH="1">
            <a:off x="4777592" y="2233592"/>
            <a:ext cx="228217" cy="22821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3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4" name="Google Shape;174;p13"/>
          <p:cNvCxnSpPr/>
          <p:nvPr/>
        </p:nvCxnSpPr>
        <p:spPr>
          <a:xfrm>
            <a:off x="1183977" y="1434491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75" name="Google Shape;175;p13"/>
          <p:cNvSpPr/>
          <p:nvPr/>
        </p:nvSpPr>
        <p:spPr>
          <a:xfrm>
            <a:off x="1191816" y="1165678"/>
            <a:ext cx="250092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12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1333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13"/>
          <p:cNvSpPr txBox="1"/>
          <p:nvPr/>
        </p:nvSpPr>
        <p:spPr>
          <a:xfrm>
            <a:off x="4021541" y="4494746"/>
            <a:ext cx="1101693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init()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7" name="Google Shape;177;p13"/>
          <p:cNvGrpSpPr/>
          <p:nvPr/>
        </p:nvGrpSpPr>
        <p:grpSpPr>
          <a:xfrm rot="10800000" flipH="1">
            <a:off x="1528378" y="1096941"/>
            <a:ext cx="535221" cy="228218"/>
            <a:chOff x="2156059" y="1116531"/>
            <a:chExt cx="316029" cy="134754"/>
          </a:xfrm>
        </p:grpSpPr>
        <p:sp>
          <p:nvSpPr>
            <p:cNvPr id="178" name="Google Shape;178;p13"/>
            <p:cNvSpPr/>
            <p:nvPr/>
          </p:nvSpPr>
          <p:spPr>
            <a:xfrm>
              <a:off x="2156059" y="1116531"/>
              <a:ext cx="134754" cy="13475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2337334" y="1116531"/>
              <a:ext cx="134754" cy="13475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13"/>
          <p:cNvSpPr/>
          <p:nvPr/>
        </p:nvSpPr>
        <p:spPr>
          <a:xfrm rot="10800000" flipH="1">
            <a:off x="3063400" y="1098692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/>
          <p:cNvSpPr/>
          <p:nvPr/>
        </p:nvSpPr>
        <p:spPr>
          <a:xfrm rot="10800000" flipH="1">
            <a:off x="3370405" y="110044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/>
          <p:cNvSpPr/>
          <p:nvPr/>
        </p:nvSpPr>
        <p:spPr>
          <a:xfrm rot="10800000" flipH="1">
            <a:off x="3677409" y="110044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process repeats anytime the memory is requested somewhere in the system where it is not resident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4" name="Google Shape;184;p13"/>
          <p:cNvSpPr/>
          <p:nvPr/>
        </p:nvSpPr>
        <p:spPr>
          <a:xfrm>
            <a:off x="6255902" y="2895447"/>
            <a:ext cx="524187" cy="65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FF0000"/>
              </a:buClr>
              <a:buSzPts val="4000"/>
            </a:pPr>
            <a:r>
              <a:rPr lang="en-US" sz="4444" b="1" kern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4444" b="1" kern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5232096" y="3475661"/>
            <a:ext cx="191233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work&lt;&lt;&lt;&gt;&gt;&gt;()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870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14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91" name="Google Shape;191;p14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92" name="Google Shape;192;p14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3" name="Google Shape;193;p14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4" name="Google Shape;194;p14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5" name="Google Shape;195;p14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14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7" name="Google Shape;197;p14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8" name="Google Shape;198;p14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14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14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1333826" y="4494746"/>
            <a:ext cx="257180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cudaMallocManaged()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3" name="Google Shape;203;p14"/>
          <p:cNvCxnSpPr/>
          <p:nvPr/>
        </p:nvCxnSpPr>
        <p:spPr>
          <a:xfrm>
            <a:off x="1183977" y="1434491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04" name="Google Shape;204;p14"/>
          <p:cNvSpPr/>
          <p:nvPr/>
        </p:nvSpPr>
        <p:spPr>
          <a:xfrm>
            <a:off x="1191816" y="1165678"/>
            <a:ext cx="250092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12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1333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4021541" y="4494746"/>
            <a:ext cx="1101693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init()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06" name="Google Shape;206;p14"/>
          <p:cNvGrpSpPr/>
          <p:nvPr/>
        </p:nvGrpSpPr>
        <p:grpSpPr>
          <a:xfrm rot="10800000" flipH="1">
            <a:off x="1528378" y="1096941"/>
            <a:ext cx="535221" cy="228218"/>
            <a:chOff x="2156059" y="1116531"/>
            <a:chExt cx="316029" cy="134754"/>
          </a:xfrm>
        </p:grpSpPr>
        <p:sp>
          <p:nvSpPr>
            <p:cNvPr id="207" name="Google Shape;207;p14"/>
            <p:cNvSpPr/>
            <p:nvPr/>
          </p:nvSpPr>
          <p:spPr>
            <a:xfrm>
              <a:off x="2156059" y="1116531"/>
              <a:ext cx="134754" cy="13475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337334" y="1116531"/>
              <a:ext cx="134754" cy="13475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14"/>
          <p:cNvSpPr/>
          <p:nvPr/>
        </p:nvSpPr>
        <p:spPr>
          <a:xfrm rot="10800000" flipH="1">
            <a:off x="3063400" y="1098692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4"/>
          <p:cNvSpPr/>
          <p:nvPr/>
        </p:nvSpPr>
        <p:spPr>
          <a:xfrm rot="10800000" flipH="1">
            <a:off x="3370405" y="110044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4"/>
          <p:cNvSpPr/>
          <p:nvPr/>
        </p:nvSpPr>
        <p:spPr>
          <a:xfrm rot="10800000" flipH="1">
            <a:off x="3677409" y="110044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4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process repeats anytime the memory is requested somewhere in the system where it is not resident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14"/>
          <p:cNvSpPr txBox="1"/>
          <p:nvPr/>
        </p:nvSpPr>
        <p:spPr>
          <a:xfrm>
            <a:off x="5232096" y="3475661"/>
            <a:ext cx="191233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work&lt;&lt;&lt;&gt;&gt;&gt;()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14"/>
          <p:cNvSpPr/>
          <p:nvPr/>
        </p:nvSpPr>
        <p:spPr>
          <a:xfrm rot="10800000" flipH="1">
            <a:off x="5233627" y="1563459"/>
            <a:ext cx="228217" cy="228218"/>
          </a:xfrm>
          <a:prstGeom prst="rect">
            <a:avLst/>
          </a:prstGeom>
          <a:solidFill>
            <a:srgbClr val="C0E3FE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4"/>
          <p:cNvSpPr/>
          <p:nvPr/>
        </p:nvSpPr>
        <p:spPr>
          <a:xfrm rot="10800000" flipH="1">
            <a:off x="6029337" y="1563459"/>
            <a:ext cx="228217" cy="228218"/>
          </a:xfrm>
          <a:prstGeom prst="rect">
            <a:avLst/>
          </a:prstGeom>
          <a:solidFill>
            <a:srgbClr val="C0E3FE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4"/>
          <p:cNvSpPr/>
          <p:nvPr/>
        </p:nvSpPr>
        <p:spPr>
          <a:xfrm rot="10800000" flipH="1">
            <a:off x="6825048" y="1563459"/>
            <a:ext cx="228217" cy="228218"/>
          </a:xfrm>
          <a:prstGeom prst="rect">
            <a:avLst/>
          </a:prstGeom>
          <a:solidFill>
            <a:srgbClr val="C0E3FE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946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5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22" name="Google Shape;222;p15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23" name="Google Shape;223;p15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4" name="Google Shape;224;p15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5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26" name="Google Shape;226;p15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15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8" name="Google Shape;228;p15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9" name="Google Shape;229;p15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2" name="Google Shape;232;p15"/>
          <p:cNvSpPr txBox="1"/>
          <p:nvPr/>
        </p:nvSpPr>
        <p:spPr>
          <a:xfrm>
            <a:off x="1333826" y="4494746"/>
            <a:ext cx="257180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cudaMallocManaged()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15"/>
          <p:cNvSpPr/>
          <p:nvPr/>
        </p:nvSpPr>
        <p:spPr>
          <a:xfrm rot="10800000" flipH="1">
            <a:off x="5233627" y="1563459"/>
            <a:ext cx="228217" cy="228218"/>
          </a:xfrm>
          <a:prstGeom prst="rect">
            <a:avLst/>
          </a:prstGeom>
          <a:solidFill>
            <a:srgbClr val="C0E3FE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5"/>
          <p:cNvSpPr/>
          <p:nvPr/>
        </p:nvSpPr>
        <p:spPr>
          <a:xfrm rot="10800000" flipH="1">
            <a:off x="6029337" y="1563459"/>
            <a:ext cx="228217" cy="228218"/>
          </a:xfrm>
          <a:prstGeom prst="rect">
            <a:avLst/>
          </a:prstGeom>
          <a:solidFill>
            <a:srgbClr val="C0E3FE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/>
          <p:nvPr/>
        </p:nvSpPr>
        <p:spPr>
          <a:xfrm rot="10800000" flipH="1">
            <a:off x="6825048" y="1563459"/>
            <a:ext cx="228217" cy="228218"/>
          </a:xfrm>
          <a:prstGeom prst="rect">
            <a:avLst/>
          </a:prstGeom>
          <a:solidFill>
            <a:srgbClr val="C0E3FE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37" name="Google Shape;237;p15"/>
          <p:cNvCxnSpPr/>
          <p:nvPr/>
        </p:nvCxnSpPr>
        <p:spPr>
          <a:xfrm>
            <a:off x="1183977" y="1434491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8" name="Google Shape;238;p15"/>
          <p:cNvSpPr/>
          <p:nvPr/>
        </p:nvSpPr>
        <p:spPr>
          <a:xfrm>
            <a:off x="1191816" y="1165678"/>
            <a:ext cx="250092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12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1333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4021541" y="4494746"/>
            <a:ext cx="1101693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init()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40" name="Google Shape;240;p15"/>
          <p:cNvGrpSpPr/>
          <p:nvPr/>
        </p:nvGrpSpPr>
        <p:grpSpPr>
          <a:xfrm rot="10800000" flipH="1">
            <a:off x="1528378" y="1096941"/>
            <a:ext cx="535221" cy="228218"/>
            <a:chOff x="2156059" y="1116531"/>
            <a:chExt cx="316029" cy="134754"/>
          </a:xfrm>
        </p:grpSpPr>
        <p:sp>
          <p:nvSpPr>
            <p:cNvPr id="241" name="Google Shape;241;p15"/>
            <p:cNvSpPr/>
            <p:nvPr/>
          </p:nvSpPr>
          <p:spPr>
            <a:xfrm>
              <a:off x="2156059" y="1116531"/>
              <a:ext cx="134754" cy="13475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337334" y="1116531"/>
              <a:ext cx="134754" cy="13475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15"/>
          <p:cNvSpPr/>
          <p:nvPr/>
        </p:nvSpPr>
        <p:spPr>
          <a:xfrm rot="10800000" flipH="1">
            <a:off x="3063400" y="1098692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5"/>
          <p:cNvSpPr/>
          <p:nvPr/>
        </p:nvSpPr>
        <p:spPr>
          <a:xfrm rot="10800000" flipH="1">
            <a:off x="3370405" y="110044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5"/>
          <p:cNvSpPr/>
          <p:nvPr/>
        </p:nvSpPr>
        <p:spPr>
          <a:xfrm rot="10800000" flipH="1">
            <a:off x="3677409" y="110044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5232096" y="3475661"/>
            <a:ext cx="191233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work&lt;&lt;&lt;&gt;&gt;&gt;()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8245642" y="235284"/>
            <a:ext cx="3625516" cy="8207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is known that the memory </a:t>
            </a:r>
            <a:r>
              <a:rPr lang="en-US" sz="1556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 be</a:t>
            </a: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accessed somewhere it is not resident, asynchronous prefetching can be used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5866063" y="4494746"/>
            <a:ext cx="3243736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cudaMemPrefetchAsync(cpu)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4636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16"/>
          <p:cNvCxnSpPr/>
          <p:nvPr/>
        </p:nvCxnSpPr>
        <p:spPr>
          <a:xfrm rot="10800000">
            <a:off x="1119123" y="823496"/>
            <a:ext cx="0" cy="4994442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54" name="Google Shape;254;p16"/>
          <p:cNvCxnSpPr/>
          <p:nvPr/>
        </p:nvCxnSpPr>
        <p:spPr>
          <a:xfrm>
            <a:off x="545432" y="5245050"/>
            <a:ext cx="10641262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55" name="Google Shape;255;p16"/>
          <p:cNvCxnSpPr/>
          <p:nvPr/>
        </p:nvCxnSpPr>
        <p:spPr>
          <a:xfrm>
            <a:off x="718945" y="4069348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6" name="Google Shape;256;p16"/>
          <p:cNvSpPr/>
          <p:nvPr/>
        </p:nvSpPr>
        <p:spPr>
          <a:xfrm>
            <a:off x="96424" y="4429771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B3B3B3"/>
              </a:buClr>
              <a:buSzPts val="2400"/>
            </a:pPr>
            <a:r>
              <a:rPr lang="en-US" sz="2667" b="1" kern="0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-5130332" y="1700830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58" name="Google Shape;258;p16"/>
          <p:cNvCxnSpPr/>
          <p:nvPr/>
        </p:nvCxnSpPr>
        <p:spPr>
          <a:xfrm>
            <a:off x="689145" y="2790352"/>
            <a:ext cx="10353836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16"/>
          <p:cNvSpPr/>
          <p:nvPr/>
        </p:nvSpPr>
        <p:spPr>
          <a:xfrm>
            <a:off x="96423" y="1745539"/>
            <a:ext cx="1119471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sz="2667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2667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0" name="Google Shape;260;p16"/>
          <p:cNvCxnSpPr/>
          <p:nvPr/>
        </p:nvCxnSpPr>
        <p:spPr>
          <a:xfrm>
            <a:off x="1201305" y="1978803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61" name="Google Shape;261;p16"/>
          <p:cNvSpPr/>
          <p:nvPr/>
        </p:nvSpPr>
        <p:spPr>
          <a:xfrm>
            <a:off x="96423" y="3257817"/>
            <a:ext cx="98731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2400"/>
            </a:pPr>
            <a:r>
              <a:rPr lang="en-US" sz="2667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2667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16"/>
          <p:cNvSpPr/>
          <p:nvPr/>
        </p:nvSpPr>
        <p:spPr>
          <a:xfrm>
            <a:off x="1054528" y="19702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868686"/>
              </a:buClr>
              <a:buSzPts val="1200"/>
            </a:pPr>
            <a:r>
              <a:rPr lang="en-US" sz="1333" b="1" kern="0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333" b="1" kern="0">
              <a:solidFill>
                <a:srgbClr val="86868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16"/>
          <p:cNvSpPr/>
          <p:nvPr/>
        </p:nvSpPr>
        <p:spPr>
          <a:xfrm>
            <a:off x="5595864" y="5348344"/>
            <a:ext cx="599998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595959"/>
              </a:buClr>
              <a:buSzPts val="1200"/>
            </a:pPr>
            <a:r>
              <a:rPr lang="en-US" sz="1333" kern="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 txBox="1"/>
          <p:nvPr/>
        </p:nvSpPr>
        <p:spPr>
          <a:xfrm>
            <a:off x="1333826" y="4494746"/>
            <a:ext cx="257180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cudaMallocManaged()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/>
          <p:nvPr/>
        </p:nvSpPr>
        <p:spPr>
          <a:xfrm rot="10800000" flipH="1">
            <a:off x="9190730" y="2241758"/>
            <a:ext cx="228217" cy="228218"/>
          </a:xfrm>
          <a:prstGeom prst="rect">
            <a:avLst/>
          </a:prstGeom>
          <a:solidFill>
            <a:srgbClr val="C0E3FE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/>
          <p:nvPr/>
        </p:nvSpPr>
        <p:spPr>
          <a:xfrm rot="10800000" flipH="1">
            <a:off x="9427593" y="2241758"/>
            <a:ext cx="228217" cy="228218"/>
          </a:xfrm>
          <a:prstGeom prst="rect">
            <a:avLst/>
          </a:prstGeom>
          <a:solidFill>
            <a:srgbClr val="C0E3FE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/>
          <p:nvPr/>
        </p:nvSpPr>
        <p:spPr>
          <a:xfrm rot="10800000" flipH="1">
            <a:off x="9672457" y="2241758"/>
            <a:ext cx="228217" cy="228218"/>
          </a:xfrm>
          <a:prstGeom prst="rect">
            <a:avLst/>
          </a:prstGeom>
          <a:solidFill>
            <a:srgbClr val="C0E3FE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6"/>
          <p:cNvSpPr/>
          <p:nvPr/>
        </p:nvSpPr>
        <p:spPr>
          <a:xfrm>
            <a:off x="1056310" y="1736775"/>
            <a:ext cx="558597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76B900"/>
              </a:buClr>
              <a:buSzPts val="1200"/>
            </a:pPr>
            <a:r>
              <a:rPr lang="en-US" sz="1333" b="1" kern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333" b="1" kern="0">
              <a:solidFill>
                <a:srgbClr val="76B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9" name="Google Shape;269;p16"/>
          <p:cNvCxnSpPr/>
          <p:nvPr/>
        </p:nvCxnSpPr>
        <p:spPr>
          <a:xfrm>
            <a:off x="1183977" y="1434491"/>
            <a:ext cx="9841677" cy="2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70" name="Google Shape;270;p16"/>
          <p:cNvSpPr/>
          <p:nvPr/>
        </p:nvSpPr>
        <p:spPr>
          <a:xfrm>
            <a:off x="1191816" y="1165678"/>
            <a:ext cx="250092" cy="28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50778" rIns="101583" bIns="50778" anchor="b" anchorCtr="0">
            <a:noAutofit/>
          </a:bodyPr>
          <a:lstStyle/>
          <a:p>
            <a:pPr defTabSz="1015990">
              <a:lnSpc>
                <a:spcPct val="90000"/>
              </a:lnSpc>
              <a:buClr>
                <a:srgbClr val="000000"/>
              </a:buClr>
              <a:buSzPts val="1200"/>
            </a:pPr>
            <a:r>
              <a:rPr lang="en-US" sz="1333" b="1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1333" b="1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4021541" y="4494746"/>
            <a:ext cx="1101693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init()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72" name="Google Shape;272;p16"/>
          <p:cNvGrpSpPr/>
          <p:nvPr/>
        </p:nvGrpSpPr>
        <p:grpSpPr>
          <a:xfrm rot="10800000" flipH="1">
            <a:off x="1528378" y="1096941"/>
            <a:ext cx="535221" cy="228218"/>
            <a:chOff x="2156059" y="1116531"/>
            <a:chExt cx="316029" cy="134754"/>
          </a:xfrm>
        </p:grpSpPr>
        <p:sp>
          <p:nvSpPr>
            <p:cNvPr id="273" name="Google Shape;273;p16"/>
            <p:cNvSpPr/>
            <p:nvPr/>
          </p:nvSpPr>
          <p:spPr>
            <a:xfrm>
              <a:off x="2156059" y="1116531"/>
              <a:ext cx="134754" cy="13475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2337334" y="1116531"/>
              <a:ext cx="134754" cy="13475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83" tIns="50778" rIns="101583" bIns="50778" anchor="ctr" anchorCtr="0">
              <a:noAutofit/>
            </a:bodyPr>
            <a:lstStyle/>
            <a:p>
              <a:pPr algn="ctr" defTabSz="1015990">
                <a:buClr>
                  <a:srgbClr val="000000"/>
                </a:buClr>
                <a:buSzPts val="1400"/>
              </a:pPr>
              <a:endParaRPr sz="1556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16"/>
          <p:cNvSpPr/>
          <p:nvPr/>
        </p:nvSpPr>
        <p:spPr>
          <a:xfrm rot="10800000" flipH="1">
            <a:off x="3063400" y="1098692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/>
          <p:nvPr/>
        </p:nvSpPr>
        <p:spPr>
          <a:xfrm rot="10800000" flipH="1">
            <a:off x="3370405" y="110044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6"/>
          <p:cNvSpPr/>
          <p:nvPr/>
        </p:nvSpPr>
        <p:spPr>
          <a:xfrm rot="10800000" flipH="1">
            <a:off x="3677409" y="1100443"/>
            <a:ext cx="228217" cy="2282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5232096" y="3475661"/>
            <a:ext cx="1912330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work&lt;&lt;&lt;&gt;&gt;&gt;()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9" name="Google Shape;279;p16"/>
          <p:cNvSpPr txBox="1"/>
          <p:nvPr/>
        </p:nvSpPr>
        <p:spPr>
          <a:xfrm>
            <a:off x="8245642" y="235284"/>
            <a:ext cx="3625516" cy="58135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83" tIns="50778" rIns="101583" bIns="50778" anchor="t" anchorCtr="0">
            <a:noAutofit/>
          </a:bodyPr>
          <a:lstStyle/>
          <a:p>
            <a:pPr algn="ctr" defTabSz="1015990">
              <a:buClr>
                <a:srgbClr val="000000"/>
              </a:buClr>
              <a:buSzPts val="1400"/>
            </a:pPr>
            <a:r>
              <a:rPr lang="en-US" sz="155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moves the memory in larger batches, and prevents page faulting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p16"/>
          <p:cNvSpPr txBox="1"/>
          <p:nvPr/>
        </p:nvSpPr>
        <p:spPr>
          <a:xfrm>
            <a:off x="5866063" y="4494746"/>
            <a:ext cx="3243736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cudaMemPrefetchAsync(cpu)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9301781" y="4494746"/>
            <a:ext cx="1101693" cy="34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01583" tIns="50778" rIns="101583" bIns="50778" anchor="ctr" anchorCtr="0">
            <a:noAutofit/>
          </a:bodyPr>
          <a:lstStyle/>
          <a:p>
            <a:pPr algn="ctr" defTabSz="1015990">
              <a:buClr>
                <a:srgbClr val="FFFFFF"/>
              </a:buClr>
              <a:buSzPts val="1400"/>
            </a:pPr>
            <a:r>
              <a:rPr lang="en-US" sz="1556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check()</a:t>
            </a:r>
            <a:endParaRPr sz="155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5626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323919-F39D-4EE9-B116-12243653E917}"/>
              </a:ext>
            </a:extLst>
          </p:cNvPr>
          <p:cNvSpPr txBox="1"/>
          <p:nvPr/>
        </p:nvSpPr>
        <p:spPr>
          <a:xfrm>
            <a:off x="961536" y="2507535"/>
            <a:ext cx="10294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91"/>
            <a:r>
              <a:rPr lang="en-US" sz="4000" dirty="0">
                <a:solidFill>
                  <a:srgbClr val="FFFFFF"/>
                </a:solidFill>
                <a:latin typeface="Arial"/>
              </a:rPr>
              <a:t>Unified Memory:</a:t>
            </a:r>
          </a:p>
          <a:p>
            <a:pPr algn="ctr" defTabSz="914391"/>
            <a:r>
              <a:rPr lang="en-US" sz="4000" dirty="0">
                <a:solidFill>
                  <a:srgbClr val="FFFFFF"/>
                </a:solidFill>
                <a:latin typeface="Arial"/>
              </a:rPr>
              <a:t>A Closer Look</a:t>
            </a:r>
          </a:p>
        </p:txBody>
      </p:sp>
    </p:spTree>
    <p:extLst>
      <p:ext uri="{BB962C8B-B14F-4D97-AF65-F5344CB8AC3E}">
        <p14:creationId xmlns:p14="http://schemas.microsoft.com/office/powerpoint/2010/main" val="5645034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7980" y="689547"/>
            <a:ext cx="3877733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11" dirty="0"/>
              <a:t>SINGLE</a:t>
            </a:r>
            <a:r>
              <a:rPr spc="-72" dirty="0"/>
              <a:t> </a:t>
            </a:r>
            <a:r>
              <a:rPr dirty="0"/>
              <a:t>POINTER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3720" y="2346960"/>
            <a:ext cx="5171722" cy="382930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939" rIns="0" bIns="0" rtlCol="0">
            <a:spAutoFit/>
          </a:bodyPr>
          <a:lstStyle/>
          <a:p>
            <a:pPr marL="239886">
              <a:spcBef>
                <a:spcPts val="39"/>
              </a:spcBef>
            </a:pPr>
            <a:r>
              <a:rPr sz="2000" spc="-11" dirty="0">
                <a:solidFill>
                  <a:srgbClr val="0000FF"/>
                </a:solidFill>
                <a:latin typeface="Consolas"/>
                <a:cs typeface="Consolas"/>
              </a:rPr>
              <a:t>void</a:t>
            </a:r>
            <a:r>
              <a:rPr sz="2000" spc="-56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*data;</a:t>
            </a:r>
            <a:endParaRPr sz="2000">
              <a:latin typeface="Consolas"/>
              <a:cs typeface="Consolas"/>
            </a:endParaRPr>
          </a:p>
          <a:p>
            <a:pPr marL="239886">
              <a:spcBef>
                <a:spcPts val="427"/>
              </a:spcBef>
            </a:pPr>
            <a:r>
              <a:rPr sz="2000" spc="-6" dirty="0">
                <a:latin typeface="Consolas"/>
                <a:cs typeface="Consolas"/>
              </a:rPr>
              <a:t>data</a:t>
            </a:r>
            <a:r>
              <a:rPr sz="2000" spc="-44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39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malloc</a:t>
            </a:r>
            <a:r>
              <a:rPr sz="2000" spc="-6" dirty="0">
                <a:latin typeface="Consolas"/>
                <a:cs typeface="Consolas"/>
              </a:rPr>
              <a:t>(N);</a:t>
            </a:r>
            <a:endParaRPr sz="2000">
              <a:latin typeface="Consolas"/>
              <a:cs typeface="Consolas"/>
            </a:endParaRPr>
          </a:p>
          <a:p>
            <a:pPr marL="239886" marR="2276099">
              <a:lnSpc>
                <a:spcPct val="235600"/>
              </a:lnSpc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cpu_func1</a:t>
            </a:r>
            <a:r>
              <a:rPr sz="2000" spc="-6" dirty="0">
                <a:latin typeface="Consolas"/>
                <a:cs typeface="Consolas"/>
              </a:rPr>
              <a:t>(data,</a:t>
            </a:r>
            <a:r>
              <a:rPr sz="2000" spc="-89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N); </a:t>
            </a:r>
            <a:r>
              <a:rPr sz="2000" spc="-1083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cpu_func2</a:t>
            </a:r>
            <a:r>
              <a:rPr sz="2000" spc="-6" dirty="0">
                <a:latin typeface="Consolas"/>
                <a:cs typeface="Consolas"/>
              </a:rPr>
              <a:t>(data,</a:t>
            </a:r>
            <a:r>
              <a:rPr sz="2000" spc="-89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N);</a:t>
            </a:r>
            <a:endParaRPr sz="2000">
              <a:latin typeface="Consolas"/>
              <a:cs typeface="Consolas"/>
            </a:endParaRPr>
          </a:p>
          <a:p>
            <a:pPr>
              <a:spcBef>
                <a:spcPts val="28"/>
              </a:spcBef>
            </a:pPr>
            <a:endParaRPr sz="2389">
              <a:latin typeface="Consolas"/>
              <a:cs typeface="Consolas"/>
            </a:endParaRPr>
          </a:p>
          <a:p>
            <a:pPr marL="239886" marR="2276099">
              <a:lnSpc>
                <a:spcPct val="235700"/>
              </a:lnSpc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cpu_func3</a:t>
            </a:r>
            <a:r>
              <a:rPr sz="2000" spc="-6" dirty="0">
                <a:latin typeface="Consolas"/>
                <a:cs typeface="Consolas"/>
              </a:rPr>
              <a:t>(data,</a:t>
            </a:r>
            <a:r>
              <a:rPr sz="2000" spc="-89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N); </a:t>
            </a:r>
            <a:r>
              <a:rPr sz="2000" spc="-1083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free</a:t>
            </a:r>
            <a:r>
              <a:rPr sz="2000" spc="-6" dirty="0">
                <a:latin typeface="Consolas"/>
                <a:cs typeface="Consolas"/>
              </a:rPr>
              <a:t>(data);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43412" y="2346960"/>
            <a:ext cx="5171722" cy="4023782"/>
          </a:xfrm>
          <a:custGeom>
            <a:avLst/>
            <a:gdLst/>
            <a:ahLst/>
            <a:cxnLst/>
            <a:rect l="l" t="t" r="r" b="b"/>
            <a:pathLst>
              <a:path w="4654550" h="3621404">
                <a:moveTo>
                  <a:pt x="4654296" y="0"/>
                </a:moveTo>
                <a:lnTo>
                  <a:pt x="0" y="0"/>
                </a:lnTo>
                <a:lnTo>
                  <a:pt x="0" y="3621024"/>
                </a:lnTo>
                <a:lnTo>
                  <a:pt x="4654296" y="3621024"/>
                </a:lnTo>
                <a:lnTo>
                  <a:pt x="465429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6385278" y="2283742"/>
            <a:ext cx="2382661" cy="735956"/>
          </a:xfrm>
          <a:prstGeom prst="rect">
            <a:avLst/>
          </a:prstGeom>
        </p:spPr>
        <p:txBody>
          <a:bodyPr vert="horz" wrap="square" lIns="0" tIns="68438" rIns="0" bIns="0" rtlCol="0">
            <a:spAutoFit/>
          </a:bodyPr>
          <a:lstStyle/>
          <a:p>
            <a:pPr>
              <a:spcBef>
                <a:spcPts val="538"/>
              </a:spcBef>
            </a:pPr>
            <a:r>
              <a:rPr sz="2000" spc="-11" dirty="0">
                <a:solidFill>
                  <a:srgbClr val="0000FF"/>
                </a:solidFill>
                <a:latin typeface="Consolas"/>
                <a:cs typeface="Consolas"/>
              </a:rPr>
              <a:t>void</a:t>
            </a:r>
            <a:r>
              <a:rPr sz="2000" spc="-56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*data;</a:t>
            </a:r>
            <a:endParaRPr sz="2000">
              <a:latin typeface="Consolas"/>
              <a:cs typeface="Consolas"/>
            </a:endParaRPr>
          </a:p>
          <a:p>
            <a:pPr>
              <a:spcBef>
                <a:spcPts val="422"/>
              </a:spcBef>
            </a:pPr>
            <a:r>
              <a:rPr sz="2000" spc="-6" dirty="0">
                <a:latin typeface="Consolas"/>
                <a:cs typeface="Consolas"/>
              </a:rPr>
              <a:t>data</a:t>
            </a:r>
            <a:r>
              <a:rPr sz="2000" spc="-5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44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malloc</a:t>
            </a:r>
            <a:r>
              <a:rPr sz="2000" spc="-6" dirty="0">
                <a:latin typeface="Consolas"/>
                <a:cs typeface="Consolas"/>
              </a:rPr>
              <a:t>(N);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99093" y="6500368"/>
            <a:ext cx="162278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pPr marL="42333">
                <a:spcBef>
                  <a:spcPts val="56"/>
                </a:spcBef>
              </a:pPr>
              <a:t>89</a:t>
            </a:fld>
            <a:endParaRPr sz="944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85278" y="3415172"/>
            <a:ext cx="265994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>
              <a:spcBef>
                <a:spcPts val="111"/>
              </a:spcBef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cpu_func1</a:t>
            </a:r>
            <a:r>
              <a:rPr sz="2000" spc="-6" dirty="0">
                <a:latin typeface="Consolas"/>
                <a:cs typeface="Consolas"/>
              </a:rPr>
              <a:t>(data,</a:t>
            </a:r>
            <a:r>
              <a:rPr sz="2000" spc="-83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43412" y="4146974"/>
            <a:ext cx="5171722" cy="666849"/>
          </a:xfrm>
          <a:prstGeom prst="rect">
            <a:avLst/>
          </a:prstGeom>
          <a:solidFill>
            <a:srgbClr val="76B800">
              <a:alpha val="1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241298"/>
            <a:r>
              <a:rPr sz="2000" spc="-6" dirty="0">
                <a:latin typeface="Consolas"/>
                <a:cs typeface="Consolas"/>
              </a:rPr>
              <a:t>gpu_func2&lt;&lt;&lt;...&gt;&gt;&gt;(data,</a:t>
            </a:r>
            <a:r>
              <a:rPr sz="2000" spc="-61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N);</a:t>
            </a:r>
            <a:endParaRPr sz="2000">
              <a:latin typeface="Consolas"/>
              <a:cs typeface="Consolas"/>
            </a:endParaRPr>
          </a:p>
          <a:p>
            <a:pPr marL="241298">
              <a:spcBef>
                <a:spcPts val="428"/>
              </a:spcBef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cudaDeviceSynchronize</a:t>
            </a:r>
            <a:r>
              <a:rPr sz="2000" spc="-6" dirty="0">
                <a:latin typeface="Consolas"/>
                <a:cs typeface="Consolas"/>
              </a:rPr>
              <a:t>();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85278" y="5210499"/>
            <a:ext cx="265994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>
              <a:spcBef>
                <a:spcPts val="111"/>
              </a:spcBef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cpu_func3</a:t>
            </a:r>
            <a:r>
              <a:rPr sz="2000" spc="-6" dirty="0">
                <a:latin typeface="Consolas"/>
                <a:cs typeface="Consolas"/>
              </a:rPr>
              <a:t>(data,</a:t>
            </a:r>
            <a:r>
              <a:rPr sz="2000" spc="-83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5278" y="5930505"/>
            <a:ext cx="1545872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>
              <a:spcBef>
                <a:spcPts val="111"/>
              </a:spcBef>
            </a:pPr>
            <a:r>
              <a:rPr sz="2000" spc="-11" dirty="0">
                <a:solidFill>
                  <a:srgbClr val="795E25"/>
                </a:solidFill>
                <a:latin typeface="Consolas"/>
                <a:cs typeface="Consolas"/>
              </a:rPr>
              <a:t>fre</a:t>
            </a:r>
            <a:r>
              <a:rPr sz="2000" spc="6" dirty="0">
                <a:solidFill>
                  <a:srgbClr val="795E25"/>
                </a:solidFill>
                <a:latin typeface="Consolas"/>
                <a:cs typeface="Consolas"/>
              </a:rPr>
              <a:t>e</a:t>
            </a:r>
            <a:r>
              <a:rPr sz="2000" spc="-6" dirty="0">
                <a:latin typeface="Consolas"/>
                <a:cs typeface="Consolas"/>
              </a:rPr>
              <a:t>(d</a:t>
            </a:r>
            <a:r>
              <a:rPr sz="2000" dirty="0">
                <a:latin typeface="Consolas"/>
                <a:cs typeface="Consolas"/>
              </a:rPr>
              <a:t>a</a:t>
            </a:r>
            <a:r>
              <a:rPr sz="2000" spc="-6" dirty="0">
                <a:latin typeface="Consolas"/>
                <a:cs typeface="Consolas"/>
              </a:rPr>
              <a:t>ta)</a:t>
            </a:r>
            <a:r>
              <a:rPr sz="2000" dirty="0"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3049" y="1297602"/>
            <a:ext cx="5215467" cy="96329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CPU</a:t>
            </a:r>
            <a:r>
              <a:rPr sz="2667" spc="-28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vs</a:t>
            </a:r>
            <a:r>
              <a:rPr sz="2667" spc="-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GPU</a:t>
            </a:r>
            <a:endParaRPr sz="2667">
              <a:latin typeface="Trebuchet MS"/>
              <a:cs typeface="Trebuchet MS"/>
            </a:endParaRPr>
          </a:p>
          <a:p>
            <a:pPr marL="1849243">
              <a:spcBef>
                <a:spcPts val="1800"/>
              </a:spcBef>
            </a:pPr>
            <a:r>
              <a:rPr sz="2000" spc="-6" dirty="0">
                <a:latin typeface="Trebuchet MS"/>
                <a:cs typeface="Trebuchet MS"/>
              </a:rPr>
              <a:t>GPU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code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w/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Unified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7554" y="1932940"/>
            <a:ext cx="1102783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latin typeface="Trebuchet MS"/>
                <a:cs typeface="Trebuchet MS"/>
              </a:rPr>
              <a:t>CPU</a:t>
            </a:r>
            <a:r>
              <a:rPr sz="2000" spc="-1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10D4770-2831-4536-B371-1CF38169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62699-03FC-4BF3-A8E7-73652F30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CUDA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173FE-73EA-4F71-AFB8-5B68E89F9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Developer Zone: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https://developer.nvidia.com/cuda-toolkit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Download: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https://developer.nvidia.com/cuda-downloads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Documentation:</a:t>
            </a:r>
            <a:endParaRPr lang="en-US" dirty="0">
              <a:solidFill>
                <a:schemeClr val="bg1"/>
              </a:solidFill>
              <a:hlinkClick r:id="rId5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5"/>
              </a:rPr>
              <a:t>CUDA </a:t>
            </a:r>
            <a:r>
              <a:rPr lang="en-US" dirty="0" err="1">
                <a:solidFill>
                  <a:schemeClr val="bg1"/>
                </a:solidFill>
                <a:hlinkClick r:id="rId5"/>
              </a:rPr>
              <a:t>Programming_Guide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  <a:hlinkClick r:id="rId6" action="ppaction://hlinkfile"/>
              </a:rPr>
              <a:t>PDF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7"/>
              </a:rPr>
              <a:t>CUDA Best Practices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  <a:hlinkClick r:id="rId8" action="ppaction://hlinkfile"/>
              </a:rPr>
              <a:t>PDF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Training: </a:t>
            </a:r>
            <a:r>
              <a:rPr lang="en-US" dirty="0">
                <a:solidFill>
                  <a:schemeClr val="bg1"/>
                </a:solidFill>
                <a:hlinkClick r:id="rId9"/>
              </a:rPr>
              <a:t>https://developer.nvidia.com/accelerated-computing-training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Nvidia Online Course Login: </a:t>
            </a:r>
            <a:r>
              <a:rPr lang="en-US" dirty="0">
                <a:solidFill>
                  <a:schemeClr val="bg1"/>
                </a:solidFill>
                <a:hlinkClick r:id="rId10"/>
              </a:rPr>
              <a:t>https://courses.nvidia.com/courses/course-v1:DLI+C-AC-01+V1/about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3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7980" y="689547"/>
            <a:ext cx="3877733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11" dirty="0"/>
              <a:t>SINGLE</a:t>
            </a:r>
            <a:r>
              <a:rPr spc="-72" dirty="0"/>
              <a:t> </a:t>
            </a:r>
            <a:r>
              <a:rPr dirty="0"/>
              <a:t>POINTER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99093" y="6500368"/>
            <a:ext cx="162278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pPr marL="42333">
                <a:spcBef>
                  <a:spcPts val="56"/>
                </a:spcBef>
              </a:pPr>
              <a:t>90</a:t>
            </a:fld>
            <a:endParaRPr sz="944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3720" y="2346961"/>
          <a:ext cx="5171722" cy="40223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2611"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0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void</a:t>
                      </a:r>
                      <a:r>
                        <a:rPr sz="2000" spc="-2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*data,</a:t>
                      </a:r>
                      <a:r>
                        <a:rPr sz="20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*d_data;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21590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data</a:t>
                      </a:r>
                      <a:r>
                        <a:rPr sz="20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20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malloc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(N);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4939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cudaMalloc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(&amp;d_data,</a:t>
                      </a:r>
                      <a:r>
                        <a:rPr sz="20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0" dirty="0">
                          <a:latin typeface="Consolas"/>
                          <a:cs typeface="Consolas"/>
                        </a:rPr>
                        <a:t>N);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9878" marB="0">
                    <a:solidFill>
                      <a:srgbClr val="E3F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011"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cpu_func1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(data,</a:t>
                      </a:r>
                      <a:r>
                        <a:rPr sz="20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N);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3200"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cudaMemcpy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(d_data,</a:t>
                      </a:r>
                      <a:r>
                        <a:rPr sz="20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data,</a:t>
                      </a:r>
                      <a:r>
                        <a:rPr sz="20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N,</a:t>
                      </a:r>
                      <a:r>
                        <a:rPr sz="20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...)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215900" marR="418465">
                        <a:lnSpc>
                          <a:spcPct val="117800"/>
                        </a:lnSpc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gpu_func2&lt;&lt;&lt;...&gt;&gt;&gt;(d_data, N);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cudaMemcpy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(data,</a:t>
                      </a:r>
                      <a:r>
                        <a:rPr sz="20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d_data,</a:t>
                      </a:r>
                      <a:r>
                        <a:rPr sz="20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N,</a:t>
                      </a:r>
                      <a:r>
                        <a:rPr sz="20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...) </a:t>
                      </a:r>
                      <a:r>
                        <a:rPr sz="2000" spc="-97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cudaFree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(d_data);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2117" marB="0">
                    <a:solidFill>
                      <a:srgbClr val="E3F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544">
                <a:tc>
                  <a:txBody>
                    <a:bodyPr/>
                    <a:lstStyle/>
                    <a:p>
                      <a:pPr marL="215900">
                        <a:lnSpc>
                          <a:spcPts val="1914"/>
                        </a:lnSpc>
                      </a:pP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cpu_func3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(data,</a:t>
                      </a:r>
                      <a:r>
                        <a:rPr sz="20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N);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free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(data);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143412" y="2346961"/>
            <a:ext cx="5171722" cy="3936063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939" rIns="0" bIns="0" rtlCol="0">
            <a:spAutoFit/>
          </a:bodyPr>
          <a:lstStyle/>
          <a:p>
            <a:pPr marL="241298">
              <a:spcBef>
                <a:spcPts val="39"/>
              </a:spcBef>
            </a:pPr>
            <a:r>
              <a:rPr sz="2000" spc="-11" dirty="0">
                <a:solidFill>
                  <a:srgbClr val="0000FF"/>
                </a:solidFill>
                <a:latin typeface="Consolas"/>
                <a:cs typeface="Consolas"/>
              </a:rPr>
              <a:t>void</a:t>
            </a:r>
            <a:r>
              <a:rPr sz="2000" spc="-56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*data;</a:t>
            </a:r>
            <a:endParaRPr sz="2000">
              <a:latin typeface="Consolas"/>
              <a:cs typeface="Consolas"/>
            </a:endParaRPr>
          </a:p>
          <a:p>
            <a:pPr marL="241298">
              <a:spcBef>
                <a:spcPts val="427"/>
              </a:spcBef>
            </a:pPr>
            <a:r>
              <a:rPr sz="2000" spc="-6" dirty="0">
                <a:latin typeface="Consolas"/>
                <a:cs typeface="Consolas"/>
              </a:rPr>
              <a:t>data</a:t>
            </a:r>
            <a:r>
              <a:rPr sz="2000" spc="-44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33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malloc</a:t>
            </a:r>
            <a:r>
              <a:rPr sz="2000" spc="-6" dirty="0">
                <a:latin typeface="Consolas"/>
                <a:cs typeface="Consolas"/>
              </a:rPr>
              <a:t>(N);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778">
              <a:latin typeface="Consolas"/>
              <a:cs typeface="Consolas"/>
            </a:endParaRPr>
          </a:p>
          <a:p>
            <a:pPr marL="241298"/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cpu_func1</a:t>
            </a:r>
            <a:r>
              <a:rPr sz="2000" spc="-6" dirty="0">
                <a:latin typeface="Consolas"/>
                <a:cs typeface="Consolas"/>
              </a:rPr>
              <a:t>(data,</a:t>
            </a:r>
            <a:r>
              <a:rPr sz="2000" spc="-61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N);</a:t>
            </a:r>
            <a:endParaRPr sz="2000">
              <a:latin typeface="Consolas"/>
              <a:cs typeface="Consolas"/>
            </a:endParaRPr>
          </a:p>
          <a:p>
            <a:pPr>
              <a:spcBef>
                <a:spcPts val="28"/>
              </a:spcBef>
            </a:pPr>
            <a:endParaRPr sz="2389">
              <a:latin typeface="Consolas"/>
              <a:cs typeface="Consolas"/>
            </a:endParaRPr>
          </a:p>
          <a:p>
            <a:pPr marL="241298" marR="1022340">
              <a:lnSpc>
                <a:spcPct val="117900"/>
              </a:lnSpc>
            </a:pPr>
            <a:r>
              <a:rPr sz="2000" spc="-6" dirty="0">
                <a:latin typeface="Consolas"/>
                <a:cs typeface="Consolas"/>
              </a:rPr>
              <a:t>gpu_func2&lt;&lt;&lt;...&gt;&gt;&gt;(data,</a:t>
            </a:r>
            <a:r>
              <a:rPr sz="2000" spc="-83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N); </a:t>
            </a:r>
            <a:r>
              <a:rPr sz="2000" spc="-1083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cudaDeviceSynchronize</a:t>
            </a:r>
            <a:r>
              <a:rPr sz="2000" spc="-6" dirty="0">
                <a:latin typeface="Consolas"/>
                <a:cs typeface="Consolas"/>
              </a:rPr>
              <a:t>();</a:t>
            </a:r>
            <a:endParaRPr sz="2000">
              <a:latin typeface="Consolas"/>
              <a:cs typeface="Consolas"/>
            </a:endParaRPr>
          </a:p>
          <a:p>
            <a:pPr marL="241298" marR="2276099">
              <a:lnSpc>
                <a:spcPts val="5667"/>
              </a:lnSpc>
              <a:spcBef>
                <a:spcPts val="722"/>
              </a:spcBef>
            </a:pP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cpu_func3</a:t>
            </a:r>
            <a:r>
              <a:rPr sz="2000" spc="-6" dirty="0">
                <a:latin typeface="Consolas"/>
                <a:cs typeface="Consolas"/>
              </a:rPr>
              <a:t>(data,</a:t>
            </a:r>
            <a:r>
              <a:rPr sz="2000" spc="-89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N); </a:t>
            </a:r>
            <a:r>
              <a:rPr sz="2000" spc="-1083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free</a:t>
            </a:r>
            <a:r>
              <a:rPr sz="2000" spc="-6" dirty="0">
                <a:latin typeface="Consolas"/>
                <a:cs typeface="Consolas"/>
              </a:rPr>
              <a:t>(data);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9794" y="1297602"/>
            <a:ext cx="8959144" cy="96329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312558" algn="ctr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Explicit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vs</a:t>
            </a:r>
            <a:r>
              <a:rPr sz="2667" spc="-17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Unified Memory</a:t>
            </a:r>
            <a:endParaRPr sz="2667">
              <a:latin typeface="Trebuchet MS"/>
              <a:cs typeface="Trebuchet MS"/>
            </a:endParaRPr>
          </a:p>
          <a:p>
            <a:pPr marL="14111">
              <a:spcBef>
                <a:spcPts val="1800"/>
              </a:spcBef>
              <a:tabLst>
                <a:tab pos="5592177" algn="l"/>
              </a:tabLst>
            </a:pPr>
            <a:r>
              <a:rPr sz="2000" spc="-6" dirty="0">
                <a:latin typeface="Trebuchet MS"/>
                <a:cs typeface="Trebuchet MS"/>
              </a:rPr>
              <a:t>Explicit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r>
              <a:rPr sz="2000" spc="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Management	GPU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code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w/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Unified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7980" y="689547"/>
            <a:ext cx="3877733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11" dirty="0"/>
              <a:t>SINGLE</a:t>
            </a:r>
            <a:r>
              <a:rPr spc="-72" dirty="0"/>
              <a:t> </a:t>
            </a:r>
            <a:r>
              <a:rPr dirty="0"/>
              <a:t>POINTER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99093" y="6500368"/>
            <a:ext cx="162278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pPr marL="42333">
                <a:spcBef>
                  <a:spcPts val="56"/>
                </a:spcBef>
              </a:pPr>
              <a:t>91</a:t>
            </a:fld>
            <a:endParaRPr sz="944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720" y="2346960"/>
            <a:ext cx="5171722" cy="39534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939" rIns="0" bIns="0" rtlCol="0">
            <a:spAutoFit/>
          </a:bodyPr>
          <a:lstStyle/>
          <a:p>
            <a:pPr marL="239886">
              <a:spcBef>
                <a:spcPts val="39"/>
              </a:spcBef>
            </a:pPr>
            <a:r>
              <a:rPr sz="2000" spc="-11" dirty="0">
                <a:solidFill>
                  <a:srgbClr val="0000FF"/>
                </a:solidFill>
                <a:latin typeface="Consolas"/>
                <a:cs typeface="Consolas"/>
              </a:rPr>
              <a:t>void</a:t>
            </a:r>
            <a:r>
              <a:rPr sz="2000" spc="-28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*data,</a:t>
            </a:r>
            <a:r>
              <a:rPr sz="2000" spc="-33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*d_data;</a:t>
            </a:r>
            <a:endParaRPr sz="2000">
              <a:latin typeface="Consolas"/>
              <a:cs typeface="Consolas"/>
            </a:endParaRPr>
          </a:p>
          <a:p>
            <a:pPr marL="239886" marR="464956">
              <a:lnSpc>
                <a:spcPct val="117800"/>
              </a:lnSpc>
            </a:pPr>
            <a:r>
              <a:rPr sz="2000" spc="-6" dirty="0">
                <a:latin typeface="Consolas"/>
                <a:cs typeface="Consolas"/>
              </a:rPr>
              <a:t>data </a:t>
            </a:r>
            <a:r>
              <a:rPr sz="2000" dirty="0">
                <a:latin typeface="Consolas"/>
                <a:cs typeface="Consolas"/>
              </a:rPr>
              <a:t>=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malloc</a:t>
            </a:r>
            <a:r>
              <a:rPr sz="2000" spc="-6" dirty="0">
                <a:latin typeface="Consolas"/>
                <a:cs typeface="Consolas"/>
              </a:rPr>
              <a:t>(N); 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cudaMalloc</a:t>
            </a:r>
            <a:r>
              <a:rPr sz="2000" spc="-6" dirty="0">
                <a:latin typeface="Consolas"/>
                <a:cs typeface="Consolas"/>
              </a:rPr>
              <a:t>(&amp;d_data, </a:t>
            </a:r>
            <a:r>
              <a:rPr sz="2000" spc="-11" dirty="0">
                <a:latin typeface="Consolas"/>
                <a:cs typeface="Consolas"/>
              </a:rPr>
              <a:t>N); </a:t>
            </a:r>
            <a:r>
              <a:rPr sz="2000" spc="-6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cpu_func1</a:t>
            </a:r>
            <a:r>
              <a:rPr sz="2000" spc="-6" dirty="0">
                <a:latin typeface="Consolas"/>
                <a:cs typeface="Consolas"/>
              </a:rPr>
              <a:t>(data, N); 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cudaMemcpy</a:t>
            </a:r>
            <a:r>
              <a:rPr sz="2000" spc="-6" dirty="0">
                <a:latin typeface="Consolas"/>
                <a:cs typeface="Consolas"/>
              </a:rPr>
              <a:t>(d_data,</a:t>
            </a:r>
            <a:r>
              <a:rPr sz="2000" spc="-28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data,</a:t>
            </a:r>
            <a:r>
              <a:rPr sz="2000" spc="-33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N,</a:t>
            </a:r>
            <a:r>
              <a:rPr sz="2000" spc="-22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...) </a:t>
            </a:r>
            <a:r>
              <a:rPr sz="2000" spc="-1083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gpu_func2&lt;&lt;&lt;...&gt;&gt;&gt;(d_data, N); 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cudaMemcpy</a:t>
            </a:r>
            <a:r>
              <a:rPr sz="2000" spc="-6" dirty="0">
                <a:latin typeface="Consolas"/>
                <a:cs typeface="Consolas"/>
              </a:rPr>
              <a:t>(data,</a:t>
            </a:r>
            <a:r>
              <a:rPr sz="2000" spc="-28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d_data,</a:t>
            </a:r>
            <a:r>
              <a:rPr sz="2000" spc="-33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N,</a:t>
            </a:r>
            <a:r>
              <a:rPr sz="2000" spc="-22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...) </a:t>
            </a:r>
            <a:r>
              <a:rPr sz="2000" spc="-1083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cudaFree</a:t>
            </a:r>
            <a:r>
              <a:rPr sz="2000" spc="-6" dirty="0">
                <a:latin typeface="Consolas"/>
                <a:cs typeface="Consolas"/>
              </a:rPr>
              <a:t>(d_data); </a:t>
            </a:r>
            <a:r>
              <a:rPr sz="2000" dirty="0">
                <a:latin typeface="Consolas"/>
                <a:cs typeface="Consolas"/>
              </a:rPr>
              <a:t> </a:t>
            </a:r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cpu_func3</a:t>
            </a:r>
            <a:r>
              <a:rPr sz="2000" spc="-6" dirty="0">
                <a:latin typeface="Consolas"/>
                <a:cs typeface="Consolas"/>
              </a:rPr>
              <a:t>(data,</a:t>
            </a:r>
            <a:r>
              <a:rPr sz="2000" spc="-17" dirty="0">
                <a:latin typeface="Consolas"/>
                <a:cs typeface="Consolas"/>
              </a:rPr>
              <a:t> </a:t>
            </a:r>
            <a:r>
              <a:rPr sz="2000" spc="-6" dirty="0">
                <a:latin typeface="Consolas"/>
                <a:cs typeface="Consolas"/>
              </a:rPr>
              <a:t>N);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778">
              <a:latin typeface="Consolas"/>
              <a:cs typeface="Consolas"/>
            </a:endParaRPr>
          </a:p>
          <a:p>
            <a:pPr marL="239886"/>
            <a:r>
              <a:rPr sz="2000" spc="-6" dirty="0">
                <a:solidFill>
                  <a:srgbClr val="795E25"/>
                </a:solidFill>
                <a:latin typeface="Consolas"/>
                <a:cs typeface="Consolas"/>
              </a:rPr>
              <a:t>free</a:t>
            </a:r>
            <a:r>
              <a:rPr sz="2000" spc="-6" dirty="0">
                <a:latin typeface="Consolas"/>
                <a:cs typeface="Consolas"/>
              </a:rPr>
              <a:t>(data);</a:t>
            </a:r>
            <a:endParaRPr sz="200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143412" y="2346960"/>
          <a:ext cx="5171722" cy="4021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2156"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0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void</a:t>
                      </a:r>
                      <a:r>
                        <a:rPr sz="20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*data;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21717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data</a:t>
                      </a:r>
                      <a:r>
                        <a:rPr sz="20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20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malloc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(N);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17170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cpu_func1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(data,</a:t>
                      </a:r>
                      <a:r>
                        <a:rPr sz="20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N);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4939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marL="217170">
                        <a:lnSpc>
                          <a:spcPts val="2150"/>
                        </a:lnSpc>
                      </a:pP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cudaMemPrefetchAsync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(data,</a:t>
                      </a:r>
                      <a:r>
                        <a:rPr sz="20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N,</a:t>
                      </a:r>
                      <a:r>
                        <a:rPr sz="20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GPU)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3F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marL="217170">
                        <a:lnSpc>
                          <a:spcPts val="2080"/>
                        </a:lnSpc>
                      </a:pPr>
                      <a:r>
                        <a:rPr sz="2000" spc="-5" dirty="0">
                          <a:latin typeface="Consolas"/>
                          <a:cs typeface="Consolas"/>
                        </a:rPr>
                        <a:t>gpu_func2&lt;&lt;&lt;...&gt;&gt;&gt;(data,</a:t>
                      </a:r>
                      <a:r>
                        <a:rPr sz="20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N);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marL="217170">
                        <a:lnSpc>
                          <a:spcPts val="2155"/>
                        </a:lnSpc>
                      </a:pP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cudaMemPrefetchAsync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(data,</a:t>
                      </a:r>
                      <a:r>
                        <a:rPr sz="20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N,</a:t>
                      </a:r>
                      <a:r>
                        <a:rPr sz="20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CPU)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3F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2956">
                <a:tc>
                  <a:txBody>
                    <a:bodyPr/>
                    <a:lstStyle/>
                    <a:p>
                      <a:pPr marL="217170">
                        <a:lnSpc>
                          <a:spcPts val="2080"/>
                        </a:lnSpc>
                      </a:pP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cudaDeviceSynchronize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();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2171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cpu_func3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(data,</a:t>
                      </a:r>
                      <a:r>
                        <a:rPr sz="20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N);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17170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free</a:t>
                      </a:r>
                      <a:r>
                        <a:rPr sz="2000" spc="-5" dirty="0">
                          <a:latin typeface="Consolas"/>
                          <a:cs typeface="Consolas"/>
                        </a:rPr>
                        <a:t>(data);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459794" y="1297602"/>
            <a:ext cx="8972550" cy="96329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303386" algn="ctr">
              <a:spcBef>
                <a:spcPts val="111"/>
              </a:spcBef>
            </a:pP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Full</a:t>
            </a:r>
            <a:r>
              <a:rPr sz="2667" spc="-11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Control with</a:t>
            </a:r>
            <a:r>
              <a:rPr sz="2667" spc="-22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dirty="0">
                <a:solidFill>
                  <a:srgbClr val="76B800"/>
                </a:solidFill>
                <a:latin typeface="Trebuchet MS"/>
                <a:cs typeface="Trebuchet MS"/>
              </a:rPr>
              <a:t>Prefetching</a:t>
            </a:r>
            <a:endParaRPr sz="2667">
              <a:latin typeface="Trebuchet MS"/>
              <a:cs typeface="Trebuchet MS"/>
            </a:endParaRPr>
          </a:p>
          <a:p>
            <a:pPr marL="14111">
              <a:spcBef>
                <a:spcPts val="1800"/>
              </a:spcBef>
              <a:tabLst>
                <a:tab pos="5582300" algn="l"/>
              </a:tabLst>
            </a:pPr>
            <a:r>
              <a:rPr sz="2000" spc="-6" dirty="0">
                <a:latin typeface="Trebuchet MS"/>
                <a:cs typeface="Trebuchet MS"/>
              </a:rPr>
              <a:t>Explicit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r>
              <a:rPr sz="2000" spc="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Management	Unified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+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17" dirty="0">
                <a:latin typeface="Trebuchet MS"/>
                <a:cs typeface="Trebuchet MS"/>
              </a:rPr>
              <a:t>Prefetching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7980" y="689547"/>
            <a:ext cx="3877733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11" dirty="0"/>
              <a:t>SINGLE</a:t>
            </a:r>
            <a:r>
              <a:rPr spc="-72" dirty="0"/>
              <a:t> </a:t>
            </a:r>
            <a:r>
              <a:rPr dirty="0"/>
              <a:t>POINTER</a:t>
            </a:r>
          </a:p>
        </p:txBody>
      </p:sp>
      <p:sp>
        <p:nvSpPr>
          <p:cNvPr id="3" name="object 3"/>
          <p:cNvSpPr/>
          <p:nvPr/>
        </p:nvSpPr>
        <p:spPr>
          <a:xfrm>
            <a:off x="553721" y="2346960"/>
            <a:ext cx="5828594" cy="3964517"/>
          </a:xfrm>
          <a:custGeom>
            <a:avLst/>
            <a:gdLst/>
            <a:ahLst/>
            <a:cxnLst/>
            <a:rect l="l" t="t" r="r" b="b"/>
            <a:pathLst>
              <a:path w="5245735" h="3568065">
                <a:moveTo>
                  <a:pt x="5245608" y="0"/>
                </a:moveTo>
                <a:lnTo>
                  <a:pt x="0" y="0"/>
                </a:lnTo>
                <a:lnTo>
                  <a:pt x="0" y="3567684"/>
                </a:lnTo>
                <a:lnTo>
                  <a:pt x="5245608" y="3567684"/>
                </a:lnTo>
                <a:lnTo>
                  <a:pt x="524560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553721" y="2346960"/>
            <a:ext cx="5828594" cy="558643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5522" rIns="0" bIns="0" rtlCol="0">
            <a:spAutoFit/>
          </a:bodyPr>
          <a:lstStyle/>
          <a:p>
            <a:pPr marL="209548">
              <a:spcBef>
                <a:spcPts val="122"/>
              </a:spcBef>
            </a:pP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556" spc="-28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**data;</a:t>
            </a:r>
            <a:endParaRPr sz="1556">
              <a:latin typeface="Consolas"/>
              <a:cs typeface="Consolas"/>
            </a:endParaRPr>
          </a:p>
          <a:p>
            <a:pPr marL="209548">
              <a:spcBef>
                <a:spcPts val="478"/>
              </a:spcBef>
            </a:pP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// allocate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and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initialize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data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on 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the CPU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9093" y="6500368"/>
            <a:ext cx="162278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pPr marL="42333">
                <a:spcBef>
                  <a:spcPts val="56"/>
                </a:spcBef>
              </a:pPr>
              <a:t>92</a:t>
            </a:fld>
            <a:endParaRPr sz="944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721" y="3227494"/>
            <a:ext cx="5828594" cy="2362612"/>
          </a:xfrm>
          <a:prstGeom prst="rect">
            <a:avLst/>
          </a:prstGeom>
          <a:solidFill>
            <a:srgbClr val="76B800">
              <a:alpha val="19999"/>
            </a:srgbClr>
          </a:solidFill>
        </p:spPr>
        <p:txBody>
          <a:bodyPr vert="horz" wrap="square" lIns="0" tIns="29633" rIns="0" bIns="0" rtlCol="0">
            <a:spAutoFit/>
          </a:bodyPr>
          <a:lstStyle/>
          <a:p>
            <a:pPr marL="209548">
              <a:spcBef>
                <a:spcPts val="233"/>
              </a:spcBef>
            </a:pP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556" spc="-22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**d_data;</a:t>
            </a:r>
            <a:endParaRPr sz="1556">
              <a:latin typeface="Consolas"/>
              <a:cs typeface="Consolas"/>
            </a:endParaRPr>
          </a:p>
          <a:p>
            <a:pPr marL="209548" marR="359124">
              <a:lnSpc>
                <a:spcPct val="125699"/>
              </a:lnSpc>
            </a:pP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556" spc="39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**h_data</a:t>
            </a:r>
            <a:r>
              <a:rPr sz="1556" spc="44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=</a:t>
            </a:r>
            <a:r>
              <a:rPr sz="1556" spc="28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(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556" dirty="0">
                <a:latin typeface="Consolas"/>
                <a:cs typeface="Consolas"/>
              </a:rPr>
              <a:t>**)</a:t>
            </a: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malloc</a:t>
            </a:r>
            <a:r>
              <a:rPr sz="1556" dirty="0">
                <a:latin typeface="Consolas"/>
                <a:cs typeface="Consolas"/>
              </a:rPr>
              <a:t>(N*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sizeof</a:t>
            </a:r>
            <a:r>
              <a:rPr sz="1556" dirty="0">
                <a:latin typeface="Consolas"/>
                <a:cs typeface="Consolas"/>
              </a:rPr>
              <a:t>(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556" dirty="0">
                <a:latin typeface="Consolas"/>
                <a:cs typeface="Consolas"/>
              </a:rPr>
              <a:t>*)); </a:t>
            </a:r>
            <a:r>
              <a:rPr sz="1556" spc="-839" dirty="0"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AE00DB"/>
                </a:solidFill>
                <a:latin typeface="Consolas"/>
                <a:cs typeface="Consolas"/>
              </a:rPr>
              <a:t>for </a:t>
            </a:r>
            <a:r>
              <a:rPr sz="1556" dirty="0">
                <a:latin typeface="Consolas"/>
                <a:cs typeface="Consolas"/>
              </a:rPr>
              <a:t>(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556" dirty="0">
                <a:latin typeface="Consolas"/>
                <a:cs typeface="Consolas"/>
              </a:rPr>
              <a:t>i</a:t>
            </a:r>
            <a:r>
              <a:rPr sz="1556" spc="17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=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9875A"/>
                </a:solidFill>
                <a:latin typeface="Consolas"/>
                <a:cs typeface="Consolas"/>
              </a:rPr>
              <a:t>0</a:t>
            </a:r>
            <a:r>
              <a:rPr sz="1556" dirty="0">
                <a:latin typeface="Consolas"/>
                <a:cs typeface="Consolas"/>
              </a:rPr>
              <a:t>; i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&lt; </a:t>
            </a:r>
            <a:r>
              <a:rPr sz="1556" spc="6" dirty="0">
                <a:latin typeface="Consolas"/>
                <a:cs typeface="Consolas"/>
              </a:rPr>
              <a:t>N; </a:t>
            </a:r>
            <a:r>
              <a:rPr sz="1556" dirty="0">
                <a:latin typeface="Consolas"/>
                <a:cs typeface="Consolas"/>
              </a:rPr>
              <a:t>i++) {</a:t>
            </a:r>
            <a:endParaRPr sz="1556">
              <a:latin typeface="Consolas"/>
              <a:cs typeface="Consolas"/>
            </a:endParaRPr>
          </a:p>
          <a:p>
            <a:pPr marL="428268">
              <a:spcBef>
                <a:spcPts val="478"/>
              </a:spcBef>
            </a:pP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cudaMalloc</a:t>
            </a:r>
            <a:r>
              <a:rPr sz="1556" dirty="0">
                <a:latin typeface="Consolas"/>
                <a:cs typeface="Consolas"/>
              </a:rPr>
              <a:t>(&amp;h_data[i], </a:t>
            </a:r>
            <a:r>
              <a:rPr sz="1556" spc="6" dirty="0"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  <a:p>
            <a:pPr marL="428268">
              <a:spcBef>
                <a:spcPts val="482"/>
              </a:spcBef>
            </a:pP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cudaMemcpy</a:t>
            </a:r>
            <a:r>
              <a:rPr sz="1556" dirty="0">
                <a:latin typeface="Consolas"/>
                <a:cs typeface="Consolas"/>
              </a:rPr>
              <a:t>(h_data[i],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data[i],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spc="-6" dirty="0">
                <a:latin typeface="Consolas"/>
                <a:cs typeface="Consolas"/>
              </a:rPr>
              <a:t>N,</a:t>
            </a:r>
            <a:r>
              <a:rPr sz="1556" spc="22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...);</a:t>
            </a:r>
            <a:endParaRPr sz="1556">
              <a:latin typeface="Consolas"/>
              <a:cs typeface="Consolas"/>
            </a:endParaRPr>
          </a:p>
          <a:p>
            <a:pPr marL="209548">
              <a:spcBef>
                <a:spcPts val="482"/>
              </a:spcBef>
            </a:pPr>
            <a:r>
              <a:rPr sz="1556" dirty="0">
                <a:latin typeface="Consolas"/>
                <a:cs typeface="Consolas"/>
              </a:rPr>
              <a:t>}</a:t>
            </a:r>
            <a:endParaRPr sz="1556">
              <a:latin typeface="Consolas"/>
              <a:cs typeface="Consolas"/>
            </a:endParaRPr>
          </a:p>
          <a:p>
            <a:pPr marL="209548" marR="249764">
              <a:lnSpc>
                <a:spcPct val="125699"/>
              </a:lnSpc>
            </a:pP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cudaMalloc</a:t>
            </a:r>
            <a:r>
              <a:rPr sz="1556" dirty="0">
                <a:latin typeface="Consolas"/>
                <a:cs typeface="Consolas"/>
              </a:rPr>
              <a:t>(&amp;d_data, N*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sizeof</a:t>
            </a:r>
            <a:r>
              <a:rPr sz="1556" dirty="0">
                <a:latin typeface="Consolas"/>
                <a:cs typeface="Consolas"/>
              </a:rPr>
              <a:t>(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556" dirty="0">
                <a:latin typeface="Consolas"/>
                <a:cs typeface="Consolas"/>
              </a:rPr>
              <a:t>*)); </a:t>
            </a:r>
            <a:r>
              <a:rPr sz="1556" spc="6" dirty="0"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795E25"/>
                </a:solidFill>
                <a:latin typeface="Consolas"/>
                <a:cs typeface="Consolas"/>
              </a:rPr>
              <a:t>cudaMemcpy</a:t>
            </a:r>
            <a:r>
              <a:rPr sz="1556" dirty="0">
                <a:latin typeface="Consolas"/>
                <a:cs typeface="Consolas"/>
              </a:rPr>
              <a:t>(d_data,</a:t>
            </a:r>
            <a:r>
              <a:rPr sz="1556" spc="28" dirty="0">
                <a:latin typeface="Consolas"/>
                <a:cs typeface="Consolas"/>
              </a:rPr>
              <a:t> </a:t>
            </a:r>
            <a:r>
              <a:rPr sz="1556" spc="6" dirty="0">
                <a:latin typeface="Consolas"/>
                <a:cs typeface="Consolas"/>
              </a:rPr>
              <a:t>h_data,</a:t>
            </a:r>
            <a:r>
              <a:rPr sz="1556" spc="28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N*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sizeof</a:t>
            </a:r>
            <a:r>
              <a:rPr sz="1556" dirty="0">
                <a:latin typeface="Consolas"/>
                <a:cs typeface="Consolas"/>
              </a:rPr>
              <a:t>(</a:t>
            </a: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556" dirty="0">
                <a:latin typeface="Consolas"/>
                <a:cs typeface="Consolas"/>
              </a:rPr>
              <a:t>*),</a:t>
            </a:r>
            <a:r>
              <a:rPr sz="1556" spc="33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...);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721" y="5689600"/>
            <a:ext cx="5828594" cy="50309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056" rIns="0" bIns="0" rtlCol="0">
            <a:spAutoFit/>
          </a:bodyPr>
          <a:lstStyle/>
          <a:p>
            <a:pPr>
              <a:spcBef>
                <a:spcPts val="56"/>
              </a:spcBef>
            </a:pPr>
            <a:endParaRPr sz="1667">
              <a:latin typeface="Times New Roman"/>
              <a:cs typeface="Times New Roman"/>
            </a:endParaRPr>
          </a:p>
          <a:p>
            <a:pPr marL="209548"/>
            <a:r>
              <a:rPr sz="1556" dirty="0">
                <a:latin typeface="Consolas"/>
                <a:cs typeface="Consolas"/>
              </a:rPr>
              <a:t>gpu_func&lt;&lt;&lt;...&gt;&gt;&gt;(d_data,</a:t>
            </a:r>
            <a:r>
              <a:rPr sz="1556" spc="28" dirty="0"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7453" y="2346960"/>
            <a:ext cx="4968522" cy="3944763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5522" rIns="0" bIns="0" rtlCol="0">
            <a:spAutoFit/>
          </a:bodyPr>
          <a:lstStyle/>
          <a:p>
            <a:pPr marL="210253">
              <a:spcBef>
                <a:spcPts val="122"/>
              </a:spcBef>
            </a:pPr>
            <a:r>
              <a:rPr sz="1556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556" spc="-28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56" dirty="0">
                <a:latin typeface="Consolas"/>
                <a:cs typeface="Consolas"/>
              </a:rPr>
              <a:t>**data;</a:t>
            </a:r>
            <a:endParaRPr sz="1556">
              <a:latin typeface="Consolas"/>
              <a:cs typeface="Consolas"/>
            </a:endParaRPr>
          </a:p>
          <a:p>
            <a:pPr marL="210253">
              <a:spcBef>
                <a:spcPts val="478"/>
              </a:spcBef>
            </a:pP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// allocate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and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initialize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data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556" dirty="0">
                <a:solidFill>
                  <a:srgbClr val="008000"/>
                </a:solidFill>
                <a:latin typeface="Consolas"/>
                <a:cs typeface="Consolas"/>
              </a:rPr>
              <a:t>on </a:t>
            </a:r>
            <a:r>
              <a:rPr sz="1556" spc="6" dirty="0">
                <a:solidFill>
                  <a:srgbClr val="008000"/>
                </a:solidFill>
                <a:latin typeface="Consolas"/>
                <a:cs typeface="Consolas"/>
              </a:rPr>
              <a:t>the CPU</a:t>
            </a: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56">
              <a:latin typeface="Consolas"/>
              <a:cs typeface="Consolas"/>
            </a:endParaRPr>
          </a:p>
          <a:p>
            <a:pPr>
              <a:spcBef>
                <a:spcPts val="17"/>
              </a:spcBef>
            </a:pPr>
            <a:endParaRPr sz="1778">
              <a:latin typeface="Consolas"/>
              <a:cs typeface="Consolas"/>
            </a:endParaRPr>
          </a:p>
          <a:p>
            <a:pPr marL="210253"/>
            <a:r>
              <a:rPr sz="1556" dirty="0">
                <a:latin typeface="Consolas"/>
                <a:cs typeface="Consolas"/>
              </a:rPr>
              <a:t>gpu_func&lt;&lt;&lt;...&gt;&gt;&gt;(data, </a:t>
            </a:r>
            <a:r>
              <a:rPr sz="1556" spc="6" dirty="0">
                <a:latin typeface="Consolas"/>
                <a:cs typeface="Consolas"/>
              </a:rPr>
              <a:t>N);</a:t>
            </a:r>
            <a:endParaRPr sz="1556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8583" y="1297602"/>
            <a:ext cx="9102371" cy="96329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478362" algn="ctr">
              <a:spcBef>
                <a:spcPts val="111"/>
              </a:spcBef>
            </a:pP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Deep</a:t>
            </a:r>
            <a:r>
              <a:rPr sz="2667" spc="-39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667" spc="-6" dirty="0">
                <a:solidFill>
                  <a:srgbClr val="76B800"/>
                </a:solidFill>
                <a:latin typeface="Trebuchet MS"/>
                <a:cs typeface="Trebuchet MS"/>
              </a:rPr>
              <a:t>Copy</a:t>
            </a:r>
            <a:endParaRPr sz="2667">
              <a:latin typeface="Trebuchet MS"/>
              <a:cs typeface="Trebuchet MS"/>
            </a:endParaRPr>
          </a:p>
          <a:p>
            <a:pPr marL="14111">
              <a:spcBef>
                <a:spcPts val="1800"/>
              </a:spcBef>
              <a:tabLst>
                <a:tab pos="5735404" algn="l"/>
              </a:tabLst>
            </a:pPr>
            <a:r>
              <a:rPr sz="2000" spc="-6" dirty="0">
                <a:latin typeface="Trebuchet MS"/>
                <a:cs typeface="Trebuchet MS"/>
              </a:rPr>
              <a:t>Explicit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r>
              <a:rPr sz="2000" spc="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Management	GPU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code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w/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Unified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7539" y="697082"/>
            <a:ext cx="583423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44" dirty="0"/>
              <a:t> </a:t>
            </a:r>
            <a:r>
              <a:rPr dirty="0"/>
              <a:t>MEMORY</a:t>
            </a:r>
            <a:r>
              <a:rPr spc="-33" dirty="0"/>
              <a:t> </a:t>
            </a:r>
            <a:r>
              <a:rPr spc="-6" dirty="0"/>
              <a:t>BASICS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270" y="2909570"/>
            <a:ext cx="64346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GPU</a:t>
            </a:r>
            <a:r>
              <a:rPr sz="1556" spc="-94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A</a:t>
            </a:r>
            <a:endParaRPr sz="155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0945" y="3376506"/>
            <a:ext cx="897467" cy="879122"/>
            <a:chOff x="720851" y="3038855"/>
            <a:chExt cx="807720" cy="791210"/>
          </a:xfrm>
        </p:grpSpPr>
        <p:sp>
          <p:nvSpPr>
            <p:cNvPr id="5" name="object 5"/>
            <p:cNvSpPr/>
            <p:nvPr/>
          </p:nvSpPr>
          <p:spPr>
            <a:xfrm>
              <a:off x="725423" y="3043427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798576" y="781812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725423" y="3043427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0" y="781812"/>
                  </a:moveTo>
                  <a:lnTo>
                    <a:pt x="798576" y="781812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83474" y="2909570"/>
            <a:ext cx="64346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GPU</a:t>
            </a:r>
            <a:r>
              <a:rPr sz="1556" spc="-89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B</a:t>
            </a:r>
            <a:endParaRPr sz="1556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469880" y="3376506"/>
            <a:ext cx="897467" cy="879122"/>
            <a:chOff x="9422892" y="3038855"/>
            <a:chExt cx="807720" cy="791210"/>
          </a:xfrm>
        </p:grpSpPr>
        <p:sp>
          <p:nvSpPr>
            <p:cNvPr id="9" name="object 9"/>
            <p:cNvSpPr/>
            <p:nvPr/>
          </p:nvSpPr>
          <p:spPr>
            <a:xfrm>
              <a:off x="9427464" y="3043427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798576" y="781812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427464" y="3043427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0" y="781812"/>
                  </a:moveTo>
                  <a:lnTo>
                    <a:pt x="798576" y="781812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795851" y="5702032"/>
          <a:ext cx="8712195" cy="507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page1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page2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305810" y="6288399"/>
            <a:ext cx="570300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2389"/>
              </a:lnSpc>
            </a:pPr>
            <a:r>
              <a:rPr sz="2000" b="1" spc="-6" dirty="0">
                <a:latin typeface="Trebuchet MS"/>
                <a:cs typeface="Trebuchet MS"/>
              </a:rPr>
              <a:t>Single</a:t>
            </a:r>
            <a:r>
              <a:rPr sz="2000" b="1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virtual</a:t>
            </a:r>
            <a:r>
              <a:rPr sz="2000" spc="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 </a:t>
            </a:r>
            <a:r>
              <a:rPr sz="2000" dirty="0">
                <a:latin typeface="Trebuchet MS"/>
                <a:cs typeface="Trebuchet MS"/>
              </a:rPr>
              <a:t>shared</a:t>
            </a:r>
            <a:r>
              <a:rPr sz="2000" spc="-6" dirty="0">
                <a:latin typeface="Trebuchet MS"/>
                <a:cs typeface="Trebuchet MS"/>
              </a:rPr>
              <a:t> between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processors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99093" y="6500368"/>
            <a:ext cx="162278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pPr marL="42333">
                <a:spcBef>
                  <a:spcPts val="56"/>
                </a:spcBef>
              </a:pPr>
              <a:t>93</a:t>
            </a:fld>
            <a:endParaRPr sz="944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7539" y="697082"/>
            <a:ext cx="583423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44" dirty="0"/>
              <a:t> </a:t>
            </a:r>
            <a:r>
              <a:rPr dirty="0"/>
              <a:t>MEMORY</a:t>
            </a:r>
            <a:r>
              <a:rPr spc="-33" dirty="0"/>
              <a:t> </a:t>
            </a:r>
            <a:r>
              <a:rPr spc="-6" dirty="0"/>
              <a:t>BASICS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21535" y="2054225"/>
          <a:ext cx="1556456" cy="3047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20270" y="2909570"/>
            <a:ext cx="64346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GPU</a:t>
            </a:r>
            <a:r>
              <a:rPr sz="1556" spc="-94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A</a:t>
            </a:r>
            <a:endParaRPr sz="1556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0945" y="3376506"/>
            <a:ext cx="897467" cy="879122"/>
            <a:chOff x="720851" y="3038855"/>
            <a:chExt cx="807720" cy="791210"/>
          </a:xfrm>
        </p:grpSpPr>
        <p:sp>
          <p:nvSpPr>
            <p:cNvPr id="6" name="object 6"/>
            <p:cNvSpPr/>
            <p:nvPr/>
          </p:nvSpPr>
          <p:spPr>
            <a:xfrm>
              <a:off x="725423" y="3043427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798576" y="781812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" name="object 7"/>
            <p:cNvSpPr/>
            <p:nvPr/>
          </p:nvSpPr>
          <p:spPr>
            <a:xfrm>
              <a:off x="725423" y="3043427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30" h="782320">
                  <a:moveTo>
                    <a:pt x="0" y="781812"/>
                  </a:moveTo>
                  <a:lnTo>
                    <a:pt x="798576" y="781812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83474" y="2909570"/>
            <a:ext cx="643467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GPU</a:t>
            </a:r>
            <a:r>
              <a:rPr sz="1556" spc="-89" dirty="0">
                <a:latin typeface="Arial"/>
                <a:cs typeface="Arial"/>
              </a:rPr>
              <a:t> </a:t>
            </a:r>
            <a:r>
              <a:rPr sz="1556" dirty="0">
                <a:latin typeface="Arial"/>
                <a:cs typeface="Arial"/>
              </a:rPr>
              <a:t>B</a:t>
            </a:r>
            <a:endParaRPr sz="1556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0" y="3376506"/>
            <a:ext cx="897467" cy="879122"/>
            <a:chOff x="9422892" y="3038855"/>
            <a:chExt cx="807720" cy="791210"/>
          </a:xfrm>
        </p:grpSpPr>
        <p:sp>
          <p:nvSpPr>
            <p:cNvPr id="10" name="object 10"/>
            <p:cNvSpPr/>
            <p:nvPr/>
          </p:nvSpPr>
          <p:spPr>
            <a:xfrm>
              <a:off x="9427464" y="3043427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798576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798576" y="781812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427464" y="3043427"/>
              <a:ext cx="798830" cy="782320"/>
            </a:xfrm>
            <a:custGeom>
              <a:avLst/>
              <a:gdLst/>
              <a:ahLst/>
              <a:cxnLst/>
              <a:rect l="l" t="t" r="r" b="b"/>
              <a:pathLst>
                <a:path w="798829" h="782320">
                  <a:moveTo>
                    <a:pt x="0" y="781812"/>
                  </a:moveTo>
                  <a:lnTo>
                    <a:pt x="798576" y="781812"/>
                  </a:lnTo>
                  <a:lnTo>
                    <a:pt x="798576" y="0"/>
                  </a:lnTo>
                  <a:lnTo>
                    <a:pt x="0" y="0"/>
                  </a:lnTo>
                  <a:lnTo>
                    <a:pt x="0" y="7818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252313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17617" y="2810369"/>
            <a:ext cx="979311" cy="572204"/>
          </a:xfrm>
          <a:custGeom>
            <a:avLst/>
            <a:gdLst/>
            <a:ahLst/>
            <a:cxnLst/>
            <a:rect l="l" t="t" r="r" b="b"/>
            <a:pathLst>
              <a:path w="881379" h="514985">
                <a:moveTo>
                  <a:pt x="772758" y="474418"/>
                </a:moveTo>
                <a:lnTo>
                  <a:pt x="753871" y="507491"/>
                </a:lnTo>
                <a:lnTo>
                  <a:pt x="881380" y="514603"/>
                </a:lnTo>
                <a:lnTo>
                  <a:pt x="860890" y="483869"/>
                </a:lnTo>
                <a:lnTo>
                  <a:pt x="789305" y="483869"/>
                </a:lnTo>
                <a:lnTo>
                  <a:pt x="772758" y="474418"/>
                </a:lnTo>
                <a:close/>
              </a:path>
              <a:path w="881379" h="514985">
                <a:moveTo>
                  <a:pt x="791631" y="441371"/>
                </a:moveTo>
                <a:lnTo>
                  <a:pt x="772758" y="474418"/>
                </a:lnTo>
                <a:lnTo>
                  <a:pt x="789305" y="483869"/>
                </a:lnTo>
                <a:lnTo>
                  <a:pt x="808228" y="450849"/>
                </a:lnTo>
                <a:lnTo>
                  <a:pt x="791631" y="441371"/>
                </a:lnTo>
                <a:close/>
              </a:path>
              <a:path w="881379" h="514985">
                <a:moveTo>
                  <a:pt x="810514" y="408304"/>
                </a:moveTo>
                <a:lnTo>
                  <a:pt x="791631" y="441371"/>
                </a:lnTo>
                <a:lnTo>
                  <a:pt x="808228" y="450849"/>
                </a:lnTo>
                <a:lnTo>
                  <a:pt x="789305" y="483869"/>
                </a:lnTo>
                <a:lnTo>
                  <a:pt x="860890" y="483869"/>
                </a:lnTo>
                <a:lnTo>
                  <a:pt x="810514" y="408304"/>
                </a:lnTo>
                <a:close/>
              </a:path>
              <a:path w="881379" h="514985">
                <a:moveTo>
                  <a:pt x="18795" y="0"/>
                </a:moveTo>
                <a:lnTo>
                  <a:pt x="0" y="33019"/>
                </a:lnTo>
                <a:lnTo>
                  <a:pt x="772758" y="474418"/>
                </a:lnTo>
                <a:lnTo>
                  <a:pt x="791631" y="441371"/>
                </a:lnTo>
                <a:lnTo>
                  <a:pt x="18795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406092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560012" y="2054225"/>
          <a:ext cx="1556456" cy="3047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7752926" y="3335019"/>
            <a:ext cx="970139" cy="565856"/>
          </a:xfrm>
          <a:custGeom>
            <a:avLst/>
            <a:gdLst/>
            <a:ahLst/>
            <a:cxnLst/>
            <a:rect l="l" t="t" r="r" b="b"/>
            <a:pathLst>
              <a:path w="873125" h="509270">
                <a:moveTo>
                  <a:pt x="108771" y="40060"/>
                </a:moveTo>
                <a:lnTo>
                  <a:pt x="89861" y="73214"/>
                </a:lnTo>
                <a:lnTo>
                  <a:pt x="853948" y="509143"/>
                </a:lnTo>
                <a:lnTo>
                  <a:pt x="872871" y="475995"/>
                </a:lnTo>
                <a:lnTo>
                  <a:pt x="108771" y="40060"/>
                </a:lnTo>
                <a:close/>
              </a:path>
              <a:path w="873125" h="509270">
                <a:moveTo>
                  <a:pt x="0" y="0"/>
                </a:moveTo>
                <a:lnTo>
                  <a:pt x="70993" y="106299"/>
                </a:lnTo>
                <a:lnTo>
                  <a:pt x="89861" y="73214"/>
                </a:lnTo>
                <a:lnTo>
                  <a:pt x="73279" y="63754"/>
                </a:lnTo>
                <a:lnTo>
                  <a:pt x="92201" y="30606"/>
                </a:lnTo>
                <a:lnTo>
                  <a:pt x="114162" y="30606"/>
                </a:lnTo>
                <a:lnTo>
                  <a:pt x="127635" y="6984"/>
                </a:lnTo>
                <a:lnTo>
                  <a:pt x="0" y="0"/>
                </a:lnTo>
                <a:close/>
              </a:path>
              <a:path w="873125" h="509270">
                <a:moveTo>
                  <a:pt x="92201" y="30606"/>
                </a:moveTo>
                <a:lnTo>
                  <a:pt x="73279" y="63754"/>
                </a:lnTo>
                <a:lnTo>
                  <a:pt x="89861" y="73214"/>
                </a:lnTo>
                <a:lnTo>
                  <a:pt x="108771" y="40060"/>
                </a:lnTo>
                <a:lnTo>
                  <a:pt x="92201" y="30606"/>
                </a:lnTo>
                <a:close/>
              </a:path>
              <a:path w="873125" h="509270">
                <a:moveTo>
                  <a:pt x="114162" y="30606"/>
                </a:moveTo>
                <a:lnTo>
                  <a:pt x="92201" y="30606"/>
                </a:lnTo>
                <a:lnTo>
                  <a:pt x="108771" y="40060"/>
                </a:lnTo>
                <a:lnTo>
                  <a:pt x="114162" y="30606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0" name="object 20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05810" y="6288399"/>
            <a:ext cx="570300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1">
              <a:lnSpc>
                <a:spcPts val="2389"/>
              </a:lnSpc>
            </a:pPr>
            <a:r>
              <a:rPr sz="2000" b="1" spc="-6" dirty="0">
                <a:latin typeface="Trebuchet MS"/>
                <a:cs typeface="Trebuchet MS"/>
              </a:rPr>
              <a:t>Single</a:t>
            </a:r>
            <a:r>
              <a:rPr sz="2000" b="1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virtual</a:t>
            </a:r>
            <a:r>
              <a:rPr sz="2000" spc="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 </a:t>
            </a:r>
            <a:r>
              <a:rPr sz="2000" dirty="0">
                <a:latin typeface="Trebuchet MS"/>
                <a:cs typeface="Trebuchet MS"/>
              </a:rPr>
              <a:t>shared</a:t>
            </a:r>
            <a:r>
              <a:rPr sz="2000" spc="-6" dirty="0">
                <a:latin typeface="Trebuchet MS"/>
                <a:cs typeface="Trebuchet MS"/>
              </a:rPr>
              <a:t> between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processors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99093" y="6500368"/>
            <a:ext cx="162278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pPr marL="42333">
                <a:spcBef>
                  <a:spcPts val="56"/>
                </a:spcBef>
              </a:pPr>
              <a:t>94</a:t>
            </a:fld>
            <a:endParaRPr sz="944">
              <a:latin typeface="Trebuchet MS"/>
              <a:cs typeface="Trebuchet MS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95851" y="5702032"/>
          <a:ext cx="8712195" cy="507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page1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Trebuchet MS"/>
                          <a:cs typeface="Trebuchet MS"/>
                        </a:rPr>
                        <a:t>page2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7539" y="697082"/>
            <a:ext cx="583423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44" dirty="0"/>
              <a:t> </a:t>
            </a:r>
            <a:r>
              <a:rPr dirty="0"/>
              <a:t>MEMORY</a:t>
            </a:r>
            <a:r>
              <a:rPr spc="-33" dirty="0"/>
              <a:t> </a:t>
            </a:r>
            <a:r>
              <a:rPr spc="-6" dirty="0"/>
              <a:t>BASICS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21535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52313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7617" y="2810369"/>
            <a:ext cx="979311" cy="572204"/>
          </a:xfrm>
          <a:custGeom>
            <a:avLst/>
            <a:gdLst/>
            <a:ahLst/>
            <a:cxnLst/>
            <a:rect l="l" t="t" r="r" b="b"/>
            <a:pathLst>
              <a:path w="881379" h="514985">
                <a:moveTo>
                  <a:pt x="772758" y="474418"/>
                </a:moveTo>
                <a:lnTo>
                  <a:pt x="753871" y="507491"/>
                </a:lnTo>
                <a:lnTo>
                  <a:pt x="881380" y="514603"/>
                </a:lnTo>
                <a:lnTo>
                  <a:pt x="860890" y="483869"/>
                </a:lnTo>
                <a:lnTo>
                  <a:pt x="789305" y="483869"/>
                </a:lnTo>
                <a:lnTo>
                  <a:pt x="772758" y="474418"/>
                </a:lnTo>
                <a:close/>
              </a:path>
              <a:path w="881379" h="514985">
                <a:moveTo>
                  <a:pt x="791631" y="441371"/>
                </a:moveTo>
                <a:lnTo>
                  <a:pt x="772758" y="474418"/>
                </a:lnTo>
                <a:lnTo>
                  <a:pt x="789305" y="483869"/>
                </a:lnTo>
                <a:lnTo>
                  <a:pt x="808228" y="450849"/>
                </a:lnTo>
                <a:lnTo>
                  <a:pt x="791631" y="441371"/>
                </a:lnTo>
                <a:close/>
              </a:path>
              <a:path w="881379" h="514985">
                <a:moveTo>
                  <a:pt x="810514" y="408304"/>
                </a:moveTo>
                <a:lnTo>
                  <a:pt x="791631" y="441371"/>
                </a:lnTo>
                <a:lnTo>
                  <a:pt x="808228" y="450849"/>
                </a:lnTo>
                <a:lnTo>
                  <a:pt x="789305" y="483869"/>
                </a:lnTo>
                <a:lnTo>
                  <a:pt x="860890" y="483869"/>
                </a:lnTo>
                <a:lnTo>
                  <a:pt x="810514" y="408304"/>
                </a:lnTo>
                <a:close/>
              </a:path>
              <a:path w="881379" h="514985">
                <a:moveTo>
                  <a:pt x="18795" y="0"/>
                </a:moveTo>
                <a:lnTo>
                  <a:pt x="0" y="33019"/>
                </a:lnTo>
                <a:lnTo>
                  <a:pt x="772758" y="474418"/>
                </a:lnTo>
                <a:lnTo>
                  <a:pt x="791631" y="441371"/>
                </a:lnTo>
                <a:lnTo>
                  <a:pt x="18795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406092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7752926" y="3335019"/>
            <a:ext cx="970139" cy="565856"/>
          </a:xfrm>
          <a:custGeom>
            <a:avLst/>
            <a:gdLst/>
            <a:ahLst/>
            <a:cxnLst/>
            <a:rect l="l" t="t" r="r" b="b"/>
            <a:pathLst>
              <a:path w="873125" h="509270">
                <a:moveTo>
                  <a:pt x="108771" y="40060"/>
                </a:moveTo>
                <a:lnTo>
                  <a:pt x="89861" y="73214"/>
                </a:lnTo>
                <a:lnTo>
                  <a:pt x="853948" y="509143"/>
                </a:lnTo>
                <a:lnTo>
                  <a:pt x="872871" y="475995"/>
                </a:lnTo>
                <a:lnTo>
                  <a:pt x="108771" y="40060"/>
                </a:lnTo>
                <a:close/>
              </a:path>
              <a:path w="873125" h="509270">
                <a:moveTo>
                  <a:pt x="0" y="0"/>
                </a:moveTo>
                <a:lnTo>
                  <a:pt x="70993" y="106299"/>
                </a:lnTo>
                <a:lnTo>
                  <a:pt x="89861" y="73214"/>
                </a:lnTo>
                <a:lnTo>
                  <a:pt x="73279" y="63754"/>
                </a:lnTo>
                <a:lnTo>
                  <a:pt x="92201" y="30606"/>
                </a:lnTo>
                <a:lnTo>
                  <a:pt x="114162" y="30606"/>
                </a:lnTo>
                <a:lnTo>
                  <a:pt x="127635" y="6984"/>
                </a:lnTo>
                <a:lnTo>
                  <a:pt x="0" y="0"/>
                </a:lnTo>
                <a:close/>
              </a:path>
              <a:path w="873125" h="509270">
                <a:moveTo>
                  <a:pt x="92201" y="30606"/>
                </a:moveTo>
                <a:lnTo>
                  <a:pt x="73279" y="63754"/>
                </a:lnTo>
                <a:lnTo>
                  <a:pt x="89861" y="73214"/>
                </a:lnTo>
                <a:lnTo>
                  <a:pt x="108771" y="40060"/>
                </a:lnTo>
                <a:lnTo>
                  <a:pt x="92201" y="30606"/>
                </a:lnTo>
                <a:close/>
              </a:path>
              <a:path w="873125" h="509270">
                <a:moveTo>
                  <a:pt x="114162" y="30606"/>
                </a:moveTo>
                <a:lnTo>
                  <a:pt x="92201" y="30606"/>
                </a:lnTo>
                <a:lnTo>
                  <a:pt x="108771" y="40060"/>
                </a:lnTo>
                <a:lnTo>
                  <a:pt x="114162" y="30606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1" name="object 11"/>
          <p:cNvSpPr/>
          <p:nvPr/>
        </p:nvSpPr>
        <p:spPr>
          <a:xfrm>
            <a:off x="1565487" y="2748279"/>
            <a:ext cx="837494" cy="127000"/>
          </a:xfrm>
          <a:custGeom>
            <a:avLst/>
            <a:gdLst/>
            <a:ahLst/>
            <a:cxnLst/>
            <a:rect l="l" t="t" r="r" b="b"/>
            <a:pathLst>
              <a:path w="753744" h="114300">
                <a:moveTo>
                  <a:pt x="639444" y="0"/>
                </a:moveTo>
                <a:lnTo>
                  <a:pt x="639444" y="114300"/>
                </a:lnTo>
                <a:lnTo>
                  <a:pt x="715644" y="76200"/>
                </a:lnTo>
                <a:lnTo>
                  <a:pt x="658494" y="76200"/>
                </a:lnTo>
                <a:lnTo>
                  <a:pt x="658494" y="38100"/>
                </a:lnTo>
                <a:lnTo>
                  <a:pt x="715644" y="38100"/>
                </a:lnTo>
                <a:lnTo>
                  <a:pt x="639444" y="0"/>
                </a:lnTo>
                <a:close/>
              </a:path>
              <a:path w="753744" h="114300">
                <a:moveTo>
                  <a:pt x="63944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39444" y="76200"/>
                </a:lnTo>
                <a:lnTo>
                  <a:pt x="639444" y="38100"/>
                </a:lnTo>
                <a:close/>
              </a:path>
              <a:path w="753744" h="114300">
                <a:moveTo>
                  <a:pt x="715644" y="38100"/>
                </a:moveTo>
                <a:lnTo>
                  <a:pt x="658494" y="38100"/>
                </a:lnTo>
                <a:lnTo>
                  <a:pt x="658494" y="76200"/>
                </a:lnTo>
                <a:lnTo>
                  <a:pt x="715644" y="76200"/>
                </a:lnTo>
                <a:lnTo>
                  <a:pt x="753744" y="57150"/>
                </a:lnTo>
                <a:lnTo>
                  <a:pt x="71564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2" name="object 12"/>
          <p:cNvSpPr txBox="1"/>
          <p:nvPr/>
        </p:nvSpPr>
        <p:spPr>
          <a:xfrm>
            <a:off x="510145" y="2862523"/>
            <a:ext cx="1377244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08654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*addr1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4111">
              <a:lnSpc>
                <a:spcPts val="2283"/>
              </a:lnSpc>
            </a:pPr>
            <a:r>
              <a:rPr sz="2000" spc="-6" dirty="0">
                <a:latin typeface="Trebuchet MS"/>
                <a:cs typeface="Trebuchet MS"/>
              </a:rPr>
              <a:t>local</a:t>
            </a:r>
            <a:r>
              <a:rPr sz="2000" spc="-8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53701" y="4662170"/>
            <a:ext cx="1188861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5522" marR="5644" indent="-2117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latin typeface="Trebuchet MS"/>
                <a:cs typeface="Trebuchet MS"/>
              </a:rPr>
              <a:t>*addr3</a:t>
            </a:r>
            <a:r>
              <a:rPr sz="2000" spc="-61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 </a:t>
            </a:r>
            <a:r>
              <a:rPr sz="2000" spc="-583" dirty="0"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1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57740" y="5328920"/>
            <a:ext cx="877006" cy="127000"/>
          </a:xfrm>
          <a:custGeom>
            <a:avLst/>
            <a:gdLst/>
            <a:ahLst/>
            <a:cxnLst/>
            <a:rect l="l" t="t" r="r" b="b"/>
            <a:pathLst>
              <a:path w="78930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8930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89304" h="114300">
                <a:moveTo>
                  <a:pt x="78917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89177" y="76200"/>
                </a:lnTo>
                <a:lnTo>
                  <a:pt x="789177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5" name="object 15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95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7539" y="697082"/>
            <a:ext cx="583423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44" dirty="0"/>
              <a:t> </a:t>
            </a:r>
            <a:r>
              <a:rPr dirty="0"/>
              <a:t>MEMORY</a:t>
            </a:r>
            <a:r>
              <a:rPr spc="-33" dirty="0"/>
              <a:t> </a:t>
            </a:r>
            <a:r>
              <a:rPr spc="-6" dirty="0"/>
              <a:t>BASICS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21535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52313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7617" y="2810369"/>
            <a:ext cx="979311" cy="572204"/>
          </a:xfrm>
          <a:custGeom>
            <a:avLst/>
            <a:gdLst/>
            <a:ahLst/>
            <a:cxnLst/>
            <a:rect l="l" t="t" r="r" b="b"/>
            <a:pathLst>
              <a:path w="881379" h="514985">
                <a:moveTo>
                  <a:pt x="772758" y="474418"/>
                </a:moveTo>
                <a:lnTo>
                  <a:pt x="753871" y="507491"/>
                </a:lnTo>
                <a:lnTo>
                  <a:pt x="881380" y="514603"/>
                </a:lnTo>
                <a:lnTo>
                  <a:pt x="860890" y="483869"/>
                </a:lnTo>
                <a:lnTo>
                  <a:pt x="789305" y="483869"/>
                </a:lnTo>
                <a:lnTo>
                  <a:pt x="772758" y="474418"/>
                </a:lnTo>
                <a:close/>
              </a:path>
              <a:path w="881379" h="514985">
                <a:moveTo>
                  <a:pt x="791631" y="441371"/>
                </a:moveTo>
                <a:lnTo>
                  <a:pt x="772758" y="474418"/>
                </a:lnTo>
                <a:lnTo>
                  <a:pt x="789305" y="483869"/>
                </a:lnTo>
                <a:lnTo>
                  <a:pt x="808228" y="450849"/>
                </a:lnTo>
                <a:lnTo>
                  <a:pt x="791631" y="441371"/>
                </a:lnTo>
                <a:close/>
              </a:path>
              <a:path w="881379" h="514985">
                <a:moveTo>
                  <a:pt x="810514" y="408304"/>
                </a:moveTo>
                <a:lnTo>
                  <a:pt x="791631" y="441371"/>
                </a:lnTo>
                <a:lnTo>
                  <a:pt x="808228" y="450849"/>
                </a:lnTo>
                <a:lnTo>
                  <a:pt x="789305" y="483869"/>
                </a:lnTo>
                <a:lnTo>
                  <a:pt x="860890" y="483869"/>
                </a:lnTo>
                <a:lnTo>
                  <a:pt x="810514" y="408304"/>
                </a:lnTo>
                <a:close/>
              </a:path>
              <a:path w="881379" h="514985">
                <a:moveTo>
                  <a:pt x="18795" y="0"/>
                </a:moveTo>
                <a:lnTo>
                  <a:pt x="0" y="33019"/>
                </a:lnTo>
                <a:lnTo>
                  <a:pt x="772758" y="474418"/>
                </a:lnTo>
                <a:lnTo>
                  <a:pt x="791631" y="441371"/>
                </a:lnTo>
                <a:lnTo>
                  <a:pt x="18795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7" name="object 7"/>
          <p:cNvGrpSpPr/>
          <p:nvPr/>
        </p:nvGrpSpPr>
        <p:grpSpPr>
          <a:xfrm>
            <a:off x="6400871" y="2049003"/>
            <a:ext cx="3731683" cy="4085167"/>
            <a:chOff x="5760783" y="1844103"/>
            <a:chExt cx="3358515" cy="3676650"/>
          </a:xfrm>
        </p:grpSpPr>
        <p:sp>
          <p:nvSpPr>
            <p:cNvPr id="8" name="object 8"/>
            <p:cNvSpPr/>
            <p:nvPr/>
          </p:nvSpPr>
          <p:spPr>
            <a:xfrm>
              <a:off x="5770245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09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9" name="object 9"/>
            <p:cNvSpPr/>
            <p:nvPr/>
          </p:nvSpPr>
          <p:spPr>
            <a:xfrm>
              <a:off x="5765546" y="2797048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2025"/>
                  </a:moveTo>
                  <a:lnTo>
                    <a:pt x="1410334" y="462025"/>
                  </a:lnTo>
                </a:path>
                <a:path w="1410334" h="1838325">
                  <a:moveTo>
                    <a:pt x="0" y="919099"/>
                  </a:moveTo>
                  <a:lnTo>
                    <a:pt x="1410334" y="919099"/>
                  </a:lnTo>
                </a:path>
                <a:path w="1410334" h="1838325">
                  <a:moveTo>
                    <a:pt x="0" y="1376299"/>
                  </a:moveTo>
                  <a:lnTo>
                    <a:pt x="1410334" y="1376299"/>
                  </a:lnTo>
                </a:path>
                <a:path w="1410334" h="1838325">
                  <a:moveTo>
                    <a:pt x="4699" y="0"/>
                  </a:moveTo>
                  <a:lnTo>
                    <a:pt x="4699" y="1838198"/>
                  </a:lnTo>
                </a:path>
                <a:path w="1410334" h="1838325">
                  <a:moveTo>
                    <a:pt x="1405635" y="0"/>
                  </a:moveTo>
                  <a:lnTo>
                    <a:pt x="1405635" y="1838198"/>
                  </a:lnTo>
                </a:path>
                <a:path w="1410334" h="1838325">
                  <a:moveTo>
                    <a:pt x="0" y="4825"/>
                  </a:moveTo>
                  <a:lnTo>
                    <a:pt x="1410334" y="4825"/>
                  </a:lnTo>
                </a:path>
                <a:path w="1410334" h="1838325">
                  <a:moveTo>
                    <a:pt x="0" y="1833499"/>
                  </a:moveTo>
                  <a:lnTo>
                    <a:pt x="1410334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708773" y="3225063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703947" y="3225165"/>
              <a:ext cx="1410970" cy="457200"/>
            </a:xfrm>
            <a:custGeom>
              <a:avLst/>
              <a:gdLst/>
              <a:ahLst/>
              <a:cxnLst/>
              <a:rect l="l" t="t" r="r" b="b"/>
              <a:pathLst>
                <a:path w="1410970" h="457200">
                  <a:moveTo>
                    <a:pt x="0" y="0"/>
                  </a:moveTo>
                  <a:lnTo>
                    <a:pt x="1410461" y="0"/>
                  </a:lnTo>
                </a:path>
                <a:path w="1410970" h="457200">
                  <a:moveTo>
                    <a:pt x="0" y="457073"/>
                  </a:moveTo>
                  <a:lnTo>
                    <a:pt x="1410461" y="45707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708773" y="4596625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09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703947" y="1848866"/>
              <a:ext cx="1410970" cy="3667125"/>
            </a:xfrm>
            <a:custGeom>
              <a:avLst/>
              <a:gdLst/>
              <a:ahLst/>
              <a:cxnLst/>
              <a:rect l="l" t="t" r="r" b="b"/>
              <a:pathLst>
                <a:path w="1410970" h="3667125">
                  <a:moveTo>
                    <a:pt x="0" y="2747772"/>
                  </a:moveTo>
                  <a:lnTo>
                    <a:pt x="1410461" y="2747772"/>
                  </a:lnTo>
                </a:path>
                <a:path w="1410970" h="3667125">
                  <a:moveTo>
                    <a:pt x="0" y="3204933"/>
                  </a:moveTo>
                  <a:lnTo>
                    <a:pt x="1410461" y="3204933"/>
                  </a:lnTo>
                </a:path>
                <a:path w="1410970" h="3667125">
                  <a:moveTo>
                    <a:pt x="0" y="919099"/>
                  </a:moveTo>
                  <a:lnTo>
                    <a:pt x="1410461" y="919099"/>
                  </a:lnTo>
                </a:path>
                <a:path w="1410970" h="3667125">
                  <a:moveTo>
                    <a:pt x="0" y="2290572"/>
                  </a:moveTo>
                  <a:lnTo>
                    <a:pt x="1410461" y="2290572"/>
                  </a:lnTo>
                </a:path>
                <a:path w="1410970" h="3667125">
                  <a:moveTo>
                    <a:pt x="4825" y="0"/>
                  </a:moveTo>
                  <a:lnTo>
                    <a:pt x="4825" y="3666871"/>
                  </a:lnTo>
                </a:path>
                <a:path w="1410970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970" h="3667125">
                  <a:moveTo>
                    <a:pt x="0" y="4699"/>
                  </a:moveTo>
                  <a:lnTo>
                    <a:pt x="1410461" y="4699"/>
                  </a:lnTo>
                </a:path>
                <a:path w="1410970" h="3667125">
                  <a:moveTo>
                    <a:pt x="0" y="3662108"/>
                  </a:moveTo>
                  <a:lnTo>
                    <a:pt x="1410461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5302" y="2567516"/>
            <a:ext cx="1556456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8268">
              <a:spcBef>
                <a:spcPts val="750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65302" y="3583515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65302" y="5107375"/>
            <a:ext cx="1556456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8268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47846" y="3335019"/>
            <a:ext cx="2987322" cy="2120900"/>
          </a:xfrm>
          <a:custGeom>
            <a:avLst/>
            <a:gdLst/>
            <a:ahLst/>
            <a:cxnLst/>
            <a:rect l="l" t="t" r="r" b="b"/>
            <a:pathLst>
              <a:path w="2688590" h="1908810">
                <a:moveTo>
                  <a:pt x="877443" y="475996"/>
                </a:moveTo>
                <a:lnTo>
                  <a:pt x="113334" y="40068"/>
                </a:lnTo>
                <a:lnTo>
                  <a:pt x="118732" y="30607"/>
                </a:lnTo>
                <a:lnTo>
                  <a:pt x="132207" y="6985"/>
                </a:lnTo>
                <a:lnTo>
                  <a:pt x="4572" y="0"/>
                </a:lnTo>
                <a:lnTo>
                  <a:pt x="75565" y="106299"/>
                </a:lnTo>
                <a:lnTo>
                  <a:pt x="94424" y="73215"/>
                </a:lnTo>
                <a:lnTo>
                  <a:pt x="858520" y="509143"/>
                </a:lnTo>
                <a:lnTo>
                  <a:pt x="877443" y="475996"/>
                </a:lnTo>
                <a:close/>
              </a:path>
              <a:path w="2688590" h="1908810">
                <a:moveTo>
                  <a:pt x="883539" y="1771777"/>
                </a:moveTo>
                <a:lnTo>
                  <a:pt x="79082" y="561657"/>
                </a:lnTo>
                <a:lnTo>
                  <a:pt x="102844" y="545846"/>
                </a:lnTo>
                <a:lnTo>
                  <a:pt x="110871" y="540512"/>
                </a:lnTo>
                <a:lnTo>
                  <a:pt x="0" y="477012"/>
                </a:lnTo>
                <a:lnTo>
                  <a:pt x="15621" y="603885"/>
                </a:lnTo>
                <a:lnTo>
                  <a:pt x="47358" y="582777"/>
                </a:lnTo>
                <a:lnTo>
                  <a:pt x="851916" y="1792859"/>
                </a:lnTo>
                <a:lnTo>
                  <a:pt x="883539" y="1771777"/>
                </a:lnTo>
                <a:close/>
              </a:path>
              <a:path w="2688590" h="1908810">
                <a:moveTo>
                  <a:pt x="2688082" y="1832610"/>
                </a:moveTo>
                <a:lnTo>
                  <a:pt x="2013204" y="1832610"/>
                </a:lnTo>
                <a:lnTo>
                  <a:pt x="2013204" y="1794510"/>
                </a:lnTo>
                <a:lnTo>
                  <a:pt x="1898904" y="1851660"/>
                </a:lnTo>
                <a:lnTo>
                  <a:pt x="2013204" y="1908810"/>
                </a:lnTo>
                <a:lnTo>
                  <a:pt x="2013204" y="1870710"/>
                </a:lnTo>
                <a:lnTo>
                  <a:pt x="2688082" y="1870710"/>
                </a:lnTo>
                <a:lnTo>
                  <a:pt x="2688082" y="183261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9" name="object 19"/>
          <p:cNvSpPr txBox="1"/>
          <p:nvPr/>
        </p:nvSpPr>
        <p:spPr>
          <a:xfrm>
            <a:off x="10374770" y="4662170"/>
            <a:ext cx="1545167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4111" marR="5644" indent="177798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latin typeface="Trebuchet MS"/>
                <a:cs typeface="Trebuchet MS"/>
              </a:rPr>
              <a:t>*addr3 </a:t>
            </a:r>
            <a:r>
              <a:rPr sz="2000" dirty="0">
                <a:latin typeface="Trebuchet MS"/>
                <a:cs typeface="Trebuchet MS"/>
              </a:rPr>
              <a:t>= 1 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access</a:t>
            </a:r>
            <a:r>
              <a:rPr sz="2000" spc="-117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replay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152421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96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3751580" y="6288137"/>
            <a:ext cx="5316361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page3 populated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and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mapped</a:t>
            </a:r>
            <a:r>
              <a:rPr sz="2000" spc="-28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into </a:t>
            </a:r>
            <a:r>
              <a:rPr sz="2000" spc="-44" dirty="0">
                <a:latin typeface="Trebuchet MS"/>
                <a:cs typeface="Trebuchet MS"/>
              </a:rPr>
              <a:t>B’s</a:t>
            </a:r>
            <a:r>
              <a:rPr sz="2000" spc="-33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7539" y="697082"/>
            <a:ext cx="583423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44" dirty="0"/>
              <a:t> </a:t>
            </a:r>
            <a:r>
              <a:rPr dirty="0"/>
              <a:t>MEMORY</a:t>
            </a:r>
            <a:r>
              <a:rPr spc="-33" dirty="0"/>
              <a:t> </a:t>
            </a:r>
            <a:r>
              <a:rPr spc="-6" dirty="0"/>
              <a:t>BASICS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16313" y="2049003"/>
            <a:ext cx="1577622" cy="4085167"/>
            <a:chOff x="1904682" y="1844103"/>
            <a:chExt cx="1419860" cy="3676650"/>
          </a:xfrm>
        </p:grpSpPr>
        <p:sp>
          <p:nvSpPr>
            <p:cNvPr id="4" name="object 4"/>
            <p:cNvSpPr/>
            <p:nvPr/>
          </p:nvSpPr>
          <p:spPr>
            <a:xfrm>
              <a:off x="1914144" y="2310790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909445" y="1848866"/>
              <a:ext cx="1410335" cy="3667125"/>
            </a:xfrm>
            <a:custGeom>
              <a:avLst/>
              <a:gdLst/>
              <a:ahLst/>
              <a:cxnLst/>
              <a:rect l="l" t="t" r="r" b="b"/>
              <a:pathLst>
                <a:path w="1410335" h="3667125">
                  <a:moveTo>
                    <a:pt x="0" y="919099"/>
                  </a:moveTo>
                  <a:lnTo>
                    <a:pt x="1410334" y="919099"/>
                  </a:lnTo>
                </a:path>
                <a:path w="1410335" h="3667125">
                  <a:moveTo>
                    <a:pt x="0" y="1833372"/>
                  </a:moveTo>
                  <a:lnTo>
                    <a:pt x="1410334" y="1833372"/>
                  </a:lnTo>
                </a:path>
                <a:path w="1410335" h="3667125">
                  <a:moveTo>
                    <a:pt x="0" y="2290572"/>
                  </a:moveTo>
                  <a:lnTo>
                    <a:pt x="1410334" y="2290572"/>
                  </a:lnTo>
                </a:path>
                <a:path w="1410335" h="3667125">
                  <a:moveTo>
                    <a:pt x="0" y="3204933"/>
                  </a:moveTo>
                  <a:lnTo>
                    <a:pt x="1410334" y="3204933"/>
                  </a:lnTo>
                </a:path>
                <a:path w="1410335" h="3667125">
                  <a:moveTo>
                    <a:pt x="4699" y="0"/>
                  </a:moveTo>
                  <a:lnTo>
                    <a:pt x="4699" y="3666871"/>
                  </a:lnTo>
                </a:path>
                <a:path w="1410335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335" h="3667125">
                  <a:moveTo>
                    <a:pt x="0" y="4699"/>
                  </a:moveTo>
                  <a:lnTo>
                    <a:pt x="1410334" y="4699"/>
                  </a:lnTo>
                </a:path>
                <a:path w="1410335" h="3667125">
                  <a:moveTo>
                    <a:pt x="0" y="3662108"/>
                  </a:moveTo>
                  <a:lnTo>
                    <a:pt x="1410334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26827" y="2567516"/>
            <a:ext cx="1557161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6857">
              <a:spcBef>
                <a:spcPts val="750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6827" y="358351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6827" y="510737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46950" y="3102539"/>
            <a:ext cx="1578328" cy="2053167"/>
            <a:chOff x="3822255" y="2792285"/>
            <a:chExt cx="1420495" cy="1847850"/>
          </a:xfrm>
        </p:grpSpPr>
        <p:sp>
          <p:nvSpPr>
            <p:cNvPr id="10" name="object 10"/>
            <p:cNvSpPr/>
            <p:nvPr/>
          </p:nvSpPr>
          <p:spPr>
            <a:xfrm>
              <a:off x="3831843" y="2801899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1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6540" y="2810368"/>
            <a:ext cx="2970389" cy="1106311"/>
          </a:xfrm>
          <a:custGeom>
            <a:avLst/>
            <a:gdLst/>
            <a:ahLst/>
            <a:cxnLst/>
            <a:rect l="l" t="t" r="r" b="b"/>
            <a:pathLst>
              <a:path w="2673350" h="995679">
                <a:moveTo>
                  <a:pt x="753745" y="938530"/>
                </a:moveTo>
                <a:lnTo>
                  <a:pt x="715645" y="919480"/>
                </a:lnTo>
                <a:lnTo>
                  <a:pt x="639445" y="881380"/>
                </a:lnTo>
                <a:lnTo>
                  <a:pt x="639445" y="919480"/>
                </a:lnTo>
                <a:lnTo>
                  <a:pt x="0" y="919480"/>
                </a:lnTo>
                <a:lnTo>
                  <a:pt x="0" y="957580"/>
                </a:lnTo>
                <a:lnTo>
                  <a:pt x="639445" y="957580"/>
                </a:lnTo>
                <a:lnTo>
                  <a:pt x="639445" y="995680"/>
                </a:lnTo>
                <a:lnTo>
                  <a:pt x="715645" y="957580"/>
                </a:lnTo>
                <a:lnTo>
                  <a:pt x="753745" y="938530"/>
                </a:lnTo>
                <a:close/>
              </a:path>
              <a:path w="2673350" h="995679">
                <a:moveTo>
                  <a:pt x="2673350" y="514604"/>
                </a:moveTo>
                <a:lnTo>
                  <a:pt x="2652852" y="483870"/>
                </a:lnTo>
                <a:lnTo>
                  <a:pt x="2602484" y="408305"/>
                </a:lnTo>
                <a:lnTo>
                  <a:pt x="2583599" y="441375"/>
                </a:lnTo>
                <a:lnTo>
                  <a:pt x="1810766" y="0"/>
                </a:lnTo>
                <a:lnTo>
                  <a:pt x="1791970" y="33020"/>
                </a:lnTo>
                <a:lnTo>
                  <a:pt x="2564727" y="474421"/>
                </a:lnTo>
                <a:lnTo>
                  <a:pt x="2545842" y="507492"/>
                </a:lnTo>
                <a:lnTo>
                  <a:pt x="2673350" y="51460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406092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7747846" y="3335019"/>
            <a:ext cx="982132" cy="1992488"/>
          </a:xfrm>
          <a:custGeom>
            <a:avLst/>
            <a:gdLst/>
            <a:ahLst/>
            <a:cxnLst/>
            <a:rect l="l" t="t" r="r" b="b"/>
            <a:pathLst>
              <a:path w="883920" h="1793239">
                <a:moveTo>
                  <a:pt x="877443" y="475996"/>
                </a:moveTo>
                <a:lnTo>
                  <a:pt x="113334" y="40068"/>
                </a:lnTo>
                <a:lnTo>
                  <a:pt x="118732" y="30607"/>
                </a:lnTo>
                <a:lnTo>
                  <a:pt x="132207" y="6985"/>
                </a:lnTo>
                <a:lnTo>
                  <a:pt x="4572" y="0"/>
                </a:lnTo>
                <a:lnTo>
                  <a:pt x="75565" y="106299"/>
                </a:lnTo>
                <a:lnTo>
                  <a:pt x="94424" y="73215"/>
                </a:lnTo>
                <a:lnTo>
                  <a:pt x="858520" y="509143"/>
                </a:lnTo>
                <a:lnTo>
                  <a:pt x="877443" y="475996"/>
                </a:lnTo>
                <a:close/>
              </a:path>
              <a:path w="883920" h="1793239">
                <a:moveTo>
                  <a:pt x="883539" y="1771777"/>
                </a:moveTo>
                <a:lnTo>
                  <a:pt x="79082" y="561657"/>
                </a:lnTo>
                <a:lnTo>
                  <a:pt x="102844" y="545846"/>
                </a:lnTo>
                <a:lnTo>
                  <a:pt x="110871" y="540512"/>
                </a:lnTo>
                <a:lnTo>
                  <a:pt x="0" y="477012"/>
                </a:lnTo>
                <a:lnTo>
                  <a:pt x="15621" y="603885"/>
                </a:lnTo>
                <a:lnTo>
                  <a:pt x="47358" y="582777"/>
                </a:lnTo>
                <a:lnTo>
                  <a:pt x="851916" y="1792859"/>
                </a:lnTo>
                <a:lnTo>
                  <a:pt x="883539" y="177177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8" name="object 18"/>
          <p:cNvSpPr txBox="1"/>
          <p:nvPr/>
        </p:nvSpPr>
        <p:spPr>
          <a:xfrm>
            <a:off x="566025" y="3904544"/>
            <a:ext cx="1188861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5522" marR="5644" indent="-2117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latin typeface="Trebuchet MS"/>
                <a:cs typeface="Trebuchet MS"/>
              </a:rPr>
              <a:t>*addr2</a:t>
            </a:r>
            <a:r>
              <a:rPr sz="2000" spc="-61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 </a:t>
            </a:r>
            <a:r>
              <a:rPr sz="2000" spc="-583" dirty="0"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1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6541" y="5356012"/>
            <a:ext cx="837494" cy="127000"/>
          </a:xfrm>
          <a:custGeom>
            <a:avLst/>
            <a:gdLst/>
            <a:ahLst/>
            <a:cxnLst/>
            <a:rect l="l" t="t" r="r" b="b"/>
            <a:pathLst>
              <a:path w="753744" h="114300">
                <a:moveTo>
                  <a:pt x="639444" y="0"/>
                </a:moveTo>
                <a:lnTo>
                  <a:pt x="639444" y="114300"/>
                </a:lnTo>
                <a:lnTo>
                  <a:pt x="715644" y="76200"/>
                </a:lnTo>
                <a:lnTo>
                  <a:pt x="658494" y="76200"/>
                </a:lnTo>
                <a:lnTo>
                  <a:pt x="658494" y="38100"/>
                </a:lnTo>
                <a:lnTo>
                  <a:pt x="715644" y="38100"/>
                </a:lnTo>
                <a:lnTo>
                  <a:pt x="639444" y="0"/>
                </a:lnTo>
                <a:close/>
              </a:path>
              <a:path w="753744" h="114300">
                <a:moveTo>
                  <a:pt x="63944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39444" y="76200"/>
                </a:lnTo>
                <a:lnTo>
                  <a:pt x="639444" y="38100"/>
                </a:lnTo>
                <a:close/>
              </a:path>
              <a:path w="753744" h="114300">
                <a:moveTo>
                  <a:pt x="715644" y="38100"/>
                </a:moveTo>
                <a:lnTo>
                  <a:pt x="658494" y="38100"/>
                </a:lnTo>
                <a:lnTo>
                  <a:pt x="658494" y="76200"/>
                </a:lnTo>
                <a:lnTo>
                  <a:pt x="715644" y="76200"/>
                </a:lnTo>
                <a:lnTo>
                  <a:pt x="753744" y="57150"/>
                </a:lnTo>
                <a:lnTo>
                  <a:pt x="71564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0" name="object 20"/>
          <p:cNvSpPr txBox="1"/>
          <p:nvPr/>
        </p:nvSpPr>
        <p:spPr>
          <a:xfrm>
            <a:off x="566024" y="5470257"/>
            <a:ext cx="1189567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*addr3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5522">
              <a:lnSpc>
                <a:spcPts val="2283"/>
              </a:lnSpc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10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97</a:t>
            </a:fld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7539" y="697082"/>
            <a:ext cx="583423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44" dirty="0"/>
              <a:t> </a:t>
            </a:r>
            <a:r>
              <a:rPr dirty="0"/>
              <a:t>MEMORY</a:t>
            </a:r>
            <a:r>
              <a:rPr spc="-33" dirty="0"/>
              <a:t> </a:t>
            </a:r>
            <a:r>
              <a:rPr spc="-6" dirty="0"/>
              <a:t>BASICS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16313" y="2049003"/>
            <a:ext cx="1577622" cy="4085167"/>
            <a:chOff x="1904682" y="1844103"/>
            <a:chExt cx="1419860" cy="3676650"/>
          </a:xfrm>
        </p:grpSpPr>
        <p:sp>
          <p:nvSpPr>
            <p:cNvPr id="4" name="object 4"/>
            <p:cNvSpPr/>
            <p:nvPr/>
          </p:nvSpPr>
          <p:spPr>
            <a:xfrm>
              <a:off x="1914144" y="2310790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909445" y="1848866"/>
              <a:ext cx="1410335" cy="3667125"/>
            </a:xfrm>
            <a:custGeom>
              <a:avLst/>
              <a:gdLst/>
              <a:ahLst/>
              <a:cxnLst/>
              <a:rect l="l" t="t" r="r" b="b"/>
              <a:pathLst>
                <a:path w="1410335" h="3667125">
                  <a:moveTo>
                    <a:pt x="0" y="919099"/>
                  </a:moveTo>
                  <a:lnTo>
                    <a:pt x="1410334" y="919099"/>
                  </a:lnTo>
                </a:path>
                <a:path w="1410335" h="3667125">
                  <a:moveTo>
                    <a:pt x="0" y="1833372"/>
                  </a:moveTo>
                  <a:lnTo>
                    <a:pt x="1410334" y="1833372"/>
                  </a:lnTo>
                </a:path>
                <a:path w="1410335" h="3667125">
                  <a:moveTo>
                    <a:pt x="0" y="2290572"/>
                  </a:moveTo>
                  <a:lnTo>
                    <a:pt x="1410334" y="2290572"/>
                  </a:lnTo>
                </a:path>
                <a:path w="1410335" h="3667125">
                  <a:moveTo>
                    <a:pt x="0" y="3204933"/>
                  </a:moveTo>
                  <a:lnTo>
                    <a:pt x="1410334" y="3204933"/>
                  </a:lnTo>
                </a:path>
                <a:path w="1410335" h="3667125">
                  <a:moveTo>
                    <a:pt x="4699" y="0"/>
                  </a:moveTo>
                  <a:lnTo>
                    <a:pt x="4699" y="3666871"/>
                  </a:lnTo>
                </a:path>
                <a:path w="1410335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335" h="3667125">
                  <a:moveTo>
                    <a:pt x="0" y="4699"/>
                  </a:moveTo>
                  <a:lnTo>
                    <a:pt x="1410334" y="4699"/>
                  </a:lnTo>
                </a:path>
                <a:path w="1410335" h="3667125">
                  <a:moveTo>
                    <a:pt x="0" y="3662108"/>
                  </a:moveTo>
                  <a:lnTo>
                    <a:pt x="1410334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26827" y="2567516"/>
            <a:ext cx="1557161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6857">
              <a:spcBef>
                <a:spcPts val="750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6827" y="358351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6827" y="510737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46950" y="3102539"/>
            <a:ext cx="1578328" cy="2053167"/>
            <a:chOff x="3822255" y="2792285"/>
            <a:chExt cx="1420495" cy="1847850"/>
          </a:xfrm>
        </p:grpSpPr>
        <p:sp>
          <p:nvSpPr>
            <p:cNvPr id="10" name="object 10"/>
            <p:cNvSpPr/>
            <p:nvPr/>
          </p:nvSpPr>
          <p:spPr>
            <a:xfrm>
              <a:off x="3831843" y="2801899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1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6540" y="2810368"/>
            <a:ext cx="2970389" cy="1106311"/>
          </a:xfrm>
          <a:custGeom>
            <a:avLst/>
            <a:gdLst/>
            <a:ahLst/>
            <a:cxnLst/>
            <a:rect l="l" t="t" r="r" b="b"/>
            <a:pathLst>
              <a:path w="2673350" h="995679">
                <a:moveTo>
                  <a:pt x="753745" y="938530"/>
                </a:moveTo>
                <a:lnTo>
                  <a:pt x="715645" y="919480"/>
                </a:lnTo>
                <a:lnTo>
                  <a:pt x="639445" y="881380"/>
                </a:lnTo>
                <a:lnTo>
                  <a:pt x="639445" y="919480"/>
                </a:lnTo>
                <a:lnTo>
                  <a:pt x="0" y="919480"/>
                </a:lnTo>
                <a:lnTo>
                  <a:pt x="0" y="957580"/>
                </a:lnTo>
                <a:lnTo>
                  <a:pt x="639445" y="957580"/>
                </a:lnTo>
                <a:lnTo>
                  <a:pt x="639445" y="995680"/>
                </a:lnTo>
                <a:lnTo>
                  <a:pt x="715645" y="957580"/>
                </a:lnTo>
                <a:lnTo>
                  <a:pt x="753745" y="938530"/>
                </a:lnTo>
                <a:close/>
              </a:path>
              <a:path w="2673350" h="995679">
                <a:moveTo>
                  <a:pt x="2673350" y="514604"/>
                </a:moveTo>
                <a:lnTo>
                  <a:pt x="2652852" y="483870"/>
                </a:lnTo>
                <a:lnTo>
                  <a:pt x="2602484" y="408305"/>
                </a:lnTo>
                <a:lnTo>
                  <a:pt x="2583599" y="441375"/>
                </a:lnTo>
                <a:lnTo>
                  <a:pt x="1810766" y="0"/>
                </a:lnTo>
                <a:lnTo>
                  <a:pt x="1791970" y="33020"/>
                </a:lnTo>
                <a:lnTo>
                  <a:pt x="2564727" y="474421"/>
                </a:lnTo>
                <a:lnTo>
                  <a:pt x="2545842" y="507492"/>
                </a:lnTo>
                <a:lnTo>
                  <a:pt x="2673350" y="51460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406092" y="3107901"/>
          <a:ext cx="1556456" cy="2030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566025" y="3904544"/>
            <a:ext cx="1188861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5522" marR="5644" indent="-2117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latin typeface="Trebuchet MS"/>
                <a:cs typeface="Trebuchet MS"/>
              </a:rPr>
              <a:t>*addr2</a:t>
            </a:r>
            <a:r>
              <a:rPr sz="2000" spc="-61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 </a:t>
            </a:r>
            <a:r>
              <a:rPr sz="2000" spc="-583" dirty="0"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1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6541" y="5356012"/>
            <a:ext cx="837494" cy="127000"/>
          </a:xfrm>
          <a:custGeom>
            <a:avLst/>
            <a:gdLst/>
            <a:ahLst/>
            <a:cxnLst/>
            <a:rect l="l" t="t" r="r" b="b"/>
            <a:pathLst>
              <a:path w="753744" h="114300">
                <a:moveTo>
                  <a:pt x="639444" y="0"/>
                </a:moveTo>
                <a:lnTo>
                  <a:pt x="639444" y="114300"/>
                </a:lnTo>
                <a:lnTo>
                  <a:pt x="715644" y="76200"/>
                </a:lnTo>
                <a:lnTo>
                  <a:pt x="658494" y="76200"/>
                </a:lnTo>
                <a:lnTo>
                  <a:pt x="658494" y="38100"/>
                </a:lnTo>
                <a:lnTo>
                  <a:pt x="715644" y="38100"/>
                </a:lnTo>
                <a:lnTo>
                  <a:pt x="639444" y="0"/>
                </a:lnTo>
                <a:close/>
              </a:path>
              <a:path w="753744" h="114300">
                <a:moveTo>
                  <a:pt x="63944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39444" y="76200"/>
                </a:lnTo>
                <a:lnTo>
                  <a:pt x="639444" y="38100"/>
                </a:lnTo>
                <a:close/>
              </a:path>
              <a:path w="753744" h="114300">
                <a:moveTo>
                  <a:pt x="715644" y="38100"/>
                </a:moveTo>
                <a:lnTo>
                  <a:pt x="658494" y="38100"/>
                </a:lnTo>
                <a:lnTo>
                  <a:pt x="658494" y="76200"/>
                </a:lnTo>
                <a:lnTo>
                  <a:pt x="715644" y="76200"/>
                </a:lnTo>
                <a:lnTo>
                  <a:pt x="753744" y="57150"/>
                </a:lnTo>
                <a:lnTo>
                  <a:pt x="71564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9" name="object 19"/>
          <p:cNvSpPr txBox="1"/>
          <p:nvPr/>
        </p:nvSpPr>
        <p:spPr>
          <a:xfrm>
            <a:off x="566024" y="5470257"/>
            <a:ext cx="1189567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*addr3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5522">
              <a:lnSpc>
                <a:spcPts val="2283"/>
              </a:lnSpc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10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98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3801955" y="6288137"/>
            <a:ext cx="5216878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page2 and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page3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unmapped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from</a:t>
            </a:r>
            <a:r>
              <a:rPr sz="2000" spc="6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B’s</a:t>
            </a:r>
            <a:r>
              <a:rPr sz="2000" spc="-17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7539" y="697082"/>
            <a:ext cx="5834239" cy="642626"/>
          </a:xfrm>
          <a:prstGeom prst="rect">
            <a:avLst/>
          </a:prstGeom>
        </p:spPr>
        <p:txBody>
          <a:bodyPr spcFirstLastPara="1" vert="horz" wrap="square" lIns="0" tIns="14111" rIns="0" bIns="0" rtlCol="0" anchor="b" anchorCtr="0">
            <a:spAutoFit/>
          </a:bodyPr>
          <a:lstStyle/>
          <a:p>
            <a:pPr marL="14111">
              <a:lnSpc>
                <a:spcPct val="100000"/>
              </a:lnSpc>
              <a:spcBef>
                <a:spcPts val="111"/>
              </a:spcBef>
            </a:pPr>
            <a:r>
              <a:rPr spc="-6" dirty="0"/>
              <a:t>UNIFIED</a:t>
            </a:r>
            <a:r>
              <a:rPr spc="-44" dirty="0"/>
              <a:t> </a:t>
            </a:r>
            <a:r>
              <a:rPr dirty="0"/>
              <a:t>MEMORY</a:t>
            </a:r>
            <a:r>
              <a:rPr spc="-33" dirty="0"/>
              <a:t> </a:t>
            </a:r>
            <a:r>
              <a:rPr spc="-6" dirty="0"/>
              <a:t>BASICS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16313" y="2049003"/>
            <a:ext cx="1577622" cy="4085167"/>
            <a:chOff x="1904682" y="1844103"/>
            <a:chExt cx="1419860" cy="3676650"/>
          </a:xfrm>
        </p:grpSpPr>
        <p:sp>
          <p:nvSpPr>
            <p:cNvPr id="4" name="object 4"/>
            <p:cNvSpPr/>
            <p:nvPr/>
          </p:nvSpPr>
          <p:spPr>
            <a:xfrm>
              <a:off x="1914144" y="2310790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09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09" y="457174"/>
                  </a:lnTo>
                  <a:lnTo>
                    <a:pt x="1400809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" name="object 5"/>
            <p:cNvSpPr/>
            <p:nvPr/>
          </p:nvSpPr>
          <p:spPr>
            <a:xfrm>
              <a:off x="1909445" y="1848866"/>
              <a:ext cx="1410335" cy="3667125"/>
            </a:xfrm>
            <a:custGeom>
              <a:avLst/>
              <a:gdLst/>
              <a:ahLst/>
              <a:cxnLst/>
              <a:rect l="l" t="t" r="r" b="b"/>
              <a:pathLst>
                <a:path w="1410335" h="3667125">
                  <a:moveTo>
                    <a:pt x="0" y="919099"/>
                  </a:moveTo>
                  <a:lnTo>
                    <a:pt x="1410334" y="919099"/>
                  </a:lnTo>
                </a:path>
                <a:path w="1410335" h="3667125">
                  <a:moveTo>
                    <a:pt x="0" y="1833372"/>
                  </a:moveTo>
                  <a:lnTo>
                    <a:pt x="1410334" y="1833372"/>
                  </a:lnTo>
                </a:path>
                <a:path w="1410335" h="3667125">
                  <a:moveTo>
                    <a:pt x="0" y="2290572"/>
                  </a:moveTo>
                  <a:lnTo>
                    <a:pt x="1410334" y="2290572"/>
                  </a:lnTo>
                </a:path>
                <a:path w="1410335" h="3667125">
                  <a:moveTo>
                    <a:pt x="0" y="3204933"/>
                  </a:moveTo>
                  <a:lnTo>
                    <a:pt x="1410334" y="3204933"/>
                  </a:lnTo>
                </a:path>
                <a:path w="1410335" h="3667125">
                  <a:moveTo>
                    <a:pt x="4699" y="0"/>
                  </a:moveTo>
                  <a:lnTo>
                    <a:pt x="4699" y="3666871"/>
                  </a:lnTo>
                </a:path>
                <a:path w="1410335" h="3667125">
                  <a:moveTo>
                    <a:pt x="1405635" y="0"/>
                  </a:moveTo>
                  <a:lnTo>
                    <a:pt x="1405635" y="3666871"/>
                  </a:lnTo>
                </a:path>
                <a:path w="1410335" h="3667125">
                  <a:moveTo>
                    <a:pt x="0" y="4699"/>
                  </a:moveTo>
                  <a:lnTo>
                    <a:pt x="1410334" y="4699"/>
                  </a:lnTo>
                </a:path>
                <a:path w="1410335" h="3667125">
                  <a:moveTo>
                    <a:pt x="0" y="3662108"/>
                  </a:moveTo>
                  <a:lnTo>
                    <a:pt x="1410334" y="3662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26827" y="2567516"/>
            <a:ext cx="1557161" cy="4039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26857">
              <a:spcBef>
                <a:spcPts val="750"/>
              </a:spcBef>
            </a:pPr>
            <a:r>
              <a:rPr sz="2000" spc="-11" dirty="0">
                <a:solidFill>
                  <a:srgbClr val="FFFFFF"/>
                </a:solidFill>
                <a:latin typeface="Arial"/>
                <a:cs typeface="Arial"/>
              </a:rPr>
              <a:t>page1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6827" y="358351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6827" y="5107375"/>
            <a:ext cx="1557161" cy="4046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5956" rIns="0" bIns="0" rtlCol="0">
            <a:spAutoFit/>
          </a:bodyPr>
          <a:lstStyle/>
          <a:p>
            <a:pPr marL="426857">
              <a:spcBef>
                <a:spcPts val="756"/>
              </a:spcBef>
            </a:pPr>
            <a:r>
              <a:rPr sz="2000" spc="-11" dirty="0">
                <a:solidFill>
                  <a:srgbClr val="505050"/>
                </a:solidFill>
                <a:latin typeface="Arial"/>
                <a:cs typeface="Arial"/>
              </a:rPr>
              <a:t>page3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46950" y="3102539"/>
            <a:ext cx="1578328" cy="2053167"/>
            <a:chOff x="3822255" y="2792285"/>
            <a:chExt cx="1420495" cy="1847850"/>
          </a:xfrm>
        </p:grpSpPr>
        <p:sp>
          <p:nvSpPr>
            <p:cNvPr id="10" name="object 10"/>
            <p:cNvSpPr/>
            <p:nvPr/>
          </p:nvSpPr>
          <p:spPr>
            <a:xfrm>
              <a:off x="3831843" y="2801899"/>
              <a:ext cx="1400810" cy="457200"/>
            </a:xfrm>
            <a:custGeom>
              <a:avLst/>
              <a:gdLst/>
              <a:ahLst/>
              <a:cxnLst/>
              <a:rect l="l" t="t" r="r" b="b"/>
              <a:pathLst>
                <a:path w="1400810" h="457200">
                  <a:moveTo>
                    <a:pt x="1400810" y="0"/>
                  </a:moveTo>
                  <a:lnTo>
                    <a:pt x="0" y="0"/>
                  </a:lnTo>
                  <a:lnTo>
                    <a:pt x="0" y="457174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76B8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827017" y="2797048"/>
              <a:ext cx="1410970" cy="1838325"/>
            </a:xfrm>
            <a:custGeom>
              <a:avLst/>
              <a:gdLst/>
              <a:ahLst/>
              <a:cxnLst/>
              <a:rect l="l" t="t" r="r" b="b"/>
              <a:pathLst>
                <a:path w="1410970" h="1838325">
                  <a:moveTo>
                    <a:pt x="0" y="462025"/>
                  </a:moveTo>
                  <a:lnTo>
                    <a:pt x="1410462" y="462025"/>
                  </a:lnTo>
                </a:path>
                <a:path w="1410970" h="1838325">
                  <a:moveTo>
                    <a:pt x="0" y="919099"/>
                  </a:moveTo>
                  <a:lnTo>
                    <a:pt x="1410462" y="919099"/>
                  </a:lnTo>
                </a:path>
                <a:path w="1410970" h="1838325">
                  <a:moveTo>
                    <a:pt x="0" y="1376299"/>
                  </a:moveTo>
                  <a:lnTo>
                    <a:pt x="1410462" y="1376299"/>
                  </a:lnTo>
                </a:path>
                <a:path w="1410970" h="1838325">
                  <a:moveTo>
                    <a:pt x="4826" y="0"/>
                  </a:moveTo>
                  <a:lnTo>
                    <a:pt x="4826" y="1838198"/>
                  </a:lnTo>
                </a:path>
                <a:path w="1410970" h="1838325">
                  <a:moveTo>
                    <a:pt x="1405636" y="0"/>
                  </a:moveTo>
                  <a:lnTo>
                    <a:pt x="1405636" y="1838198"/>
                  </a:lnTo>
                </a:path>
                <a:path w="1410970" h="1838325">
                  <a:moveTo>
                    <a:pt x="0" y="4825"/>
                  </a:moveTo>
                  <a:lnTo>
                    <a:pt x="1410462" y="4825"/>
                  </a:lnTo>
                </a:path>
                <a:path w="1410970" h="1838325">
                  <a:moveTo>
                    <a:pt x="0" y="1833499"/>
                  </a:moveTo>
                  <a:lnTo>
                    <a:pt x="1410462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68941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26540" y="2810369"/>
            <a:ext cx="6452306" cy="2345267"/>
            <a:chOff x="1373886" y="2529332"/>
            <a:chExt cx="5807075" cy="2110740"/>
          </a:xfrm>
        </p:grpSpPr>
        <p:sp>
          <p:nvSpPr>
            <p:cNvPr id="14" name="object 14"/>
            <p:cNvSpPr/>
            <p:nvPr/>
          </p:nvSpPr>
          <p:spPr>
            <a:xfrm>
              <a:off x="1373886" y="2529331"/>
              <a:ext cx="2673350" cy="995680"/>
            </a:xfrm>
            <a:custGeom>
              <a:avLst/>
              <a:gdLst/>
              <a:ahLst/>
              <a:cxnLst/>
              <a:rect l="l" t="t" r="r" b="b"/>
              <a:pathLst>
                <a:path w="2673350" h="995679">
                  <a:moveTo>
                    <a:pt x="753745" y="938530"/>
                  </a:moveTo>
                  <a:lnTo>
                    <a:pt x="715645" y="919480"/>
                  </a:lnTo>
                  <a:lnTo>
                    <a:pt x="639445" y="881380"/>
                  </a:lnTo>
                  <a:lnTo>
                    <a:pt x="639445" y="919480"/>
                  </a:lnTo>
                  <a:lnTo>
                    <a:pt x="0" y="919480"/>
                  </a:lnTo>
                  <a:lnTo>
                    <a:pt x="0" y="957580"/>
                  </a:lnTo>
                  <a:lnTo>
                    <a:pt x="639445" y="957580"/>
                  </a:lnTo>
                  <a:lnTo>
                    <a:pt x="639445" y="995680"/>
                  </a:lnTo>
                  <a:lnTo>
                    <a:pt x="715645" y="957580"/>
                  </a:lnTo>
                  <a:lnTo>
                    <a:pt x="753745" y="938530"/>
                  </a:lnTo>
                  <a:close/>
                </a:path>
                <a:path w="2673350" h="995679">
                  <a:moveTo>
                    <a:pt x="2673350" y="514604"/>
                  </a:moveTo>
                  <a:lnTo>
                    <a:pt x="2652852" y="483870"/>
                  </a:lnTo>
                  <a:lnTo>
                    <a:pt x="2602484" y="408305"/>
                  </a:lnTo>
                  <a:lnTo>
                    <a:pt x="2583599" y="441375"/>
                  </a:lnTo>
                  <a:lnTo>
                    <a:pt x="1810766" y="0"/>
                  </a:lnTo>
                  <a:lnTo>
                    <a:pt x="1791970" y="33020"/>
                  </a:lnTo>
                  <a:lnTo>
                    <a:pt x="2564727" y="474421"/>
                  </a:lnTo>
                  <a:lnTo>
                    <a:pt x="2545842" y="507492"/>
                  </a:lnTo>
                  <a:lnTo>
                    <a:pt x="2673350" y="51460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770245" y="2801899"/>
              <a:ext cx="1400810" cy="914400"/>
            </a:xfrm>
            <a:custGeom>
              <a:avLst/>
              <a:gdLst/>
              <a:ahLst/>
              <a:cxnLst/>
              <a:rect l="l" t="t" r="r" b="b"/>
              <a:pathLst>
                <a:path w="1400809" h="914400">
                  <a:moveTo>
                    <a:pt x="1400810" y="0"/>
                  </a:moveTo>
                  <a:lnTo>
                    <a:pt x="0" y="0"/>
                  </a:lnTo>
                  <a:lnTo>
                    <a:pt x="0" y="457085"/>
                  </a:lnTo>
                  <a:lnTo>
                    <a:pt x="0" y="914247"/>
                  </a:lnTo>
                  <a:lnTo>
                    <a:pt x="1400810" y="914247"/>
                  </a:lnTo>
                  <a:lnTo>
                    <a:pt x="1400810" y="457174"/>
                  </a:lnTo>
                  <a:lnTo>
                    <a:pt x="14008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765545" y="2797048"/>
              <a:ext cx="1410335" cy="1838325"/>
            </a:xfrm>
            <a:custGeom>
              <a:avLst/>
              <a:gdLst/>
              <a:ahLst/>
              <a:cxnLst/>
              <a:rect l="l" t="t" r="r" b="b"/>
              <a:pathLst>
                <a:path w="1410334" h="1838325">
                  <a:moveTo>
                    <a:pt x="0" y="462025"/>
                  </a:moveTo>
                  <a:lnTo>
                    <a:pt x="1410334" y="462025"/>
                  </a:lnTo>
                </a:path>
                <a:path w="1410334" h="1838325">
                  <a:moveTo>
                    <a:pt x="0" y="919099"/>
                  </a:moveTo>
                  <a:lnTo>
                    <a:pt x="1410334" y="919099"/>
                  </a:lnTo>
                </a:path>
                <a:path w="1410334" h="1838325">
                  <a:moveTo>
                    <a:pt x="0" y="1376299"/>
                  </a:moveTo>
                  <a:lnTo>
                    <a:pt x="1410334" y="1376299"/>
                  </a:lnTo>
                </a:path>
                <a:path w="1410334" h="1838325">
                  <a:moveTo>
                    <a:pt x="4699" y="0"/>
                  </a:moveTo>
                  <a:lnTo>
                    <a:pt x="4699" y="1838198"/>
                  </a:lnTo>
                </a:path>
                <a:path w="1410334" h="1838325">
                  <a:moveTo>
                    <a:pt x="1405635" y="0"/>
                  </a:moveTo>
                  <a:lnTo>
                    <a:pt x="1405635" y="1838198"/>
                  </a:lnTo>
                </a:path>
                <a:path w="1410334" h="1838325">
                  <a:moveTo>
                    <a:pt x="0" y="4825"/>
                  </a:moveTo>
                  <a:lnTo>
                    <a:pt x="1410334" y="4825"/>
                  </a:lnTo>
                </a:path>
                <a:path w="1410334" h="1838325">
                  <a:moveTo>
                    <a:pt x="0" y="1833499"/>
                  </a:moveTo>
                  <a:lnTo>
                    <a:pt x="1410334" y="183349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522862" y="2747715"/>
            <a:ext cx="1269294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9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phys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mem</a:t>
            </a:r>
            <a:endParaRPr sz="1556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560012" y="2054225"/>
          <a:ext cx="1556456" cy="4061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10" dirty="0">
                          <a:solidFill>
                            <a:srgbClr val="505050"/>
                          </a:solidFill>
                          <a:latin typeface="Arial"/>
                          <a:cs typeface="Arial"/>
                        </a:rPr>
                        <a:t>page3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595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566025" y="3904544"/>
            <a:ext cx="1188861" cy="613415"/>
          </a:xfrm>
          <a:prstGeom prst="rect">
            <a:avLst/>
          </a:prstGeom>
        </p:spPr>
        <p:txBody>
          <a:bodyPr vert="horz" wrap="square" lIns="0" tIns="48683" rIns="0" bIns="0" rtlCol="0">
            <a:spAutoFit/>
          </a:bodyPr>
          <a:lstStyle/>
          <a:p>
            <a:pPr marL="15522" marR="5644" indent="-2117">
              <a:lnSpc>
                <a:spcPts val="2154"/>
              </a:lnSpc>
              <a:spcBef>
                <a:spcPts val="383"/>
              </a:spcBef>
            </a:pPr>
            <a:r>
              <a:rPr sz="2000" spc="-6" dirty="0">
                <a:latin typeface="Trebuchet MS"/>
                <a:cs typeface="Trebuchet MS"/>
              </a:rPr>
              <a:t>*addr2</a:t>
            </a:r>
            <a:r>
              <a:rPr sz="2000" spc="-61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44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 </a:t>
            </a:r>
            <a:r>
              <a:rPr sz="2000" spc="-583" dirty="0"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1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26541" y="5356012"/>
            <a:ext cx="837494" cy="127000"/>
          </a:xfrm>
          <a:custGeom>
            <a:avLst/>
            <a:gdLst/>
            <a:ahLst/>
            <a:cxnLst/>
            <a:rect l="l" t="t" r="r" b="b"/>
            <a:pathLst>
              <a:path w="753744" h="114300">
                <a:moveTo>
                  <a:pt x="639444" y="0"/>
                </a:moveTo>
                <a:lnTo>
                  <a:pt x="639444" y="114300"/>
                </a:lnTo>
                <a:lnTo>
                  <a:pt x="715644" y="76200"/>
                </a:lnTo>
                <a:lnTo>
                  <a:pt x="658494" y="76200"/>
                </a:lnTo>
                <a:lnTo>
                  <a:pt x="658494" y="38100"/>
                </a:lnTo>
                <a:lnTo>
                  <a:pt x="715644" y="38100"/>
                </a:lnTo>
                <a:lnTo>
                  <a:pt x="639444" y="0"/>
                </a:lnTo>
                <a:close/>
              </a:path>
              <a:path w="753744" h="114300">
                <a:moveTo>
                  <a:pt x="63944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39444" y="76200"/>
                </a:lnTo>
                <a:lnTo>
                  <a:pt x="639444" y="38100"/>
                </a:lnTo>
                <a:close/>
              </a:path>
              <a:path w="753744" h="114300">
                <a:moveTo>
                  <a:pt x="715644" y="38100"/>
                </a:moveTo>
                <a:lnTo>
                  <a:pt x="658494" y="38100"/>
                </a:lnTo>
                <a:lnTo>
                  <a:pt x="658494" y="76200"/>
                </a:lnTo>
                <a:lnTo>
                  <a:pt x="715644" y="76200"/>
                </a:lnTo>
                <a:lnTo>
                  <a:pt x="753744" y="57150"/>
                </a:lnTo>
                <a:lnTo>
                  <a:pt x="715644" y="3810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1" name="object 21"/>
          <p:cNvSpPr txBox="1"/>
          <p:nvPr/>
        </p:nvSpPr>
        <p:spPr>
          <a:xfrm>
            <a:off x="566024" y="5470257"/>
            <a:ext cx="1189567" cy="60415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lnSpc>
                <a:spcPts val="2283"/>
              </a:lnSpc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*addr3</a:t>
            </a:r>
            <a:r>
              <a:rPr sz="2000" spc="-56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5522">
              <a:lnSpc>
                <a:spcPts val="2283"/>
              </a:lnSpc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page</a:t>
            </a:r>
            <a:r>
              <a:rPr sz="2000" spc="-10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46513" y="3363100"/>
            <a:ext cx="1061156" cy="1001889"/>
          </a:xfrm>
          <a:custGeom>
            <a:avLst/>
            <a:gdLst/>
            <a:ahLst/>
            <a:cxnLst/>
            <a:rect l="l" t="t" r="r" b="b"/>
            <a:pathLst>
              <a:path w="955039" h="901700">
                <a:moveTo>
                  <a:pt x="127635" y="446913"/>
                </a:moveTo>
                <a:lnTo>
                  <a:pt x="115557" y="419989"/>
                </a:lnTo>
                <a:lnTo>
                  <a:pt x="112052" y="412165"/>
                </a:lnTo>
                <a:lnTo>
                  <a:pt x="120015" y="408559"/>
                </a:lnTo>
                <a:lnTo>
                  <a:pt x="104394" y="373888"/>
                </a:lnTo>
                <a:lnTo>
                  <a:pt x="96481" y="377431"/>
                </a:lnTo>
                <a:lnTo>
                  <a:pt x="80899" y="342646"/>
                </a:lnTo>
                <a:lnTo>
                  <a:pt x="0" y="441452"/>
                </a:lnTo>
                <a:lnTo>
                  <a:pt x="127635" y="446913"/>
                </a:lnTo>
                <a:close/>
              </a:path>
              <a:path w="955039" h="901700">
                <a:moveTo>
                  <a:pt x="132207" y="857123"/>
                </a:moveTo>
                <a:lnTo>
                  <a:pt x="115570" y="822833"/>
                </a:lnTo>
                <a:lnTo>
                  <a:pt x="94475" y="833069"/>
                </a:lnTo>
                <a:lnTo>
                  <a:pt x="77851" y="798830"/>
                </a:lnTo>
                <a:lnTo>
                  <a:pt x="0" y="900049"/>
                </a:lnTo>
                <a:lnTo>
                  <a:pt x="127762" y="901573"/>
                </a:lnTo>
                <a:lnTo>
                  <a:pt x="115163" y="875665"/>
                </a:lnTo>
                <a:lnTo>
                  <a:pt x="111125" y="867346"/>
                </a:lnTo>
                <a:lnTo>
                  <a:pt x="132207" y="857123"/>
                </a:lnTo>
                <a:close/>
              </a:path>
              <a:path w="955039" h="901700">
                <a:moveTo>
                  <a:pt x="259080" y="346329"/>
                </a:moveTo>
                <a:lnTo>
                  <a:pt x="243459" y="311531"/>
                </a:lnTo>
                <a:lnTo>
                  <a:pt x="139192" y="358267"/>
                </a:lnTo>
                <a:lnTo>
                  <a:pt x="154686" y="393065"/>
                </a:lnTo>
                <a:lnTo>
                  <a:pt x="259080" y="346329"/>
                </a:lnTo>
                <a:close/>
              </a:path>
              <a:path w="955039" h="901700">
                <a:moveTo>
                  <a:pt x="269367" y="790702"/>
                </a:moveTo>
                <a:lnTo>
                  <a:pt x="252730" y="756412"/>
                </a:lnTo>
                <a:lnTo>
                  <a:pt x="149860" y="806196"/>
                </a:lnTo>
                <a:lnTo>
                  <a:pt x="166497" y="840486"/>
                </a:lnTo>
                <a:lnTo>
                  <a:pt x="269367" y="790702"/>
                </a:lnTo>
                <a:close/>
              </a:path>
              <a:path w="955039" h="901700">
                <a:moveTo>
                  <a:pt x="398145" y="283972"/>
                </a:moveTo>
                <a:lnTo>
                  <a:pt x="382524" y="249174"/>
                </a:lnTo>
                <a:lnTo>
                  <a:pt x="278257" y="295910"/>
                </a:lnTo>
                <a:lnTo>
                  <a:pt x="293878" y="330708"/>
                </a:lnTo>
                <a:lnTo>
                  <a:pt x="398145" y="283972"/>
                </a:lnTo>
                <a:close/>
              </a:path>
              <a:path w="955039" h="901700">
                <a:moveTo>
                  <a:pt x="406400" y="724154"/>
                </a:moveTo>
                <a:lnTo>
                  <a:pt x="389890" y="689864"/>
                </a:lnTo>
                <a:lnTo>
                  <a:pt x="287020" y="739775"/>
                </a:lnTo>
                <a:lnTo>
                  <a:pt x="303657" y="774065"/>
                </a:lnTo>
                <a:lnTo>
                  <a:pt x="406400" y="724154"/>
                </a:lnTo>
                <a:close/>
              </a:path>
              <a:path w="955039" h="901700">
                <a:moveTo>
                  <a:pt x="537210" y="221742"/>
                </a:moveTo>
                <a:lnTo>
                  <a:pt x="521589" y="186944"/>
                </a:lnTo>
                <a:lnTo>
                  <a:pt x="417322" y="233680"/>
                </a:lnTo>
                <a:lnTo>
                  <a:pt x="432943" y="268478"/>
                </a:lnTo>
                <a:lnTo>
                  <a:pt x="537210" y="221742"/>
                </a:lnTo>
                <a:close/>
              </a:path>
              <a:path w="955039" h="901700">
                <a:moveTo>
                  <a:pt x="543560" y="657733"/>
                </a:moveTo>
                <a:lnTo>
                  <a:pt x="526923" y="623443"/>
                </a:lnTo>
                <a:lnTo>
                  <a:pt x="424180" y="673227"/>
                </a:lnTo>
                <a:lnTo>
                  <a:pt x="440690" y="707517"/>
                </a:lnTo>
                <a:lnTo>
                  <a:pt x="543560" y="657733"/>
                </a:lnTo>
                <a:close/>
              </a:path>
              <a:path w="955039" h="901700">
                <a:moveTo>
                  <a:pt x="676275" y="159385"/>
                </a:moveTo>
                <a:lnTo>
                  <a:pt x="660781" y="124587"/>
                </a:lnTo>
                <a:lnTo>
                  <a:pt x="556387" y="171323"/>
                </a:lnTo>
                <a:lnTo>
                  <a:pt x="572008" y="206121"/>
                </a:lnTo>
                <a:lnTo>
                  <a:pt x="676275" y="159385"/>
                </a:lnTo>
                <a:close/>
              </a:path>
              <a:path w="955039" h="901700">
                <a:moveTo>
                  <a:pt x="680720" y="591185"/>
                </a:moveTo>
                <a:lnTo>
                  <a:pt x="664083" y="556895"/>
                </a:lnTo>
                <a:lnTo>
                  <a:pt x="561213" y="606806"/>
                </a:lnTo>
                <a:lnTo>
                  <a:pt x="577850" y="641096"/>
                </a:lnTo>
                <a:lnTo>
                  <a:pt x="680720" y="591185"/>
                </a:lnTo>
                <a:close/>
              </a:path>
              <a:path w="955039" h="901700">
                <a:moveTo>
                  <a:pt x="815340" y="97028"/>
                </a:moveTo>
                <a:lnTo>
                  <a:pt x="799846" y="62357"/>
                </a:lnTo>
                <a:lnTo>
                  <a:pt x="695452" y="109093"/>
                </a:lnTo>
                <a:lnTo>
                  <a:pt x="711073" y="143764"/>
                </a:lnTo>
                <a:lnTo>
                  <a:pt x="815340" y="97028"/>
                </a:lnTo>
                <a:close/>
              </a:path>
              <a:path w="955039" h="901700">
                <a:moveTo>
                  <a:pt x="817880" y="524764"/>
                </a:moveTo>
                <a:lnTo>
                  <a:pt x="801243" y="490474"/>
                </a:lnTo>
                <a:lnTo>
                  <a:pt x="698373" y="540258"/>
                </a:lnTo>
                <a:lnTo>
                  <a:pt x="715010" y="574548"/>
                </a:lnTo>
                <a:lnTo>
                  <a:pt x="817880" y="524764"/>
                </a:lnTo>
                <a:close/>
              </a:path>
              <a:path w="955039" h="901700">
                <a:moveTo>
                  <a:pt x="954405" y="34798"/>
                </a:moveTo>
                <a:lnTo>
                  <a:pt x="938911" y="0"/>
                </a:lnTo>
                <a:lnTo>
                  <a:pt x="834517" y="46736"/>
                </a:lnTo>
                <a:lnTo>
                  <a:pt x="850138" y="81534"/>
                </a:lnTo>
                <a:lnTo>
                  <a:pt x="954405" y="34798"/>
                </a:lnTo>
                <a:close/>
              </a:path>
              <a:path w="955039" h="901700">
                <a:moveTo>
                  <a:pt x="955040" y="458216"/>
                </a:moveTo>
                <a:lnTo>
                  <a:pt x="938403" y="423926"/>
                </a:lnTo>
                <a:lnTo>
                  <a:pt x="835533" y="473837"/>
                </a:lnTo>
                <a:lnTo>
                  <a:pt x="852170" y="508127"/>
                </a:lnTo>
                <a:lnTo>
                  <a:pt x="955040" y="458216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3" name="object 23"/>
          <p:cNvSpPr txBox="1"/>
          <p:nvPr/>
        </p:nvSpPr>
        <p:spPr>
          <a:xfrm>
            <a:off x="3902569" y="6288137"/>
            <a:ext cx="5015794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spc="-6" dirty="0">
                <a:latin typeface="Trebuchet MS"/>
                <a:cs typeface="Trebuchet MS"/>
              </a:rPr>
              <a:t>pages</a:t>
            </a:r>
            <a:r>
              <a:rPr sz="2000" spc="-22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data</a:t>
            </a:r>
            <a:r>
              <a:rPr sz="2000" spc="-11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migrated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to</a:t>
            </a:r>
            <a:r>
              <a:rPr sz="2000" spc="-122" dirty="0">
                <a:latin typeface="Trebuchet MS"/>
                <a:cs typeface="Trebuchet MS"/>
              </a:rPr>
              <a:t> </a:t>
            </a:r>
            <a:r>
              <a:rPr sz="2000" spc="-127" dirty="0">
                <a:latin typeface="Trebuchet MS"/>
                <a:cs typeface="Trebuchet MS"/>
              </a:rPr>
              <a:t>A’s</a:t>
            </a:r>
            <a:r>
              <a:rPr sz="2000" spc="-6" dirty="0">
                <a:latin typeface="Trebuchet MS"/>
                <a:cs typeface="Trebuchet MS"/>
              </a:rPr>
              <a:t> physical</a:t>
            </a:r>
            <a:r>
              <a:rPr sz="2000" spc="-39" dirty="0">
                <a:latin typeface="Trebuchet MS"/>
                <a:cs typeface="Trebuchet MS"/>
              </a:rPr>
              <a:t> </a:t>
            </a:r>
            <a:r>
              <a:rPr sz="2000" spc="-6" dirty="0"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97717"/>
          </a:xfrm>
          <a:prstGeom prst="rect">
            <a:avLst/>
          </a:prstGeom>
        </p:spPr>
        <p:txBody>
          <a:bodyPr vert="horz" wrap="square" lIns="0" tIns="7056" rIns="0" bIns="0" rtlCol="0">
            <a:spAutoFit/>
          </a:bodyPr>
          <a:lstStyle/>
          <a:p>
            <a:pPr marL="42333">
              <a:spcBef>
                <a:spcPts val="56"/>
              </a:spcBef>
            </a:pPr>
            <a:fld id="{81D60167-4931-47E6-BA6A-407CBD079E47}" type="slidenum">
              <a:rPr dirty="0"/>
              <a:pPr marL="42333">
                <a:spcBef>
                  <a:spcPts val="56"/>
                </a:spcBef>
              </a:pPr>
              <a:t>99</a:t>
            </a:fld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2240421" y="1693756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A’s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79743" y="1702223"/>
            <a:ext cx="1279878" cy="254386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1556" dirty="0">
                <a:latin typeface="Arial"/>
                <a:cs typeface="Arial"/>
              </a:rPr>
              <a:t>B’s</a:t>
            </a:r>
            <a:r>
              <a:rPr sz="1556" spc="-33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page</a:t>
            </a:r>
            <a:r>
              <a:rPr sz="1556" spc="-72" dirty="0">
                <a:latin typeface="Arial"/>
                <a:cs typeface="Arial"/>
              </a:rPr>
              <a:t> </a:t>
            </a:r>
            <a:r>
              <a:rPr sz="1556" spc="-6" dirty="0">
                <a:latin typeface="Arial"/>
                <a:cs typeface="Arial"/>
              </a:rPr>
              <a:t>table</a:t>
            </a:r>
            <a:endParaRPr sz="155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VIDIA_Developer_Curriculum_4x3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NVIDIA_Developer_Curriculum_4x3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6B8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19805</Words>
  <Application>Microsoft Office PowerPoint</Application>
  <PresentationFormat>Widescreen</PresentationFormat>
  <Paragraphs>5573</Paragraphs>
  <Slides>403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403</vt:i4>
      </vt:variant>
    </vt:vector>
  </HeadingPairs>
  <TitlesOfParts>
    <vt:vector size="430" baseType="lpstr">
      <vt:lpstr>Arial</vt:lpstr>
      <vt:lpstr>Arial Bold</vt:lpstr>
      <vt:lpstr>Arial Bold Italic</vt:lpstr>
      <vt:lpstr>Arial Italic</vt:lpstr>
      <vt:lpstr>Calibri</vt:lpstr>
      <vt:lpstr>Calibri Bold</vt:lpstr>
      <vt:lpstr>Calibri Bold Italic</vt:lpstr>
      <vt:lpstr>Calibri Italic</vt:lpstr>
      <vt:lpstr>Calibri Light</vt:lpstr>
      <vt:lpstr>Cambria Math</vt:lpstr>
      <vt:lpstr>Consolas</vt:lpstr>
      <vt:lpstr>Courier</vt:lpstr>
      <vt:lpstr>Courier New</vt:lpstr>
      <vt:lpstr>Gill Sans</vt:lpstr>
      <vt:lpstr>MetaPro-Book</vt:lpstr>
      <vt:lpstr>MetaPro-BookItalic</vt:lpstr>
      <vt:lpstr>Noto Sans Symbols</vt:lpstr>
      <vt:lpstr>Symbol</vt:lpstr>
      <vt:lpstr>Times New Roman</vt:lpstr>
      <vt:lpstr>Times New Roman Bold</vt:lpstr>
      <vt:lpstr>Times New Roman Bold Italic</vt:lpstr>
      <vt:lpstr>Trebuchet MS</vt:lpstr>
      <vt:lpstr>Office Theme</vt:lpstr>
      <vt:lpstr>Title &amp; Bullet</vt:lpstr>
      <vt:lpstr>NVIDIA_Developer_Curriculum_4x3_Theme</vt:lpstr>
      <vt:lpstr>1_NVIDIA_Developer_Curriculum_4x3_Theme</vt:lpstr>
      <vt:lpstr>1_Office Theme</vt:lpstr>
      <vt:lpstr>  Introduction to  Accelerated Computing using CUDA</vt:lpstr>
      <vt:lpstr>About KBVIS</vt:lpstr>
      <vt:lpstr>DAY 1</vt:lpstr>
      <vt:lpstr>Agenda (tentative)</vt:lpstr>
      <vt:lpstr>Dawn of GPGPU</vt:lpstr>
      <vt:lpstr>GPGPU Evolution</vt:lpstr>
      <vt:lpstr>CUDA Ecosystem</vt:lpstr>
      <vt:lpstr>Introduction to CUDA</vt:lpstr>
      <vt:lpstr>CUDA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</vt:lpstr>
      <vt:lpstr>Stencil 1D – Shared Memory</vt:lpstr>
      <vt:lpstr>Exercise: Extend to 2D Filter (To be revisited in Image Processing session)</vt:lpstr>
      <vt:lpstr>Simple Host Version</vt:lpstr>
      <vt:lpstr>Kernel Function</vt:lpstr>
      <vt:lpstr>PowerPoint Presentation</vt:lpstr>
      <vt:lpstr>Extend to Arbitrary Sized Square Matrices</vt:lpstr>
      <vt:lpstr>Matrix Multiplication Using Multiple Blocks</vt:lpstr>
      <vt:lpstr>Streaming Multiprocessors</vt:lpstr>
      <vt:lpstr>PowerPoint Presentation</vt:lpstr>
      <vt:lpstr>GPU</vt:lpstr>
      <vt:lpstr>GPU</vt:lpstr>
      <vt:lpstr>GPU</vt:lpstr>
      <vt:lpstr>GPU</vt:lpstr>
      <vt:lpstr>PowerPoint Presentation</vt:lpstr>
      <vt:lpstr>GPU</vt:lpstr>
      <vt:lpstr>PowerPoint Presentation</vt:lpstr>
      <vt:lpstr>Unified Memory Behavior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POINTER</vt:lpstr>
      <vt:lpstr>SINGLE POINTER</vt:lpstr>
      <vt:lpstr>SINGLE POINTER</vt:lpstr>
      <vt:lpstr>SINGLE POINTER</vt:lpstr>
      <vt:lpstr>UNIFIED MEMORY BASICS</vt:lpstr>
      <vt:lpstr>UNIFIED MEMORY BASICS</vt:lpstr>
      <vt:lpstr>UNIFIED MEMORY BASICS</vt:lpstr>
      <vt:lpstr>UNIFIED MEMORY BASICS</vt:lpstr>
      <vt:lpstr>UNIFIED MEMORY BASICS</vt:lpstr>
      <vt:lpstr>UNIFIED MEMORY BASICS</vt:lpstr>
      <vt:lpstr>UNIFIED MEMORY BASICS</vt:lpstr>
      <vt:lpstr>UNIFIED MEMORY BASICS</vt:lpstr>
      <vt:lpstr>MEMORY OVERSUBSCRIPTION</vt:lpstr>
      <vt:lpstr>MEMORY OVERSUBSCRIPTION</vt:lpstr>
      <vt:lpstr>MEMORY OVERSUBSCRIPTION</vt:lpstr>
      <vt:lpstr>MEMORY OVERSUBSCRIPTION</vt:lpstr>
      <vt:lpstr>SIMPLIFYING DL FRAMEWORK DESIGN</vt:lpstr>
      <vt:lpstr>CAN THIS DESIGN OFFER GOOD PERF? DL training with Unified Memory</vt:lpstr>
      <vt:lpstr>CONCURRENT ACCESS</vt:lpstr>
      <vt:lpstr>CONCURRENT ACCESS Exclusive Access*</vt:lpstr>
      <vt:lpstr>CONCURRENT ACCESS Exclusive Access</vt:lpstr>
      <vt:lpstr>CONCURRENT ACCESS Exclusive Access</vt:lpstr>
      <vt:lpstr>CONCURRENT ACCESS Atomics over NVLINK*</vt:lpstr>
      <vt:lpstr>CONCURRENT ACCESS Read duplication*</vt:lpstr>
      <vt:lpstr>CONCURRENT ACCESS Read duplication: write</vt:lpstr>
      <vt:lpstr>CONCURRENT ACCESS</vt:lpstr>
      <vt:lpstr>ANALYTICS USE CASE</vt:lpstr>
      <vt:lpstr>ANALYTICS USE CASE Concurrent Access To Hash Table</vt:lpstr>
      <vt:lpstr>ANALYTICS USE CASE Concurrent Access To Hash Table</vt:lpstr>
      <vt:lpstr>ANALYTICS USE CASE Concurrent Access To Hash Table</vt:lpstr>
      <vt:lpstr>UNIFIED MEMORY + DGX-2</vt:lpstr>
      <vt:lpstr>ENABLING MULTI-GPU</vt:lpstr>
      <vt:lpstr>MULTI-GPU WITH UNIFIED MEMORY</vt:lpstr>
      <vt:lpstr>MULTI-GPU WITH UNIFIED MEMORY</vt:lpstr>
      <vt:lpstr>MULTI-GPU WITH UNIFIED MEMORY</vt:lpstr>
      <vt:lpstr>MULTI-GPU WITH UNIFIED MEMORY</vt:lpstr>
      <vt:lpstr>GPU ARCHITECTURE AND  SOFTWARE EVOLUTION</vt:lpstr>
      <vt:lpstr>UNIFIED MEMORY Evolution of GPU architectures</vt:lpstr>
      <vt:lpstr>UNIFIED MEMORY: BEFORE PASCAL Available since CUDA 6</vt:lpstr>
      <vt:lpstr>UNIFIED MEMORY: PASCAL AND VOLTA Available since CUDA 8</vt:lpstr>
      <vt:lpstr>UNIFIED MEMORY ON VOLTA+P9 New Feature: Access Counters</vt:lpstr>
      <vt:lpstr>UNIFIED MEMORY ON VOLTA+P9 New Feature: Access Counters</vt:lpstr>
      <vt:lpstr>UNIFIED MEMORY ON VOLTA+P9 New Feature: Hardware Coherency with NVLINK2</vt:lpstr>
      <vt:lpstr>UNIFIED MEMORY ON VOLTA+P9 New Feature: ATS support</vt:lpstr>
      <vt:lpstr>UNIFIED MEMORY WITH SYSTEM ALLOCATOR</vt:lpstr>
      <vt:lpstr>WHAT YOU CAN DO WITH UNIFIED MEMORY See it in action at the end of the talk!</vt:lpstr>
      <vt:lpstr>UNIFIED MEMORY LANGUAGES</vt:lpstr>
      <vt:lpstr>UNIFIED MEMORY + OPENACC Effortless way to run you code on GPUs</vt:lpstr>
      <vt:lpstr>GYROKINETIC TOROIDAL CODE Particle-In-Cell production code</vt:lpstr>
      <vt:lpstr>PERFORMANCE DEEP DIVE</vt:lpstr>
      <vt:lpstr>STREAMING BENCHMARK How fast is on-demand migration?</vt:lpstr>
      <vt:lpstr>UNDERSTANDING PROFILER OUTPUT</vt:lpstr>
      <vt:lpstr>HEURISTIC PREFETCHING Do Not Confuse with API-prefetching</vt:lpstr>
      <vt:lpstr>WHAT IS PAGE FAULT GROUPS?</vt:lpstr>
      <vt:lpstr>PAGE FAULTS HANDLING</vt:lpstr>
      <vt:lpstr>OPTIMIZING ON-DEMAND MIGRATION Increase fault concurrency to reduce page fault stalls</vt:lpstr>
      <vt:lpstr>OPTIMIZING ON-DEMAND MIGRATION</vt:lpstr>
      <vt:lpstr>STREAMING BENCHMARK</vt:lpstr>
      <vt:lpstr>GPU MEMORY OVERSUBSCRIPTION</vt:lpstr>
      <vt:lpstr>EVICTION ALGORITHM What Pages Are Moving Out of the GPU</vt:lpstr>
      <vt:lpstr>PREFETCHING AND EVICTIONS</vt:lpstr>
      <vt:lpstr>DRIVER ENHANCEMENTS Tesla V100 + x86: HPGMG-AMR default (no hints)</vt:lpstr>
      <vt:lpstr>DRIVER ENHANCEMENTS Tesla V100 + x86: HPGMG-AMR optimized (prefetches)</vt:lpstr>
      <vt:lpstr>LOCALITY AND ACCESS CONTROL cudaMemAdvise</vt:lpstr>
      <vt:lpstr>LULESH CORAL OpenACC app</vt:lpstr>
      <vt:lpstr>USING VISUAL PROFILER</vt:lpstr>
      <vt:lpstr>THRASHING MITIGATION Processors frequently read or write to the same page</vt:lpstr>
      <vt:lpstr>LULESH: PREFERRED LOCATION = GPU</vt:lpstr>
      <vt:lpstr>LULESH: READ MOSTLY</vt:lpstr>
      <vt:lpstr>LULESH: PERF IMPROVEMENTS</vt:lpstr>
      <vt:lpstr>WHEN TO USE UNIFIED MEMORY</vt:lpstr>
      <vt:lpstr>WHEN TO USE UNIFIED MEMORY</vt:lpstr>
      <vt:lpstr>UNIFIED MEMORY PLATFORMS</vt:lpstr>
      <vt:lpstr>READ DUPLICATION</vt:lpstr>
      <vt:lpstr>PREFERRED LOCATION Resisting migrations</vt:lpstr>
      <vt:lpstr>PREFERRED LOCATION Page population on first-touch</vt:lpstr>
      <vt:lpstr>PREFERRED LOCATION ON P9+V100 CPU can directly access GPU memory</vt:lpstr>
      <vt:lpstr>ACCESSED BY Usage example</vt:lpstr>
      <vt:lpstr>ACCESSED BY Using access counters on Volta</vt:lpstr>
      <vt:lpstr>MANAGED VS MALLOC ON VOLTA+P9 First touch allocation policy</vt:lpstr>
      <vt:lpstr>MANAGED VS MALLOC ON P9 cudaMallocManaged: same behavior as x86</vt:lpstr>
      <vt:lpstr>MANAGED VS MALLOC ON P9 malloc: no on-demand migrations*</vt:lpstr>
      <vt:lpstr>HYPRE-INSPIRED USE CASE</vt:lpstr>
      <vt:lpstr>FALSE-SHARING</vt:lpstr>
      <vt:lpstr>PowerPoint Presentation</vt:lpstr>
      <vt:lpstr>HETEROGENEOUS ARCHITECTURES</vt:lpstr>
      <vt:lpstr>UNIFIED MEMORY FUNDAMENTALS Single Pointer</vt:lpstr>
      <vt:lpstr>UNIFIED MEMORY FUNDAMENTALS Single Pointer</vt:lpstr>
      <vt:lpstr>UNIFIED MEMORY FUNDAMENTALS Deep Copy Nightmare</vt:lpstr>
      <vt:lpstr>UNIFIED MEMORY FUNDAMENTALS</vt:lpstr>
      <vt:lpstr>UNIFIED MEMORY FUNDAMENTALS</vt:lpstr>
      <vt:lpstr>UNIFIED MEMORY FUNDAMENTALS</vt:lpstr>
      <vt:lpstr>UNIFIED MEMORY FUNDAMENTALS</vt:lpstr>
      <vt:lpstr>UNIFIED MEMORY FUNDAMENTALS</vt:lpstr>
      <vt:lpstr>UNIFIED MEMORY FUNDAMENTALS</vt:lpstr>
      <vt:lpstr>UNIFIED MEMORY FUNDAMENTALS When Is This Helpful?</vt:lpstr>
      <vt:lpstr>UNIFIED MEMORY FUNDAMENTALS</vt:lpstr>
      <vt:lpstr>UNIFIED MEMORY FUNDAMENTALS</vt:lpstr>
      <vt:lpstr>UNIFIED MEMORY FUNDAMENTALS</vt:lpstr>
      <vt:lpstr>UNIFIED MEMORY FUNDAMENTALS</vt:lpstr>
      <vt:lpstr>UNIFIED MEMORY FUNDAMENTALS Memory Oversubscription Benefits</vt:lpstr>
      <vt:lpstr>UNIFIED MEMORY FUNDAMENTALS</vt:lpstr>
      <vt:lpstr>UNIFIED MEMORY FUNDAMENTALS</vt:lpstr>
      <vt:lpstr>UNIFIED MEMORY FUNDAMENTALS</vt:lpstr>
      <vt:lpstr>UNIFIED MEMORY FUNDAMENTALS</vt:lpstr>
      <vt:lpstr>UNIFIED MEMORY FUNDAMENTALS System-Wide Atomics</vt:lpstr>
      <vt:lpstr>Unified Memory Fundamentals Under the Hood Details Performance Analysis and Optimizations  Applications Deep Dive</vt:lpstr>
      <vt:lpstr>UNIFIED MEMORY ALLOCATOR</vt:lpstr>
      <vt:lpstr>HETEROGEENOUS MEMORY MANAGER</vt:lpstr>
      <vt:lpstr>UNIFIED MEMORY Evolution of GPU Architectures</vt:lpstr>
      <vt:lpstr>UNIFIED MEMORY ON KEPLER Available since CUDA 6</vt:lpstr>
      <vt:lpstr>UNIFIED MEMORY ON KEPLER Available since CUDA 6</vt:lpstr>
      <vt:lpstr>UNIFIED MEMORY ON KEPLER Available since CUDA 6</vt:lpstr>
      <vt:lpstr>UNIFIED MEMORY ON PASCAL Available since CUDA 8</vt:lpstr>
      <vt:lpstr>UNIFIED MEMORY ON PASCAL Available since CUDA 8</vt:lpstr>
      <vt:lpstr>UNIFIED MEMORY ON PASCAL Available since CUDA 8</vt:lpstr>
      <vt:lpstr>UNIFIED MEMORY ON VOLTA Default model</vt:lpstr>
      <vt:lpstr>UNIFIED MEMORY ON VOLTA New Feature: Access Counters</vt:lpstr>
      <vt:lpstr>UNIFIED MEMORY ON VOLTA New Feature: Access Counters</vt:lpstr>
      <vt:lpstr>UNIFIED MEMORY ON VOLTA+P9 NVLINK2: Cache Coherence</vt:lpstr>
      <vt:lpstr>DRIVER HEURISTICS</vt:lpstr>
      <vt:lpstr>DRIVER PREFETCHING Do Not Confuse with API-prefetching</vt:lpstr>
      <vt:lpstr>ANTI-THRASHING POLICY Frequent Access to Shared Data</vt:lpstr>
      <vt:lpstr>EVICTION ALGORITHM</vt:lpstr>
      <vt:lpstr>Unified Memory Fundamentals Under the Hood Details Performance Analysis and Optimizations  Applications Deep Dive</vt:lpstr>
      <vt:lpstr>PROFILER: INSPECT</vt:lpstr>
      <vt:lpstr>PROFILER: FILTER</vt:lpstr>
      <vt:lpstr>PROFILER: CORRELATE</vt:lpstr>
      <vt:lpstr>USER HINTS</vt:lpstr>
      <vt:lpstr>USER HINTS Prefetching</vt:lpstr>
      <vt:lpstr>USER HINTS Read Mostly</vt:lpstr>
      <vt:lpstr>USER HINTS Preferred Location</vt:lpstr>
      <vt:lpstr>USER HINTS Accessed By</vt:lpstr>
      <vt:lpstr>USER HINTS Accessed By on Volta</vt:lpstr>
      <vt:lpstr>PERFORMANCE Page Fault Cost</vt:lpstr>
      <vt:lpstr>PERFORMANCE</vt:lpstr>
      <vt:lpstr>PERFORMANCE</vt:lpstr>
      <vt:lpstr>PERFORMANCE</vt:lpstr>
      <vt:lpstr>PERFORMANCE</vt:lpstr>
      <vt:lpstr>Unified Memory Fundamentals Under the Hood Details Performance Analysis and Optimizations  Applications Deep Dive</vt:lpstr>
      <vt:lpstr>HPC: HPGMG</vt:lpstr>
      <vt:lpstr>HPC: HPGMG Taking Advantage of the CPU and the GPU</vt:lpstr>
      <vt:lpstr>HPGMG: AMR PROXY Data Locality and Reuse of AMR Levels</vt:lpstr>
      <vt:lpstr>AMR PROXY OVERSUBSCRIPTION x86 K40 P100 (x86 PCI-e) P100 + hints (x86 PCI-e) P100 (P8 NVLINK) P100 + hints (P8 NVLINK)</vt:lpstr>
      <vt:lpstr>DEEP LEARNING</vt:lpstr>
      <vt:lpstr>DEEP LEARNING OVERSUBSCRIPTION</vt:lpstr>
      <vt:lpstr>GRAPH ANALYTICS BFS Traversal</vt:lpstr>
      <vt:lpstr>GRAPH ANALYTICS BFS Traversal</vt:lpstr>
      <vt:lpstr>GRAPH ANALYTICS BFS Traversal</vt:lpstr>
      <vt:lpstr>GRAPH ANALYTICS Shared vs Duplicated Visibility Vector</vt:lpstr>
      <vt:lpstr>GRAPH ANALYTICS</vt:lpstr>
      <vt:lpstr>Unified Memory Fundamentals Under the Hood Details Performance Analysis and Optimizations  Applications Deep Dive</vt:lpstr>
      <vt:lpstr>CONCLUSIONS AND OUTLOOK</vt:lpstr>
      <vt:lpstr>PowerPoint Presentation</vt:lpstr>
      <vt:lpstr>Concurrent CUDA Streams</vt:lpstr>
      <vt:lpstr>DEFAULT STREAM</vt:lpstr>
      <vt:lpstr>DEFAULT STREAM</vt:lpstr>
      <vt:lpstr>DEFAULT STREAM</vt:lpstr>
      <vt:lpstr>PowerPoint Presentation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DEFAULT STREAM</vt:lpstr>
      <vt:lpstr>Non-Unified Memory</vt:lpstr>
      <vt:lpstr>PowerPoint Presentation</vt:lpstr>
      <vt:lpstr>PowerPoint Presentation</vt:lpstr>
      <vt:lpstr>PowerPoint Presentation</vt:lpstr>
      <vt:lpstr>PowerPoint Presentation</vt:lpstr>
      <vt:lpstr>cudaMemcpyAsync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Coordinating Host &amp; Device</vt:lpstr>
      <vt:lpstr>Reporting Errors</vt:lpstr>
      <vt:lpstr>Device Management</vt:lpstr>
      <vt:lpstr>PowerPoint Presentation</vt:lpstr>
      <vt:lpstr>Programming Model (SPMD + SIMD): Thread Batching</vt:lpstr>
      <vt:lpstr>Basic Efficiency Rules</vt:lpstr>
      <vt:lpstr>Expanding Manycore Territory</vt:lpstr>
      <vt:lpstr>Today’s Big Picture</vt:lpstr>
      <vt:lpstr>Reduction</vt:lpstr>
      <vt:lpstr>Tree-Based Parallel Reductions</vt:lpstr>
      <vt:lpstr>CUDA Bank Conflicts</vt:lpstr>
      <vt:lpstr>Parallel Reduction: Interleaved Addressing</vt:lpstr>
      <vt:lpstr>Parallel Reduction: Sequential Addressing</vt:lpstr>
      <vt:lpstr>Reduction</vt:lpstr>
      <vt:lpstr>Reduction memory traffic</vt:lpstr>
      <vt:lpstr>Reduction optimization</vt:lpstr>
      <vt:lpstr>Persistent Threads</vt:lpstr>
      <vt:lpstr>(Serial) Raking Reduction Phase</vt:lpstr>
      <vt:lpstr>PowerPoint Presentation</vt:lpstr>
      <vt:lpstr>Reduction</vt:lpstr>
      <vt:lpstr>Parameter Selection Comparison</vt:lpstr>
      <vt:lpstr>PowerPoint Presentation</vt:lpstr>
      <vt:lpstr>Reduction papers</vt:lpstr>
      <vt:lpstr>Scan (within a block)</vt:lpstr>
      <vt:lpstr>Parallel Prefix Sum (Scan)</vt:lpstr>
      <vt:lpstr>Kogge-Stone Scan  Circuit family</vt:lpstr>
      <vt:lpstr>O(n log n) Scan</vt:lpstr>
      <vt:lpstr>Alt. Hillis-Steele Scan Implementation No WAR conflicts, O(2N) storage</vt:lpstr>
      <vt:lpstr>Alt. Hillis-Steele Scan  Warp-synchronous: SIMD without divergence or barriers</vt:lpstr>
      <vt:lpstr>Brent Kung Scan  Circuit family</vt:lpstr>
      <vt:lpstr>O(n) Scan [Blelloch]</vt:lpstr>
      <vt:lpstr>Hybrid methods</vt:lpstr>
      <vt:lpstr>Scan papers</vt:lpstr>
      <vt:lpstr>Scan (across blocks)</vt:lpstr>
      <vt:lpstr>Scan-then-propagate (4x)</vt:lpstr>
      <vt:lpstr>Logb(N) –level upsweep/downsweep (scan-and-add strategy: CudPP)</vt:lpstr>
      <vt:lpstr>Logb(N) –level upsweep/downsweep (reduce-then-scan strategy: Matrix-scan)</vt:lpstr>
      <vt:lpstr>Merrill’s 2–level upsweep/downsweep (reduce-then-scan)</vt:lpstr>
      <vt:lpstr>Sort papers</vt:lpstr>
      <vt:lpstr>Radix Sort</vt:lpstr>
      <vt:lpstr>Radix Sort Fundamentals</vt:lpstr>
      <vt:lpstr>Radix Sort Memory Cost</vt:lpstr>
      <vt:lpstr>Radix Sort</vt:lpstr>
      <vt:lpstr>Parallel Radix Sort</vt:lpstr>
      <vt:lpstr>Per-Block Histograms</vt:lpstr>
      <vt:lpstr>Combining Histograms</vt:lpstr>
      <vt:lpstr>Satish’s Radix Sort Memory Cost</vt:lpstr>
      <vt:lpstr>Merrill’s 3-step sort</vt:lpstr>
      <vt:lpstr>Merrill’s sort, costs</vt:lpstr>
      <vt:lpstr>Results (NVIDIA GTX 285)</vt:lpstr>
      <vt:lpstr>Merge Sort</vt:lpstr>
      <vt:lpstr>Merge Sort</vt:lpstr>
      <vt:lpstr>Sorting a Tile</vt:lpstr>
      <vt:lpstr>Merging Pairs of Sorted Tiles</vt:lpstr>
      <vt:lpstr>My grad-student-days merge</vt:lpstr>
      <vt:lpstr>Counting Merge</vt:lpstr>
      <vt:lpstr>Counting Merge</vt:lpstr>
      <vt:lpstr>Merging Larger Subsequences</vt:lpstr>
      <vt:lpstr>Two-way Partitioning Merge</vt:lpstr>
      <vt:lpstr>Multi-way Partitioning Merge</vt:lpstr>
      <vt:lpstr>PowerPoint Presentation</vt:lpstr>
      <vt:lpstr>PowerPoint Presentation</vt:lpstr>
      <vt:lpstr>MOTIVATION Why use multiple GPUs?</vt:lpstr>
      <vt:lpstr>DGX-1</vt:lpstr>
      <vt:lpstr>EXAMPLE: JACOBI SOLVER</vt:lpstr>
      <vt:lpstr>EXAMPLE: JACOBI SOLVER Single GPU</vt:lpstr>
      <vt:lpstr>DOMAIN DECOMPOSITION Different Ways to split the work between processes:</vt:lpstr>
      <vt:lpstr>EXAMPLE: JACOBI SOLVER Multi GPU</vt:lpstr>
      <vt:lpstr>SINGLE THREADED MULTI GPU PROGRAMMING</vt:lpstr>
      <vt:lpstr>EXAMPLE JACOBI Top/Bottom Halo</vt:lpstr>
      <vt:lpstr>EXAMPLE JACOBI Top/Bottom Halo</vt:lpstr>
      <vt:lpstr>EXAMPLE JACOBI Top/Bottom Halo</vt:lpstr>
      <vt:lpstr>SCALABILTY METRICS FOR SUCCESS</vt:lpstr>
      <vt:lpstr>MULTI GPU JACOBI RUNTIME DGX1 - 1024 x 1024, 1000 iterations</vt:lpstr>
      <vt:lpstr>MULTI GPU JACOBI NVVP TIMELINE Single Threaded Copy 4 P100 on DGX-1</vt:lpstr>
      <vt:lpstr>MULTI GPU JACOBI NVVP TIMELINE Single Threaded Copy 4 P100 on DGX-1</vt:lpstr>
      <vt:lpstr>GPUDIRECT P2P</vt:lpstr>
      <vt:lpstr>GPUDIRECT P2P Enable P2P</vt:lpstr>
      <vt:lpstr>MULTI GPU JACOBI NVVP TIMELINE Single Threaded Copy 4 P100 on DGX-1 with P2P</vt:lpstr>
      <vt:lpstr>MULTI GPU JACOBI RUNTIME DGX1 - 1024 x 1024, 1000 iterations</vt:lpstr>
      <vt:lpstr>1D RING EXCHANGE</vt:lpstr>
      <vt:lpstr>MAPPING 1D RING EXCHANGE TO DGX-1</vt:lpstr>
      <vt:lpstr>MAPPING 1D RING EXCHANGE TO DGX-1</vt:lpstr>
      <vt:lpstr>MULTI GPU JACOBI RUNTIME DGX1 - 1024 x 1024, 1000 iterations</vt:lpstr>
      <vt:lpstr>MULTI GPU JACOBI NVVP TIMELINE Single Threaded Copy 4 P100 on DGX-1 with P2P</vt:lpstr>
      <vt:lpstr>MULTI THREADED MULTI GPU PROGRAMMING Using OpenMP</vt:lpstr>
      <vt:lpstr>MULTI GPU JACOBI NVVP TIMELINE Multi Threaded Copy 4 P100 on DGX-1 with P2P</vt:lpstr>
      <vt:lpstr>MULTI GPU JACOBI RUNTIME DGX1 - 1024 x 1024, 1000 iterations</vt:lpstr>
      <vt:lpstr>GPU/CPU AFFINITY</vt:lpstr>
      <vt:lpstr>GPU/CPU AFFINITY Querying system topology with nvidia-smi topo –m</vt:lpstr>
      <vt:lpstr>GPU/CPU AFFINITY Using CUDA_VISIBLE_DEVICES and OpenMP env. vars.</vt:lpstr>
      <vt:lpstr>MULTI GPU JACOBI RUNTIME DGX1 - 1024 x 1024, 1000 iterations</vt:lpstr>
      <vt:lpstr>MULTI GPU JACOBI NVVP TIMELINE Multi Threaded Copy 4 P100 on DGX-1 with P2P</vt:lpstr>
      <vt:lpstr>COMMUNICATION + COMPUTATION OVERLAP</vt:lpstr>
      <vt:lpstr>COMMUNICATION + COMPUTATION OVERLAP</vt:lpstr>
      <vt:lpstr>COMMUNICATION + COMPUTATION OVERLAP High Priority Streams</vt:lpstr>
      <vt:lpstr>MULTI GPU JACOBI NVVP TIMELINE Multi Threaded Copy Overlap 4 P100 on DGX-1 with P2P</vt:lpstr>
      <vt:lpstr>MULTI GPU JACOBI RUNTIME DGX1 - 1024 x 1024, 1000 iterations</vt:lpstr>
      <vt:lpstr>MULTI GPU JACOBI NVVP TIMELINE Multi Threaded Copy Overlap 4 P100 on DGX-1 with P2P</vt:lpstr>
      <vt:lpstr>MULTI THREADED MULTI GPU PROGRAMMING</vt:lpstr>
      <vt:lpstr>MULTI THREADED MULTI GPU PROGRAMMING Using OpenMP and P2P Mappings</vt:lpstr>
      <vt:lpstr>MULTI GPU JACOBI RUNTIME DGX1 - 1024 x 1024, 1000 iterations</vt:lpstr>
      <vt:lpstr>MULTI GPU JACOBI NVVP TIMELINE Multi Threaded P2P 4 P100 on DGX-1 with P2P</vt:lpstr>
      <vt:lpstr>MULTI THREADED MULTI GPU PROGRAMMING L2 norm reduction</vt:lpstr>
      <vt:lpstr>MULTI GPU JACOBI NVVP TIMELINE Multi Threaded P2P 4 P100 on DGX-1 with P2P</vt:lpstr>
      <vt:lpstr>MULTI GPU JACOBI RUNTIME DGX1 - 1024 x 1024, 1000 iterations</vt:lpstr>
      <vt:lpstr>MESSAGE PASSING INTERFACE - MPI</vt:lpstr>
      <vt:lpstr>MPI - SKELETON</vt:lpstr>
      <vt:lpstr>MPI</vt:lpstr>
      <vt:lpstr>EXAMPLE JACOBI Top/Bottom Halo</vt:lpstr>
      <vt:lpstr>EXAMPLE JACOBI Top/Bottom Halo</vt:lpstr>
      <vt:lpstr>EXAMPLE JACOBI Top/Bottom Halo</vt:lpstr>
      <vt:lpstr>HANDLING MULTIPLE MULTI GPU NODES</vt:lpstr>
      <vt:lpstr>HANDLING MULTIPLE MULTI GPU NODES How to determine the local rank? – MPI-3</vt:lpstr>
      <vt:lpstr>HANDLING MULTIPLE MULTI GPU NODES</vt:lpstr>
      <vt:lpstr>HANDLING MULTIPLE MULTI GPU NODES GPU-affinity</vt:lpstr>
      <vt:lpstr>MULTI GPU JACOBI RUNTIME DGX1 - 1024 x 1024, 1000 iterations</vt:lpstr>
      <vt:lpstr>MULTI GPU JACOBI NVVP TIMELINE MPI 4 P100 on DGX-1</vt:lpstr>
      <vt:lpstr>COMMUNICATION + COMPUTATION OVERLAP</vt:lpstr>
      <vt:lpstr>MULTI GPU JACOBI NVVP TIMELINE MPI Overlaping 4 P100 on DGX-1</vt:lpstr>
      <vt:lpstr>MULTI GPU JACOBI RUNTIME DGX1 - 1024 x 1024, 1000 iterations</vt:lpstr>
      <vt:lpstr>NOT COVERED IN THIS TALK I MPI with GPUDirect Async support (under development)</vt:lpstr>
      <vt:lpstr>NOT COVERED IN THIS TALK II NCCL: Accelerating multi-GPU collective communications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Accelerated Computing using CUDA</dc:title>
  <dc:creator>Graphics Guru</dc:creator>
  <cp:lastModifiedBy>Graphics Guru</cp:lastModifiedBy>
  <cp:revision>74</cp:revision>
  <dcterms:created xsi:type="dcterms:W3CDTF">2021-08-03T02:49:35Z</dcterms:created>
  <dcterms:modified xsi:type="dcterms:W3CDTF">2021-08-05T03:34:24Z</dcterms:modified>
</cp:coreProperties>
</file>